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7" r:id="rId6"/>
    <p:sldId id="289" r:id="rId7"/>
    <p:sldId id="298" r:id="rId8"/>
    <p:sldId id="309" r:id="rId9"/>
    <p:sldId id="312" r:id="rId10"/>
    <p:sldId id="313" r:id="rId11"/>
    <p:sldId id="314" r:id="rId12"/>
    <p:sldId id="303" r:id="rId13"/>
    <p:sldId id="279" r:id="rId14"/>
    <p:sldId id="316" r:id="rId15"/>
    <p:sldId id="317" r:id="rId16"/>
    <p:sldId id="318" r:id="rId17"/>
    <p:sldId id="315" r:id="rId18"/>
    <p:sldId id="319" r:id="rId19"/>
    <p:sldId id="320" r:id="rId20"/>
    <p:sldId id="31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9/20/2021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53417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5925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92947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644868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443964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33821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65887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59141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123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08942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96768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427913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4380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73781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9/20/2021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9/20/2021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2" name="Picture 2" descr="It&amp;#39;s car-buying season, so don&amp;#39;t get taken for a ride – BC Local News">
            <a:extLst>
              <a:ext uri="{FF2B5EF4-FFF2-40B4-BE49-F238E27FC236}">
                <a16:creationId xmlns:a16="http://schemas.microsoft.com/office/drawing/2014/main" id="{0B306CBB-784B-4672-AFDF-3BE6BB99D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4D40062-DB31-4457-86F4-1C9C83BEE3D8}"/>
              </a:ext>
              <a:ext uri="{C183D7F6-B498-43B3-948B-1728B52AA6E4}">
                <adec:decorative xmlns:adec="http://schemas.microsoft.com/office/drawing/2017/decorative" val="1"/>
              </a:ext>
            </a:extLst>
          </p:cNvPr>
          <p:cNvSpPr/>
          <p:nvPr/>
        </p:nvSpPr>
        <p:spPr bwMode="ltGray">
          <a:xfrm>
            <a:off x="146385" y="136662"/>
            <a:ext cx="5085650" cy="6584676"/>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F2EA0791-8BCB-4A4C-ACB5-B73528E014E3}"/>
              </a:ext>
            </a:extLst>
          </p:cNvPr>
          <p:cNvSpPr>
            <a:spLocks noGrp="1"/>
          </p:cNvSpPr>
          <p:nvPr>
            <p:ph type="ctrTitle"/>
          </p:nvPr>
        </p:nvSpPr>
        <p:spPr bwMode="black">
          <a:xfrm>
            <a:off x="146384" y="136662"/>
            <a:ext cx="5020419" cy="3824253"/>
          </a:xfrm>
        </p:spPr>
        <p:txBody>
          <a:bodyPr>
            <a:normAutofit/>
          </a:bodyPr>
          <a:lstStyle/>
          <a:p>
            <a:r>
              <a:rPr lang="en-US" sz="4000" dirty="0"/>
              <a:t>Vehicle Purchase Recommendation</a:t>
            </a:r>
            <a:br>
              <a:rPr lang="en-US" sz="4000" dirty="0"/>
            </a:br>
            <a:r>
              <a:rPr lang="en-US" sz="4000" dirty="0"/>
              <a:t>Assignment</a:t>
            </a:r>
          </a:p>
        </p:txBody>
      </p:sp>
      <p:sp>
        <p:nvSpPr>
          <p:cNvPr id="18" name="Subtitle 2">
            <a:extLst>
              <a:ext uri="{FF2B5EF4-FFF2-40B4-BE49-F238E27FC236}">
                <a16:creationId xmlns:a16="http://schemas.microsoft.com/office/drawing/2014/main" id="{5C55CCC6-33D8-4A1E-8CA5-2D5B63336C3F}"/>
              </a:ext>
            </a:extLst>
          </p:cNvPr>
          <p:cNvSpPr>
            <a:spLocks noGrp="1"/>
          </p:cNvSpPr>
          <p:nvPr>
            <p:ph type="subTitle" idx="1"/>
          </p:nvPr>
        </p:nvSpPr>
        <p:spPr bwMode="black">
          <a:xfrm>
            <a:off x="0" y="4538018"/>
            <a:ext cx="5085650" cy="691666"/>
          </a:xfrm>
        </p:spPr>
        <p:txBody>
          <a:bodyPr/>
          <a:lstStyle/>
          <a:p>
            <a:r>
              <a:rPr lang="en-US" dirty="0"/>
              <a:t>- Sai Praneeth Konduru</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80378" y="2118282"/>
            <a:ext cx="6489577" cy="2492990"/>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1: Total Cost by Model and Safety Rating: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Total Cost (Price of the car along with the operational cost of the car for 250,000kms) of each car by their respective Safety Rating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and the problem parameters, we can say that the top 3 cars are ‘Focus’, ‘Prius’ and ‘Rondo’.</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B419F47-0EA6-455C-BFA7-F6F34326C4B3}"/>
              </a:ext>
            </a:extLst>
          </p:cNvPr>
          <p:cNvPicPr>
            <a:picLocks noChangeAspect="1"/>
          </p:cNvPicPr>
          <p:nvPr/>
        </p:nvPicPr>
        <p:blipFill>
          <a:blip r:embed="rId3"/>
          <a:stretch>
            <a:fillRect/>
          </a:stretch>
        </p:blipFill>
        <p:spPr>
          <a:xfrm>
            <a:off x="7439488" y="1458978"/>
            <a:ext cx="4447936" cy="3033123"/>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02748-777D-45A2-AD32-D7F9001F9A2C}"/>
              </a:ext>
            </a:extLst>
          </p:cNvPr>
          <p:cNvPicPr>
            <a:picLocks noChangeAspect="1"/>
          </p:cNvPicPr>
          <p:nvPr/>
        </p:nvPicPr>
        <p:blipFill>
          <a:blip r:embed="rId3"/>
          <a:stretch>
            <a:fillRect/>
          </a:stretch>
        </p:blipFill>
        <p:spPr>
          <a:xfrm>
            <a:off x="7439487" y="1458978"/>
            <a:ext cx="4447935" cy="303312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624767" y="2162670"/>
            <a:ext cx="6489577" cy="2062103"/>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2: Operational Cost by Model and Safety Rating: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Operational Cost (for 250,000kms) of each car by their respective Safety Rating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cars are ‘Prius’, ‘Focus’ and ‘CX-5’.</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440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3A62E8-F658-4A9B-8E7D-1AB39CF0FCB1}"/>
              </a:ext>
            </a:extLst>
          </p:cNvPr>
          <p:cNvPicPr>
            <a:picLocks noChangeAspect="1"/>
          </p:cNvPicPr>
          <p:nvPr/>
        </p:nvPicPr>
        <p:blipFill>
          <a:blip r:embed="rId3"/>
          <a:stretch>
            <a:fillRect/>
          </a:stretch>
        </p:blipFill>
        <p:spPr>
          <a:xfrm>
            <a:off x="7439487" y="1458978"/>
            <a:ext cx="4447935" cy="303312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607011" y="2295835"/>
            <a:ext cx="6489577" cy="2062103"/>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3: Cargo Volume by Model and Safety Rating: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Cargo Volume of each car by their respective Safety Rating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cars are ‘RAV4 LE’, ‘CRV’ and ‘Prius’.</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7469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A274B-BE1B-4FDD-B851-A7FEDCD7617F}"/>
              </a:ext>
            </a:extLst>
          </p:cNvPr>
          <p:cNvPicPr>
            <a:picLocks noChangeAspect="1"/>
          </p:cNvPicPr>
          <p:nvPr/>
        </p:nvPicPr>
        <p:blipFill>
          <a:blip r:embed="rId3"/>
          <a:stretch>
            <a:fillRect/>
          </a:stretch>
        </p:blipFill>
        <p:spPr>
          <a:xfrm>
            <a:off x="7439487" y="1458977"/>
            <a:ext cx="4447934" cy="303312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704665" y="2286957"/>
            <a:ext cx="6489577" cy="2062103"/>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4: City Fuel Consumption and Highway Fuel Consumption by Model: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City and Highway fuel consumption (for 250,000kms) of each car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cars are ‘Prius’, ‘CX-5’ and ‘Focus’.</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86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2</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3EB5DF-A51B-4667-9AAC-E00B77069B8A}"/>
              </a:ext>
            </a:extLst>
          </p:cNvPr>
          <p:cNvSpPr txBox="1"/>
          <p:nvPr/>
        </p:nvSpPr>
        <p:spPr>
          <a:xfrm>
            <a:off x="9294920" y="753033"/>
            <a:ext cx="2897080" cy="2492990"/>
          </a:xfrm>
          <a:prstGeom prst="rect">
            <a:avLst/>
          </a:prstGeom>
          <a:noFill/>
        </p:spPr>
        <p:txBody>
          <a:bodyPr wrap="square" rtlCol="0">
            <a:spAutoFit/>
          </a:bodyPr>
          <a:lstStyle/>
          <a:p>
            <a:r>
              <a:rPr lang="en-US" sz="1200" dirty="0">
                <a:solidFill>
                  <a:schemeClr val="accent5">
                    <a:lumMod val="75000"/>
                  </a:schemeClr>
                </a:solidFill>
                <a:latin typeface="Arial Black" panose="020B0A04020102020204" pitchFamily="34" charset="0"/>
              </a:rPr>
              <a:t>Slicers/Filters (top left): </a:t>
            </a:r>
            <a:r>
              <a:rPr lang="en-US" sz="1200" dirty="0"/>
              <a:t>Allow the user to select and filter through the visualizations for analysis.</a:t>
            </a:r>
          </a:p>
          <a:p>
            <a:endParaRPr lang="en-US" sz="1200" dirty="0"/>
          </a:p>
          <a:p>
            <a:r>
              <a:rPr lang="en-US" sz="1200" dirty="0">
                <a:solidFill>
                  <a:schemeClr val="accent5">
                    <a:lumMod val="75000"/>
                  </a:schemeClr>
                </a:solidFill>
                <a:latin typeface="Arial Black" panose="020B0A04020102020204" pitchFamily="34" charset="0"/>
              </a:rPr>
              <a:t>Line Chart (top right): </a:t>
            </a:r>
            <a:r>
              <a:rPr lang="en-US" sz="1200" dirty="0"/>
              <a:t>visualizes the Price and Kms of the cars distributed by Model.</a:t>
            </a:r>
          </a:p>
          <a:p>
            <a:endParaRPr lang="en-US" sz="1200" dirty="0"/>
          </a:p>
          <a:p>
            <a:r>
              <a:rPr lang="en-US" sz="1200" dirty="0">
                <a:solidFill>
                  <a:schemeClr val="accent5">
                    <a:lumMod val="75000"/>
                  </a:schemeClr>
                </a:solidFill>
                <a:latin typeface="Arial Black" panose="020B0A04020102020204" pitchFamily="34" charset="0"/>
              </a:rPr>
              <a:t>Table Chart (bottom): </a:t>
            </a:r>
            <a:r>
              <a:rPr lang="en-US" sz="1200" dirty="0"/>
              <a:t>illustrates the key characteristics of the cars. </a:t>
            </a:r>
            <a:r>
              <a:rPr lang="en-US" sz="1200" b="1" dirty="0"/>
              <a:t>This table chart has been sorted to display the recommendations for the cars as per selections from top to bottom.</a:t>
            </a:r>
            <a:endParaRPr lang="en-CA" sz="1200" b="1" dirty="0"/>
          </a:p>
        </p:txBody>
      </p:sp>
      <p:pic>
        <p:nvPicPr>
          <p:cNvPr id="6" name="Picture 5">
            <a:extLst>
              <a:ext uri="{FF2B5EF4-FFF2-40B4-BE49-F238E27FC236}">
                <a16:creationId xmlns:a16="http://schemas.microsoft.com/office/drawing/2014/main" id="{038319F9-34DA-4AF3-9B46-CFE0F99910C8}"/>
              </a:ext>
            </a:extLst>
          </p:cNvPr>
          <p:cNvPicPr>
            <a:picLocks noChangeAspect="1"/>
          </p:cNvPicPr>
          <p:nvPr/>
        </p:nvPicPr>
        <p:blipFill>
          <a:blip r:embed="rId3"/>
          <a:stretch>
            <a:fillRect/>
          </a:stretch>
        </p:blipFill>
        <p:spPr>
          <a:xfrm>
            <a:off x="228600" y="679670"/>
            <a:ext cx="8664691" cy="5987827"/>
          </a:xfrm>
          <a:prstGeom prst="rect">
            <a:avLst/>
          </a:prstGeom>
        </p:spPr>
      </p:pic>
    </p:spTree>
    <p:extLst>
      <p:ext uri="{BB962C8B-B14F-4D97-AF65-F5344CB8AC3E}">
        <p14:creationId xmlns:p14="http://schemas.microsoft.com/office/powerpoint/2010/main" val="6771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2</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402825" y="2012806"/>
            <a:ext cx="5909199" cy="2492990"/>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1: Price and Kms by Model: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purchase price and kms driven of each car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3 price economical cars are Focus, Rondo and Matrix. Whereas the top 3 least kms driven cars are Soul Ex, RAV4 LE and Rogue.</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C253F6E-C15F-4802-B236-64F8586C1D3D}"/>
              </a:ext>
            </a:extLst>
          </p:cNvPr>
          <p:cNvPicPr>
            <a:picLocks noChangeAspect="1"/>
          </p:cNvPicPr>
          <p:nvPr/>
        </p:nvPicPr>
        <p:blipFill>
          <a:blip r:embed="rId3"/>
          <a:stretch>
            <a:fillRect/>
          </a:stretch>
        </p:blipFill>
        <p:spPr>
          <a:xfrm>
            <a:off x="6384850" y="1458977"/>
            <a:ext cx="5601185" cy="3046819"/>
          </a:xfrm>
          <a:prstGeom prst="rect">
            <a:avLst/>
          </a:prstGeom>
        </p:spPr>
      </p:pic>
    </p:spTree>
    <p:extLst>
      <p:ext uri="{BB962C8B-B14F-4D97-AF65-F5344CB8AC3E}">
        <p14:creationId xmlns:p14="http://schemas.microsoft.com/office/powerpoint/2010/main" val="138885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043169" y="522898"/>
            <a:ext cx="41488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2</a:t>
            </a:r>
          </a:p>
          <a:p>
            <a:pPr algn="ctr"/>
            <a:r>
              <a:rPr lang="en-US" sz="2800" b="1" dirty="0">
                <a:solidFill>
                  <a:schemeClr val="tx1">
                    <a:lumMod val="75000"/>
                    <a:lumOff val="25000"/>
                  </a:schemeClr>
                </a:solidFill>
              </a:rPr>
              <a:t>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748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1473693" y="3273079"/>
            <a:ext cx="9978501" cy="2646878"/>
          </a:xfrm>
          <a:prstGeom prst="rect">
            <a:avLst/>
          </a:prstGeom>
          <a:noFill/>
        </p:spPr>
        <p:txBody>
          <a:bodyPr wrap="square" rtlCol="0">
            <a:spAutoFit/>
          </a:bodyPr>
          <a:lstStyle/>
          <a:p>
            <a:pPr>
              <a:spcBef>
                <a:spcPts val="1200"/>
              </a:spcBef>
              <a:buClr>
                <a:schemeClr val="tx2"/>
              </a:buClr>
            </a:pPr>
            <a:r>
              <a:rPr lang="en-AU" sz="1400" b="1" dirty="0">
                <a:solidFill>
                  <a:schemeClr val="tx1">
                    <a:lumMod val="75000"/>
                    <a:lumOff val="25000"/>
                  </a:schemeClr>
                </a:solidFill>
                <a:cs typeface="Segoe UI" panose="020B0502040204020203" pitchFamily="34" charset="0"/>
              </a:rPr>
              <a:t>Chart 2: Top Recommendations with car characteristics: </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cart helps us analyse and compare the key characteristics of each car with other available cars.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This chart provides the top recommendations of the cars based on the Filters/slicers selected by the user. If no filter/slicer is selected, this chart displays all the available cars details with best recommendations from top to bottom.</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As per the analysis, we can say that the top cars as per the problem parameters are Ford Focus, Toyota Prius and Kia Rondo. Whereas the bottom 3 cars are Toyota RAV4 LE, Kia Soul EX and Ford Edge SEL considering all the problem parameters.</a:t>
            </a:r>
          </a:p>
          <a:p>
            <a:pPr marL="171450" indent="-171450">
              <a:spcBef>
                <a:spcPts val="1200"/>
              </a:spcBef>
              <a:buClr>
                <a:schemeClr val="tx2"/>
              </a:buClr>
              <a:buFont typeface="Segoe UI Light" panose="020B0502040204020203" pitchFamily="34" charset="0"/>
              <a:buChar char="›"/>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6F3632-51C2-4F00-8CE3-E873293D8B2D}"/>
              </a:ext>
            </a:extLst>
          </p:cNvPr>
          <p:cNvPicPr>
            <a:picLocks noChangeAspect="1"/>
          </p:cNvPicPr>
          <p:nvPr/>
        </p:nvPicPr>
        <p:blipFill>
          <a:blip r:embed="rId3"/>
          <a:stretch>
            <a:fillRect/>
          </a:stretch>
        </p:blipFill>
        <p:spPr>
          <a:xfrm>
            <a:off x="514905" y="953346"/>
            <a:ext cx="11079332" cy="2127204"/>
          </a:xfrm>
          <a:prstGeom prst="rect">
            <a:avLst/>
          </a:prstGeom>
        </p:spPr>
      </p:pic>
    </p:spTree>
    <p:extLst>
      <p:ext uri="{BB962C8B-B14F-4D97-AF65-F5344CB8AC3E}">
        <p14:creationId xmlns:p14="http://schemas.microsoft.com/office/powerpoint/2010/main" val="100104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03798" y="522898"/>
            <a:ext cx="288820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8319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E58723-D431-4CA4-B47F-A7A1E64DC9BE}"/>
              </a:ext>
            </a:extLst>
          </p:cNvPr>
          <p:cNvSpPr txBox="1"/>
          <p:nvPr/>
        </p:nvSpPr>
        <p:spPr>
          <a:xfrm>
            <a:off x="550416" y="1068359"/>
            <a:ext cx="10626571" cy="2708434"/>
          </a:xfrm>
          <a:prstGeom prst="rect">
            <a:avLst/>
          </a:prstGeom>
          <a:noFill/>
        </p:spPr>
        <p:txBody>
          <a:bodyPr wrap="square" rtlCol="0">
            <a:spAutoFit/>
          </a:bodyPr>
          <a:lstStyle/>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Based on our analysis, even though the best car is 2014 Ford Focus, this is not the best car for Sue as per the problem parameters given since it does not satisfy the cargo volume requirement as it is the least among all the cars. </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Based on the problem parameters given and our analysis, the best car to recommend to Sue is 2012 Toyota Prius. Though this is placed 2</a:t>
            </a:r>
            <a:r>
              <a:rPr lang="en-AU" sz="1400" b="1" baseline="30000" dirty="0">
                <a:solidFill>
                  <a:schemeClr val="tx1">
                    <a:lumMod val="75000"/>
                    <a:lumOff val="25000"/>
                  </a:schemeClr>
                </a:solidFill>
                <a:cs typeface="Segoe UI" panose="020B0502040204020203" pitchFamily="34" charset="0"/>
              </a:rPr>
              <a:t>nd</a:t>
            </a:r>
            <a:r>
              <a:rPr lang="en-AU" sz="1400" b="1" dirty="0">
                <a:solidFill>
                  <a:schemeClr val="tx1">
                    <a:lumMod val="75000"/>
                    <a:lumOff val="25000"/>
                  </a:schemeClr>
                </a:solidFill>
                <a:cs typeface="Segoe UI" panose="020B0502040204020203" pitchFamily="34" charset="0"/>
              </a:rPr>
              <a:t> in the table chart analysis, this car satisfies all the problem parameters. Safety rating is 5, total cost is second best, best operational cost, good enough cargo volume and front &amp; rear legroom. </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The second recommendation to Sue would be 2014 Kia Rondo. Though this is placed 3</a:t>
            </a:r>
            <a:r>
              <a:rPr lang="en-AU" sz="1400" b="1" baseline="30000" dirty="0">
                <a:solidFill>
                  <a:schemeClr val="tx1">
                    <a:lumMod val="75000"/>
                    <a:lumOff val="25000"/>
                  </a:schemeClr>
                </a:solidFill>
                <a:cs typeface="Segoe UI" panose="020B0502040204020203" pitchFamily="34" charset="0"/>
              </a:rPr>
              <a:t>rd</a:t>
            </a:r>
            <a:r>
              <a:rPr lang="en-AU" sz="1400" b="1" dirty="0">
                <a:solidFill>
                  <a:schemeClr val="tx1">
                    <a:lumMod val="75000"/>
                    <a:lumOff val="25000"/>
                  </a:schemeClr>
                </a:solidFill>
                <a:cs typeface="Segoe UI" panose="020B0502040204020203" pitchFamily="34" charset="0"/>
              </a:rPr>
              <a:t> in the table chart analysis, this car satisfies all the problem parameters as well. Safety rating is 5, total cost is third best, good cargo volume and good front &amp; rear legroom as well. Moreover, this car is a 2014 model which would have better features compared to 2012 Toyota Prius.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The third recommendation to Sue would be 2014 Mazda CX-5. Though this is placed 5</a:t>
            </a:r>
            <a:r>
              <a:rPr lang="en-AU" sz="1400" b="1" baseline="30000" dirty="0">
                <a:solidFill>
                  <a:schemeClr val="tx1">
                    <a:lumMod val="75000"/>
                    <a:lumOff val="25000"/>
                  </a:schemeClr>
                </a:solidFill>
                <a:cs typeface="Segoe UI" panose="020B0502040204020203" pitchFamily="34" charset="0"/>
              </a:rPr>
              <a:t>th</a:t>
            </a:r>
            <a:r>
              <a:rPr lang="en-AU" sz="1400" b="1" dirty="0">
                <a:solidFill>
                  <a:schemeClr val="tx1">
                    <a:lumMod val="75000"/>
                    <a:lumOff val="25000"/>
                  </a:schemeClr>
                </a:solidFill>
                <a:cs typeface="Segoe UI" panose="020B0502040204020203" pitchFamily="34" charset="0"/>
              </a:rPr>
              <a:t> in the table chart analysis, this car is also a good option since this car also satisfies most of the problem parameters except for safety rating which is 4.</a:t>
            </a:r>
          </a:p>
        </p:txBody>
      </p:sp>
    </p:spTree>
    <p:extLst>
      <p:ext uri="{BB962C8B-B14F-4D97-AF65-F5344CB8AC3E}">
        <p14:creationId xmlns:p14="http://schemas.microsoft.com/office/powerpoint/2010/main" val="61115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Steps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7114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20932" y="2886560"/>
            <a:ext cx="1427272" cy="492443"/>
          </a:xfrm>
          <a:prstGeom prst="rect">
            <a:avLst/>
          </a:prstGeom>
        </p:spPr>
        <p:txBody>
          <a:bodyPr wrap="square" lIns="0" tIns="0" rIns="0" bIns="0">
            <a:spAutoFit/>
          </a:bodyPr>
          <a:lstStyle/>
          <a:p>
            <a:pPr algn="ctr"/>
            <a:r>
              <a:rPr lang="en-US" sz="1600" b="1" dirty="0">
                <a:solidFill>
                  <a:schemeClr val="bg1"/>
                </a:solidFill>
              </a:rPr>
              <a:t>DATASET INTRODUCTION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EXCEL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239103" y="2815155"/>
            <a:ext cx="1708144"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7454887" y="2927208"/>
            <a:ext cx="1708141" cy="492443"/>
          </a:xfrm>
          <a:prstGeom prst="rect">
            <a:avLst/>
          </a:prstGeom>
        </p:spPr>
        <p:txBody>
          <a:bodyPr wrap="square" lIns="0" tIns="0" rIns="0" bIns="0">
            <a:spAutoFit/>
          </a:bodyPr>
          <a:lstStyle/>
          <a:p>
            <a:pPr algn="ctr"/>
            <a:r>
              <a:rPr lang="en-US" sz="1600" b="1" dirty="0">
                <a:solidFill>
                  <a:schemeClr val="bg1"/>
                </a:solidFill>
              </a:rPr>
              <a:t>CALCULATED COLUMNS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245894" cy="492443"/>
          </a:xfrm>
          <a:prstGeom prst="rect">
            <a:avLst/>
          </a:prstGeom>
        </p:spPr>
        <p:txBody>
          <a:bodyPr wrap="square" lIns="0" tIns="0" rIns="0" bIns="0">
            <a:spAutoFit/>
          </a:bodyPr>
          <a:lstStyle/>
          <a:p>
            <a:pPr algn="ctr"/>
            <a:r>
              <a:rPr lang="en-US" sz="1600" b="1" dirty="0">
                <a:solidFill>
                  <a:schemeClr val="bg1"/>
                </a:solidFill>
              </a:rPr>
              <a:t>DASHBOARDS/ANALYSIS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139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Vehicle Test data:</a:t>
            </a:r>
          </a:p>
          <a:p>
            <a:pPr algn="ctr">
              <a:lnSpc>
                <a:spcPts val="1900"/>
              </a:lnSpc>
            </a:pPr>
            <a:r>
              <a:rPr lang="en-US" sz="1400" dirty="0">
                <a:solidFill>
                  <a:schemeClr val="bg1"/>
                </a:solidFill>
                <a:cs typeface="Segoe UI" panose="020B0502040204020203" pitchFamily="34" charset="0"/>
              </a:rPr>
              <a:t>Consists data regarding potential vehicles available for purchase.</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Preliminary analysis of the dataset and its attributes.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Transformation of raw data tables using Power BI to output data in desired format.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Creation of calculated columns in Power BI to perform meaningful analysis.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Designing of interactive Dashboards with analysis to provide meaningful insights to make better decisions.</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Icons of bar chart and line graph.">
            <a:extLst>
              <a:ext uri="{FF2B5EF4-FFF2-40B4-BE49-F238E27FC236}">
                <a16:creationId xmlns:a16="http://schemas.microsoft.com/office/drawing/2014/main" id="{EB287FF3-055A-4BAE-AB18-3629721448BD}"/>
              </a:ext>
            </a:extLst>
          </p:cNvPr>
          <p:cNvGrpSpPr/>
          <p:nvPr/>
        </p:nvGrpSpPr>
        <p:grpSpPr>
          <a:xfrm>
            <a:off x="10191611" y="2325027"/>
            <a:ext cx="347679" cy="347679"/>
            <a:chOff x="4319588" y="2492375"/>
            <a:chExt cx="287338" cy="287338"/>
          </a:xfrm>
          <a:solidFill>
            <a:schemeClr val="bg1"/>
          </a:solidFill>
        </p:grpSpPr>
        <p:sp>
          <p:nvSpPr>
            <p:cNvPr id="74" name="Freeform 372">
              <a:extLst>
                <a:ext uri="{FF2B5EF4-FFF2-40B4-BE49-F238E27FC236}">
                  <a16:creationId xmlns:a16="http://schemas.microsoft.com/office/drawing/2014/main" id="{15A40059-2E25-43E6-86EF-0C67470D9BE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73">
              <a:extLst>
                <a:ext uri="{FF2B5EF4-FFF2-40B4-BE49-F238E27FC236}">
                  <a16:creationId xmlns:a16="http://schemas.microsoft.com/office/drawing/2014/main" id="{6E59A9DF-3C2D-4806-B8BE-3A60B8716862}"/>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Freeform 3886" descr="Icon of magnifying glass to represent search. ">
            <a:extLst>
              <a:ext uri="{FF2B5EF4-FFF2-40B4-BE49-F238E27FC236}">
                <a16:creationId xmlns:a16="http://schemas.microsoft.com/office/drawing/2014/main" id="{D8575F84-D4F5-4FF7-A5FB-D723180E8A1F}"/>
              </a:ext>
            </a:extLst>
          </p:cNvPr>
          <p:cNvSpPr>
            <a:spLocks noEditPoints="1"/>
          </p:cNvSpPr>
          <p:nvPr/>
        </p:nvSpPr>
        <p:spPr bwMode="auto">
          <a:xfrm>
            <a:off x="1609883" y="2348941"/>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Introduction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7" y="2604468"/>
            <a:ext cx="8825488" cy="113877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600" dirty="0">
                <a:solidFill>
                  <a:schemeClr val="tx1">
                    <a:lumMod val="75000"/>
                    <a:lumOff val="25000"/>
                  </a:schemeClr>
                </a:solidFill>
                <a:latin typeface="Calibri" panose="020F0502020204030204" pitchFamily="34" charset="0"/>
                <a:cs typeface="Calibri" panose="020F0502020204030204" pitchFamily="34" charset="0"/>
              </a:rPr>
              <a:t>This dataset consists of 1 .csv file with data regarding the potential vehicles available for purchase for Sue. </a:t>
            </a:r>
          </a:p>
          <a:p>
            <a:pPr marL="171450" indent="-171450">
              <a:spcBef>
                <a:spcPts val="1200"/>
              </a:spcBef>
              <a:buClr>
                <a:schemeClr val="tx2"/>
              </a:buClr>
              <a:buFont typeface="Segoe UI Light" panose="020B0502040204020203" pitchFamily="34" charset="0"/>
              <a:buChar char="›"/>
            </a:pPr>
            <a:r>
              <a:rPr lang="en-AU" sz="1600" dirty="0">
                <a:solidFill>
                  <a:schemeClr val="tx1">
                    <a:lumMod val="75000"/>
                    <a:lumOff val="25000"/>
                  </a:schemeClr>
                </a:solidFill>
                <a:latin typeface="Calibri" panose="020F0502020204030204" pitchFamily="34" charset="0"/>
                <a:cs typeface="Calibri" panose="020F0502020204030204" pitchFamily="34" charset="0"/>
              </a:rPr>
              <a:t>The data has 18 features &amp; 10 observations. The data set has information such as </a:t>
            </a:r>
            <a:r>
              <a:rPr lang="en-US" sz="1600" dirty="0">
                <a:solidFill>
                  <a:schemeClr val="tx1">
                    <a:lumMod val="75000"/>
                    <a:lumOff val="25000"/>
                  </a:schemeClr>
                </a:solidFill>
                <a:latin typeface="Calibri" panose="020F0502020204030204" pitchFamily="34" charset="0"/>
                <a:cs typeface="Calibri" panose="020F0502020204030204" pitchFamily="34" charset="0"/>
              </a:rPr>
              <a:t>Make, Model, Year, Safety Rating, Price, Kms, Length, Width, Tire Size, Engine Size, etc.</a:t>
            </a:r>
            <a:endParaRPr lang="en-AU" sz="16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135AD8B7-8412-492F-855A-D6C10C2561C4}"/>
              </a:ext>
            </a:extLst>
          </p:cNvPr>
          <p:cNvSpPr/>
          <p:nvPr/>
        </p:nvSpPr>
        <p:spPr>
          <a:xfrm>
            <a:off x="5251452" y="1052656"/>
            <a:ext cx="1362193" cy="105390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latin typeface="+mj-lt"/>
              </a:rPr>
              <a:t>Vehicle Test Data</a:t>
            </a:r>
          </a:p>
        </p:txBody>
      </p:sp>
    </p:spTree>
    <p:extLst>
      <p:ext uri="{BB962C8B-B14F-4D97-AF65-F5344CB8AC3E}">
        <p14:creationId xmlns:p14="http://schemas.microsoft.com/office/powerpoint/2010/main" val="299762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Excel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635FFA-49E6-4AA8-9E80-E0918BB42CA6}"/>
              </a:ext>
            </a:extLst>
          </p:cNvPr>
          <p:cNvSpPr txBox="1"/>
          <p:nvPr/>
        </p:nvSpPr>
        <p:spPr>
          <a:xfrm>
            <a:off x="147961" y="4785066"/>
            <a:ext cx="11896078"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Using the Data Analysis option from the Data tab, analyzed the Descriptive Statistics for the important measures in the data.</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There are a total of 10 records in the data which can be confirmed from the descriptive statistics count value.</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From this analysis we can say that on average a car price is $16876.1.</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Kms driven for a car would be 46690.4 Kms.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Highway Fuel Efficiency for a car would be 6.8L/100kms.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City Fuel Efficiency for a car would be 8.34L/100kms.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On average Cargo Volume for a car would be 826.7. </a:t>
            </a:r>
          </a:p>
        </p:txBody>
      </p:sp>
      <p:pic>
        <p:nvPicPr>
          <p:cNvPr id="4" name="Picture 3">
            <a:extLst>
              <a:ext uri="{FF2B5EF4-FFF2-40B4-BE49-F238E27FC236}">
                <a16:creationId xmlns:a16="http://schemas.microsoft.com/office/drawing/2014/main" id="{8B7CC5AE-24A0-480C-855F-66466C65965D}"/>
              </a:ext>
            </a:extLst>
          </p:cNvPr>
          <p:cNvPicPr>
            <a:picLocks noChangeAspect="1"/>
          </p:cNvPicPr>
          <p:nvPr/>
        </p:nvPicPr>
        <p:blipFill>
          <a:blip r:embed="rId3"/>
          <a:stretch>
            <a:fillRect/>
          </a:stretch>
        </p:blipFill>
        <p:spPr>
          <a:xfrm>
            <a:off x="0" y="652570"/>
            <a:ext cx="12192000" cy="4070350"/>
          </a:xfrm>
          <a:prstGeom prst="rect">
            <a:avLst/>
          </a:prstGeom>
        </p:spPr>
      </p:pic>
    </p:spTree>
    <p:extLst>
      <p:ext uri="{BB962C8B-B14F-4D97-AF65-F5344CB8AC3E}">
        <p14:creationId xmlns:p14="http://schemas.microsoft.com/office/powerpoint/2010/main" val="134942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Transformation</a:t>
            </a:r>
          </a:p>
          <a:p>
            <a:pPr algn="ctr"/>
            <a:r>
              <a:rPr lang="en-US" sz="2800" b="1" dirty="0">
                <a:solidFill>
                  <a:schemeClr val="tx1">
                    <a:lumMod val="75000"/>
                    <a:lumOff val="25000"/>
                  </a:schemeClr>
                </a:solidFill>
              </a:rPr>
              <a:t>in Power BI</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28600" y="1953310"/>
            <a:ext cx="5309931" cy="2277547"/>
          </a:xfrm>
          <a:prstGeom prst="rect">
            <a:avLst/>
          </a:prstGeom>
        </p:spPr>
        <p:txBody>
          <a:bodyPr wrap="square" lIns="0" tIns="0" rIns="0" bIns="0" anchor="t">
            <a:spAutoFit/>
          </a:bodyPr>
          <a:lstStyle/>
          <a:p>
            <a:pPr>
              <a:spcBef>
                <a:spcPts val="1200"/>
              </a:spcBef>
              <a:buClr>
                <a:schemeClr val="tx2"/>
              </a:buClr>
            </a:pPr>
            <a:r>
              <a:rPr lang="en-AU" sz="1600" b="1" dirty="0">
                <a:solidFill>
                  <a:schemeClr val="tx1">
                    <a:lumMod val="75000"/>
                    <a:lumOff val="25000"/>
                  </a:schemeClr>
                </a:solidFill>
                <a:cs typeface="Segoe UI" panose="020B0502040204020203" pitchFamily="34" charset="0"/>
              </a:rPr>
              <a:t>Steps taken:</a:t>
            </a:r>
          </a:p>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Step 1: For the Data, firstly the column quality, column distribution and column profile were analysed, then the next steps were taken.</a:t>
            </a:r>
          </a:p>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Step 2: In the Data, the Headers were promoted and changed the datatype of ‘Price’ column to ‘Currency’ to present it in the right format and to be able to use it appropriately in the dashboard.</a:t>
            </a:r>
          </a:p>
        </p:txBody>
      </p:sp>
      <p:pic>
        <p:nvPicPr>
          <p:cNvPr id="3" name="Picture 2">
            <a:extLst>
              <a:ext uri="{FF2B5EF4-FFF2-40B4-BE49-F238E27FC236}">
                <a16:creationId xmlns:a16="http://schemas.microsoft.com/office/drawing/2014/main" id="{8DA8ECF8-AB77-453E-88E3-714EADE344F5}"/>
              </a:ext>
            </a:extLst>
          </p:cNvPr>
          <p:cNvPicPr>
            <a:picLocks noChangeAspect="1"/>
          </p:cNvPicPr>
          <p:nvPr/>
        </p:nvPicPr>
        <p:blipFill>
          <a:blip r:embed="rId3"/>
          <a:stretch>
            <a:fillRect/>
          </a:stretch>
        </p:blipFill>
        <p:spPr>
          <a:xfrm>
            <a:off x="5629576" y="1020932"/>
            <a:ext cx="6444055" cy="5678317"/>
          </a:xfrm>
          <a:prstGeom prst="rect">
            <a:avLst/>
          </a:prstGeom>
        </p:spPr>
      </p:pic>
      <p:sp>
        <p:nvSpPr>
          <p:cNvPr id="4" name="TextBox 3">
            <a:extLst>
              <a:ext uri="{FF2B5EF4-FFF2-40B4-BE49-F238E27FC236}">
                <a16:creationId xmlns:a16="http://schemas.microsoft.com/office/drawing/2014/main" id="{92385C07-41AC-419D-827B-65D706B7CEE0}"/>
              </a:ext>
            </a:extLst>
          </p:cNvPr>
          <p:cNvSpPr txBox="1"/>
          <p:nvPr/>
        </p:nvSpPr>
        <p:spPr>
          <a:xfrm>
            <a:off x="228600" y="5433134"/>
            <a:ext cx="4991470" cy="584775"/>
          </a:xfrm>
          <a:prstGeom prst="rect">
            <a:avLst/>
          </a:prstGeom>
          <a:noFill/>
        </p:spPr>
        <p:txBody>
          <a:bodyPr wrap="square" rtlCol="0">
            <a:spAutoFit/>
          </a:bodyPr>
          <a:lstStyle/>
          <a:p>
            <a:r>
              <a:rPr lang="en-US" sz="1600" b="1" dirty="0">
                <a:solidFill>
                  <a:schemeClr val="accent5"/>
                </a:solidFill>
              </a:rPr>
              <a:t>Note: Data Modelling and creating relationships was not required here since there is only one data table.</a:t>
            </a:r>
            <a:endParaRPr lang="en-CA" sz="1600" b="1" dirty="0">
              <a:solidFill>
                <a:schemeClr val="accent5"/>
              </a:solidFill>
            </a:endParaRPr>
          </a:p>
        </p:txBody>
      </p:sp>
    </p:spTree>
    <p:extLst>
      <p:ext uri="{BB962C8B-B14F-4D97-AF65-F5344CB8AC3E}">
        <p14:creationId xmlns:p14="http://schemas.microsoft.com/office/powerpoint/2010/main" val="317237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Assumptions made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364942" y="1962187"/>
            <a:ext cx="5309931" cy="187743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1. Since Sue is expecting to drive the car extensively year around in the city as well as long distance driving, made an assumption that she drives equally in the city as well as on highways.</a:t>
            </a:r>
          </a:p>
          <a:p>
            <a:pPr marL="171450" indent="-171450">
              <a:spcBef>
                <a:spcPts val="1200"/>
              </a:spcBef>
              <a:buClr>
                <a:schemeClr val="tx2"/>
              </a:buClr>
              <a:buFont typeface="Segoe UI Light" panose="020B0502040204020203" pitchFamily="34" charset="0"/>
              <a:buChar char="›"/>
            </a:pPr>
            <a:r>
              <a:rPr lang="en-AU" sz="1600" b="1" dirty="0">
                <a:solidFill>
                  <a:schemeClr val="tx1">
                    <a:lumMod val="75000"/>
                    <a:lumOff val="25000"/>
                  </a:schemeClr>
                </a:solidFill>
                <a:cs typeface="Segoe UI" panose="020B0502040204020203" pitchFamily="34" charset="0"/>
              </a:rPr>
              <a:t>2. In order to calculate an approximate operational cost for each vehicle, made an assumption that gas price would be $1.25 per Litre (average).</a:t>
            </a:r>
          </a:p>
        </p:txBody>
      </p:sp>
      <p:pic>
        <p:nvPicPr>
          <p:cNvPr id="5" name="Picture 4">
            <a:extLst>
              <a:ext uri="{FF2B5EF4-FFF2-40B4-BE49-F238E27FC236}">
                <a16:creationId xmlns:a16="http://schemas.microsoft.com/office/drawing/2014/main" id="{516C05E5-F0E4-4C6E-B22C-3485C71B36AF}"/>
              </a:ext>
            </a:extLst>
          </p:cNvPr>
          <p:cNvPicPr>
            <a:picLocks noChangeAspect="1"/>
          </p:cNvPicPr>
          <p:nvPr/>
        </p:nvPicPr>
        <p:blipFill>
          <a:blip r:embed="rId3"/>
          <a:stretch>
            <a:fillRect/>
          </a:stretch>
        </p:blipFill>
        <p:spPr>
          <a:xfrm>
            <a:off x="8256232" y="716798"/>
            <a:ext cx="3196303" cy="5781655"/>
          </a:xfrm>
          <a:prstGeom prst="rect">
            <a:avLst/>
          </a:prstGeom>
        </p:spPr>
      </p:pic>
    </p:spTree>
    <p:extLst>
      <p:ext uri="{BB962C8B-B14F-4D97-AF65-F5344CB8AC3E}">
        <p14:creationId xmlns:p14="http://schemas.microsoft.com/office/powerpoint/2010/main" val="152947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Calculated Columns</a:t>
            </a:r>
          </a:p>
          <a:p>
            <a:pPr algn="ctr"/>
            <a:r>
              <a:rPr lang="en-US" sz="2800" b="1" dirty="0">
                <a:solidFill>
                  <a:schemeClr val="tx1">
                    <a:lumMod val="75000"/>
                    <a:lumOff val="25000"/>
                  </a:schemeClr>
                </a:solidFill>
              </a:rPr>
              <a:t>in Power BI</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370643" y="1054619"/>
            <a:ext cx="8396454" cy="517064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Created 6 calculated columns making use of the assumptions made and the data fields available to perform analysis.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Remaining Kms: Since we know that Sue intends to drive the vehicle until the odometer reads 250,000 kms, using this data, calculated the remaining kms of each vehicle using the DAX formula</a:t>
            </a:r>
          </a:p>
          <a:p>
            <a:pPr marL="628650" lvl="1" indent="-171450">
              <a:spcBef>
                <a:spcPts val="1200"/>
              </a:spcBef>
              <a:buClr>
                <a:schemeClr val="tx2"/>
              </a:buClr>
              <a:buFont typeface="Segoe UI Light" panose="020B0502040204020203" pitchFamily="34" charset="0"/>
              <a:buChar char="›"/>
            </a:pPr>
            <a:r>
              <a:rPr lang="en-US" sz="1400" b="0" dirty="0">
                <a:solidFill>
                  <a:srgbClr val="000000"/>
                </a:solidFill>
                <a:effectLst/>
                <a:latin typeface="Consolas" panose="020B0609020204030204" pitchFamily="49" charset="0"/>
              </a:rPr>
              <a:t>Remaining Kms = 250000 - 'Data Visualization Exercise - Vehicle Test Data'[Kms]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City Fuel Consumption for remaining kms: we have the information on each car’s city fuel efficiency, using this data, calculated the city fuel consumption of each car for the remaining kms from 250,000kms limit by using the DAX formula</a:t>
            </a: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City Fuel Consump (Remaining Kms) = (0.5 * 'Data Visualization Exercise - Vehicle Test Data'[Remaining Kms] * 'Data Visualization Exercise - Vehicle Test Data'[City Fuel Efficiency (L/100km)])/100</a:t>
            </a: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Highway Fuel Consumption for remaining kms: we have the information on each car’s highway fuel efficiency, using this data, calculated the highway fuel consumption of each car for the remaining kms from 250,000kms limit by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Hway Fuel Consump (Remaining Kms) = (0.5 * 'Data Visualization Exercise - Vehicle Test Data'[Remaining Kms] * 'Data Visualization Exercise - Vehicle Test Data'[Highway Fuel Efficiency (L/100km)])/100</a:t>
            </a:r>
          </a:p>
          <a:p>
            <a:pPr marL="171450" indent="-171450">
              <a:spcBef>
                <a:spcPts val="1200"/>
              </a:spcBef>
              <a:buClr>
                <a:schemeClr val="tx2"/>
              </a:buClr>
              <a:buFont typeface="Segoe UI Light" panose="020B0502040204020203" pitchFamily="34" charset="0"/>
              <a:buChar char="›"/>
            </a:pP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p:txBody>
      </p:sp>
      <p:pic>
        <p:nvPicPr>
          <p:cNvPr id="5" name="Picture 4">
            <a:extLst>
              <a:ext uri="{FF2B5EF4-FFF2-40B4-BE49-F238E27FC236}">
                <a16:creationId xmlns:a16="http://schemas.microsoft.com/office/drawing/2014/main" id="{516C05E5-F0E4-4C6E-B22C-3485C71B36AF}"/>
              </a:ext>
            </a:extLst>
          </p:cNvPr>
          <p:cNvPicPr>
            <a:picLocks noChangeAspect="1"/>
          </p:cNvPicPr>
          <p:nvPr/>
        </p:nvPicPr>
        <p:blipFill>
          <a:blip r:embed="rId3"/>
          <a:stretch>
            <a:fillRect/>
          </a:stretch>
        </p:blipFill>
        <p:spPr>
          <a:xfrm>
            <a:off x="8881397" y="636899"/>
            <a:ext cx="3196303" cy="5781655"/>
          </a:xfrm>
          <a:prstGeom prst="rect">
            <a:avLst/>
          </a:prstGeom>
        </p:spPr>
      </p:pic>
    </p:spTree>
    <p:extLst>
      <p:ext uri="{BB962C8B-B14F-4D97-AF65-F5344CB8AC3E}">
        <p14:creationId xmlns:p14="http://schemas.microsoft.com/office/powerpoint/2010/main" val="284303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Calculated Columns</a:t>
            </a:r>
          </a:p>
          <a:p>
            <a:pPr algn="ctr"/>
            <a:r>
              <a:rPr lang="en-US" sz="2800" b="1" dirty="0">
                <a:solidFill>
                  <a:schemeClr val="tx1">
                    <a:lumMod val="75000"/>
                    <a:lumOff val="25000"/>
                  </a:schemeClr>
                </a:solidFill>
              </a:rPr>
              <a:t>in Power BI</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370643" y="1054619"/>
            <a:ext cx="8396454" cy="495520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Operational Cost: we have the data from above calculations on fuel consumption of each car on highways and in city for the remainder kms from 250,000kms limit. Using this data, calculated the operational cost of each car with an assumption that gas price per litre is $1.25 on an average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Operational Cost (Remaining Kms) = ('Data Visualization Exercise - Vehicle Test Data'[Hway Fuel Consump (Remaining Kms)] + 'Data Visualization Exercise - Vehicle Test Data'[City Fuel Consump (Remaining Kms)]) * 1.25</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Total Cost: from the above calculations, we have the data regarding the prices as well as the operational costs for each car. Using this data, calculated the total cost for each car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Total Cost (Remaining Kms) = 'Data Visualization Exercise - Vehicle Test Data'[Price] + 'Data Visualization Exercise - Vehicle Test Data'[Operational Cost (Remaining Kms)]</a:t>
            </a:r>
          </a:p>
          <a:p>
            <a:pPr marL="171450" indent="-171450">
              <a:spcBef>
                <a:spcPts val="1200"/>
              </a:spcBef>
              <a:buClr>
                <a:schemeClr val="tx2"/>
              </a:buClr>
              <a:buFont typeface="Segoe UI Light" panose="020B0502040204020203" pitchFamily="34" charset="0"/>
              <a:buChar char="›"/>
            </a:pPr>
            <a:r>
              <a:rPr lang="en-AU" sz="1400" b="1" dirty="0">
                <a:solidFill>
                  <a:schemeClr val="tx1">
                    <a:lumMod val="75000"/>
                    <a:lumOff val="25000"/>
                  </a:schemeClr>
                </a:solidFill>
                <a:cs typeface="Segoe UI" panose="020B0502040204020203" pitchFamily="34" charset="0"/>
              </a:rPr>
              <a:t>Total Legroom: we have the information on front and rear legroom space available in each car. Using this data, calculated the total legroom for each car using the DAX formula.</a:t>
            </a:r>
          </a:p>
          <a:p>
            <a:pPr marL="628650" lvl="1" indent="-171450">
              <a:spcBef>
                <a:spcPts val="1200"/>
              </a:spcBef>
              <a:buClr>
                <a:schemeClr val="tx2"/>
              </a:buClr>
              <a:buFont typeface="Segoe UI Light" panose="020B0502040204020203" pitchFamily="34" charset="0"/>
              <a:buChar char="›"/>
            </a:pPr>
            <a:r>
              <a:rPr lang="en-CA" sz="1400" b="0" dirty="0">
                <a:solidFill>
                  <a:srgbClr val="000000"/>
                </a:solidFill>
                <a:effectLst/>
                <a:latin typeface="Consolas" panose="020B0609020204030204" pitchFamily="49" charset="0"/>
              </a:rPr>
              <a:t>Total Legroom (F+R) = 'Data Visualization Exercise - Vehicle Test Data'[Front Legroom (mm)] + 'Data Visualization Exercise - Vehicle Test Data'[Rear Legroom (mm)]</a:t>
            </a:r>
          </a:p>
          <a:p>
            <a:pPr marL="171450" indent="-171450">
              <a:spcBef>
                <a:spcPts val="1200"/>
              </a:spcBef>
              <a:buClr>
                <a:schemeClr val="tx2"/>
              </a:buClr>
              <a:buFont typeface="Segoe UI Light" panose="020B0502040204020203" pitchFamily="34" charset="0"/>
              <a:buChar char="›"/>
            </a:pPr>
            <a:endParaRPr lang="en-AU"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endParaRPr lang="en-AU" sz="1400" b="1" dirty="0">
              <a:solidFill>
                <a:schemeClr val="tx1">
                  <a:lumMod val="75000"/>
                  <a:lumOff val="25000"/>
                </a:schemeClr>
              </a:solidFill>
              <a:latin typeface="Consolas" panose="020B0609020204030204" pitchFamily="49" charset="0"/>
              <a:cs typeface="Segoe UI" panose="020B0502040204020203" pitchFamily="34" charset="0"/>
            </a:endParaRPr>
          </a:p>
        </p:txBody>
      </p:sp>
      <p:pic>
        <p:nvPicPr>
          <p:cNvPr id="5" name="Picture 4">
            <a:extLst>
              <a:ext uri="{FF2B5EF4-FFF2-40B4-BE49-F238E27FC236}">
                <a16:creationId xmlns:a16="http://schemas.microsoft.com/office/drawing/2014/main" id="{516C05E5-F0E4-4C6E-B22C-3485C71B36AF}"/>
              </a:ext>
            </a:extLst>
          </p:cNvPr>
          <p:cNvPicPr>
            <a:picLocks noChangeAspect="1"/>
          </p:cNvPicPr>
          <p:nvPr/>
        </p:nvPicPr>
        <p:blipFill>
          <a:blip r:embed="rId3"/>
          <a:stretch>
            <a:fillRect/>
          </a:stretch>
        </p:blipFill>
        <p:spPr>
          <a:xfrm>
            <a:off x="8881397" y="636899"/>
            <a:ext cx="3196303" cy="5781655"/>
          </a:xfrm>
          <a:prstGeom prst="rect">
            <a:avLst/>
          </a:prstGeom>
        </p:spPr>
      </p:pic>
    </p:spTree>
    <p:extLst>
      <p:ext uri="{BB962C8B-B14F-4D97-AF65-F5344CB8AC3E}">
        <p14:creationId xmlns:p14="http://schemas.microsoft.com/office/powerpoint/2010/main" val="210235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Dashboard 1</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256088-3DF9-40CB-B178-9EAA6F00769C}"/>
              </a:ext>
            </a:extLst>
          </p:cNvPr>
          <p:cNvPicPr>
            <a:picLocks noChangeAspect="1"/>
          </p:cNvPicPr>
          <p:nvPr/>
        </p:nvPicPr>
        <p:blipFill>
          <a:blip r:embed="rId3"/>
          <a:stretch>
            <a:fillRect/>
          </a:stretch>
        </p:blipFill>
        <p:spPr>
          <a:xfrm>
            <a:off x="190130" y="674704"/>
            <a:ext cx="11773270" cy="6072320"/>
          </a:xfrm>
          <a:prstGeom prst="rect">
            <a:avLst/>
          </a:prstGeom>
        </p:spPr>
      </p:pic>
    </p:spTree>
    <p:extLst>
      <p:ext uri="{BB962C8B-B14F-4D97-AF65-F5344CB8AC3E}">
        <p14:creationId xmlns:p14="http://schemas.microsoft.com/office/powerpoint/2010/main" val="138594880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infopath/2007/PartnerControl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16c05727-aa75-4e4a-9b5f-8a80a1165891"/>
    <ds:schemaRef ds:uri="71af3243-3dd4-4a8d-8c0d-dd76da1f02a5"/>
    <ds:schemaRef ds:uri="http://purl.org/dc/te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9457</TotalTime>
  <Words>1809</Words>
  <Application>Microsoft Office PowerPoint</Application>
  <PresentationFormat>Widescreen</PresentationFormat>
  <Paragraphs>136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Gothic</vt:lpstr>
      <vt:lpstr>Consolas</vt:lpstr>
      <vt:lpstr>Segoe UI Light</vt:lpstr>
      <vt:lpstr>Office Theme</vt:lpstr>
      <vt:lpstr>Vehicle Purchase Recommendation Assignment</vt:lpstr>
      <vt:lpstr>Project analysis slide 3</vt:lpstr>
      <vt:lpstr>Project analysis slide 8</vt:lpstr>
      <vt:lpstr>Project analysis slide 8</vt:lpstr>
      <vt:lpstr>Project analysis slide 8</vt:lpstr>
      <vt:lpstr>Project analysis slide 8</vt:lpstr>
      <vt:lpstr>Project analysis slide 8</vt:lpstr>
      <vt:lpstr>Project analysis slide 8</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Reporting Video Game Sales Analysis</dc:title>
  <dc:creator>Darshan Panchal</dc:creator>
  <cp:lastModifiedBy>sai praneeth</cp:lastModifiedBy>
  <cp:revision>182</cp:revision>
  <dcterms:created xsi:type="dcterms:W3CDTF">2020-08-04T22:50:50Z</dcterms:created>
  <dcterms:modified xsi:type="dcterms:W3CDTF">2021-09-20T15:45:14Z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