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Corbel"/>
      <p:regular r:id="rId32"/>
      <p:bold r:id="rId33"/>
      <p:italic r:id="rId34"/>
      <p:boldItalic r:id="rId35"/>
    </p:embeddedFont>
    <p:embeddedFont>
      <p:font typeface="Book Antiqu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h5kNFtfTl2tRMLAg8Ek9Bo0T2J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6BFF24-A273-48B0-BDDA-DD50F32AB283}">
  <a:tblStyle styleId="{996BFF24-A273-48B0-BDDA-DD50F32AB28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orbel-bold.fntdata"/><Relationship Id="rId10" Type="http://schemas.openxmlformats.org/officeDocument/2006/relationships/slide" Target="slides/slide5.xml"/><Relationship Id="rId32" Type="http://schemas.openxmlformats.org/officeDocument/2006/relationships/font" Target="fonts/Corbel-regular.fntdata"/><Relationship Id="rId13" Type="http://schemas.openxmlformats.org/officeDocument/2006/relationships/slide" Target="slides/slide8.xml"/><Relationship Id="rId35" Type="http://schemas.openxmlformats.org/officeDocument/2006/relationships/font" Target="fonts/Corbel-boldItalic.fntdata"/><Relationship Id="rId12" Type="http://schemas.openxmlformats.org/officeDocument/2006/relationships/slide" Target="slides/slide7.xml"/><Relationship Id="rId34" Type="http://schemas.openxmlformats.org/officeDocument/2006/relationships/font" Target="fonts/Corbel-italic.fntdata"/><Relationship Id="rId15" Type="http://schemas.openxmlformats.org/officeDocument/2006/relationships/slide" Target="slides/slide10.xml"/><Relationship Id="rId37" Type="http://schemas.openxmlformats.org/officeDocument/2006/relationships/font" Target="fonts/BookAntiqua-bold.fntdata"/><Relationship Id="rId14" Type="http://schemas.openxmlformats.org/officeDocument/2006/relationships/slide" Target="slides/slide9.xml"/><Relationship Id="rId36" Type="http://schemas.openxmlformats.org/officeDocument/2006/relationships/font" Target="fonts/BookAntiqua-regular.fntdata"/><Relationship Id="rId17" Type="http://schemas.openxmlformats.org/officeDocument/2006/relationships/slide" Target="slides/slide12.xml"/><Relationship Id="rId39" Type="http://schemas.openxmlformats.org/officeDocument/2006/relationships/font" Target="fonts/BookAntiqua-boldItalic.fntdata"/><Relationship Id="rId16" Type="http://schemas.openxmlformats.org/officeDocument/2006/relationships/slide" Target="slides/slide11.xml"/><Relationship Id="rId38" Type="http://schemas.openxmlformats.org/officeDocument/2006/relationships/font" Target="fonts/BookAntiqu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ba1e8a98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ba1e8a98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3b4aff7e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53b4aff7e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ba1e8a98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ba1e8a98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54c0f0693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554c0f069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ba1e8a98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ba1e8a98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54c0f0693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554c0f069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ba1e8a98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ba1e8a98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54c0f069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554c0f069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ba1e8a98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ba1e8a9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f23b86f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f23b86f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f23b86ff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f23b86f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f23b86ff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f23b86f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ba1e8a98f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ba1e8a98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3ba1e8a98f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3ba1e8a9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a792c85c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22a792c85c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ba1e8a98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ba1e8a9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38ae62e6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538ae62e6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38ae62e6b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538ae62e6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3b4aff7e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53b4aff7e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3b4aff7e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53b4aff7e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17"/>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7"/>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17"/>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6" name="Google Shape;86;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18"/>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8"/>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92" name="Google Shape;92;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19"/>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97" name="Google Shape;97;p19"/>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98" name="Google Shape;98;p19"/>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9"/>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0" name="Google Shape;100;p19"/>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1" name="Google Shape;101;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20"/>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0"/>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7" name="Google Shape;107;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21"/>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2" name="Google Shape;112;p21"/>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3" name="Google Shape;113;p21"/>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1"/>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5" name="Google Shape;115;p21"/>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6" name="Google Shape;116;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22"/>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2"/>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2" name="Google Shape;122;p22"/>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3" name="Google Shape;123;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3"/>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9" name="Google Shape;129;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4"/>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4"/>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5" name="Google Shape;135;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9"/>
          <p:cNvGrpSpPr/>
          <p:nvPr/>
        </p:nvGrpSpPr>
        <p:grpSpPr>
          <a:xfrm>
            <a:off x="546100" y="-4763"/>
            <a:ext cx="5014912" cy="6862763"/>
            <a:chOff x="2928938" y="-4763"/>
            <a:chExt cx="5014912" cy="6862763"/>
          </a:xfrm>
        </p:grpSpPr>
        <p:sp>
          <p:nvSpPr>
            <p:cNvPr id="24" name="Google Shape;24;p9"/>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9"/>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9"/>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9"/>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9"/>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9"/>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9"/>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2" name="Google Shape;32;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1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38" name="Google Shape;38;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0"/>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11"/>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4" name="Google Shape;44;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0" name="Google Shape;50;p12"/>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1" name="Google Shape;51;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7" name="Google Shape;57;p13"/>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8" name="Google Shape;58;p13"/>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9" name="Google Shape;59;p13"/>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0" name="Google Shape;60;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5"/>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1" name="Google Shape;71;p15"/>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2" name="Google Shape;72;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6"/>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16"/>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9" name="Google Shape;79;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7"/>
          <p:cNvGrpSpPr/>
          <p:nvPr/>
        </p:nvGrpSpPr>
        <p:grpSpPr>
          <a:xfrm>
            <a:off x="150812" y="0"/>
            <a:ext cx="2436813" cy="6858001"/>
            <a:chOff x="1320800" y="0"/>
            <a:chExt cx="2436813" cy="6858001"/>
          </a:xfrm>
        </p:grpSpPr>
        <p:sp>
          <p:nvSpPr>
            <p:cNvPr id="7" name="Google Shape;7;p7"/>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7"/>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7"/>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7"/>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7"/>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7"/>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4" name="Google Shape;14;p7"/>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6" name="Google Shape;16;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7" name="Google Shape;17;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nvSpPr>
        <p:spPr>
          <a:xfrm flipH="1">
            <a:off x="1521000" y="700664"/>
            <a:ext cx="106710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IN" sz="4800" u="none" cap="none" strike="noStrike">
                <a:solidFill>
                  <a:schemeClr val="dk1"/>
                </a:solidFill>
                <a:latin typeface="Book Antiqua"/>
                <a:ea typeface="Book Antiqua"/>
                <a:cs typeface="Book Antiqua"/>
                <a:sym typeface="Book Antiqua"/>
              </a:rPr>
              <a:t>MEDICINE TRACKER AND NOTIFI</a:t>
            </a:r>
            <a:r>
              <a:rPr b="1" i="0" lang="en-IN" sz="4800" u="none" cap="none" strike="noStrike">
                <a:solidFill>
                  <a:schemeClr val="dk1"/>
                </a:solidFill>
                <a:latin typeface="Book Antiqua"/>
                <a:ea typeface="Book Antiqua"/>
                <a:cs typeface="Book Antiqua"/>
                <a:sym typeface="Book Antiqua"/>
              </a:rPr>
              <a:t>C</a:t>
            </a:r>
            <a:r>
              <a:rPr b="1" i="0" lang="en-IN" sz="4800" u="none" cap="none" strike="noStrike">
                <a:solidFill>
                  <a:schemeClr val="dk1"/>
                </a:solidFill>
                <a:latin typeface="Book Antiqua"/>
                <a:ea typeface="Book Antiqua"/>
                <a:cs typeface="Book Antiqua"/>
                <a:sym typeface="Book Antiqua"/>
              </a:rPr>
              <a:t>ATION APPLICATION</a:t>
            </a:r>
            <a:endParaRPr b="0" i="0" sz="1400" u="none" cap="none" strike="noStrike">
              <a:solidFill>
                <a:srgbClr val="000000"/>
              </a:solidFill>
              <a:latin typeface="Arial"/>
              <a:ea typeface="Arial"/>
              <a:cs typeface="Arial"/>
              <a:sym typeface="Arial"/>
            </a:endParaRPr>
          </a:p>
        </p:txBody>
      </p:sp>
      <p:sp>
        <p:nvSpPr>
          <p:cNvPr id="143" name="Google Shape;143;p1"/>
          <p:cNvSpPr txBox="1"/>
          <p:nvPr/>
        </p:nvSpPr>
        <p:spPr>
          <a:xfrm>
            <a:off x="1521000" y="3460850"/>
            <a:ext cx="10330500" cy="281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Times New Roman"/>
                <a:ea typeface="Times New Roman"/>
                <a:cs typeface="Times New Roman"/>
                <a:sym typeface="Times New Roman"/>
              </a:rPr>
              <a:t>TEAMMATES:</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200"/>
              <a:buFont typeface="Times New Roman"/>
              <a:buChar char="•"/>
            </a:pPr>
            <a:r>
              <a:rPr b="0" i="0" lang="en-IN" sz="2200" u="none" cap="none" strike="noStrike">
                <a:solidFill>
                  <a:schemeClr val="dk1"/>
                </a:solidFill>
                <a:latin typeface="Times New Roman"/>
                <a:ea typeface="Times New Roman"/>
                <a:cs typeface="Times New Roman"/>
                <a:sym typeface="Times New Roman"/>
              </a:rPr>
              <a:t>Arikela Srija (2451-20-737-039)</a:t>
            </a:r>
            <a:endParaRPr b="0" i="0" sz="22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200"/>
              <a:buFont typeface="Times New Roman"/>
              <a:buChar char="•"/>
            </a:pPr>
            <a:r>
              <a:rPr b="0" i="0" lang="en-IN" sz="2200" u="none" cap="none" strike="noStrike">
                <a:solidFill>
                  <a:schemeClr val="dk1"/>
                </a:solidFill>
                <a:latin typeface="Times New Roman"/>
                <a:ea typeface="Times New Roman"/>
                <a:cs typeface="Times New Roman"/>
                <a:sym typeface="Times New Roman"/>
              </a:rPr>
              <a:t>Praneeth Reddy (2451-20-737-045)</a:t>
            </a:r>
            <a:endParaRPr b="0" i="0" sz="22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200"/>
              <a:buFont typeface="Times New Roman"/>
              <a:buChar char="•"/>
            </a:pPr>
            <a:r>
              <a:rPr b="0" i="0" lang="en-IN" sz="2200" u="none" cap="none" strike="noStrike">
                <a:solidFill>
                  <a:schemeClr val="dk1"/>
                </a:solidFill>
                <a:latin typeface="Times New Roman"/>
                <a:ea typeface="Times New Roman"/>
                <a:cs typeface="Times New Roman"/>
                <a:sym typeface="Times New Roman"/>
              </a:rPr>
              <a:t>Ajay Reddy(2451-20-737-049)</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Book Antiqua"/>
              <a:ea typeface="Book Antiqua"/>
              <a:cs typeface="Book Antiqua"/>
              <a:sym typeface="Book Antiqua"/>
            </a:endParaRPr>
          </a:p>
          <a:p>
            <a:pPr indent="0" lvl="0" marL="7315200" marR="0" rtl="0" algn="l">
              <a:lnSpc>
                <a:spcPct val="100000"/>
              </a:lnSpc>
              <a:spcBef>
                <a:spcPts val="0"/>
              </a:spcBef>
              <a:spcAft>
                <a:spcPts val="0"/>
              </a:spcAft>
              <a:buClr>
                <a:srgbClr val="000000"/>
              </a:buClr>
              <a:buSzPts val="2300"/>
              <a:buFont typeface="Arial"/>
              <a:buNone/>
            </a:pPr>
            <a:r>
              <a:rPr b="0" i="0" lang="en-IN" sz="2300" u="none" cap="none" strike="noStrike">
                <a:solidFill>
                  <a:schemeClr val="dk1"/>
                </a:solidFill>
                <a:latin typeface="Times New Roman"/>
                <a:ea typeface="Times New Roman"/>
                <a:cs typeface="Times New Roman"/>
                <a:sym typeface="Times New Roman"/>
              </a:rPr>
              <a:t>Under the Guidance of :</a:t>
            </a:r>
            <a:endParaRPr b="0" i="0" sz="2300" u="none" cap="none" strike="noStrike">
              <a:solidFill>
                <a:schemeClr val="dk1"/>
              </a:solidFill>
              <a:latin typeface="Times New Roman"/>
              <a:ea typeface="Times New Roman"/>
              <a:cs typeface="Times New Roman"/>
              <a:sym typeface="Times New Roman"/>
            </a:endParaRPr>
          </a:p>
          <a:p>
            <a:pPr indent="0" lvl="0" marL="7315200" marR="0" rtl="0" algn="l">
              <a:lnSpc>
                <a:spcPct val="100000"/>
              </a:lnSpc>
              <a:spcBef>
                <a:spcPts val="0"/>
              </a:spcBef>
              <a:spcAft>
                <a:spcPts val="0"/>
              </a:spcAft>
              <a:buClr>
                <a:srgbClr val="000000"/>
              </a:buClr>
              <a:buSzPts val="2300"/>
              <a:buFont typeface="Arial"/>
              <a:buNone/>
            </a:pPr>
            <a:r>
              <a:rPr b="0" i="0" lang="en-IN" sz="2300" u="none" cap="none" strike="noStrike">
                <a:solidFill>
                  <a:schemeClr val="dk1"/>
                </a:solidFill>
                <a:latin typeface="Times New Roman"/>
                <a:ea typeface="Times New Roman"/>
                <a:cs typeface="Times New Roman"/>
                <a:sym typeface="Times New Roman"/>
              </a:rPr>
              <a:t>P.Sita Sowjanya</a:t>
            </a:r>
            <a:endParaRPr b="0" i="0" sz="2300" u="none" cap="none" strike="noStrike">
              <a:solidFill>
                <a:schemeClr val="dk1"/>
              </a:solidFill>
              <a:latin typeface="Times New Roman"/>
              <a:ea typeface="Times New Roman"/>
              <a:cs typeface="Times New Roman"/>
              <a:sym typeface="Times New Roman"/>
            </a:endParaRPr>
          </a:p>
          <a:p>
            <a:pPr indent="0" lvl="0" marL="7315200" marR="0" rtl="0" algn="l">
              <a:lnSpc>
                <a:spcPct val="100000"/>
              </a:lnSpc>
              <a:spcBef>
                <a:spcPts val="0"/>
              </a:spcBef>
              <a:spcAft>
                <a:spcPts val="0"/>
              </a:spcAft>
              <a:buClr>
                <a:srgbClr val="000000"/>
              </a:buClr>
              <a:buSzPts val="2300"/>
              <a:buFont typeface="Arial"/>
              <a:buNone/>
            </a:pPr>
            <a:r>
              <a:rPr b="0" i="0" lang="en-IN" sz="2300" u="none" cap="none" strike="noStrike">
                <a:solidFill>
                  <a:schemeClr val="dk1"/>
                </a:solidFill>
                <a:latin typeface="Times New Roman"/>
                <a:ea typeface="Times New Roman"/>
                <a:cs typeface="Times New Roman"/>
                <a:sym typeface="Times New Roman"/>
              </a:rPr>
              <a:t>Asst.Professor, ITD</a:t>
            </a:r>
            <a:endParaRPr b="0" i="0" sz="2300" u="none" cap="none" strike="noStrike">
              <a:solidFill>
                <a:schemeClr val="dk1"/>
              </a:solidFill>
              <a:latin typeface="Times New Roman"/>
              <a:ea typeface="Times New Roman"/>
              <a:cs typeface="Times New Roman"/>
              <a:sym typeface="Times New Roman"/>
            </a:endParaRPr>
          </a:p>
        </p:txBody>
      </p:sp>
      <p:sp>
        <p:nvSpPr>
          <p:cNvPr id="144" name="Google Shape;144;p1"/>
          <p:cNvSpPr txBox="1"/>
          <p:nvPr/>
        </p:nvSpPr>
        <p:spPr>
          <a:xfrm>
            <a:off x="14947475" y="5329275"/>
            <a:ext cx="1222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3ba1e8a98f_0_11"/>
          <p:cNvSpPr txBox="1"/>
          <p:nvPr/>
        </p:nvSpPr>
        <p:spPr>
          <a:xfrm>
            <a:off x="2246525" y="602475"/>
            <a:ext cx="94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rbel"/>
              <a:ea typeface="Corbel"/>
              <a:cs typeface="Corbel"/>
              <a:sym typeface="Corbel"/>
            </a:endParaRPr>
          </a:p>
        </p:txBody>
      </p:sp>
      <p:sp>
        <p:nvSpPr>
          <p:cNvPr id="199" name="Google Shape;199;g23ba1e8a98f_0_11"/>
          <p:cNvSpPr txBox="1"/>
          <p:nvPr/>
        </p:nvSpPr>
        <p:spPr>
          <a:xfrm>
            <a:off x="2246525" y="602475"/>
            <a:ext cx="949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latin typeface="Times New Roman"/>
                <a:ea typeface="Times New Roman"/>
                <a:cs typeface="Times New Roman"/>
                <a:sym typeface="Times New Roman"/>
              </a:rPr>
              <a:t>Hardware and Software requirements:</a:t>
            </a:r>
            <a:endParaRPr b="1" sz="2400">
              <a:latin typeface="Times New Roman"/>
              <a:ea typeface="Times New Roman"/>
              <a:cs typeface="Times New Roman"/>
              <a:sym typeface="Times New Roman"/>
            </a:endParaRPr>
          </a:p>
        </p:txBody>
      </p:sp>
      <p:sp>
        <p:nvSpPr>
          <p:cNvPr id="200" name="Google Shape;200;g23ba1e8a98f_0_11"/>
          <p:cNvSpPr txBox="1"/>
          <p:nvPr/>
        </p:nvSpPr>
        <p:spPr>
          <a:xfrm>
            <a:off x="2246525" y="1497300"/>
            <a:ext cx="9495600" cy="386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Hardware requirements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a:t>
            </a:r>
            <a:r>
              <a:rPr lang="en-IN">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Processor               :    3.0 GHz Intel(R) Pentium (R) processor</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Hard Disk              :    80GB</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RAM                     :    4.0GB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●Flash Disk              :    4.0GB</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IN" sz="1800">
                <a:solidFill>
                  <a:schemeClr val="dk1"/>
                </a:solidFill>
                <a:latin typeface="Times New Roman"/>
                <a:ea typeface="Times New Roman"/>
                <a:cs typeface="Times New Roman"/>
                <a:sym typeface="Times New Roman"/>
              </a:rPr>
              <a:t>Software requirements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Operating System   :     Windows 7/8/10, Android</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IDE                        :     Android Studio</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Technology            :     Java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53b4aff7e3_0_7"/>
          <p:cNvSpPr txBox="1"/>
          <p:nvPr/>
        </p:nvSpPr>
        <p:spPr>
          <a:xfrm>
            <a:off x="2214600" y="610150"/>
            <a:ext cx="93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06" name="Google Shape;206;g253b4aff7e3_0_7"/>
          <p:cNvSpPr txBox="1"/>
          <p:nvPr/>
        </p:nvSpPr>
        <p:spPr>
          <a:xfrm>
            <a:off x="2017000" y="755350"/>
            <a:ext cx="9360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Times New Roman"/>
                <a:ea typeface="Times New Roman"/>
                <a:cs typeface="Times New Roman"/>
                <a:sym typeface="Times New Roman"/>
              </a:rPr>
              <a:t>Proposed System:</a:t>
            </a:r>
            <a:endParaRPr b="1" i="0" sz="3000" u="none" cap="none" strike="noStrike">
              <a:solidFill>
                <a:srgbClr val="000000"/>
              </a:solidFill>
              <a:latin typeface="Times New Roman"/>
              <a:ea typeface="Times New Roman"/>
              <a:cs typeface="Times New Roman"/>
              <a:sym typeface="Times New Roman"/>
            </a:endParaRPr>
          </a:p>
        </p:txBody>
      </p:sp>
      <p:sp>
        <p:nvSpPr>
          <p:cNvPr id="207" name="Google Shape;207;g253b4aff7e3_0_7"/>
          <p:cNvSpPr txBox="1"/>
          <p:nvPr/>
        </p:nvSpPr>
        <p:spPr>
          <a:xfrm>
            <a:off x="2017000" y="1874000"/>
            <a:ext cx="9005700" cy="2970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The proposed </a:t>
            </a:r>
            <a:r>
              <a:rPr b="0" i="0" lang="en-IN" sz="2000" u="none" cap="none" strike="noStrike">
                <a:solidFill>
                  <a:schemeClr val="dk1"/>
                </a:solidFill>
                <a:latin typeface="Times New Roman"/>
                <a:ea typeface="Times New Roman"/>
                <a:cs typeface="Times New Roman"/>
                <a:sym typeface="Times New Roman"/>
              </a:rPr>
              <a:t>medication reminder </a:t>
            </a:r>
            <a:r>
              <a:rPr lang="en-IN" sz="2000">
                <a:solidFill>
                  <a:schemeClr val="dk1"/>
                </a:solidFill>
                <a:latin typeface="Times New Roman"/>
                <a:ea typeface="Times New Roman"/>
                <a:cs typeface="Times New Roman"/>
                <a:sym typeface="Times New Roman"/>
              </a:rPr>
              <a:t>application</a:t>
            </a:r>
            <a:r>
              <a:rPr b="0" i="0" lang="en-IN" sz="2000" u="none" cap="none" strike="noStrike">
                <a:solidFill>
                  <a:schemeClr val="dk1"/>
                </a:solidFill>
                <a:latin typeface="Times New Roman"/>
                <a:ea typeface="Times New Roman"/>
                <a:cs typeface="Times New Roman"/>
                <a:sym typeface="Times New Roman"/>
              </a:rPr>
              <a:t> that utilizes existing smartphone technology. The application will serve as the central hub for medication reminders and management. Users will</a:t>
            </a:r>
            <a:r>
              <a:rPr lang="en-IN" sz="2000">
                <a:solidFill>
                  <a:schemeClr val="dk1"/>
                </a:solidFill>
                <a:latin typeface="Times New Roman"/>
                <a:ea typeface="Times New Roman"/>
                <a:cs typeface="Times New Roman"/>
                <a:sym typeface="Times New Roman"/>
              </a:rPr>
              <a:t> give</a:t>
            </a:r>
            <a:r>
              <a:rPr b="0" i="0" lang="en-IN" sz="2000" u="none" cap="none" strike="noStrike">
                <a:solidFill>
                  <a:schemeClr val="dk1"/>
                </a:solidFill>
                <a:latin typeface="Times New Roman"/>
                <a:ea typeface="Times New Roman"/>
                <a:cs typeface="Times New Roman"/>
                <a:sym typeface="Times New Roman"/>
              </a:rPr>
              <a:t> input of their medication details into the app. This includes the medication name, dosage, frequency,</a:t>
            </a:r>
            <a:r>
              <a:rPr lang="en-IN" sz="2000">
                <a:solidFill>
                  <a:schemeClr val="dk1"/>
                </a:solidFill>
                <a:latin typeface="Times New Roman"/>
                <a:ea typeface="Times New Roman"/>
                <a:cs typeface="Times New Roman"/>
                <a:sym typeface="Times New Roman"/>
              </a:rPr>
              <a:t> </a:t>
            </a:r>
            <a:r>
              <a:rPr b="0" i="0" lang="en-IN" sz="2000" u="none" cap="none" strike="noStrike">
                <a:solidFill>
                  <a:schemeClr val="dk1"/>
                </a:solidFill>
                <a:latin typeface="Times New Roman"/>
                <a:ea typeface="Times New Roman"/>
                <a:cs typeface="Times New Roman"/>
                <a:sym typeface="Times New Roman"/>
              </a:rPr>
              <a:t>preferred reminder time</a:t>
            </a:r>
            <a:r>
              <a:rPr lang="en-IN" sz="2000">
                <a:solidFill>
                  <a:schemeClr val="dk1"/>
                </a:solidFill>
                <a:latin typeface="Times New Roman"/>
                <a:ea typeface="Times New Roman"/>
                <a:cs typeface="Times New Roman"/>
                <a:sym typeface="Times New Roman"/>
              </a:rPr>
              <a:t> and type of medicine</a:t>
            </a:r>
            <a:r>
              <a:rPr b="0" i="0" lang="en-IN" sz="2000" u="none" cap="none" strike="noStrike">
                <a:solidFill>
                  <a:schemeClr val="dk1"/>
                </a:solidFill>
                <a:latin typeface="Times New Roman"/>
                <a:ea typeface="Times New Roman"/>
                <a:cs typeface="Times New Roman"/>
                <a:sym typeface="Times New Roman"/>
              </a:rPr>
              <a:t>. The mobile app will push notifications through to the user's smartphone at the designated reminder times. The reminders will include the medication name and dosage. Designing the application with a user-friendly interface that is easy to navigate, making it accessible to users of all age groups and technical backgrounds.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3ba1e8a98f_0_17"/>
          <p:cNvSpPr txBox="1"/>
          <p:nvPr/>
        </p:nvSpPr>
        <p:spPr>
          <a:xfrm>
            <a:off x="2114650" y="371675"/>
            <a:ext cx="949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latin typeface="Times New Roman"/>
                <a:ea typeface="Times New Roman"/>
                <a:cs typeface="Times New Roman"/>
                <a:sym typeface="Times New Roman"/>
              </a:rPr>
              <a:t>Proposed System Architecture:</a:t>
            </a:r>
            <a:endParaRPr b="1" sz="2400">
              <a:latin typeface="Times New Roman"/>
              <a:ea typeface="Times New Roman"/>
              <a:cs typeface="Times New Roman"/>
              <a:sym typeface="Times New Roman"/>
            </a:endParaRPr>
          </a:p>
        </p:txBody>
      </p:sp>
      <p:pic>
        <p:nvPicPr>
          <p:cNvPr id="213" name="Google Shape;213;g23ba1e8a98f_0_17"/>
          <p:cNvPicPr preferRelativeResize="0"/>
          <p:nvPr/>
        </p:nvPicPr>
        <p:blipFill>
          <a:blip r:embed="rId3">
            <a:alphaModFix/>
          </a:blip>
          <a:stretch>
            <a:fillRect/>
          </a:stretch>
        </p:blipFill>
        <p:spPr>
          <a:xfrm>
            <a:off x="2493775" y="1326025"/>
            <a:ext cx="8737350" cy="522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554c0f0693_0_9"/>
          <p:cNvSpPr txBox="1"/>
          <p:nvPr/>
        </p:nvSpPr>
        <p:spPr>
          <a:xfrm>
            <a:off x="2594650" y="2933475"/>
            <a:ext cx="8191500" cy="1908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IN" sz="2000">
                <a:latin typeface="Times New Roman"/>
                <a:ea typeface="Times New Roman"/>
                <a:cs typeface="Times New Roman"/>
                <a:sym typeface="Times New Roman"/>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a:t>
            </a:r>
            <a:endParaRPr sz="2000">
              <a:latin typeface="Times New Roman"/>
              <a:ea typeface="Times New Roman"/>
              <a:cs typeface="Times New Roman"/>
              <a:sym typeface="Times New Roman"/>
            </a:endParaRPr>
          </a:p>
        </p:txBody>
      </p:sp>
      <p:sp>
        <p:nvSpPr>
          <p:cNvPr id="219" name="Google Shape;219;g2554c0f0693_0_9"/>
          <p:cNvSpPr txBox="1"/>
          <p:nvPr/>
        </p:nvSpPr>
        <p:spPr>
          <a:xfrm>
            <a:off x="2444350" y="875525"/>
            <a:ext cx="83418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400">
                <a:latin typeface="Times New Roman"/>
                <a:ea typeface="Times New Roman"/>
                <a:cs typeface="Times New Roman"/>
                <a:sym typeface="Times New Roman"/>
              </a:rPr>
              <a:t>UML Diagrams</a:t>
            </a:r>
            <a:endParaRPr b="1" sz="2400">
              <a:latin typeface="Times New Roman"/>
              <a:ea typeface="Times New Roman"/>
              <a:cs typeface="Times New Roman"/>
              <a:sym typeface="Times New Roman"/>
            </a:endParaRPr>
          </a:p>
          <a:p>
            <a:pPr indent="0" lvl="0" marL="0" rtl="0" algn="ctr">
              <a:spcBef>
                <a:spcPts val="0"/>
              </a:spcBef>
              <a:spcAft>
                <a:spcPts val="0"/>
              </a:spcAft>
              <a:buNone/>
            </a:pPr>
            <a:r>
              <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IN" sz="2400">
                <a:latin typeface="Times New Roman"/>
                <a:ea typeface="Times New Roman"/>
                <a:cs typeface="Times New Roman"/>
                <a:sym typeface="Times New Roman"/>
              </a:rPr>
              <a:t>Use case Diagram: </a:t>
            </a:r>
            <a:endParaRPr b="1"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23ba1e8a98f_0_23"/>
          <p:cNvPicPr preferRelativeResize="0"/>
          <p:nvPr/>
        </p:nvPicPr>
        <p:blipFill>
          <a:blip r:embed="rId3">
            <a:alphaModFix/>
          </a:blip>
          <a:stretch>
            <a:fillRect/>
          </a:stretch>
        </p:blipFill>
        <p:spPr>
          <a:xfrm>
            <a:off x="2775325" y="775163"/>
            <a:ext cx="8208044" cy="530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554c0f0693_0_14"/>
          <p:cNvSpPr txBox="1"/>
          <p:nvPr/>
        </p:nvSpPr>
        <p:spPr>
          <a:xfrm>
            <a:off x="2444350" y="811750"/>
            <a:ext cx="8259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Activity Diagram:</a:t>
            </a:r>
            <a:endParaRPr b="1" i="0" sz="2400" u="none" cap="none" strike="noStrike">
              <a:solidFill>
                <a:srgbClr val="000000"/>
              </a:solidFill>
              <a:latin typeface="Times New Roman"/>
              <a:ea typeface="Times New Roman"/>
              <a:cs typeface="Times New Roman"/>
              <a:sym typeface="Times New Roman"/>
            </a:endParaRPr>
          </a:p>
        </p:txBody>
      </p:sp>
      <p:cxnSp>
        <p:nvCxnSpPr>
          <p:cNvPr id="230" name="Google Shape;230;g2554c0f0693_0_14"/>
          <p:cNvCxnSpPr/>
          <p:nvPr/>
        </p:nvCxnSpPr>
        <p:spPr>
          <a:xfrm flipH="1" rot="10800000">
            <a:off x="4917200" y="6537275"/>
            <a:ext cx="4764300" cy="16500"/>
          </a:xfrm>
          <a:prstGeom prst="straightConnector1">
            <a:avLst/>
          </a:prstGeom>
          <a:noFill/>
          <a:ln cap="flat" cmpd="sng" w="9525">
            <a:solidFill>
              <a:schemeClr val="dk2"/>
            </a:solidFill>
            <a:prstDash val="solid"/>
            <a:round/>
            <a:headEnd len="med" w="med" type="none"/>
            <a:tailEnd len="med" w="med" type="none"/>
          </a:ln>
        </p:spPr>
      </p:cxnSp>
      <p:sp>
        <p:nvSpPr>
          <p:cNvPr id="231" name="Google Shape;231;g2554c0f0693_0_14"/>
          <p:cNvSpPr txBox="1"/>
          <p:nvPr/>
        </p:nvSpPr>
        <p:spPr>
          <a:xfrm>
            <a:off x="2444350" y="2020250"/>
            <a:ext cx="8259300" cy="217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IN" sz="2000">
                <a:latin typeface="Times New Roman"/>
                <a:ea typeface="Times New Roman"/>
                <a:cs typeface="Times New Roman"/>
                <a:sym typeface="Times New Roman"/>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23ba1e8a98f_0_28"/>
          <p:cNvPicPr preferRelativeResize="0"/>
          <p:nvPr/>
        </p:nvPicPr>
        <p:blipFill>
          <a:blip r:embed="rId3">
            <a:alphaModFix/>
          </a:blip>
          <a:stretch>
            <a:fillRect/>
          </a:stretch>
        </p:blipFill>
        <p:spPr>
          <a:xfrm>
            <a:off x="3614350" y="383200"/>
            <a:ext cx="5657850" cy="593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554c0f0693_0_20"/>
          <p:cNvSpPr txBox="1"/>
          <p:nvPr/>
        </p:nvSpPr>
        <p:spPr>
          <a:xfrm>
            <a:off x="2246525" y="910900"/>
            <a:ext cx="8028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Class Diagram:</a:t>
            </a:r>
            <a:endParaRPr b="1" i="0" sz="2400" u="none" cap="none" strike="noStrike">
              <a:solidFill>
                <a:srgbClr val="000000"/>
              </a:solidFill>
              <a:latin typeface="Times New Roman"/>
              <a:ea typeface="Times New Roman"/>
              <a:cs typeface="Times New Roman"/>
              <a:sym typeface="Times New Roman"/>
            </a:endParaRPr>
          </a:p>
        </p:txBody>
      </p:sp>
      <p:sp>
        <p:nvSpPr>
          <p:cNvPr id="242" name="Google Shape;242;g2554c0f0693_0_20"/>
          <p:cNvSpPr txBox="1"/>
          <p:nvPr/>
        </p:nvSpPr>
        <p:spPr>
          <a:xfrm>
            <a:off x="2444350" y="2053200"/>
            <a:ext cx="7830900" cy="226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IN" sz="2000">
                <a:latin typeface="Times New Roman"/>
                <a:ea typeface="Times New Roman"/>
                <a:cs typeface="Times New Roman"/>
                <a:sym typeface="Times New Roman"/>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which information.</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g23ba1e8a98f_0_34"/>
          <p:cNvPicPr preferRelativeResize="0"/>
          <p:nvPr/>
        </p:nvPicPr>
        <p:blipFill>
          <a:blip r:embed="rId3">
            <a:alphaModFix/>
          </a:blip>
          <a:stretch>
            <a:fillRect/>
          </a:stretch>
        </p:blipFill>
        <p:spPr>
          <a:xfrm>
            <a:off x="4265650" y="444000"/>
            <a:ext cx="4936849" cy="59700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5f23b86ff7_0_0"/>
          <p:cNvSpPr txBox="1"/>
          <p:nvPr/>
        </p:nvSpPr>
        <p:spPr>
          <a:xfrm>
            <a:off x="2230050" y="487100"/>
            <a:ext cx="949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latin typeface="Times New Roman"/>
                <a:ea typeface="Times New Roman"/>
                <a:cs typeface="Times New Roman"/>
                <a:sym typeface="Times New Roman"/>
              </a:rPr>
              <a:t>Implementation:</a:t>
            </a:r>
            <a:endParaRPr b="1" sz="2400">
              <a:latin typeface="Times New Roman"/>
              <a:ea typeface="Times New Roman"/>
              <a:cs typeface="Times New Roman"/>
              <a:sym typeface="Times New Roman"/>
            </a:endParaRPr>
          </a:p>
        </p:txBody>
      </p:sp>
      <p:sp>
        <p:nvSpPr>
          <p:cNvPr id="253" name="Google Shape;253;g25f23b86ff7_0_0"/>
          <p:cNvSpPr txBox="1"/>
          <p:nvPr/>
        </p:nvSpPr>
        <p:spPr>
          <a:xfrm flipH="1">
            <a:off x="1982950" y="1372750"/>
            <a:ext cx="9396600" cy="4386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Project setup: Install Android Studio and download SDK version 30.02.4.1, gradle version 7.4.1.</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Design the application: Create a visually appealing design for the application using Java and XML. Consider incorporating medicine theme into the layout,colors and images.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Homepage: Create a homepage that consists of calender and medication adding option.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After adding medicines or prescription with medicine name,medicine days, reminder time, dose quantity, type of medicine. The entered data is tracked.</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When it’s time for medicine intake the alarm is triggered.</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When alarm is triggered the a message pops up with check box.</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If the medicine is taken yes check box is ticked or else no.</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Based on the input medicine history is tracked.</a:t>
            </a:r>
            <a:endParaRPr sz="2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nvSpPr>
        <p:spPr>
          <a:xfrm>
            <a:off x="1856811" y="583813"/>
            <a:ext cx="3807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ABSTRACT:</a:t>
            </a:r>
            <a:endParaRPr b="0" i="0" sz="1400" u="none" cap="none" strike="noStrike">
              <a:solidFill>
                <a:srgbClr val="000000"/>
              </a:solidFill>
              <a:latin typeface="Times New Roman"/>
              <a:ea typeface="Times New Roman"/>
              <a:cs typeface="Times New Roman"/>
              <a:sym typeface="Times New Roman"/>
            </a:endParaRPr>
          </a:p>
        </p:txBody>
      </p:sp>
      <p:sp>
        <p:nvSpPr>
          <p:cNvPr id="150" name="Google Shape;150;p2"/>
          <p:cNvSpPr txBox="1"/>
          <p:nvPr/>
        </p:nvSpPr>
        <p:spPr>
          <a:xfrm>
            <a:off x="1856791" y="1472686"/>
            <a:ext cx="9554400" cy="41328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1800"/>
              </a:spcAft>
              <a:buClr>
                <a:schemeClr val="dk1"/>
              </a:buClr>
              <a:buSzPts val="1100"/>
              <a:buFont typeface="Arial"/>
              <a:buNone/>
            </a:pPr>
            <a:r>
              <a:rPr b="0" i="0" lang="en-IN" sz="2100" u="none" cap="none" strike="noStrike">
                <a:solidFill>
                  <a:schemeClr val="dk1"/>
                </a:solidFill>
                <a:latin typeface="Times New Roman"/>
                <a:ea typeface="Times New Roman"/>
                <a:cs typeface="Times New Roman"/>
                <a:sym typeface="Times New Roman"/>
              </a:rPr>
              <a:t>Maintaining good health is crucial in our busy and stressful world. However, medication adherence has emerged as a serious issue, as non-adherence can negatively impact patients and increase medical costs. To help with this, our Medicine Tracker and Notification </a:t>
            </a:r>
            <a:r>
              <a:rPr lang="en-IN" sz="2100">
                <a:solidFill>
                  <a:schemeClr val="dk1"/>
                </a:solidFill>
                <a:latin typeface="Times New Roman"/>
                <a:ea typeface="Times New Roman"/>
                <a:cs typeface="Times New Roman"/>
                <a:sym typeface="Times New Roman"/>
              </a:rPr>
              <a:t>Application</a:t>
            </a:r>
            <a:r>
              <a:rPr b="0" i="0" lang="en-IN" sz="2100" u="none" cap="none" strike="noStrike">
                <a:solidFill>
                  <a:schemeClr val="dk1"/>
                </a:solidFill>
                <a:latin typeface="Times New Roman"/>
                <a:ea typeface="Times New Roman"/>
                <a:cs typeface="Times New Roman"/>
                <a:sym typeface="Times New Roman"/>
              </a:rPr>
              <a:t> allows users to easily track their medication intake and receive timely reminders. </a:t>
            </a:r>
            <a:r>
              <a:rPr lang="en-IN" sz="2100">
                <a:solidFill>
                  <a:schemeClr val="dk1"/>
                </a:solidFill>
                <a:latin typeface="Times New Roman"/>
                <a:ea typeface="Times New Roman"/>
                <a:cs typeface="Times New Roman"/>
                <a:sym typeface="Times New Roman"/>
              </a:rPr>
              <a:t>The</a:t>
            </a:r>
            <a:r>
              <a:rPr b="0" i="0" lang="en-IN" sz="2100" u="none" cap="none" strike="noStrike">
                <a:solidFill>
                  <a:schemeClr val="dk1"/>
                </a:solidFill>
                <a:latin typeface="Times New Roman"/>
                <a:ea typeface="Times New Roman"/>
                <a:cs typeface="Times New Roman"/>
                <a:sym typeface="Times New Roman"/>
              </a:rPr>
              <a:t> users can add and update their medication details and timing</a:t>
            </a:r>
            <a:r>
              <a:rPr lang="en-IN" sz="2100">
                <a:solidFill>
                  <a:schemeClr val="dk1"/>
                </a:solidFill>
                <a:latin typeface="Times New Roman"/>
                <a:ea typeface="Times New Roman"/>
                <a:cs typeface="Times New Roman"/>
                <a:sym typeface="Times New Roman"/>
              </a:rPr>
              <a:t>.</a:t>
            </a:r>
            <a:r>
              <a:rPr b="0" i="0" lang="en-IN" sz="2100" u="none" cap="none" strike="noStrike">
                <a:solidFill>
                  <a:schemeClr val="dk1"/>
                </a:solidFill>
                <a:latin typeface="Times New Roman"/>
                <a:ea typeface="Times New Roman"/>
                <a:cs typeface="Times New Roman"/>
                <a:sym typeface="Times New Roman"/>
              </a:rPr>
              <a:t> Notifications </a:t>
            </a:r>
            <a:r>
              <a:rPr lang="en-IN" sz="2100">
                <a:solidFill>
                  <a:schemeClr val="dk1"/>
                </a:solidFill>
                <a:latin typeface="Times New Roman"/>
                <a:ea typeface="Times New Roman"/>
                <a:cs typeface="Times New Roman"/>
                <a:sym typeface="Times New Roman"/>
              </a:rPr>
              <a:t>through alarm</a:t>
            </a:r>
            <a:r>
              <a:rPr b="0" i="0" lang="en-IN" sz="2100" u="none" cap="none" strike="noStrike">
                <a:solidFill>
                  <a:schemeClr val="dk1"/>
                </a:solidFill>
                <a:latin typeface="Times New Roman"/>
                <a:ea typeface="Times New Roman"/>
                <a:cs typeface="Times New Roman"/>
                <a:sym typeface="Times New Roman"/>
              </a:rPr>
              <a:t> are sent when the medication quantity is low or when it's time to take the next dose. With this system, users can improve their medication adherence and ultimately support their overall health and well-being. With the ability to update medication timing and view their consumption, users can easily maintain a timetable and stay on track with their medication schedule. Ultimately, our system is a valuable tool for promoting good health and well-being.</a:t>
            </a:r>
            <a:endParaRPr b="0" i="0" sz="2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5f23b86ff7_0_5"/>
          <p:cNvSpPr txBox="1"/>
          <p:nvPr/>
        </p:nvSpPr>
        <p:spPr>
          <a:xfrm>
            <a:off x="2147625" y="536525"/>
            <a:ext cx="9495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100">
                <a:latin typeface="Times New Roman"/>
                <a:ea typeface="Times New Roman"/>
                <a:cs typeface="Times New Roman"/>
                <a:sym typeface="Times New Roman"/>
              </a:rPr>
              <a:t>Review Analysis:</a:t>
            </a:r>
            <a:endParaRPr b="1" sz="2100">
              <a:latin typeface="Times New Roman"/>
              <a:ea typeface="Times New Roman"/>
              <a:cs typeface="Times New Roman"/>
              <a:sym typeface="Times New Roman"/>
            </a:endParaRPr>
          </a:p>
        </p:txBody>
      </p:sp>
      <p:pic>
        <p:nvPicPr>
          <p:cNvPr id="259" name="Google Shape;259;g25f23b86ff7_0_5"/>
          <p:cNvPicPr preferRelativeResize="0"/>
          <p:nvPr/>
        </p:nvPicPr>
        <p:blipFill rotWithShape="1">
          <a:blip r:embed="rId3">
            <a:alphaModFix/>
          </a:blip>
          <a:srcRect b="0" l="0" r="0" t="4843"/>
          <a:stretch/>
        </p:blipFill>
        <p:spPr>
          <a:xfrm>
            <a:off x="2526375" y="1311350"/>
            <a:ext cx="2478950" cy="5241849"/>
          </a:xfrm>
          <a:prstGeom prst="rect">
            <a:avLst/>
          </a:prstGeom>
          <a:noFill/>
          <a:ln>
            <a:noFill/>
          </a:ln>
        </p:spPr>
      </p:pic>
      <p:pic>
        <p:nvPicPr>
          <p:cNvPr id="260" name="Google Shape;260;g25f23b86ff7_0_5"/>
          <p:cNvPicPr preferRelativeResize="0"/>
          <p:nvPr/>
        </p:nvPicPr>
        <p:blipFill rotWithShape="1">
          <a:blip r:embed="rId4">
            <a:alphaModFix/>
          </a:blip>
          <a:srcRect b="0" l="0" r="0" t="5024"/>
          <a:stretch/>
        </p:blipFill>
        <p:spPr>
          <a:xfrm>
            <a:off x="5543200" y="1377300"/>
            <a:ext cx="2478949" cy="5175900"/>
          </a:xfrm>
          <a:prstGeom prst="rect">
            <a:avLst/>
          </a:prstGeom>
          <a:noFill/>
          <a:ln>
            <a:noFill/>
          </a:ln>
        </p:spPr>
      </p:pic>
      <p:pic>
        <p:nvPicPr>
          <p:cNvPr id="261" name="Google Shape;261;g25f23b86ff7_0_5"/>
          <p:cNvPicPr preferRelativeResize="0"/>
          <p:nvPr/>
        </p:nvPicPr>
        <p:blipFill rotWithShape="1">
          <a:blip r:embed="rId5">
            <a:alphaModFix/>
          </a:blip>
          <a:srcRect b="0" l="0" r="0" t="4843"/>
          <a:stretch/>
        </p:blipFill>
        <p:spPr>
          <a:xfrm>
            <a:off x="8636125" y="1311350"/>
            <a:ext cx="2478949" cy="52418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25f23b86ff7_0_12"/>
          <p:cNvPicPr preferRelativeResize="0"/>
          <p:nvPr/>
        </p:nvPicPr>
        <p:blipFill rotWithShape="1">
          <a:blip r:embed="rId3">
            <a:alphaModFix/>
          </a:blip>
          <a:srcRect b="0" l="0" r="0" t="3344"/>
          <a:stretch/>
        </p:blipFill>
        <p:spPr>
          <a:xfrm>
            <a:off x="2526325" y="262050"/>
            <a:ext cx="2948949" cy="6333900"/>
          </a:xfrm>
          <a:prstGeom prst="rect">
            <a:avLst/>
          </a:prstGeom>
          <a:noFill/>
          <a:ln>
            <a:noFill/>
          </a:ln>
        </p:spPr>
      </p:pic>
      <p:pic>
        <p:nvPicPr>
          <p:cNvPr id="267" name="Google Shape;267;g25f23b86ff7_0_12"/>
          <p:cNvPicPr preferRelativeResize="0"/>
          <p:nvPr/>
        </p:nvPicPr>
        <p:blipFill rotWithShape="1">
          <a:blip r:embed="rId4">
            <a:alphaModFix/>
          </a:blip>
          <a:srcRect b="0" l="0" r="0" t="3344"/>
          <a:stretch/>
        </p:blipFill>
        <p:spPr>
          <a:xfrm>
            <a:off x="5781075" y="262038"/>
            <a:ext cx="2948949" cy="6333924"/>
          </a:xfrm>
          <a:prstGeom prst="rect">
            <a:avLst/>
          </a:prstGeom>
          <a:noFill/>
          <a:ln>
            <a:noFill/>
          </a:ln>
        </p:spPr>
      </p:pic>
      <p:pic>
        <p:nvPicPr>
          <p:cNvPr id="268" name="Google Shape;268;g25f23b86ff7_0_12"/>
          <p:cNvPicPr preferRelativeResize="0"/>
          <p:nvPr/>
        </p:nvPicPr>
        <p:blipFill>
          <a:blip r:embed="rId5">
            <a:alphaModFix/>
          </a:blip>
          <a:stretch>
            <a:fillRect/>
          </a:stretch>
        </p:blipFill>
        <p:spPr>
          <a:xfrm>
            <a:off x="8882425" y="262050"/>
            <a:ext cx="2948951" cy="6333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g23ba1e8a98f_0_47"/>
          <p:cNvPicPr preferRelativeResize="0"/>
          <p:nvPr/>
        </p:nvPicPr>
        <p:blipFill rotWithShape="1">
          <a:blip r:embed="rId3">
            <a:alphaModFix/>
          </a:blip>
          <a:srcRect b="0" l="0" r="0" t="3642"/>
          <a:stretch/>
        </p:blipFill>
        <p:spPr>
          <a:xfrm>
            <a:off x="2806550" y="377438"/>
            <a:ext cx="2948951" cy="6103124"/>
          </a:xfrm>
          <a:prstGeom prst="rect">
            <a:avLst/>
          </a:prstGeom>
          <a:noFill/>
          <a:ln>
            <a:noFill/>
          </a:ln>
        </p:spPr>
      </p:pic>
      <p:pic>
        <p:nvPicPr>
          <p:cNvPr id="274" name="Google Shape;274;g23ba1e8a98f_0_47"/>
          <p:cNvPicPr preferRelativeResize="0"/>
          <p:nvPr/>
        </p:nvPicPr>
        <p:blipFill rotWithShape="1">
          <a:blip r:embed="rId4">
            <a:alphaModFix/>
          </a:blip>
          <a:srcRect b="0" l="0" r="0" t="3558"/>
          <a:stretch/>
        </p:blipFill>
        <p:spPr>
          <a:xfrm>
            <a:off x="6666250" y="377450"/>
            <a:ext cx="2948951" cy="5994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
          <p:cNvSpPr txBox="1"/>
          <p:nvPr/>
        </p:nvSpPr>
        <p:spPr>
          <a:xfrm>
            <a:off x="2186160" y="413012"/>
            <a:ext cx="46839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500"/>
              <a:buFont typeface="Arial"/>
              <a:buNone/>
            </a:pPr>
            <a:r>
              <a:rPr b="1" i="0" lang="en-IN" sz="3500" u="none" cap="none" strike="noStrike">
                <a:solidFill>
                  <a:schemeClr val="dk1"/>
                </a:solidFill>
                <a:latin typeface="Times New Roman"/>
                <a:ea typeface="Times New Roman"/>
                <a:cs typeface="Times New Roman"/>
                <a:sym typeface="Times New Roman"/>
              </a:rPr>
              <a:t>References</a:t>
            </a:r>
            <a:r>
              <a:rPr b="0" i="0" lang="en-IN" sz="3500" u="none" cap="none" strike="noStrike">
                <a:solidFill>
                  <a:schemeClr val="dk1"/>
                </a:solidFill>
                <a:latin typeface="Times New Roman"/>
                <a:ea typeface="Times New Roman"/>
                <a:cs typeface="Times New Roman"/>
                <a:sym typeface="Times New Roman"/>
              </a:rPr>
              <a:t>:</a:t>
            </a:r>
            <a:endParaRPr b="0" i="0" sz="2100" u="none" cap="none" strike="noStrike">
              <a:solidFill>
                <a:srgbClr val="000000"/>
              </a:solidFill>
              <a:latin typeface="Times New Roman"/>
              <a:ea typeface="Times New Roman"/>
              <a:cs typeface="Times New Roman"/>
              <a:sym typeface="Times New Roman"/>
            </a:endParaRPr>
          </a:p>
        </p:txBody>
      </p:sp>
      <p:sp>
        <p:nvSpPr>
          <p:cNvPr id="280" name="Google Shape;280;p5"/>
          <p:cNvSpPr txBox="1"/>
          <p:nvPr/>
        </p:nvSpPr>
        <p:spPr>
          <a:xfrm>
            <a:off x="2397975" y="1209450"/>
            <a:ext cx="8586000" cy="5802900"/>
          </a:xfrm>
          <a:prstGeom prst="rect">
            <a:avLst/>
          </a:prstGeom>
          <a:noFill/>
          <a:ln>
            <a:noFill/>
          </a:ln>
        </p:spPr>
        <p:txBody>
          <a:bodyPr anchorCtr="0" anchor="t" bIns="45700" lIns="91425" spcFirstLastPara="1" rIns="91425" wrap="square" tIns="45700">
            <a:spAutoFit/>
          </a:bodyPr>
          <a:lstStyle/>
          <a:p>
            <a:pPr indent="-323850" lvl="0" marL="457200" rtl="0" algn="just">
              <a:lnSpc>
                <a:spcPct val="115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Alfredo V. Atienza, Lorissa Joana E. Buenas, Froilan G. Destreza, "Towards Personalized Medication Management: A Novel Approach to Medication Reminder Using Wearable Sensors and IoT", 2023 IEEE International Conference on Automatic Control and Intelligent Systems (I2CACIS), pp.167-172, 2023.</a:t>
            </a:r>
            <a:endParaRPr sz="15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Pradnya Mhatre, Rasika Patil, "IoT Based Pill Reminder System", International Journal of Advanced Research in Science, Communication and Technology, pp.536, 2022.</a:t>
            </a:r>
            <a:endParaRPr sz="15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M. Neela Harish, "Patient Medicine Reminder System", Advances in Materials Research, vol.5, pp.73, 2021.</a:t>
            </a:r>
            <a:endParaRPr sz="15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Dan O. Oketch, Topside E. Mathonsi, "Smart Task Reminder Model for People with Mild Dementia at Home", 2021 International Conference on Computational Science and Computational Intelligence (CSCI), pp.1236-1240, 2021.</a:t>
            </a:r>
            <a:endParaRPr sz="15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Abhishek Madankar, Akhilesh Agrawal, Vedant Yede, "IoT based Advance Pill Reminder System for Distinct Patients", 2021 Fifth International Conference on I-SMAC (IoT in Social, Mobile, Analytics and Cloud) (I-SMAC), pp.161-165, 2021.</a:t>
            </a:r>
            <a:endParaRPr sz="15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
          <p:cNvSpPr txBox="1"/>
          <p:nvPr/>
        </p:nvSpPr>
        <p:spPr>
          <a:xfrm>
            <a:off x="2372796" y="686450"/>
            <a:ext cx="27246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chemeClr val="dk1"/>
                </a:solidFill>
                <a:latin typeface="Times New Roman"/>
                <a:ea typeface="Times New Roman"/>
                <a:cs typeface="Times New Roman"/>
                <a:sym typeface="Times New Roman"/>
              </a:rPr>
              <a:t>Conclusion:</a:t>
            </a:r>
            <a:endParaRPr b="0" i="0" sz="3000" u="none" cap="none" strike="noStrike">
              <a:solidFill>
                <a:srgbClr val="000000"/>
              </a:solidFill>
              <a:latin typeface="Times New Roman"/>
              <a:ea typeface="Times New Roman"/>
              <a:cs typeface="Times New Roman"/>
              <a:sym typeface="Times New Roman"/>
            </a:endParaRPr>
          </a:p>
        </p:txBody>
      </p:sp>
      <p:sp>
        <p:nvSpPr>
          <p:cNvPr id="286" name="Google Shape;286;p6"/>
          <p:cNvSpPr txBox="1"/>
          <p:nvPr/>
        </p:nvSpPr>
        <p:spPr>
          <a:xfrm>
            <a:off x="2493825" y="1632375"/>
            <a:ext cx="8275800" cy="44208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In conclusion, ensuring proper medication adherence is vital for maintaining optimal health and managing medical conditions effectively. Our Medicine Tracker and Notification Application offer a robust solution to the challenge of medication non-adherence. By seamlessly integrating technology, data management, and user-friendly interfaces, we empower individuals to take control of their medication routines. Through automated tracking and timely reminders, users can establish consistent habits, reduce the risk of missed doses, and improve treatment outcomes. This system not only simplifies the process of medication management but also contributes to enhanced overall well-being and a higher quality of life. As we continue to advance in the realm of healthcare technology, our Medicine Tracker and Notification System stand as an example of how innovative solutions can address critical health-related issues and foster a healthier society.</a:t>
            </a:r>
            <a:endParaRPr sz="19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500"/>
              <a:buFont typeface="Arial"/>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3ba1e8a98f_0_41"/>
          <p:cNvSpPr txBox="1"/>
          <p:nvPr/>
        </p:nvSpPr>
        <p:spPr>
          <a:xfrm>
            <a:off x="3829150" y="2745600"/>
            <a:ext cx="464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000">
                <a:latin typeface="Times New Roman"/>
                <a:ea typeface="Times New Roman"/>
                <a:cs typeface="Times New Roman"/>
                <a:sym typeface="Times New Roman"/>
              </a:rPr>
              <a:t>ANY QUERIES?</a:t>
            </a:r>
            <a:endParaRPr b="1" sz="4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2a792c85c6_0_4"/>
          <p:cNvSpPr txBox="1"/>
          <p:nvPr/>
        </p:nvSpPr>
        <p:spPr>
          <a:xfrm>
            <a:off x="4119050" y="2484175"/>
            <a:ext cx="811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700"/>
              <a:buFont typeface="Arial"/>
              <a:buNone/>
            </a:pPr>
            <a:r>
              <a:rPr b="1" i="0" lang="en-IN" sz="4000" u="none" cap="none" strike="noStrike">
                <a:solidFill>
                  <a:srgbClr val="000000"/>
                </a:solidFill>
                <a:latin typeface="Times New Roman"/>
                <a:ea typeface="Times New Roman"/>
                <a:cs typeface="Times New Roman"/>
                <a:sym typeface="Times New Roman"/>
              </a:rPr>
              <a:t>THANK YOU…</a:t>
            </a:r>
            <a:endParaRPr b="1" i="0" sz="4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nvSpPr>
        <p:spPr>
          <a:xfrm flipH="1">
            <a:off x="1986486" y="485192"/>
            <a:ext cx="410951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Times New Roman"/>
                <a:ea typeface="Times New Roman"/>
                <a:cs typeface="Times New Roman"/>
                <a:sym typeface="Times New Roman"/>
              </a:rPr>
              <a:t>Introduction</a:t>
            </a:r>
            <a:r>
              <a:rPr b="1" i="0" lang="en-IN" sz="2800" u="none" cap="none" strike="noStrike">
                <a:solidFill>
                  <a:schemeClr val="dk1"/>
                </a:solidFill>
                <a:latin typeface="Book Antiqua"/>
                <a:ea typeface="Book Antiqua"/>
                <a:cs typeface="Book Antiqua"/>
                <a:sym typeface="Book Antiqua"/>
              </a:rPr>
              <a:t>:</a:t>
            </a:r>
            <a:endParaRPr b="0" i="0" sz="1400" u="none" cap="none" strike="noStrike">
              <a:solidFill>
                <a:srgbClr val="000000"/>
              </a:solidFill>
              <a:latin typeface="Arial"/>
              <a:ea typeface="Arial"/>
              <a:cs typeface="Arial"/>
              <a:sym typeface="Arial"/>
            </a:endParaRPr>
          </a:p>
        </p:txBody>
      </p:sp>
      <p:sp>
        <p:nvSpPr>
          <p:cNvPr id="156" name="Google Shape;156;p3"/>
          <p:cNvSpPr txBox="1"/>
          <p:nvPr/>
        </p:nvSpPr>
        <p:spPr>
          <a:xfrm>
            <a:off x="1986466" y="1229759"/>
            <a:ext cx="9228000" cy="4433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374650" lvl="0" marL="457200" marR="0" rtl="0" algn="just">
              <a:lnSpc>
                <a:spcPct val="100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In today's fast-paced and stressful world, maintaining good health is more important than ever.</a:t>
            </a:r>
            <a:endParaRPr sz="2300">
              <a:solidFill>
                <a:schemeClr val="dk1"/>
              </a:solidFill>
              <a:latin typeface="Times New Roman"/>
              <a:ea typeface="Times New Roman"/>
              <a:cs typeface="Times New Roman"/>
              <a:sym typeface="Times New Roman"/>
            </a:endParaRPr>
          </a:p>
          <a:p>
            <a:pPr indent="-374650" lvl="0" marL="457200" marR="0" rtl="0" algn="just">
              <a:lnSpc>
                <a:spcPct val="100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However, the challenge of medication adherence is a serious concern that impacts patients and increases medical costs.</a:t>
            </a:r>
            <a:endParaRPr sz="2300">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Our Medicine Tracker and Notification Application offers a user-friendly platform that allows you to effortlessly track your medication intake and receive timely reminders.</a:t>
            </a:r>
            <a:endParaRPr sz="2300">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With our system, you can easily add, update, and view your medication details and timing, making it simple to maintain a well-organized timetable.</a:t>
            </a:r>
            <a:endParaRPr sz="2200">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With our Medicine Tracker and Notification Application, you'll experience improved medication adherence, leading to better health outcomes and reduced medical costs. </a:t>
            </a:r>
            <a:endParaRPr i="0" sz="3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nvSpPr>
        <p:spPr>
          <a:xfrm flipH="1">
            <a:off x="2212289" y="1013021"/>
            <a:ext cx="42183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IN" sz="3300" u="none" cap="none" strike="noStrike">
                <a:solidFill>
                  <a:schemeClr val="dk1"/>
                </a:solidFill>
                <a:latin typeface="Times New Roman"/>
                <a:ea typeface="Times New Roman"/>
                <a:cs typeface="Times New Roman"/>
                <a:sym typeface="Times New Roman"/>
              </a:rPr>
              <a:t>Problem Statement:</a:t>
            </a:r>
            <a:endParaRPr b="0" i="0" sz="1900" u="none" cap="none" strike="noStrike">
              <a:solidFill>
                <a:srgbClr val="000000"/>
              </a:solidFill>
              <a:latin typeface="Times New Roman"/>
              <a:ea typeface="Times New Roman"/>
              <a:cs typeface="Times New Roman"/>
              <a:sym typeface="Times New Roman"/>
            </a:endParaRPr>
          </a:p>
        </p:txBody>
      </p:sp>
      <p:sp>
        <p:nvSpPr>
          <p:cNvPr id="162" name="Google Shape;162;p4"/>
          <p:cNvSpPr txBox="1"/>
          <p:nvPr/>
        </p:nvSpPr>
        <p:spPr>
          <a:xfrm>
            <a:off x="2212288" y="2239347"/>
            <a:ext cx="8976000" cy="8865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2400"/>
              <a:buFont typeface="Arial"/>
              <a:buNone/>
            </a:pPr>
            <a:r>
              <a:rPr b="0" i="0" lang="en-IN" sz="2400" u="none" cap="none" strike="noStrike">
                <a:solidFill>
                  <a:schemeClr val="dk1"/>
                </a:solidFill>
                <a:latin typeface="Times New Roman"/>
                <a:ea typeface="Times New Roman"/>
                <a:cs typeface="Times New Roman"/>
                <a:sym typeface="Times New Roman"/>
              </a:rPr>
              <a:t>Medication non-adherence has become a serious issue that negatively affects patients and raises medical costs.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3ba1e8a98f_0_2"/>
          <p:cNvSpPr txBox="1"/>
          <p:nvPr/>
        </p:nvSpPr>
        <p:spPr>
          <a:xfrm>
            <a:off x="2411400" y="998150"/>
            <a:ext cx="949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latin typeface="Times New Roman"/>
                <a:ea typeface="Times New Roman"/>
                <a:cs typeface="Times New Roman"/>
                <a:sym typeface="Times New Roman"/>
              </a:rPr>
              <a:t>Societal Need:</a:t>
            </a:r>
            <a:endParaRPr b="1" sz="2800">
              <a:latin typeface="Times New Roman"/>
              <a:ea typeface="Times New Roman"/>
              <a:cs typeface="Times New Roman"/>
              <a:sym typeface="Times New Roman"/>
            </a:endParaRPr>
          </a:p>
        </p:txBody>
      </p:sp>
      <p:sp>
        <p:nvSpPr>
          <p:cNvPr id="168" name="Google Shape;168;g23ba1e8a98f_0_2"/>
          <p:cNvSpPr txBox="1"/>
          <p:nvPr/>
        </p:nvSpPr>
        <p:spPr>
          <a:xfrm>
            <a:off x="2312475" y="1921325"/>
            <a:ext cx="8803200" cy="3010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Many individuals, particularly those with chronic conditions, need to take multiple medications on a regular schedule. Medicine reminders help individuals stay on track with their prescribed medication regimens, improving treatment effectiveness and preventing negative health outcomes.</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Older adults may experience cognitive decline or physical limitations that make it challenging to remember and manage their medications. Reminders can assist them in maintaining their independence and managing their health effectively.</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Chronic diseases like diabetes, hypertension, and asthma often require long-term management.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538ae62e6b_2_0"/>
          <p:cNvSpPr txBox="1"/>
          <p:nvPr/>
        </p:nvSpPr>
        <p:spPr>
          <a:xfrm>
            <a:off x="1873300" y="220125"/>
            <a:ext cx="9360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IN" sz="2600" u="none" cap="none" strike="noStrike">
                <a:solidFill>
                  <a:srgbClr val="000000"/>
                </a:solidFill>
                <a:latin typeface="Times New Roman"/>
                <a:ea typeface="Times New Roman"/>
                <a:cs typeface="Times New Roman"/>
                <a:sym typeface="Times New Roman"/>
              </a:rPr>
              <a:t>Literature Survey:</a:t>
            </a:r>
            <a:endParaRPr b="1" i="0" sz="2600" u="none" cap="none" strike="noStrike">
              <a:solidFill>
                <a:srgbClr val="000000"/>
              </a:solidFill>
              <a:latin typeface="Times New Roman"/>
              <a:ea typeface="Times New Roman"/>
              <a:cs typeface="Times New Roman"/>
              <a:sym typeface="Times New Roman"/>
            </a:endParaRPr>
          </a:p>
        </p:txBody>
      </p:sp>
      <p:graphicFrame>
        <p:nvGraphicFramePr>
          <p:cNvPr id="174" name="Google Shape;174;g2538ae62e6b_2_0"/>
          <p:cNvGraphicFramePr/>
          <p:nvPr/>
        </p:nvGraphicFramePr>
        <p:xfrm>
          <a:off x="1694775" y="1183600"/>
          <a:ext cx="3000000" cy="3000000"/>
        </p:xfrm>
        <a:graphic>
          <a:graphicData uri="http://schemas.openxmlformats.org/drawingml/2006/table">
            <a:tbl>
              <a:tblPr>
                <a:noFill/>
                <a:tableStyleId>{996BFF24-A273-48B0-BDDA-DD50F32AB283}</a:tableStyleId>
              </a:tblPr>
              <a:tblGrid>
                <a:gridCol w="1568000"/>
                <a:gridCol w="1015700"/>
                <a:gridCol w="1194450"/>
                <a:gridCol w="2055750"/>
                <a:gridCol w="2478325"/>
                <a:gridCol w="1958275"/>
              </a:tblGrid>
              <a:tr h="381000">
                <a:tc>
                  <a:txBody>
                    <a:bodyPr/>
                    <a:lstStyle/>
                    <a:p>
                      <a:pPr indent="0" lvl="0" marL="0" marR="0" rtl="0" algn="just">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Name </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Year</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Authors Name</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IN" sz="1800" u="none" cap="none" strike="noStrike">
                          <a:solidFill>
                            <a:schemeClr val="dk1"/>
                          </a:solidFill>
                          <a:latin typeface="Times New Roman"/>
                          <a:ea typeface="Times New Roman"/>
                          <a:cs typeface="Times New Roman"/>
                          <a:sym typeface="Times New Roman"/>
                        </a:rPr>
                        <a:t>Algorithms/ Techniques used</a:t>
                      </a:r>
                      <a:endParaRPr b="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Advantages</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Limitations</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Android Based Application to Ensure Medical Adherence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June,2021</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Anushka Prashant Amte, Bryan Francis, Elisha Halona Edwin Gras, Sini Anna Reji.</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 The software stack used for application development was the Flutter SDK and the Dart programming language. For the backend, Firebase and its services such as Realtime Database, Storage and Authentication are used.</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 All medications and their images along with the time of them to be taken are stored and a registered in a database. Through the mobile phone camera, the application can click photos of each medication to help the users to differentiate between different medication by its shape or color. </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It does not provide real-life images of the medicine nor the instructions as to how the medicine is to consumed.</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Mobile Application for Medicine Reminder</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2021</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t>Ms. S. A. Patil , Ms. Monika Bhanuse , Ms. Snehal Mali , Ms. Vishaka Swami</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t>The algorithms used are Markov chains for statistical pattern notification, Natural language generation and Rule based systems for for remainders and analyze structured data</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With doctors overseeing medication intake, precision is guaranteed and potential dangers are preemptively addressed based on patients' health conditions. This proactive approach ensures accurate treatment and minimizes risks.</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t>Patients lack awareness of medication intake; SMS and emails may be ignored. Monitoring multiple patients' data poses challenges for doctors.</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538ae62e6b_2_7"/>
          <p:cNvSpPr txBox="1"/>
          <p:nvPr/>
        </p:nvSpPr>
        <p:spPr>
          <a:xfrm>
            <a:off x="1483275" y="642675"/>
            <a:ext cx="9360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graphicFrame>
        <p:nvGraphicFramePr>
          <p:cNvPr id="180" name="Google Shape;180;g2538ae62e6b_2_7"/>
          <p:cNvGraphicFramePr/>
          <p:nvPr/>
        </p:nvGraphicFramePr>
        <p:xfrm>
          <a:off x="1739625" y="1065200"/>
          <a:ext cx="3000000" cy="3000000"/>
        </p:xfrm>
        <a:graphic>
          <a:graphicData uri="http://schemas.openxmlformats.org/drawingml/2006/table">
            <a:tbl>
              <a:tblPr>
                <a:noFill/>
                <a:tableStyleId>{996BFF24-A273-48B0-BDDA-DD50F32AB283}</a:tableStyleId>
              </a:tblPr>
              <a:tblGrid>
                <a:gridCol w="1687650"/>
                <a:gridCol w="882700"/>
                <a:gridCol w="1215975"/>
                <a:gridCol w="2457975"/>
                <a:gridCol w="2109725"/>
                <a:gridCol w="1599825"/>
              </a:tblGrid>
              <a:tr h="731500">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Name</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Year</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Authors</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Algorithms/ Techniques used</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Advantages</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Limitations</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44375">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Med - X, Medicine Reminder App</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2021</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Prafful Naikode,</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Poojal Pithwa,</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Lakshitha Landge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Threshold alarm algorithm sets off alerts when a certain value exceeds or falls below a predefined threshold, ensuring timely notifications for critical events or conditions. It helps maintain safety and prompt action in real-time monitoring systems.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This System has both Alarm and Notification.</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Doctor prescription is stored in MongoDB </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Special hardware device is used as alarm system is used.</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98700">
                <a:tc>
                  <a:txBody>
                    <a:bodyPr/>
                    <a:lstStyle/>
                    <a:p>
                      <a:pPr indent="0" lvl="0" marL="0" marR="0" rtl="0" algn="just">
                        <a:lnSpc>
                          <a:spcPct val="100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Med-Tracker: Android app for medicine tracking </a:t>
                      </a:r>
                      <a:endParaRPr sz="1400" u="none" cap="none" strike="noStrike">
                        <a:solidFill>
                          <a:schemeClr val="dk1"/>
                        </a:solidFill>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2020</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Shrutika Deokar, Sourabh Khandake, Shubam Ture, Deepti Lawand</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This framework utilizes NLP algorithm( Key Extraction) and OCR(Optical Character Recognition)  is an algorithm used which converts image of text into machine readable text format.</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Firebase is a Backend-as-a-Service, permits user with all types of authentication.</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OCR makes easier to store data directly from text irrespective of platforms.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If at all the text is not clear in the prescription image, the OCR may recognize and store the wrong data.</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g253b4aff7e3_0_19"/>
          <p:cNvGraphicFramePr/>
          <p:nvPr/>
        </p:nvGraphicFramePr>
        <p:xfrm>
          <a:off x="1734675" y="420275"/>
          <a:ext cx="3000000" cy="3000000"/>
        </p:xfrm>
        <a:graphic>
          <a:graphicData uri="http://schemas.openxmlformats.org/drawingml/2006/table">
            <a:tbl>
              <a:tblPr>
                <a:noFill/>
                <a:tableStyleId>{996BFF24-A273-48B0-BDDA-DD50F32AB283}</a:tableStyleId>
              </a:tblPr>
              <a:tblGrid>
                <a:gridCol w="1714500"/>
                <a:gridCol w="1243200"/>
                <a:gridCol w="2007025"/>
                <a:gridCol w="1714500"/>
                <a:gridCol w="1893275"/>
                <a:gridCol w="17145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Name</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Year</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Authors</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Algorithms/ Techniques used</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Advantages</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Limitations</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just">
                        <a:lnSpc>
                          <a:spcPct val="120000"/>
                        </a:lnSpc>
                        <a:spcBef>
                          <a:spcPts val="0"/>
                        </a:spcBef>
                        <a:spcAft>
                          <a:spcPts val="0"/>
                        </a:spcAft>
                        <a:buClr>
                          <a:schemeClr val="dk1"/>
                        </a:buClr>
                        <a:buSzPts val="1100"/>
                        <a:buFont typeface="Arial"/>
                        <a:buNone/>
                      </a:pPr>
                      <a:r>
                        <a:rPr lang="en-IN" sz="1400" u="none" cap="none" strike="noStrike">
                          <a:solidFill>
                            <a:srgbClr val="111111"/>
                          </a:solidFill>
                          <a:latin typeface="Times New Roman"/>
                          <a:ea typeface="Times New Roman"/>
                          <a:cs typeface="Times New Roman"/>
                          <a:sym typeface="Times New Roman"/>
                        </a:rPr>
                        <a:t>Medical Care Reminder for Infants Using Android Application</a:t>
                      </a:r>
                      <a:endParaRPr sz="1400" u="none" cap="none" strike="noStrike">
                        <a:solidFill>
                          <a:srgbClr val="11111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June,2017</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Abdulrahman Alkandari, Dana Aladem, Somalia Asaad, Samer Moein</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Reminder Prediction Algorithm(RPA)</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Any extra information or instructions which user wants to add can be written in the note section.</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This application targets the children, the vaccination dates, names and process can be stored and encourage parents to learn how to deal with side effects of vaccination.</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The instruction service is dedicated to give specific awareness to the users. </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Alarm should be set by the users itself. If they forget to set the alarms they will not receive the reminders.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53b4aff7e3_0_3"/>
          <p:cNvSpPr txBox="1"/>
          <p:nvPr/>
        </p:nvSpPr>
        <p:spPr>
          <a:xfrm>
            <a:off x="2001450" y="564525"/>
            <a:ext cx="93606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1" i="0" lang="en-IN" sz="3100" u="none" cap="none" strike="noStrike">
                <a:solidFill>
                  <a:srgbClr val="000000"/>
                </a:solidFill>
                <a:latin typeface="Times New Roman"/>
                <a:ea typeface="Times New Roman"/>
                <a:cs typeface="Times New Roman"/>
                <a:sym typeface="Times New Roman"/>
              </a:rPr>
              <a:t>Existing System:</a:t>
            </a:r>
            <a:endParaRPr b="1" i="0" sz="3100" u="none" cap="none" strike="noStrike">
              <a:solidFill>
                <a:srgbClr val="000000"/>
              </a:solidFill>
              <a:latin typeface="Times New Roman"/>
              <a:ea typeface="Times New Roman"/>
              <a:cs typeface="Times New Roman"/>
              <a:sym typeface="Times New Roman"/>
            </a:endParaRPr>
          </a:p>
        </p:txBody>
      </p:sp>
      <p:sp>
        <p:nvSpPr>
          <p:cNvPr id="191" name="Google Shape;191;g253b4aff7e3_0_3"/>
          <p:cNvSpPr txBox="1"/>
          <p:nvPr/>
        </p:nvSpPr>
        <p:spPr>
          <a:xfrm>
            <a:off x="2133325" y="1535375"/>
            <a:ext cx="8320500" cy="2031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Times New Roman"/>
                <a:ea typeface="Times New Roman"/>
                <a:cs typeface="Times New Roman"/>
                <a:sym typeface="Times New Roman"/>
              </a:rPr>
              <a:t>Multiple Medication Reminder Systems have been developed on different platforms. A lot of these systems require special hardware devices to remind the patient about the medicine in-take timings. Purchasing new hardware devices becomes costly and more time and money consuming.  </a:t>
            </a:r>
            <a:endParaRPr b="0" i="0" sz="2400" u="none" cap="none" strike="noStrike">
              <a:solidFill>
                <a:srgbClr val="000000"/>
              </a:solidFill>
              <a:latin typeface="Times New Roman"/>
              <a:ea typeface="Times New Roman"/>
              <a:cs typeface="Times New Roman"/>
              <a:sym typeface="Times New Roman"/>
            </a:endParaRPr>
          </a:p>
        </p:txBody>
      </p:sp>
      <p:sp>
        <p:nvSpPr>
          <p:cNvPr id="192" name="Google Shape;192;g253b4aff7e3_0_3"/>
          <p:cNvSpPr txBox="1"/>
          <p:nvPr/>
        </p:nvSpPr>
        <p:spPr>
          <a:xfrm>
            <a:off x="2133325" y="3711475"/>
            <a:ext cx="949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latin typeface="Times New Roman"/>
                <a:ea typeface="Times New Roman"/>
                <a:cs typeface="Times New Roman"/>
                <a:sym typeface="Times New Roman"/>
              </a:rPr>
              <a:t>Drawbacks:</a:t>
            </a:r>
            <a:endParaRPr b="1" sz="2400">
              <a:latin typeface="Times New Roman"/>
              <a:ea typeface="Times New Roman"/>
              <a:cs typeface="Times New Roman"/>
              <a:sym typeface="Times New Roman"/>
            </a:endParaRPr>
          </a:p>
        </p:txBody>
      </p:sp>
      <p:sp>
        <p:nvSpPr>
          <p:cNvPr id="193" name="Google Shape;193;g253b4aff7e3_0_3"/>
          <p:cNvSpPr txBox="1"/>
          <p:nvPr/>
        </p:nvSpPr>
        <p:spPr>
          <a:xfrm>
            <a:off x="2230050" y="4409775"/>
            <a:ext cx="9495600" cy="1302300"/>
          </a:xfrm>
          <a:prstGeom prst="rect">
            <a:avLst/>
          </a:prstGeom>
          <a:noFill/>
          <a:ln>
            <a:noFill/>
          </a:ln>
        </p:spPr>
        <p:txBody>
          <a:bodyPr anchorCtr="0" anchor="t" bIns="91425" lIns="91425" spcFirstLastPara="1" rIns="91425" wrap="square" tIns="91425">
            <a:sp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User forgetfulness</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Complexity and usability</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Cost</a:t>
            </a:r>
            <a:endParaRPr sz="2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2023-04-03T14:28:04Z</dcterms:created>
  <dc:creator>Arikela Srija</dc:creator>
</cp:coreProperties>
</file>