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Spectral" panose="02020502060000000000" pitchFamily="18" charset="77"/>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6CB7A5-0B24-44C1-8588-B74EBE2290CD}">
  <a:tblStyle styleId="{4D6CB7A5-0B24-44C1-8588-B74EBE2290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04"/>
  </p:normalViewPr>
  <p:slideViewPr>
    <p:cSldViewPr snapToGrid="0">
      <p:cViewPr varScale="1">
        <p:scale>
          <a:sx n="120" d="100"/>
          <a:sy n="120" d="100"/>
        </p:scale>
        <p:origin x="8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2bb840ed5_1_34:notes"/>
          <p:cNvSpPr>
            <a:spLocks noGrp="1" noRot="1" noChangeAspect="1"/>
          </p:cNvSpPr>
          <p:nvPr>
            <p:ph type="sldImg" idx="2"/>
          </p:nvPr>
        </p:nvSpPr>
        <p:spPr>
          <a:xfrm>
            <a:off x="134952" y="686475"/>
            <a:ext cx="6588097" cy="342811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112bb840ed5_1_34:notes"/>
          <p:cNvSpPr txBox="1">
            <a:spLocks noGrp="1"/>
          </p:cNvSpPr>
          <p:nvPr>
            <p:ph type="body" idx="1"/>
          </p:nvPr>
        </p:nvSpPr>
        <p:spPr>
          <a:xfrm>
            <a:off x="685800" y="4343405"/>
            <a:ext cx="5486400" cy="4114805"/>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sz="1300"/>
          </a:p>
        </p:txBody>
      </p:sp>
      <p:sp>
        <p:nvSpPr>
          <p:cNvPr id="65" name="Google Shape;65;g112bb840ed5_1_34:notes"/>
          <p:cNvSpPr txBox="1">
            <a:spLocks noGrp="1"/>
          </p:cNvSpPr>
          <p:nvPr>
            <p:ph type="sldNum" idx="12"/>
          </p:nvPr>
        </p:nvSpPr>
        <p:spPr>
          <a:xfrm>
            <a:off x="3884613" y="8685224"/>
            <a:ext cx="2971800" cy="457201"/>
          </a:xfrm>
          <a:prstGeom prst="rect">
            <a:avLst/>
          </a:prstGeom>
          <a:noFill/>
          <a:ln>
            <a:noFill/>
          </a:ln>
        </p:spPr>
        <p:txBody>
          <a:bodyPr spcFirstLastPara="1" wrap="square" lIns="93275" tIns="46625" rIns="93275" bIns="46625" anchor="b" anchorCtr="0">
            <a:noAutofit/>
          </a:bodyPr>
          <a:lstStyle/>
          <a:p>
            <a:pPr marL="0" lvl="0" indent="0" algn="r" rtl="0">
              <a:spcBef>
                <a:spcPts val="0"/>
              </a:spcBef>
              <a:spcAft>
                <a:spcPts val="0"/>
              </a:spcAft>
              <a:buNone/>
            </a:pPr>
            <a:fld id="{00000000-1234-1234-1234-123412341234}" type="slidenum">
              <a:rPr lang="en-GB" sz="1300"/>
              <a:t>1</a:t>
            </a:fld>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129f02f8d0_0_3: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81" name="Google Shape;81;g1129f02f8d0_0_3: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bb840ed5_0_210: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89" name="Google Shape;89;g112bb840ed5_0_210: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e24002179_0_26: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202" name="Google Shape;202;g10e24002179_0_26: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0e24002179_0_242: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326" name="Google Shape;326;g10e24002179_0_242: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0e24002179_0_137: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435" name="Google Shape;435;g10e24002179_0_137: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0e05a159a0_0_16: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553" name="Google Shape;553;g10e05a159a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0e24002179_0_12: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560" name="Google Shape;560;g10e24002179_0_12: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0e24002179_0_458:notes"/>
          <p:cNvSpPr txBox="1">
            <a:spLocks noGrp="1"/>
          </p:cNvSpPr>
          <p:nvPr>
            <p:ph type="body" idx="1"/>
          </p:nvPr>
        </p:nvSpPr>
        <p:spPr>
          <a:xfrm>
            <a:off x="685800" y="4343405"/>
            <a:ext cx="5486400" cy="4114800"/>
          </a:xfrm>
          <a:prstGeom prst="rect">
            <a:avLst/>
          </a:prstGeom>
        </p:spPr>
        <p:txBody>
          <a:bodyPr spcFirstLastPara="1" wrap="square" lIns="86100" tIns="86100" rIns="86100" bIns="86100" anchor="t" anchorCtr="0">
            <a:noAutofit/>
          </a:bodyPr>
          <a:lstStyle/>
          <a:p>
            <a:pPr marL="0" lvl="0" indent="0" algn="l" rtl="0">
              <a:spcBef>
                <a:spcPts val="0"/>
              </a:spcBef>
              <a:spcAft>
                <a:spcPts val="0"/>
              </a:spcAft>
              <a:buNone/>
            </a:pPr>
            <a:endParaRPr/>
          </a:p>
        </p:txBody>
      </p:sp>
      <p:sp>
        <p:nvSpPr>
          <p:cNvPr id="572" name="Google Shape;572;g10e24002179_0_458:notes"/>
          <p:cNvSpPr>
            <a:spLocks noGrp="1" noRot="1" noChangeAspect="1"/>
          </p:cNvSpPr>
          <p:nvPr>
            <p:ph type="sldImg" idx="2"/>
          </p:nvPr>
        </p:nvSpPr>
        <p:spPr>
          <a:xfrm>
            <a:off x="134952" y="686475"/>
            <a:ext cx="6588000" cy="3428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223837" y="3615537"/>
            <a:ext cx="8696325" cy="296706"/>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000"/>
              <a:buNone/>
              <a:defRPr sz="2000" b="1" i="0" cap="none">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223837" y="3936662"/>
            <a:ext cx="8696325" cy="285129"/>
          </a:xfrm>
          <a:prstGeom prst="rect">
            <a:avLst/>
          </a:prstGeom>
          <a:noFill/>
          <a:ln>
            <a:noFill/>
          </a:ln>
        </p:spPr>
        <p:txBody>
          <a:bodyPr spcFirstLastPara="1" wrap="square" lIns="0" tIns="0" rIns="0" bIns="0" anchor="t" anchorCtr="0">
            <a:noAutofit/>
          </a:bodyPr>
          <a:lstStyle>
            <a:lvl1pPr lvl="0" algn="l">
              <a:spcBef>
                <a:spcPts val="1200"/>
              </a:spcBef>
              <a:spcAft>
                <a:spcPts val="0"/>
              </a:spcAft>
              <a:buClr>
                <a:schemeClr val="dk1"/>
              </a:buClr>
              <a:buSzPts val="1800"/>
              <a:buFont typeface="Arial"/>
              <a:buNone/>
              <a:defRPr sz="1800" cap="none">
                <a:solidFill>
                  <a:schemeClr val="dk1"/>
                </a:solidFill>
              </a:defRPr>
            </a:lvl1pPr>
            <a:lvl2pPr lvl="1" algn="ctr">
              <a:spcBef>
                <a:spcPts val="1200"/>
              </a:spcBef>
              <a:spcAft>
                <a:spcPts val="0"/>
              </a:spcAft>
              <a:buClr>
                <a:srgbClr val="888888"/>
              </a:buClr>
              <a:buSzPts val="1800"/>
              <a:buNone/>
              <a:defRPr>
                <a:solidFill>
                  <a:srgbClr val="888888"/>
                </a:solidFill>
              </a:defRPr>
            </a:lvl2pPr>
            <a:lvl3pPr lvl="2" algn="ctr">
              <a:spcBef>
                <a:spcPts val="1200"/>
              </a:spcBef>
              <a:spcAft>
                <a:spcPts val="0"/>
              </a:spcAft>
              <a:buClr>
                <a:srgbClr val="888888"/>
              </a:buClr>
              <a:buSzPts val="1600"/>
              <a:buNone/>
              <a:defRPr>
                <a:solidFill>
                  <a:srgbClr val="888888"/>
                </a:solidFill>
              </a:defRPr>
            </a:lvl3pPr>
            <a:lvl4pPr lvl="3" algn="ctr">
              <a:spcBef>
                <a:spcPts val="1200"/>
              </a:spcBef>
              <a:spcAft>
                <a:spcPts val="0"/>
              </a:spcAft>
              <a:buClr>
                <a:srgbClr val="888888"/>
              </a:buClr>
              <a:buSzPts val="1400"/>
              <a:buNone/>
              <a:defRPr>
                <a:solidFill>
                  <a:srgbClr val="888888"/>
                </a:solidFill>
              </a:defRPr>
            </a:lvl4pPr>
            <a:lvl5pPr lvl="4" algn="ctr">
              <a:spcBef>
                <a:spcPts val="1200"/>
              </a:spcBef>
              <a:spcAft>
                <a:spcPts val="0"/>
              </a:spcAft>
              <a:buClr>
                <a:srgbClr val="888888"/>
              </a:buClr>
              <a:buSzPts val="1400"/>
              <a:buNone/>
              <a:defRPr>
                <a:solidFill>
                  <a:srgbClr val="888888"/>
                </a:solidFill>
              </a:defRPr>
            </a:lvl5pPr>
            <a:lvl6pPr lvl="5" algn="ctr">
              <a:spcBef>
                <a:spcPts val="1200"/>
              </a:spcBef>
              <a:spcAft>
                <a:spcPts val="0"/>
              </a:spcAft>
              <a:buClr>
                <a:srgbClr val="888888"/>
              </a:buClr>
              <a:buSzPts val="1400"/>
              <a:buNone/>
              <a:defRPr>
                <a:solidFill>
                  <a:srgbClr val="888888"/>
                </a:solidFill>
              </a:defRPr>
            </a:lvl6pPr>
            <a:lvl7pPr lvl="6" algn="ctr">
              <a:spcBef>
                <a:spcPts val="1200"/>
              </a:spcBef>
              <a:spcAft>
                <a:spcPts val="0"/>
              </a:spcAft>
              <a:buClr>
                <a:srgbClr val="888888"/>
              </a:buClr>
              <a:buSzPts val="2000"/>
              <a:buNone/>
              <a:defRPr>
                <a:solidFill>
                  <a:srgbClr val="888888"/>
                </a:solidFill>
              </a:defRPr>
            </a:lvl7pPr>
            <a:lvl8pPr lvl="7" algn="ctr">
              <a:spcBef>
                <a:spcPts val="1200"/>
              </a:spcBef>
              <a:spcAft>
                <a:spcPts val="0"/>
              </a:spcAft>
              <a:buClr>
                <a:srgbClr val="888888"/>
              </a:buClr>
              <a:buSzPts val="2000"/>
              <a:buNone/>
              <a:defRPr>
                <a:solidFill>
                  <a:srgbClr val="888888"/>
                </a:solidFill>
              </a:defRPr>
            </a:lvl8pPr>
            <a:lvl9pPr lvl="8" algn="ctr">
              <a:spcBef>
                <a:spcPts val="1200"/>
              </a:spcBef>
              <a:spcAft>
                <a:spcPts val="1200"/>
              </a:spcAft>
              <a:buClr>
                <a:srgbClr val="888888"/>
              </a:buClr>
              <a:buSzPts val="2000"/>
              <a:buNone/>
              <a:defRPr>
                <a:solidFill>
                  <a:srgbClr val="888888"/>
                </a:solidFill>
              </a:defRPr>
            </a:lvl9pPr>
          </a:lstStyle>
          <a:p>
            <a:endParaRPr/>
          </a:p>
        </p:txBody>
      </p:sp>
      <p:sp>
        <p:nvSpPr>
          <p:cNvPr id="53" name="Google Shape;53;p13"/>
          <p:cNvSpPr txBox="1">
            <a:spLocks noGrp="1"/>
          </p:cNvSpPr>
          <p:nvPr>
            <p:ph type="body" idx="2"/>
          </p:nvPr>
        </p:nvSpPr>
        <p:spPr>
          <a:xfrm>
            <a:off x="223838" y="4618834"/>
            <a:ext cx="2203450" cy="4984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dk1"/>
              </a:buClr>
              <a:buSzPts val="1100"/>
              <a:buFont typeface="Arial"/>
              <a:buNone/>
              <a:defRPr sz="1100"/>
            </a:lvl1pPr>
            <a:lvl2pPr marL="914400" lvl="1" indent="-298450" algn="l">
              <a:spcBef>
                <a:spcPts val="1200"/>
              </a:spcBef>
              <a:spcAft>
                <a:spcPts val="0"/>
              </a:spcAft>
              <a:buClr>
                <a:schemeClr val="dk1"/>
              </a:buClr>
              <a:buSzPts val="1100"/>
              <a:buChar char="○"/>
              <a:defRPr sz="1100"/>
            </a:lvl2pPr>
            <a:lvl3pPr marL="1371600" lvl="2" indent="-298450" algn="l">
              <a:spcBef>
                <a:spcPts val="1200"/>
              </a:spcBef>
              <a:spcAft>
                <a:spcPts val="0"/>
              </a:spcAft>
              <a:buClr>
                <a:schemeClr val="dk1"/>
              </a:buClr>
              <a:buSzPts val="1100"/>
              <a:buChar char="■"/>
              <a:defRPr sz="1100"/>
            </a:lvl3pPr>
            <a:lvl4pPr marL="1828800" lvl="3" indent="-298450" algn="l">
              <a:spcBef>
                <a:spcPts val="1200"/>
              </a:spcBef>
              <a:spcAft>
                <a:spcPts val="0"/>
              </a:spcAft>
              <a:buClr>
                <a:schemeClr val="dk1"/>
              </a:buClr>
              <a:buSzPts val="1100"/>
              <a:buChar char="●"/>
              <a:defRPr sz="1100"/>
            </a:lvl4pPr>
            <a:lvl5pPr marL="2286000" lvl="4" indent="-298450" algn="l">
              <a:spcBef>
                <a:spcPts val="1200"/>
              </a:spcBef>
              <a:spcAft>
                <a:spcPts val="0"/>
              </a:spcAft>
              <a:buClr>
                <a:schemeClr val="dk1"/>
              </a:buClr>
              <a:buSzPts val="1100"/>
              <a:buChar char="○"/>
              <a:defRPr sz="1100"/>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4" name="Google Shape;54;p13"/>
          <p:cNvSpPr txBox="1"/>
          <p:nvPr/>
        </p:nvSpPr>
        <p:spPr>
          <a:xfrm>
            <a:off x="7589047" y="4788368"/>
            <a:ext cx="1328738" cy="169277"/>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r>
              <a:rPr lang="en-GB" sz="1100" b="0" i="0" u="none" strike="noStrike" cap="none">
                <a:solidFill>
                  <a:schemeClr val="dk1"/>
                </a:solidFill>
                <a:latin typeface="Arial"/>
                <a:ea typeface="Arial"/>
                <a:cs typeface="Arial"/>
                <a:sym typeface="Arial"/>
              </a:rPr>
              <a:t>Confidential ©2018</a:t>
            </a:r>
            <a:endParaRPr sz="1100" b="0" i="0" u="none" strike="noStrike" cap="none">
              <a:solidFill>
                <a:schemeClr val="dk1"/>
              </a:solidFill>
              <a:latin typeface="Arial"/>
              <a:ea typeface="Arial"/>
              <a:cs typeface="Arial"/>
              <a:sym typeface="Arial"/>
            </a:endParaRPr>
          </a:p>
        </p:txBody>
      </p:sp>
      <p:sp>
        <p:nvSpPr>
          <p:cNvPr id="55" name="Google Shape;55;p13"/>
          <p:cNvSpPr>
            <a:spLocks noGrp="1"/>
          </p:cNvSpPr>
          <p:nvPr>
            <p:ph type="pic" idx="3"/>
          </p:nvPr>
        </p:nvSpPr>
        <p:spPr>
          <a:xfrm>
            <a:off x="0" y="820738"/>
            <a:ext cx="9144000" cy="2635250"/>
          </a:xfrm>
          <a:prstGeom prst="rect">
            <a:avLst/>
          </a:pr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223838" y="118733"/>
            <a:ext cx="6629400" cy="657224"/>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1800"/>
              <a:buFont typeface="Aria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223837" y="1044575"/>
            <a:ext cx="8696325" cy="3600450"/>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600"/>
              <a:buFont typeface="Arial"/>
              <a:buNone/>
              <a:defRPr sz="1600"/>
            </a:lvl1pPr>
            <a:lvl2pPr marL="914400" lvl="1" indent="-342900" algn="l">
              <a:spcBef>
                <a:spcPts val="1200"/>
              </a:spcBef>
              <a:spcAft>
                <a:spcPts val="0"/>
              </a:spcAft>
              <a:buClr>
                <a:schemeClr val="dk1"/>
              </a:buClr>
              <a:buSzPts val="1800"/>
              <a:buChar char="○"/>
              <a:defRPr sz="1800"/>
            </a:lvl2pPr>
            <a:lvl3pPr marL="1371600" lvl="2" indent="-228600" algn="l">
              <a:spcBef>
                <a:spcPts val="1200"/>
              </a:spcBef>
              <a:spcAft>
                <a:spcPts val="0"/>
              </a:spcAft>
              <a:buClr>
                <a:schemeClr val="dk1"/>
              </a:buClr>
              <a:buSzPts val="1800"/>
              <a:buFont typeface="Arial"/>
              <a:buNone/>
              <a:defRPr sz="1800"/>
            </a:lvl3pPr>
            <a:lvl4pPr marL="1828800" lvl="3" indent="-228600" algn="l">
              <a:spcBef>
                <a:spcPts val="1200"/>
              </a:spcBef>
              <a:spcAft>
                <a:spcPts val="0"/>
              </a:spcAft>
              <a:buClr>
                <a:schemeClr val="dk1"/>
              </a:buClr>
              <a:buSzPts val="1600"/>
              <a:buFont typeface="Arial"/>
              <a:buNone/>
              <a:defRPr sz="1600"/>
            </a:lvl4pPr>
            <a:lvl5pPr marL="2286000" lvl="4" indent="-228600" algn="l">
              <a:spcBef>
                <a:spcPts val="1200"/>
              </a:spcBef>
              <a:spcAft>
                <a:spcPts val="0"/>
              </a:spcAft>
              <a:buClr>
                <a:schemeClr val="dk1"/>
              </a:buClr>
              <a:buSzPts val="1600"/>
              <a:buFont typeface="Arial"/>
              <a:buNone/>
              <a:defRPr sz="1600"/>
            </a:lvl5pPr>
            <a:lvl6pPr marL="2743200" lvl="5" indent="-228600" algn="l">
              <a:spcBef>
                <a:spcPts val="1200"/>
              </a:spcBef>
              <a:spcAft>
                <a:spcPts val="0"/>
              </a:spcAft>
              <a:buClr>
                <a:schemeClr val="dk1"/>
              </a:buClr>
              <a:buSzPts val="1400"/>
              <a:buFont typeface="Arial"/>
              <a:buNone/>
              <a:defRPr sz="1400"/>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9" name="Google Shape;59;p14"/>
          <p:cNvSpPr txBox="1">
            <a:spLocks noGrp="1"/>
          </p:cNvSpPr>
          <p:nvPr>
            <p:ph type="sldNum" idx="12"/>
          </p:nvPr>
        </p:nvSpPr>
        <p:spPr>
          <a:xfrm>
            <a:off x="8197703" y="4676924"/>
            <a:ext cx="722460" cy="396082"/>
          </a:xfrm>
          <a:prstGeom prst="rect">
            <a:avLst/>
          </a:prstGeom>
          <a:noFill/>
          <a:ln>
            <a:noFill/>
          </a:ln>
        </p:spPr>
        <p:txBody>
          <a:bodyPr spcFirstLastPara="1" wrap="square" lIns="0" tIns="0" rIns="0" bIns="0" anchor="b" anchorCtr="0">
            <a:normAutofit/>
          </a:bodyPr>
          <a:lstStyle>
            <a:lvl1pPr marL="0" lvl="0" indent="0" algn="r">
              <a:spcBef>
                <a:spcPts val="0"/>
              </a:spcBef>
              <a:buNone/>
              <a:defRPr sz="700" b="0" i="0" u="none" strike="noStrike" cap="none">
                <a:solidFill>
                  <a:schemeClr val="dk1"/>
                </a:solidFill>
                <a:latin typeface="Arial"/>
                <a:ea typeface="Arial"/>
                <a:cs typeface="Arial"/>
                <a:sym typeface="Arial"/>
              </a:defRPr>
            </a:lvl1pPr>
            <a:lvl2pPr marL="0" lvl="1" indent="0" algn="r">
              <a:spcBef>
                <a:spcPts val="0"/>
              </a:spcBef>
              <a:buNone/>
              <a:defRPr sz="700" b="0" i="0" u="none" strike="noStrike" cap="none">
                <a:solidFill>
                  <a:schemeClr val="dk1"/>
                </a:solidFill>
                <a:latin typeface="Arial"/>
                <a:ea typeface="Arial"/>
                <a:cs typeface="Arial"/>
                <a:sym typeface="Arial"/>
              </a:defRPr>
            </a:lvl2pPr>
            <a:lvl3pPr marL="0" lvl="2" indent="0" algn="r">
              <a:spcBef>
                <a:spcPts val="0"/>
              </a:spcBef>
              <a:buNone/>
              <a:defRPr sz="700" b="0" i="0" u="none" strike="noStrike" cap="none">
                <a:solidFill>
                  <a:schemeClr val="dk1"/>
                </a:solidFill>
                <a:latin typeface="Arial"/>
                <a:ea typeface="Arial"/>
                <a:cs typeface="Arial"/>
                <a:sym typeface="Arial"/>
              </a:defRPr>
            </a:lvl3pPr>
            <a:lvl4pPr marL="0" lvl="3" indent="0" algn="r">
              <a:spcBef>
                <a:spcPts val="0"/>
              </a:spcBef>
              <a:buNone/>
              <a:defRPr sz="700" b="0" i="0" u="none" strike="noStrike" cap="none">
                <a:solidFill>
                  <a:schemeClr val="dk1"/>
                </a:solidFill>
                <a:latin typeface="Arial"/>
                <a:ea typeface="Arial"/>
                <a:cs typeface="Arial"/>
                <a:sym typeface="Arial"/>
              </a:defRPr>
            </a:lvl4pPr>
            <a:lvl5pPr marL="0" lvl="4" indent="0" algn="r">
              <a:spcBef>
                <a:spcPts val="0"/>
              </a:spcBef>
              <a:buNone/>
              <a:defRPr sz="700" b="0" i="0" u="none" strike="noStrike" cap="none">
                <a:solidFill>
                  <a:schemeClr val="dk1"/>
                </a:solidFill>
                <a:latin typeface="Arial"/>
                <a:ea typeface="Arial"/>
                <a:cs typeface="Arial"/>
                <a:sym typeface="Arial"/>
              </a:defRPr>
            </a:lvl5pPr>
            <a:lvl6pPr marL="0" lvl="5" indent="0" algn="r">
              <a:spcBef>
                <a:spcPts val="0"/>
              </a:spcBef>
              <a:buNone/>
              <a:defRPr sz="700" b="0" i="0" u="none" strike="noStrike" cap="none">
                <a:solidFill>
                  <a:schemeClr val="dk1"/>
                </a:solidFill>
                <a:latin typeface="Arial"/>
                <a:ea typeface="Arial"/>
                <a:cs typeface="Arial"/>
                <a:sym typeface="Arial"/>
              </a:defRPr>
            </a:lvl6pPr>
            <a:lvl7pPr marL="0" lvl="6" indent="0" algn="r">
              <a:spcBef>
                <a:spcPts val="0"/>
              </a:spcBef>
              <a:buNone/>
              <a:defRPr sz="700" b="0" i="0" u="none" strike="noStrike" cap="none">
                <a:solidFill>
                  <a:schemeClr val="dk1"/>
                </a:solidFill>
                <a:latin typeface="Arial"/>
                <a:ea typeface="Arial"/>
                <a:cs typeface="Arial"/>
                <a:sym typeface="Arial"/>
              </a:defRPr>
            </a:lvl7pPr>
            <a:lvl8pPr marL="0" lvl="7" indent="0" algn="r">
              <a:spcBef>
                <a:spcPts val="0"/>
              </a:spcBef>
              <a:buNone/>
              <a:defRPr sz="700" b="0" i="0" u="none" strike="noStrike" cap="none">
                <a:solidFill>
                  <a:schemeClr val="dk1"/>
                </a:solidFill>
                <a:latin typeface="Arial"/>
                <a:ea typeface="Arial"/>
                <a:cs typeface="Arial"/>
                <a:sym typeface="Arial"/>
              </a:defRPr>
            </a:lvl8pPr>
            <a:lvl9pPr marL="0" lvl="8" indent="0" algn="r">
              <a:spcBef>
                <a:spcPts val="0"/>
              </a:spcBef>
              <a:buNone/>
              <a:defRPr sz="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60"/>
        <p:cNvGrpSpPr/>
        <p:nvPr/>
      </p:nvGrpSpPr>
      <p:grpSpPr>
        <a:xfrm>
          <a:off x="0" y="0"/>
          <a:ext cx="0" cy="0"/>
          <a:chOff x="0" y="0"/>
          <a:chExt cx="0" cy="0"/>
        </a:xfrm>
      </p:grpSpPr>
      <p:sp>
        <p:nvSpPr>
          <p:cNvPr id="61" name="Google Shape;61;p15"/>
          <p:cNvSpPr txBox="1">
            <a:spLocks noGrp="1"/>
          </p:cNvSpPr>
          <p:nvPr>
            <p:ph type="body" idx="1"/>
          </p:nvPr>
        </p:nvSpPr>
        <p:spPr>
          <a:xfrm>
            <a:off x="223837" y="1044575"/>
            <a:ext cx="8696325" cy="3600450"/>
          </a:xfrm>
          <a:prstGeom prst="rect">
            <a:avLst/>
          </a:prstGeom>
          <a:noFill/>
          <a:ln>
            <a:noFill/>
          </a:ln>
        </p:spPr>
        <p:txBody>
          <a:bodyPr spcFirstLastPara="1" wrap="square" lIns="0" tIns="0" rIns="0" bIns="0" anchor="t" anchorCtr="0">
            <a:noAutofit/>
          </a:bodyPr>
          <a:lstStyle>
            <a:lvl1pPr marL="457200" lvl="0" indent="-323850" algn="l">
              <a:spcBef>
                <a:spcPts val="1200"/>
              </a:spcBef>
              <a:spcAft>
                <a:spcPts val="0"/>
              </a:spcAft>
              <a:buClr>
                <a:schemeClr val="dk1"/>
              </a:buClr>
              <a:buSzPts val="1500"/>
              <a:buFont typeface="Arial"/>
              <a:buChar char="●"/>
              <a:defRPr sz="1500"/>
            </a:lvl1pPr>
            <a:lvl2pPr marL="914400" lvl="1" indent="-323850" algn="l">
              <a:spcBef>
                <a:spcPts val="1200"/>
              </a:spcBef>
              <a:spcAft>
                <a:spcPts val="0"/>
              </a:spcAft>
              <a:buClr>
                <a:schemeClr val="dk1"/>
              </a:buClr>
              <a:buSzPts val="1500"/>
              <a:buChar char="○"/>
              <a:defRPr sz="1500"/>
            </a:lvl2pPr>
            <a:lvl3pPr marL="1371600" lvl="2" indent="-323850" algn="l">
              <a:spcBef>
                <a:spcPts val="1200"/>
              </a:spcBef>
              <a:spcAft>
                <a:spcPts val="0"/>
              </a:spcAft>
              <a:buClr>
                <a:schemeClr val="dk1"/>
              </a:buClr>
              <a:buSzPts val="1500"/>
              <a:buChar char="■"/>
              <a:defRPr sz="1500"/>
            </a:lvl3pPr>
            <a:lvl4pPr marL="1828800" lvl="3" indent="-323850" algn="l">
              <a:spcBef>
                <a:spcPts val="1200"/>
              </a:spcBef>
              <a:spcAft>
                <a:spcPts val="0"/>
              </a:spcAft>
              <a:buClr>
                <a:schemeClr val="dk1"/>
              </a:buClr>
              <a:buSzPts val="1500"/>
              <a:buChar char="●"/>
              <a:defRPr sz="1500"/>
            </a:lvl4pPr>
            <a:lvl5pPr marL="2286000" lvl="4" indent="-323850" algn="l">
              <a:spcBef>
                <a:spcPts val="1200"/>
              </a:spcBef>
              <a:spcAft>
                <a:spcPts val="0"/>
              </a:spcAft>
              <a:buClr>
                <a:schemeClr val="dk1"/>
              </a:buClr>
              <a:buSzPts val="1500"/>
              <a:buChar char="○"/>
              <a:defRPr sz="1500"/>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4.png"/><Relationship Id="rId3" Type="http://schemas.openxmlformats.org/officeDocument/2006/relationships/image" Target="../media/image10.png"/><Relationship Id="rId21" Type="http://schemas.openxmlformats.org/officeDocument/2006/relationships/image" Target="../media/image29.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3.png"/><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image" Target="../media/image28.png"/><Relationship Id="rId29"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2.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30.png"/><Relationship Id="rId27"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4.png"/><Relationship Id="rId3" Type="http://schemas.openxmlformats.org/officeDocument/2006/relationships/image" Target="../media/image10.png"/><Relationship Id="rId21" Type="http://schemas.openxmlformats.org/officeDocument/2006/relationships/image" Target="../media/image29.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23.png"/><Relationship Id="rId20" Type="http://schemas.openxmlformats.org/officeDocument/2006/relationships/image" Target="../media/image28.png"/><Relationship Id="rId29"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2.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a:spLocks noGrp="1"/>
          </p:cNvSpPr>
          <p:nvPr>
            <p:ph type="ftr" idx="11"/>
          </p:nvPr>
        </p:nvSpPr>
        <p:spPr>
          <a:xfrm>
            <a:off x="990475" y="2948950"/>
            <a:ext cx="7315800" cy="29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rPr>
              <a:t>Threats, Vulnerability, Risks, Mitigations, Implementation challenges</a:t>
            </a:r>
            <a:endParaRPr sz="1800">
              <a:solidFill>
                <a:schemeClr val="dk1"/>
              </a:solidFill>
              <a:latin typeface="Arial"/>
              <a:ea typeface="Arial"/>
              <a:cs typeface="Arial"/>
              <a:sym typeface="Arial"/>
            </a:endParaRPr>
          </a:p>
        </p:txBody>
      </p:sp>
      <p:sp>
        <p:nvSpPr>
          <p:cNvPr id="68" name="Google Shape;68;p16"/>
          <p:cNvSpPr txBox="1">
            <a:spLocks noGrp="1"/>
          </p:cNvSpPr>
          <p:nvPr>
            <p:ph type="title"/>
          </p:nvPr>
        </p:nvSpPr>
        <p:spPr>
          <a:xfrm>
            <a:off x="2051050" y="207425"/>
            <a:ext cx="4947300" cy="37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3A475B"/>
              </a:buClr>
              <a:buSzPts val="1800"/>
              <a:buFont typeface="Arial"/>
              <a:buNone/>
            </a:pPr>
            <a:r>
              <a:rPr lang="en-GB" sz="2300" b="1">
                <a:solidFill>
                  <a:srgbClr val="3A475B"/>
                </a:solidFill>
              </a:rPr>
              <a:t>Autonomous Vehicle Cybersecurity</a:t>
            </a:r>
            <a:endParaRPr sz="2300" b="1">
              <a:solidFill>
                <a:srgbClr val="3A475B"/>
              </a:solidFill>
            </a:endParaRPr>
          </a:p>
        </p:txBody>
      </p:sp>
      <p:sp>
        <p:nvSpPr>
          <p:cNvPr id="69" name="Google Shape;69;p16"/>
          <p:cNvSpPr txBox="1">
            <a:spLocks noGrp="1"/>
          </p:cNvSpPr>
          <p:nvPr>
            <p:ph type="subTitle" idx="4294967295"/>
          </p:nvPr>
        </p:nvSpPr>
        <p:spPr>
          <a:xfrm>
            <a:off x="1080500" y="4636375"/>
            <a:ext cx="3650700" cy="285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rgbClr val="3A475B"/>
              </a:buClr>
              <a:buSzPts val="1800"/>
              <a:buFont typeface="Arial"/>
              <a:buNone/>
            </a:pPr>
            <a:r>
              <a:rPr lang="en-GB" sz="1400">
                <a:solidFill>
                  <a:srgbClr val="3A475B"/>
                </a:solidFill>
              </a:rPr>
              <a:t>Tech Lead, Automotive Product Cybersecurity</a:t>
            </a:r>
            <a:endParaRPr sz="1400" cap="none">
              <a:solidFill>
                <a:srgbClr val="3A475B"/>
              </a:solidFill>
            </a:endParaRPr>
          </a:p>
          <a:p>
            <a:pPr marL="0" lvl="0" indent="0" algn="l" rtl="0">
              <a:spcBef>
                <a:spcPts val="1200"/>
              </a:spcBef>
              <a:spcAft>
                <a:spcPts val="1200"/>
              </a:spcAft>
              <a:buClr>
                <a:schemeClr val="dk1"/>
              </a:buClr>
              <a:buSzPts val="1800"/>
              <a:buFont typeface="Arial"/>
              <a:buNone/>
            </a:pPr>
            <a:endParaRPr cap="none"/>
          </a:p>
        </p:txBody>
      </p:sp>
      <p:sp>
        <p:nvSpPr>
          <p:cNvPr id="70" name="Google Shape;70;p16"/>
          <p:cNvSpPr txBox="1">
            <a:spLocks noGrp="1"/>
          </p:cNvSpPr>
          <p:nvPr>
            <p:ph type="ctrTitle" idx="4294967295"/>
          </p:nvPr>
        </p:nvSpPr>
        <p:spPr>
          <a:xfrm>
            <a:off x="1080500" y="4379350"/>
            <a:ext cx="2096100" cy="201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000"/>
              <a:buNone/>
            </a:pPr>
            <a:r>
              <a:rPr lang="en-GB" sz="1400" b="1"/>
              <a:t>PRANEETH VARMA</a:t>
            </a:r>
            <a:endParaRPr sz="1400" b="1"/>
          </a:p>
        </p:txBody>
      </p:sp>
      <p:pic>
        <p:nvPicPr>
          <p:cNvPr id="71" name="Google Shape;71;p16"/>
          <p:cNvPicPr preferRelativeResize="0"/>
          <p:nvPr/>
        </p:nvPicPr>
        <p:blipFill>
          <a:blip r:embed="rId3">
            <a:alphaModFix/>
          </a:blip>
          <a:stretch>
            <a:fillRect/>
          </a:stretch>
        </p:blipFill>
        <p:spPr>
          <a:xfrm>
            <a:off x="2611513" y="824513"/>
            <a:ext cx="3575224" cy="1881499"/>
          </a:xfrm>
          <a:prstGeom prst="rect">
            <a:avLst/>
          </a:prstGeom>
          <a:noFill/>
          <a:ln>
            <a:noFill/>
          </a:ln>
          <a:effectLst>
            <a:outerShdw blurRad="57150" dist="19050" dir="5400000" algn="bl" rotWithShape="0">
              <a:srgbClr val="000000">
                <a:alpha val="50000"/>
              </a:srgbClr>
            </a:outerShdw>
          </a:effectLst>
        </p:spPr>
      </p:pic>
      <p:pic>
        <p:nvPicPr>
          <p:cNvPr id="72" name="Google Shape;72;p16"/>
          <p:cNvPicPr preferRelativeResize="0"/>
          <p:nvPr/>
        </p:nvPicPr>
        <p:blipFill>
          <a:blip r:embed="rId4">
            <a:alphaModFix/>
          </a:blip>
          <a:stretch>
            <a:fillRect/>
          </a:stretch>
        </p:blipFill>
        <p:spPr>
          <a:xfrm>
            <a:off x="6730775" y="3285325"/>
            <a:ext cx="897676" cy="667100"/>
          </a:xfrm>
          <a:prstGeom prst="rect">
            <a:avLst/>
          </a:prstGeom>
          <a:noFill/>
          <a:ln>
            <a:noFill/>
          </a:ln>
        </p:spPr>
      </p:pic>
      <p:pic>
        <p:nvPicPr>
          <p:cNvPr id="73" name="Google Shape;73;p16"/>
          <p:cNvPicPr preferRelativeResize="0"/>
          <p:nvPr/>
        </p:nvPicPr>
        <p:blipFill>
          <a:blip r:embed="rId5">
            <a:alphaModFix/>
          </a:blip>
          <a:stretch>
            <a:fillRect/>
          </a:stretch>
        </p:blipFill>
        <p:spPr>
          <a:xfrm>
            <a:off x="2189375" y="3284700"/>
            <a:ext cx="717025" cy="612125"/>
          </a:xfrm>
          <a:prstGeom prst="rect">
            <a:avLst/>
          </a:prstGeom>
          <a:noFill/>
          <a:ln>
            <a:noFill/>
          </a:ln>
        </p:spPr>
      </p:pic>
      <p:pic>
        <p:nvPicPr>
          <p:cNvPr id="74" name="Google Shape;74;p16"/>
          <p:cNvPicPr preferRelativeResize="0"/>
          <p:nvPr/>
        </p:nvPicPr>
        <p:blipFill>
          <a:blip r:embed="rId6">
            <a:alphaModFix/>
          </a:blip>
          <a:stretch>
            <a:fillRect/>
          </a:stretch>
        </p:blipFill>
        <p:spPr>
          <a:xfrm>
            <a:off x="3211413" y="3284700"/>
            <a:ext cx="852150" cy="667100"/>
          </a:xfrm>
          <a:prstGeom prst="rect">
            <a:avLst/>
          </a:prstGeom>
          <a:noFill/>
          <a:ln>
            <a:noFill/>
          </a:ln>
        </p:spPr>
      </p:pic>
      <p:pic>
        <p:nvPicPr>
          <p:cNvPr id="75" name="Google Shape;75;p16"/>
          <p:cNvPicPr preferRelativeResize="0"/>
          <p:nvPr/>
        </p:nvPicPr>
        <p:blipFill rotWithShape="1">
          <a:blip r:embed="rId7">
            <a:alphaModFix/>
          </a:blip>
          <a:srcRect b="-5965"/>
          <a:stretch/>
        </p:blipFill>
        <p:spPr>
          <a:xfrm>
            <a:off x="4339688" y="3305938"/>
            <a:ext cx="931675" cy="730500"/>
          </a:xfrm>
          <a:prstGeom prst="rect">
            <a:avLst/>
          </a:prstGeom>
          <a:noFill/>
          <a:ln>
            <a:noFill/>
          </a:ln>
        </p:spPr>
      </p:pic>
      <p:pic>
        <p:nvPicPr>
          <p:cNvPr id="76" name="Google Shape;76;p16"/>
          <p:cNvPicPr preferRelativeResize="0"/>
          <p:nvPr/>
        </p:nvPicPr>
        <p:blipFill>
          <a:blip r:embed="rId8">
            <a:alphaModFix/>
          </a:blip>
          <a:stretch>
            <a:fillRect/>
          </a:stretch>
        </p:blipFill>
        <p:spPr>
          <a:xfrm>
            <a:off x="5562950" y="3272489"/>
            <a:ext cx="852150" cy="797375"/>
          </a:xfrm>
          <a:prstGeom prst="rect">
            <a:avLst/>
          </a:prstGeom>
          <a:noFill/>
          <a:ln>
            <a:noFill/>
          </a:ln>
        </p:spPr>
      </p:pic>
      <p:pic>
        <p:nvPicPr>
          <p:cNvPr id="77" name="Google Shape;77;p16"/>
          <p:cNvPicPr preferRelativeResize="0"/>
          <p:nvPr/>
        </p:nvPicPr>
        <p:blipFill>
          <a:blip r:embed="rId9">
            <a:alphaModFix/>
          </a:blip>
          <a:stretch>
            <a:fillRect/>
          </a:stretch>
        </p:blipFill>
        <p:spPr>
          <a:xfrm>
            <a:off x="1059625" y="3245663"/>
            <a:ext cx="824700" cy="651175"/>
          </a:xfrm>
          <a:prstGeom prst="rect">
            <a:avLst/>
          </a:prstGeom>
          <a:noFill/>
          <a:ln>
            <a:noFill/>
          </a:ln>
        </p:spPr>
      </p:pic>
      <p:pic>
        <p:nvPicPr>
          <p:cNvPr id="78" name="Google Shape;78;p16"/>
          <p:cNvPicPr preferRelativeResize="0"/>
          <p:nvPr/>
        </p:nvPicPr>
        <p:blipFill rotWithShape="1">
          <a:blip r:embed="rId10">
            <a:alphaModFix/>
          </a:blip>
          <a:srcRect t="3540" b="3540"/>
          <a:stretch/>
        </p:blipFill>
        <p:spPr>
          <a:xfrm>
            <a:off x="193075" y="4274025"/>
            <a:ext cx="797400" cy="730500"/>
          </a:xfrm>
          <a:prstGeom prst="ellipse">
            <a:avLst/>
          </a:prstGeom>
          <a:noFill/>
          <a:ln>
            <a:noFill/>
          </a:ln>
          <a:effectLst>
            <a:outerShdw blurRad="142875" dist="9525" dir="14280000" algn="bl" rotWithShape="0">
              <a:srgbClr val="666666">
                <a:alpha val="76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174450" y="66802"/>
            <a:ext cx="6629400" cy="32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A475B"/>
              </a:buClr>
              <a:buSzPts val="1800"/>
              <a:buFont typeface="Arial"/>
              <a:buNone/>
            </a:pPr>
            <a:r>
              <a:rPr lang="en-GB" sz="1800" b="1">
                <a:solidFill>
                  <a:srgbClr val="3A475B"/>
                </a:solidFill>
              </a:rPr>
              <a:t>Autonomous Vehicle - SAE Automation Levels</a:t>
            </a:r>
            <a:endParaRPr sz="1800" b="1">
              <a:solidFill>
                <a:srgbClr val="3A475B"/>
              </a:solidFill>
            </a:endParaRPr>
          </a:p>
          <a:p>
            <a:pPr marL="0" marR="0" lvl="0" indent="0" algn="l" rtl="0">
              <a:lnSpc>
                <a:spcPct val="100000"/>
              </a:lnSpc>
              <a:spcBef>
                <a:spcPts val="0"/>
              </a:spcBef>
              <a:spcAft>
                <a:spcPts val="0"/>
              </a:spcAft>
              <a:buClr>
                <a:srgbClr val="3A475B"/>
              </a:buClr>
              <a:buSzPts val="1800"/>
              <a:buFont typeface="Arial"/>
              <a:buNone/>
            </a:pPr>
            <a:endParaRPr sz="1800" b="1">
              <a:solidFill>
                <a:srgbClr val="3A475B"/>
              </a:solidFill>
            </a:endParaRPr>
          </a:p>
        </p:txBody>
      </p:sp>
      <p:cxnSp>
        <p:nvCxnSpPr>
          <p:cNvPr id="84" name="Google Shape;84;p17"/>
          <p:cNvCxnSpPr/>
          <p:nvPr/>
        </p:nvCxnSpPr>
        <p:spPr>
          <a:xfrm rot="10800000" flipH="1">
            <a:off x="188875" y="450175"/>
            <a:ext cx="8727600" cy="5100"/>
          </a:xfrm>
          <a:prstGeom prst="straightConnector1">
            <a:avLst/>
          </a:prstGeom>
          <a:noFill/>
          <a:ln w="9525" cap="flat" cmpd="sng">
            <a:solidFill>
              <a:srgbClr val="445A6C"/>
            </a:solidFill>
            <a:prstDash val="solid"/>
            <a:round/>
            <a:headEnd type="none" w="med" len="med"/>
            <a:tailEnd type="none" w="med" len="med"/>
          </a:ln>
        </p:spPr>
      </p:cxnSp>
      <p:pic>
        <p:nvPicPr>
          <p:cNvPr id="85" name="Google Shape;85;p17"/>
          <p:cNvPicPr preferRelativeResize="0"/>
          <p:nvPr/>
        </p:nvPicPr>
        <p:blipFill>
          <a:blip r:embed="rId3">
            <a:alphaModFix/>
          </a:blip>
          <a:stretch>
            <a:fillRect/>
          </a:stretch>
        </p:blipFill>
        <p:spPr>
          <a:xfrm>
            <a:off x="249725" y="766350"/>
            <a:ext cx="8435279" cy="3368525"/>
          </a:xfrm>
          <a:prstGeom prst="rect">
            <a:avLst/>
          </a:prstGeom>
          <a:noFill/>
          <a:ln>
            <a:noFill/>
          </a:ln>
          <a:effectLst>
            <a:outerShdw blurRad="57150" dist="19050" dir="5400000" algn="bl" rotWithShape="0">
              <a:srgbClr val="000000">
                <a:alpha val="21000"/>
              </a:srgbClr>
            </a:outerShdw>
          </a:effectLst>
        </p:spPr>
      </p:pic>
      <p:sp>
        <p:nvSpPr>
          <p:cNvPr id="86" name="Google Shape;86;p17"/>
          <p:cNvSpPr txBox="1"/>
          <p:nvPr/>
        </p:nvSpPr>
        <p:spPr>
          <a:xfrm>
            <a:off x="2656800" y="4336650"/>
            <a:ext cx="3830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i="1"/>
              <a:t>Ref: https://www.nhtsa.gov/technology-innovation/automated-vehicles-safety</a:t>
            </a:r>
            <a:endParaRPr sz="8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174450" y="66802"/>
            <a:ext cx="6629400" cy="32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A475B"/>
              </a:buClr>
              <a:buSzPts val="1800"/>
              <a:buFont typeface="Arial"/>
              <a:buNone/>
            </a:pPr>
            <a:r>
              <a:rPr lang="en-GB" sz="1800" b="1">
                <a:solidFill>
                  <a:srgbClr val="3A475B"/>
                </a:solidFill>
              </a:rPr>
              <a:t>Autonomous Vehicle - Threats</a:t>
            </a:r>
            <a:endParaRPr sz="1800" b="1">
              <a:solidFill>
                <a:srgbClr val="3A475B"/>
              </a:solidFill>
              <a:latin typeface="Arial"/>
              <a:ea typeface="Arial"/>
              <a:cs typeface="Arial"/>
              <a:sym typeface="Arial"/>
            </a:endParaRPr>
          </a:p>
        </p:txBody>
      </p:sp>
      <p:cxnSp>
        <p:nvCxnSpPr>
          <p:cNvPr id="92" name="Google Shape;92;p18"/>
          <p:cNvCxnSpPr/>
          <p:nvPr/>
        </p:nvCxnSpPr>
        <p:spPr>
          <a:xfrm rot="10800000" flipH="1">
            <a:off x="188875" y="450175"/>
            <a:ext cx="8727600" cy="5100"/>
          </a:xfrm>
          <a:prstGeom prst="straightConnector1">
            <a:avLst/>
          </a:prstGeom>
          <a:noFill/>
          <a:ln w="9525" cap="flat" cmpd="sng">
            <a:solidFill>
              <a:srgbClr val="445A6C"/>
            </a:solidFill>
            <a:prstDash val="solid"/>
            <a:round/>
            <a:headEnd type="none" w="med" len="med"/>
            <a:tailEnd type="none" w="med" len="med"/>
          </a:ln>
        </p:spPr>
      </p:cxnSp>
      <p:pic>
        <p:nvPicPr>
          <p:cNvPr id="93" name="Google Shape;93;p18"/>
          <p:cNvPicPr preferRelativeResize="0"/>
          <p:nvPr/>
        </p:nvPicPr>
        <p:blipFill rotWithShape="1">
          <a:blip r:embed="rId3">
            <a:alphaModFix amt="42000"/>
          </a:blip>
          <a:srcRect t="4816"/>
          <a:stretch/>
        </p:blipFill>
        <p:spPr>
          <a:xfrm rot="10800000">
            <a:off x="1750050" y="1873188"/>
            <a:ext cx="6624400" cy="3187499"/>
          </a:xfrm>
          <a:prstGeom prst="rect">
            <a:avLst/>
          </a:prstGeom>
          <a:noFill/>
          <a:ln>
            <a:noFill/>
          </a:ln>
        </p:spPr>
      </p:pic>
      <p:pic>
        <p:nvPicPr>
          <p:cNvPr id="94" name="Google Shape;94;p18"/>
          <p:cNvPicPr preferRelativeResize="0"/>
          <p:nvPr/>
        </p:nvPicPr>
        <p:blipFill>
          <a:blip r:embed="rId4">
            <a:alphaModFix/>
          </a:blip>
          <a:stretch>
            <a:fillRect/>
          </a:stretch>
        </p:blipFill>
        <p:spPr>
          <a:xfrm>
            <a:off x="52000" y="517950"/>
            <a:ext cx="1402025" cy="1402025"/>
          </a:xfrm>
          <a:prstGeom prst="rect">
            <a:avLst/>
          </a:prstGeom>
          <a:noFill/>
          <a:ln>
            <a:noFill/>
          </a:ln>
        </p:spPr>
      </p:pic>
      <p:sp>
        <p:nvSpPr>
          <p:cNvPr id="95" name="Google Shape;95;p18"/>
          <p:cNvSpPr txBox="1"/>
          <p:nvPr/>
        </p:nvSpPr>
        <p:spPr>
          <a:xfrm>
            <a:off x="590775" y="28397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pic>
        <p:nvPicPr>
          <p:cNvPr id="96" name="Google Shape;96;p18"/>
          <p:cNvPicPr preferRelativeResize="0"/>
          <p:nvPr/>
        </p:nvPicPr>
        <p:blipFill>
          <a:blip r:embed="rId5">
            <a:alphaModFix/>
          </a:blip>
          <a:stretch>
            <a:fillRect/>
          </a:stretch>
        </p:blipFill>
        <p:spPr>
          <a:xfrm rot="-2">
            <a:off x="373025" y="517950"/>
            <a:ext cx="560750" cy="528649"/>
          </a:xfrm>
          <a:prstGeom prst="rect">
            <a:avLst/>
          </a:prstGeom>
          <a:noFill/>
          <a:ln>
            <a:noFill/>
          </a:ln>
        </p:spPr>
      </p:pic>
      <p:sp>
        <p:nvSpPr>
          <p:cNvPr id="97" name="Google Shape;97;p18"/>
          <p:cNvSpPr txBox="1"/>
          <p:nvPr/>
        </p:nvSpPr>
        <p:spPr>
          <a:xfrm>
            <a:off x="400000" y="6283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434343"/>
                </a:solidFill>
              </a:rPr>
              <a:t>RSU</a:t>
            </a:r>
            <a:endParaRPr sz="800" b="1">
              <a:solidFill>
                <a:srgbClr val="434343"/>
              </a:solidFill>
            </a:endParaRPr>
          </a:p>
        </p:txBody>
      </p:sp>
      <p:pic>
        <p:nvPicPr>
          <p:cNvPr id="98" name="Google Shape;98;p18"/>
          <p:cNvPicPr preferRelativeResize="0"/>
          <p:nvPr/>
        </p:nvPicPr>
        <p:blipFill>
          <a:blip r:embed="rId6">
            <a:alphaModFix/>
          </a:blip>
          <a:stretch>
            <a:fillRect/>
          </a:stretch>
        </p:blipFill>
        <p:spPr>
          <a:xfrm>
            <a:off x="127950" y="4340425"/>
            <a:ext cx="776175" cy="803075"/>
          </a:xfrm>
          <a:prstGeom prst="rect">
            <a:avLst/>
          </a:prstGeom>
          <a:noFill/>
          <a:ln>
            <a:noFill/>
          </a:ln>
        </p:spPr>
      </p:pic>
      <p:pic>
        <p:nvPicPr>
          <p:cNvPr id="99" name="Google Shape;99;p18"/>
          <p:cNvPicPr preferRelativeResize="0"/>
          <p:nvPr/>
        </p:nvPicPr>
        <p:blipFill>
          <a:blip r:embed="rId7">
            <a:alphaModFix/>
          </a:blip>
          <a:stretch>
            <a:fillRect/>
          </a:stretch>
        </p:blipFill>
        <p:spPr>
          <a:xfrm>
            <a:off x="4546550" y="228450"/>
            <a:ext cx="694250" cy="1022150"/>
          </a:xfrm>
          <a:prstGeom prst="rect">
            <a:avLst/>
          </a:prstGeom>
          <a:noFill/>
          <a:ln>
            <a:noFill/>
          </a:ln>
        </p:spPr>
      </p:pic>
      <p:pic>
        <p:nvPicPr>
          <p:cNvPr id="100" name="Google Shape;100;p18"/>
          <p:cNvPicPr preferRelativeResize="0"/>
          <p:nvPr/>
        </p:nvPicPr>
        <p:blipFill>
          <a:blip r:embed="rId8">
            <a:alphaModFix/>
          </a:blip>
          <a:stretch>
            <a:fillRect/>
          </a:stretch>
        </p:blipFill>
        <p:spPr>
          <a:xfrm rot="6450092">
            <a:off x="927636" y="675936"/>
            <a:ext cx="405480" cy="405480"/>
          </a:xfrm>
          <a:prstGeom prst="rect">
            <a:avLst/>
          </a:prstGeom>
          <a:noFill/>
          <a:ln>
            <a:noFill/>
          </a:ln>
        </p:spPr>
      </p:pic>
      <p:pic>
        <p:nvPicPr>
          <p:cNvPr id="101" name="Google Shape;101;p18"/>
          <p:cNvPicPr preferRelativeResize="0"/>
          <p:nvPr/>
        </p:nvPicPr>
        <p:blipFill>
          <a:blip r:embed="rId8">
            <a:alphaModFix/>
          </a:blip>
          <a:stretch>
            <a:fillRect/>
          </a:stretch>
        </p:blipFill>
        <p:spPr>
          <a:xfrm rot="-1413436">
            <a:off x="6820525" y="2331930"/>
            <a:ext cx="650048" cy="794843"/>
          </a:xfrm>
          <a:prstGeom prst="rect">
            <a:avLst/>
          </a:prstGeom>
          <a:noFill/>
          <a:ln>
            <a:noFill/>
          </a:ln>
        </p:spPr>
      </p:pic>
      <p:pic>
        <p:nvPicPr>
          <p:cNvPr id="102" name="Google Shape;102;p18"/>
          <p:cNvPicPr preferRelativeResize="0"/>
          <p:nvPr/>
        </p:nvPicPr>
        <p:blipFill>
          <a:blip r:embed="rId9">
            <a:alphaModFix/>
          </a:blip>
          <a:stretch>
            <a:fillRect/>
          </a:stretch>
        </p:blipFill>
        <p:spPr>
          <a:xfrm>
            <a:off x="704483" y="4452769"/>
            <a:ext cx="320709" cy="320709"/>
          </a:xfrm>
          <a:prstGeom prst="rect">
            <a:avLst/>
          </a:prstGeom>
          <a:noFill/>
          <a:ln>
            <a:noFill/>
          </a:ln>
        </p:spPr>
      </p:pic>
      <p:pic>
        <p:nvPicPr>
          <p:cNvPr id="103" name="Google Shape;103;p18"/>
          <p:cNvPicPr preferRelativeResize="0"/>
          <p:nvPr/>
        </p:nvPicPr>
        <p:blipFill>
          <a:blip r:embed="rId10">
            <a:alphaModFix/>
          </a:blip>
          <a:stretch>
            <a:fillRect/>
          </a:stretch>
        </p:blipFill>
        <p:spPr>
          <a:xfrm>
            <a:off x="27800" y="3958350"/>
            <a:ext cx="326426" cy="307800"/>
          </a:xfrm>
          <a:prstGeom prst="rect">
            <a:avLst/>
          </a:prstGeom>
          <a:noFill/>
          <a:ln>
            <a:noFill/>
          </a:ln>
        </p:spPr>
      </p:pic>
      <p:pic>
        <p:nvPicPr>
          <p:cNvPr id="104" name="Google Shape;104;p18"/>
          <p:cNvPicPr preferRelativeResize="0"/>
          <p:nvPr/>
        </p:nvPicPr>
        <p:blipFill>
          <a:blip r:embed="rId11">
            <a:alphaModFix/>
          </a:blip>
          <a:stretch>
            <a:fillRect/>
          </a:stretch>
        </p:blipFill>
        <p:spPr>
          <a:xfrm rot="1220636">
            <a:off x="350603" y="4072532"/>
            <a:ext cx="330870" cy="285612"/>
          </a:xfrm>
          <a:prstGeom prst="rect">
            <a:avLst/>
          </a:prstGeom>
          <a:noFill/>
          <a:ln>
            <a:noFill/>
          </a:ln>
        </p:spPr>
      </p:pic>
      <p:pic>
        <p:nvPicPr>
          <p:cNvPr id="105" name="Google Shape;105;p18"/>
          <p:cNvPicPr preferRelativeResize="0"/>
          <p:nvPr/>
        </p:nvPicPr>
        <p:blipFill>
          <a:blip r:embed="rId12">
            <a:alphaModFix/>
          </a:blip>
          <a:stretch>
            <a:fillRect/>
          </a:stretch>
        </p:blipFill>
        <p:spPr>
          <a:xfrm>
            <a:off x="7346975" y="455275"/>
            <a:ext cx="1569500" cy="1022175"/>
          </a:xfrm>
          <a:prstGeom prst="rect">
            <a:avLst/>
          </a:prstGeom>
          <a:noFill/>
          <a:ln>
            <a:noFill/>
          </a:ln>
        </p:spPr>
      </p:pic>
      <p:sp>
        <p:nvSpPr>
          <p:cNvPr id="106" name="Google Shape;106;p18"/>
          <p:cNvSpPr txBox="1"/>
          <p:nvPr/>
        </p:nvSpPr>
        <p:spPr>
          <a:xfrm>
            <a:off x="8424475" y="871200"/>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vPKI </a:t>
            </a:r>
            <a:endParaRPr sz="800" b="1">
              <a:solidFill>
                <a:srgbClr val="666666"/>
              </a:solidFill>
            </a:endParaRPr>
          </a:p>
        </p:txBody>
      </p:sp>
      <p:pic>
        <p:nvPicPr>
          <p:cNvPr id="107" name="Google Shape;107;p18"/>
          <p:cNvPicPr preferRelativeResize="0"/>
          <p:nvPr/>
        </p:nvPicPr>
        <p:blipFill>
          <a:blip r:embed="rId13">
            <a:alphaModFix/>
          </a:blip>
          <a:stretch>
            <a:fillRect/>
          </a:stretch>
        </p:blipFill>
        <p:spPr>
          <a:xfrm>
            <a:off x="87750" y="2385675"/>
            <a:ext cx="454200" cy="489949"/>
          </a:xfrm>
          <a:prstGeom prst="rect">
            <a:avLst/>
          </a:prstGeom>
          <a:noFill/>
          <a:ln>
            <a:noFill/>
          </a:ln>
        </p:spPr>
      </p:pic>
      <p:pic>
        <p:nvPicPr>
          <p:cNvPr id="108" name="Google Shape;108;p18"/>
          <p:cNvPicPr preferRelativeResize="0"/>
          <p:nvPr/>
        </p:nvPicPr>
        <p:blipFill>
          <a:blip r:embed="rId14">
            <a:alphaModFix/>
          </a:blip>
          <a:stretch>
            <a:fillRect/>
          </a:stretch>
        </p:blipFill>
        <p:spPr>
          <a:xfrm>
            <a:off x="343376" y="2209050"/>
            <a:ext cx="560750" cy="489949"/>
          </a:xfrm>
          <a:prstGeom prst="rect">
            <a:avLst/>
          </a:prstGeom>
          <a:noFill/>
          <a:ln>
            <a:noFill/>
          </a:ln>
        </p:spPr>
      </p:pic>
      <p:sp>
        <p:nvSpPr>
          <p:cNvPr id="109" name="Google Shape;109;p18"/>
          <p:cNvSpPr/>
          <p:nvPr/>
        </p:nvSpPr>
        <p:spPr>
          <a:xfrm>
            <a:off x="2422050" y="2544025"/>
            <a:ext cx="8205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Camera</a:t>
            </a:r>
            <a:endParaRPr sz="1200" b="1">
              <a:solidFill>
                <a:schemeClr val="lt1"/>
              </a:solidFill>
              <a:latin typeface="Spectral"/>
              <a:ea typeface="Spectral"/>
              <a:cs typeface="Spectral"/>
              <a:sym typeface="Spectral"/>
            </a:endParaRPr>
          </a:p>
        </p:txBody>
      </p:sp>
      <p:sp>
        <p:nvSpPr>
          <p:cNvPr id="110" name="Google Shape;110;p18"/>
          <p:cNvSpPr/>
          <p:nvPr/>
        </p:nvSpPr>
        <p:spPr>
          <a:xfrm>
            <a:off x="5877900" y="3185350"/>
            <a:ext cx="820500" cy="6870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TCU</a:t>
            </a:r>
            <a:endParaRPr sz="1200">
              <a:solidFill>
                <a:schemeClr val="lt1"/>
              </a:solidFill>
              <a:latin typeface="Spectral"/>
              <a:ea typeface="Spectral"/>
              <a:cs typeface="Spectral"/>
              <a:sym typeface="Spectral"/>
            </a:endParaRPr>
          </a:p>
        </p:txBody>
      </p:sp>
      <p:sp>
        <p:nvSpPr>
          <p:cNvPr id="111" name="Google Shape;111;p18"/>
          <p:cNvSpPr/>
          <p:nvPr/>
        </p:nvSpPr>
        <p:spPr>
          <a:xfrm>
            <a:off x="6798825" y="3099650"/>
            <a:ext cx="8676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0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OBU</a:t>
            </a:r>
            <a:endParaRPr sz="1000" b="1">
              <a:solidFill>
                <a:schemeClr val="lt1"/>
              </a:solidFill>
              <a:latin typeface="Spectral"/>
              <a:ea typeface="Spectral"/>
              <a:cs typeface="Spectral"/>
              <a:sym typeface="Spectral"/>
            </a:endParaRPr>
          </a:p>
        </p:txBody>
      </p:sp>
      <p:pic>
        <p:nvPicPr>
          <p:cNvPr id="112" name="Google Shape;112;p18"/>
          <p:cNvPicPr preferRelativeResize="0"/>
          <p:nvPr/>
        </p:nvPicPr>
        <p:blipFill>
          <a:blip r:embed="rId15">
            <a:alphaModFix/>
          </a:blip>
          <a:stretch>
            <a:fillRect/>
          </a:stretch>
        </p:blipFill>
        <p:spPr>
          <a:xfrm>
            <a:off x="6952250" y="3174400"/>
            <a:ext cx="560775" cy="416443"/>
          </a:xfrm>
          <a:prstGeom prst="rect">
            <a:avLst/>
          </a:prstGeom>
          <a:noFill/>
          <a:ln>
            <a:noFill/>
          </a:ln>
        </p:spPr>
      </p:pic>
      <p:sp>
        <p:nvSpPr>
          <p:cNvPr id="113" name="Google Shape;113;p18"/>
          <p:cNvSpPr/>
          <p:nvPr/>
        </p:nvSpPr>
        <p:spPr>
          <a:xfrm>
            <a:off x="3833950" y="3325250"/>
            <a:ext cx="6534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b="1">
                <a:solidFill>
                  <a:schemeClr val="lt1"/>
                </a:solidFill>
                <a:latin typeface="Spectral"/>
                <a:ea typeface="Spectral"/>
                <a:cs typeface="Spectral"/>
                <a:sym typeface="Spectral"/>
              </a:rPr>
              <a:t>ADAS</a:t>
            </a:r>
            <a:endParaRPr sz="1100" b="1">
              <a:solidFill>
                <a:schemeClr val="lt1"/>
              </a:solidFill>
              <a:latin typeface="Spectral"/>
              <a:ea typeface="Spectral"/>
              <a:cs typeface="Spectral"/>
              <a:sym typeface="Spectral"/>
            </a:endParaRPr>
          </a:p>
        </p:txBody>
      </p:sp>
      <p:cxnSp>
        <p:nvCxnSpPr>
          <p:cNvPr id="114" name="Google Shape;114;p18"/>
          <p:cNvCxnSpPr/>
          <p:nvPr/>
        </p:nvCxnSpPr>
        <p:spPr>
          <a:xfrm>
            <a:off x="5382600" y="3528850"/>
            <a:ext cx="495300" cy="0"/>
          </a:xfrm>
          <a:prstGeom prst="straightConnector1">
            <a:avLst/>
          </a:prstGeom>
          <a:noFill/>
          <a:ln w="19050" cap="flat" cmpd="sng">
            <a:solidFill>
              <a:srgbClr val="3C78D8"/>
            </a:solidFill>
            <a:prstDash val="solid"/>
            <a:round/>
            <a:headEnd type="none" w="med" len="med"/>
            <a:tailEnd type="none" w="med" len="med"/>
          </a:ln>
        </p:spPr>
      </p:cxnSp>
      <p:pic>
        <p:nvPicPr>
          <p:cNvPr id="115" name="Google Shape;115;p18"/>
          <p:cNvPicPr preferRelativeResize="0"/>
          <p:nvPr/>
        </p:nvPicPr>
        <p:blipFill>
          <a:blip r:embed="rId9">
            <a:alphaModFix/>
          </a:blip>
          <a:stretch>
            <a:fillRect/>
          </a:stretch>
        </p:blipFill>
        <p:spPr>
          <a:xfrm rot="-134">
            <a:off x="6366800" y="3334356"/>
            <a:ext cx="295675" cy="248914"/>
          </a:xfrm>
          <a:prstGeom prst="rect">
            <a:avLst/>
          </a:prstGeom>
          <a:noFill/>
          <a:ln>
            <a:noFill/>
          </a:ln>
        </p:spPr>
      </p:pic>
      <p:pic>
        <p:nvPicPr>
          <p:cNvPr id="116" name="Google Shape;116;p18"/>
          <p:cNvPicPr preferRelativeResize="0"/>
          <p:nvPr/>
        </p:nvPicPr>
        <p:blipFill>
          <a:blip r:embed="rId11">
            <a:alphaModFix/>
          </a:blip>
          <a:stretch>
            <a:fillRect/>
          </a:stretch>
        </p:blipFill>
        <p:spPr>
          <a:xfrm rot="-1891816">
            <a:off x="5885621" y="3334351"/>
            <a:ext cx="232635" cy="232650"/>
          </a:xfrm>
          <a:prstGeom prst="rect">
            <a:avLst/>
          </a:prstGeom>
          <a:noFill/>
          <a:ln>
            <a:noFill/>
          </a:ln>
        </p:spPr>
      </p:pic>
      <p:pic>
        <p:nvPicPr>
          <p:cNvPr id="117" name="Google Shape;117;p18"/>
          <p:cNvPicPr preferRelativeResize="0"/>
          <p:nvPr/>
        </p:nvPicPr>
        <p:blipFill>
          <a:blip r:embed="rId16">
            <a:alphaModFix/>
          </a:blip>
          <a:stretch>
            <a:fillRect/>
          </a:stretch>
        </p:blipFill>
        <p:spPr>
          <a:xfrm>
            <a:off x="6120388" y="3303288"/>
            <a:ext cx="263675" cy="294775"/>
          </a:xfrm>
          <a:prstGeom prst="rect">
            <a:avLst/>
          </a:prstGeom>
          <a:noFill/>
          <a:ln>
            <a:noFill/>
          </a:ln>
        </p:spPr>
      </p:pic>
      <p:pic>
        <p:nvPicPr>
          <p:cNvPr id="118" name="Google Shape;118;p18"/>
          <p:cNvPicPr preferRelativeResize="0"/>
          <p:nvPr/>
        </p:nvPicPr>
        <p:blipFill rotWithShape="1">
          <a:blip r:embed="rId3">
            <a:alphaModFix amt="42000"/>
          </a:blip>
          <a:srcRect t="4816"/>
          <a:stretch/>
        </p:blipFill>
        <p:spPr>
          <a:xfrm rot="10800000">
            <a:off x="769902" y="1266113"/>
            <a:ext cx="980148" cy="643150"/>
          </a:xfrm>
          <a:prstGeom prst="rect">
            <a:avLst/>
          </a:prstGeom>
          <a:noFill/>
          <a:ln>
            <a:noFill/>
          </a:ln>
        </p:spPr>
      </p:pic>
      <p:sp>
        <p:nvSpPr>
          <p:cNvPr id="119" name="Google Shape;119;p18"/>
          <p:cNvSpPr/>
          <p:nvPr/>
        </p:nvSpPr>
        <p:spPr>
          <a:xfrm>
            <a:off x="1067950" y="1463963"/>
            <a:ext cx="454200" cy="1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OBU</a:t>
            </a:r>
            <a:r>
              <a:rPr lang="en-GB" sz="700" b="1">
                <a:solidFill>
                  <a:schemeClr val="lt1"/>
                </a:solidFill>
                <a:latin typeface="Spectral"/>
                <a:ea typeface="Spectral"/>
                <a:cs typeface="Spectral"/>
                <a:sym typeface="Spectral"/>
              </a:rPr>
              <a:t> </a:t>
            </a:r>
            <a:endParaRPr sz="500" b="1">
              <a:solidFill>
                <a:schemeClr val="lt1"/>
              </a:solidFill>
              <a:latin typeface="Spectral"/>
              <a:ea typeface="Spectral"/>
              <a:cs typeface="Spectral"/>
              <a:sym typeface="Spectral"/>
            </a:endParaRPr>
          </a:p>
        </p:txBody>
      </p:sp>
      <p:pic>
        <p:nvPicPr>
          <p:cNvPr id="120" name="Google Shape;120;p18"/>
          <p:cNvPicPr preferRelativeResize="0"/>
          <p:nvPr/>
        </p:nvPicPr>
        <p:blipFill>
          <a:blip r:embed="rId8">
            <a:alphaModFix/>
          </a:blip>
          <a:stretch>
            <a:fillRect/>
          </a:stretch>
        </p:blipFill>
        <p:spPr>
          <a:xfrm rot="6371292">
            <a:off x="1552448" y="1625407"/>
            <a:ext cx="317143" cy="317143"/>
          </a:xfrm>
          <a:prstGeom prst="rect">
            <a:avLst/>
          </a:prstGeom>
          <a:noFill/>
          <a:ln>
            <a:noFill/>
          </a:ln>
        </p:spPr>
      </p:pic>
      <p:sp>
        <p:nvSpPr>
          <p:cNvPr id="121" name="Google Shape;121;p18"/>
          <p:cNvSpPr/>
          <p:nvPr/>
        </p:nvSpPr>
        <p:spPr>
          <a:xfrm>
            <a:off x="2422050" y="2552150"/>
            <a:ext cx="8205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Camera</a:t>
            </a:r>
            <a:endParaRPr sz="800" b="1">
              <a:solidFill>
                <a:schemeClr val="lt1"/>
              </a:solidFill>
              <a:latin typeface="Spectral"/>
              <a:ea typeface="Spectral"/>
              <a:cs typeface="Spectral"/>
              <a:sym typeface="Spectral"/>
            </a:endParaRPr>
          </a:p>
        </p:txBody>
      </p:sp>
      <p:sp>
        <p:nvSpPr>
          <p:cNvPr id="122" name="Google Shape;122;p18"/>
          <p:cNvSpPr/>
          <p:nvPr/>
        </p:nvSpPr>
        <p:spPr>
          <a:xfrm>
            <a:off x="2457250" y="3077350"/>
            <a:ext cx="8205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Radar</a:t>
            </a:r>
            <a:endParaRPr sz="800" b="1">
              <a:solidFill>
                <a:schemeClr val="lt1"/>
              </a:solidFill>
              <a:latin typeface="Spectral"/>
              <a:ea typeface="Spectral"/>
              <a:cs typeface="Spectral"/>
              <a:sym typeface="Spectral"/>
            </a:endParaRPr>
          </a:p>
        </p:txBody>
      </p:sp>
      <p:sp>
        <p:nvSpPr>
          <p:cNvPr id="123" name="Google Shape;123;p18"/>
          <p:cNvSpPr/>
          <p:nvPr/>
        </p:nvSpPr>
        <p:spPr>
          <a:xfrm>
            <a:off x="2435725" y="4140675"/>
            <a:ext cx="8205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LiDAR</a:t>
            </a:r>
            <a:endParaRPr sz="800" b="1">
              <a:solidFill>
                <a:schemeClr val="lt1"/>
              </a:solidFill>
              <a:latin typeface="Spectral"/>
              <a:ea typeface="Spectral"/>
              <a:cs typeface="Spectral"/>
              <a:sym typeface="Spectral"/>
            </a:endParaRPr>
          </a:p>
        </p:txBody>
      </p:sp>
      <p:sp>
        <p:nvSpPr>
          <p:cNvPr id="124" name="Google Shape;124;p18"/>
          <p:cNvSpPr/>
          <p:nvPr/>
        </p:nvSpPr>
        <p:spPr>
          <a:xfrm>
            <a:off x="5877900" y="3129575"/>
            <a:ext cx="8205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TCU</a:t>
            </a:r>
            <a:endParaRPr sz="1000" b="1">
              <a:solidFill>
                <a:schemeClr val="lt1"/>
              </a:solidFill>
              <a:latin typeface="Spectral"/>
              <a:ea typeface="Spectral"/>
              <a:cs typeface="Spectral"/>
              <a:sym typeface="Spectral"/>
            </a:endParaRPr>
          </a:p>
        </p:txBody>
      </p:sp>
      <p:sp>
        <p:nvSpPr>
          <p:cNvPr id="125" name="Google Shape;125;p18"/>
          <p:cNvSpPr/>
          <p:nvPr/>
        </p:nvSpPr>
        <p:spPr>
          <a:xfrm>
            <a:off x="4806738" y="3129575"/>
            <a:ext cx="7761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GW</a:t>
            </a:r>
            <a:endParaRPr sz="1000" b="1">
              <a:solidFill>
                <a:schemeClr val="lt1"/>
              </a:solidFill>
              <a:latin typeface="Spectral"/>
              <a:ea typeface="Spectral"/>
              <a:cs typeface="Spectral"/>
              <a:sym typeface="Spectral"/>
            </a:endParaRPr>
          </a:p>
        </p:txBody>
      </p:sp>
      <p:pic>
        <p:nvPicPr>
          <p:cNvPr id="126" name="Google Shape;126;p18"/>
          <p:cNvPicPr preferRelativeResize="0"/>
          <p:nvPr/>
        </p:nvPicPr>
        <p:blipFill>
          <a:blip r:embed="rId9">
            <a:alphaModFix/>
          </a:blip>
          <a:stretch>
            <a:fillRect/>
          </a:stretch>
        </p:blipFill>
        <p:spPr>
          <a:xfrm rot="-134">
            <a:off x="6366800" y="3342481"/>
            <a:ext cx="295675" cy="248914"/>
          </a:xfrm>
          <a:prstGeom prst="rect">
            <a:avLst/>
          </a:prstGeom>
          <a:noFill/>
          <a:ln>
            <a:noFill/>
          </a:ln>
        </p:spPr>
      </p:pic>
      <p:pic>
        <p:nvPicPr>
          <p:cNvPr id="127" name="Google Shape;127;p18"/>
          <p:cNvPicPr preferRelativeResize="0"/>
          <p:nvPr/>
        </p:nvPicPr>
        <p:blipFill>
          <a:blip r:embed="rId11">
            <a:alphaModFix/>
          </a:blip>
          <a:stretch>
            <a:fillRect/>
          </a:stretch>
        </p:blipFill>
        <p:spPr>
          <a:xfrm rot="-1891970">
            <a:off x="5914461" y="3358612"/>
            <a:ext cx="208354" cy="208377"/>
          </a:xfrm>
          <a:prstGeom prst="rect">
            <a:avLst/>
          </a:prstGeom>
          <a:noFill/>
          <a:ln>
            <a:noFill/>
          </a:ln>
        </p:spPr>
      </p:pic>
      <p:pic>
        <p:nvPicPr>
          <p:cNvPr id="128" name="Google Shape;128;p18"/>
          <p:cNvPicPr preferRelativeResize="0"/>
          <p:nvPr/>
        </p:nvPicPr>
        <p:blipFill>
          <a:blip r:embed="rId16">
            <a:alphaModFix/>
          </a:blip>
          <a:stretch>
            <a:fillRect/>
          </a:stretch>
        </p:blipFill>
        <p:spPr>
          <a:xfrm>
            <a:off x="6120388" y="3311413"/>
            <a:ext cx="263675" cy="294775"/>
          </a:xfrm>
          <a:prstGeom prst="rect">
            <a:avLst/>
          </a:prstGeom>
          <a:noFill/>
          <a:ln>
            <a:noFill/>
          </a:ln>
        </p:spPr>
      </p:pic>
      <p:pic>
        <p:nvPicPr>
          <p:cNvPr id="129" name="Google Shape;129;p18"/>
          <p:cNvPicPr preferRelativeResize="0"/>
          <p:nvPr/>
        </p:nvPicPr>
        <p:blipFill>
          <a:blip r:embed="rId8">
            <a:alphaModFix/>
          </a:blip>
          <a:stretch>
            <a:fillRect/>
          </a:stretch>
        </p:blipFill>
        <p:spPr>
          <a:xfrm rot="-553654">
            <a:off x="1507460" y="1232432"/>
            <a:ext cx="317142" cy="317143"/>
          </a:xfrm>
          <a:prstGeom prst="rect">
            <a:avLst/>
          </a:prstGeom>
          <a:noFill/>
          <a:ln>
            <a:noFill/>
          </a:ln>
        </p:spPr>
      </p:pic>
      <p:pic>
        <p:nvPicPr>
          <p:cNvPr id="130" name="Google Shape;130;p18"/>
          <p:cNvPicPr preferRelativeResize="0"/>
          <p:nvPr/>
        </p:nvPicPr>
        <p:blipFill>
          <a:blip r:embed="rId17">
            <a:alphaModFix/>
          </a:blip>
          <a:stretch>
            <a:fillRect/>
          </a:stretch>
        </p:blipFill>
        <p:spPr>
          <a:xfrm>
            <a:off x="5954538" y="450170"/>
            <a:ext cx="820500" cy="820500"/>
          </a:xfrm>
          <a:prstGeom prst="rect">
            <a:avLst/>
          </a:prstGeom>
          <a:noFill/>
          <a:ln>
            <a:noFill/>
          </a:ln>
        </p:spPr>
      </p:pic>
      <p:pic>
        <p:nvPicPr>
          <p:cNvPr id="131" name="Google Shape;131;p18"/>
          <p:cNvPicPr preferRelativeResize="0"/>
          <p:nvPr/>
        </p:nvPicPr>
        <p:blipFill>
          <a:blip r:embed="rId18">
            <a:alphaModFix amt="52000"/>
          </a:blip>
          <a:stretch>
            <a:fillRect/>
          </a:stretch>
        </p:blipFill>
        <p:spPr>
          <a:xfrm>
            <a:off x="4915903" y="3185350"/>
            <a:ext cx="557809" cy="461700"/>
          </a:xfrm>
          <a:prstGeom prst="rect">
            <a:avLst/>
          </a:prstGeom>
          <a:noFill/>
          <a:ln>
            <a:noFill/>
          </a:ln>
        </p:spPr>
      </p:pic>
      <p:pic>
        <p:nvPicPr>
          <p:cNvPr id="132" name="Google Shape;132;p18"/>
          <p:cNvPicPr preferRelativeResize="0"/>
          <p:nvPr/>
        </p:nvPicPr>
        <p:blipFill>
          <a:blip r:embed="rId19">
            <a:alphaModFix/>
          </a:blip>
          <a:stretch>
            <a:fillRect/>
          </a:stretch>
        </p:blipFill>
        <p:spPr>
          <a:xfrm rot="3855435">
            <a:off x="934325" y="4621730"/>
            <a:ext cx="363900" cy="545850"/>
          </a:xfrm>
          <a:prstGeom prst="rect">
            <a:avLst/>
          </a:prstGeom>
          <a:noFill/>
          <a:ln>
            <a:noFill/>
          </a:ln>
        </p:spPr>
      </p:pic>
      <p:pic>
        <p:nvPicPr>
          <p:cNvPr id="133" name="Google Shape;133;p18"/>
          <p:cNvPicPr preferRelativeResize="0"/>
          <p:nvPr/>
        </p:nvPicPr>
        <p:blipFill>
          <a:blip r:embed="rId20">
            <a:alphaModFix/>
          </a:blip>
          <a:stretch>
            <a:fillRect/>
          </a:stretch>
        </p:blipFill>
        <p:spPr>
          <a:xfrm>
            <a:off x="6445550" y="1424089"/>
            <a:ext cx="248925" cy="295675"/>
          </a:xfrm>
          <a:prstGeom prst="rect">
            <a:avLst/>
          </a:prstGeom>
          <a:noFill/>
          <a:ln>
            <a:noFill/>
          </a:ln>
        </p:spPr>
      </p:pic>
      <p:pic>
        <p:nvPicPr>
          <p:cNvPr id="134" name="Google Shape;134;p18"/>
          <p:cNvPicPr preferRelativeResize="0"/>
          <p:nvPr/>
        </p:nvPicPr>
        <p:blipFill>
          <a:blip r:embed="rId20">
            <a:alphaModFix/>
          </a:blip>
          <a:stretch>
            <a:fillRect/>
          </a:stretch>
        </p:blipFill>
        <p:spPr>
          <a:xfrm>
            <a:off x="4983575" y="989837"/>
            <a:ext cx="263650" cy="263650"/>
          </a:xfrm>
          <a:prstGeom prst="rect">
            <a:avLst/>
          </a:prstGeom>
          <a:noFill/>
          <a:ln>
            <a:noFill/>
          </a:ln>
        </p:spPr>
      </p:pic>
      <p:pic>
        <p:nvPicPr>
          <p:cNvPr id="135" name="Google Shape;135;p18"/>
          <p:cNvPicPr preferRelativeResize="0"/>
          <p:nvPr/>
        </p:nvPicPr>
        <p:blipFill>
          <a:blip r:embed="rId20">
            <a:alphaModFix/>
          </a:blip>
          <a:stretch>
            <a:fillRect/>
          </a:stretch>
        </p:blipFill>
        <p:spPr>
          <a:xfrm>
            <a:off x="368200" y="884930"/>
            <a:ext cx="295675" cy="295675"/>
          </a:xfrm>
          <a:prstGeom prst="rect">
            <a:avLst/>
          </a:prstGeom>
          <a:noFill/>
          <a:ln>
            <a:noFill/>
          </a:ln>
        </p:spPr>
      </p:pic>
      <p:pic>
        <p:nvPicPr>
          <p:cNvPr id="136" name="Google Shape;136;p18"/>
          <p:cNvPicPr preferRelativeResize="0"/>
          <p:nvPr/>
        </p:nvPicPr>
        <p:blipFill>
          <a:blip r:embed="rId20">
            <a:alphaModFix/>
          </a:blip>
          <a:stretch>
            <a:fillRect/>
          </a:stretch>
        </p:blipFill>
        <p:spPr>
          <a:xfrm>
            <a:off x="66550" y="2143189"/>
            <a:ext cx="248925" cy="248925"/>
          </a:xfrm>
          <a:prstGeom prst="rect">
            <a:avLst/>
          </a:prstGeom>
          <a:noFill/>
          <a:ln>
            <a:noFill/>
          </a:ln>
        </p:spPr>
      </p:pic>
      <p:pic>
        <p:nvPicPr>
          <p:cNvPr id="137" name="Google Shape;137;p18"/>
          <p:cNvPicPr preferRelativeResize="0"/>
          <p:nvPr/>
        </p:nvPicPr>
        <p:blipFill>
          <a:blip r:embed="rId20">
            <a:alphaModFix/>
          </a:blip>
          <a:stretch>
            <a:fillRect/>
          </a:stretch>
        </p:blipFill>
        <p:spPr>
          <a:xfrm>
            <a:off x="1486388" y="4406749"/>
            <a:ext cx="263650" cy="263650"/>
          </a:xfrm>
          <a:prstGeom prst="rect">
            <a:avLst/>
          </a:prstGeom>
          <a:noFill/>
          <a:ln>
            <a:noFill/>
          </a:ln>
        </p:spPr>
      </p:pic>
      <p:pic>
        <p:nvPicPr>
          <p:cNvPr id="138" name="Google Shape;138;p18"/>
          <p:cNvPicPr preferRelativeResize="0"/>
          <p:nvPr/>
        </p:nvPicPr>
        <p:blipFill>
          <a:blip r:embed="rId20">
            <a:alphaModFix/>
          </a:blip>
          <a:stretch>
            <a:fillRect/>
          </a:stretch>
        </p:blipFill>
        <p:spPr>
          <a:xfrm>
            <a:off x="1484063" y="697999"/>
            <a:ext cx="268325" cy="268325"/>
          </a:xfrm>
          <a:prstGeom prst="rect">
            <a:avLst/>
          </a:prstGeom>
          <a:noFill/>
          <a:ln>
            <a:noFill/>
          </a:ln>
        </p:spPr>
      </p:pic>
      <p:pic>
        <p:nvPicPr>
          <p:cNvPr id="139" name="Google Shape;139;p18"/>
          <p:cNvPicPr preferRelativeResize="0"/>
          <p:nvPr/>
        </p:nvPicPr>
        <p:blipFill>
          <a:blip r:embed="rId21">
            <a:alphaModFix/>
          </a:blip>
          <a:stretch>
            <a:fillRect/>
          </a:stretch>
        </p:blipFill>
        <p:spPr>
          <a:xfrm>
            <a:off x="8424488" y="4221250"/>
            <a:ext cx="628125" cy="528650"/>
          </a:xfrm>
          <a:prstGeom prst="rect">
            <a:avLst/>
          </a:prstGeom>
          <a:noFill/>
          <a:ln>
            <a:noFill/>
          </a:ln>
        </p:spPr>
      </p:pic>
      <p:sp>
        <p:nvSpPr>
          <p:cNvPr id="140" name="Google Shape;140;p18"/>
          <p:cNvSpPr txBox="1"/>
          <p:nvPr/>
        </p:nvSpPr>
        <p:spPr>
          <a:xfrm>
            <a:off x="8272813" y="4670175"/>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OEM backend</a:t>
            </a:r>
            <a:endParaRPr sz="800" b="1">
              <a:solidFill>
                <a:srgbClr val="666666"/>
              </a:solidFill>
            </a:endParaRPr>
          </a:p>
        </p:txBody>
      </p:sp>
      <p:sp>
        <p:nvSpPr>
          <p:cNvPr id="141" name="Google Shape;141;p18"/>
          <p:cNvSpPr/>
          <p:nvPr/>
        </p:nvSpPr>
        <p:spPr>
          <a:xfrm>
            <a:off x="1041425" y="4107023"/>
            <a:ext cx="931508" cy="363894"/>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pic>
        <p:nvPicPr>
          <p:cNvPr id="142" name="Google Shape;142;p18"/>
          <p:cNvPicPr preferRelativeResize="0"/>
          <p:nvPr/>
        </p:nvPicPr>
        <p:blipFill>
          <a:blip r:embed="rId20">
            <a:alphaModFix/>
          </a:blip>
          <a:stretch>
            <a:fillRect/>
          </a:stretch>
        </p:blipFill>
        <p:spPr>
          <a:xfrm>
            <a:off x="8128404" y="4481300"/>
            <a:ext cx="263650" cy="263650"/>
          </a:xfrm>
          <a:prstGeom prst="rect">
            <a:avLst/>
          </a:prstGeom>
          <a:noFill/>
          <a:ln>
            <a:noFill/>
          </a:ln>
        </p:spPr>
      </p:pic>
      <p:sp>
        <p:nvSpPr>
          <p:cNvPr id="143" name="Google Shape;143;p18"/>
          <p:cNvSpPr/>
          <p:nvPr/>
        </p:nvSpPr>
        <p:spPr>
          <a:xfrm>
            <a:off x="4806751" y="1059150"/>
            <a:ext cx="1147843" cy="2192055"/>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144" name="Google Shape;144;p18"/>
          <p:cNvPicPr preferRelativeResize="0"/>
          <p:nvPr/>
        </p:nvPicPr>
        <p:blipFill>
          <a:blip r:embed="rId22">
            <a:alphaModFix/>
          </a:blip>
          <a:stretch>
            <a:fillRect/>
          </a:stretch>
        </p:blipFill>
        <p:spPr>
          <a:xfrm rot="-5399989" flipH="1">
            <a:off x="3918548" y="3872350"/>
            <a:ext cx="268326" cy="268326"/>
          </a:xfrm>
          <a:prstGeom prst="rect">
            <a:avLst/>
          </a:prstGeom>
          <a:noFill/>
          <a:ln>
            <a:noFill/>
          </a:ln>
        </p:spPr>
      </p:pic>
      <p:pic>
        <p:nvPicPr>
          <p:cNvPr id="145" name="Google Shape;145;p18"/>
          <p:cNvPicPr preferRelativeResize="0"/>
          <p:nvPr/>
        </p:nvPicPr>
        <p:blipFill>
          <a:blip r:embed="rId23">
            <a:alphaModFix/>
          </a:blip>
          <a:stretch>
            <a:fillRect/>
          </a:stretch>
        </p:blipFill>
        <p:spPr>
          <a:xfrm rot="-5399988">
            <a:off x="3785484" y="2705589"/>
            <a:ext cx="550134" cy="326423"/>
          </a:xfrm>
          <a:prstGeom prst="rect">
            <a:avLst/>
          </a:prstGeom>
          <a:noFill/>
          <a:ln>
            <a:noFill/>
          </a:ln>
        </p:spPr>
      </p:pic>
      <p:sp>
        <p:nvSpPr>
          <p:cNvPr id="146" name="Google Shape;146;p18"/>
          <p:cNvSpPr txBox="1"/>
          <p:nvPr/>
        </p:nvSpPr>
        <p:spPr>
          <a:xfrm rot="-5400000">
            <a:off x="3575106" y="2714907"/>
            <a:ext cx="495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OBD</a:t>
            </a:r>
            <a:endParaRPr sz="800" b="1">
              <a:solidFill>
                <a:schemeClr val="lt1"/>
              </a:solidFill>
            </a:endParaRPr>
          </a:p>
        </p:txBody>
      </p:sp>
      <p:sp>
        <p:nvSpPr>
          <p:cNvPr id="147" name="Google Shape;147;p18"/>
          <p:cNvSpPr txBox="1"/>
          <p:nvPr/>
        </p:nvSpPr>
        <p:spPr>
          <a:xfrm rot="-5400000">
            <a:off x="3627984" y="3786350"/>
            <a:ext cx="48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USB</a:t>
            </a:r>
            <a:endParaRPr sz="800" b="1">
              <a:solidFill>
                <a:schemeClr val="lt1"/>
              </a:solidFill>
            </a:endParaRPr>
          </a:p>
        </p:txBody>
      </p:sp>
      <p:pic>
        <p:nvPicPr>
          <p:cNvPr id="148" name="Google Shape;148;p18"/>
          <p:cNvPicPr preferRelativeResize="0"/>
          <p:nvPr/>
        </p:nvPicPr>
        <p:blipFill>
          <a:blip r:embed="rId20">
            <a:alphaModFix/>
          </a:blip>
          <a:stretch>
            <a:fillRect/>
          </a:stretch>
        </p:blipFill>
        <p:spPr>
          <a:xfrm>
            <a:off x="4223787" y="2736975"/>
            <a:ext cx="263650" cy="263650"/>
          </a:xfrm>
          <a:prstGeom prst="rect">
            <a:avLst/>
          </a:prstGeom>
          <a:noFill/>
          <a:ln>
            <a:noFill/>
          </a:ln>
        </p:spPr>
      </p:pic>
      <p:pic>
        <p:nvPicPr>
          <p:cNvPr id="149" name="Google Shape;149;p18"/>
          <p:cNvPicPr preferRelativeResize="0"/>
          <p:nvPr/>
        </p:nvPicPr>
        <p:blipFill>
          <a:blip r:embed="rId20">
            <a:alphaModFix/>
          </a:blip>
          <a:stretch>
            <a:fillRect/>
          </a:stretch>
        </p:blipFill>
        <p:spPr>
          <a:xfrm>
            <a:off x="4192189" y="3815800"/>
            <a:ext cx="248925" cy="248901"/>
          </a:xfrm>
          <a:prstGeom prst="rect">
            <a:avLst/>
          </a:prstGeom>
          <a:noFill/>
          <a:ln>
            <a:noFill/>
          </a:ln>
        </p:spPr>
      </p:pic>
      <p:sp>
        <p:nvSpPr>
          <p:cNvPr id="150" name="Google Shape;150;p18"/>
          <p:cNvSpPr/>
          <p:nvPr/>
        </p:nvSpPr>
        <p:spPr>
          <a:xfrm flipH="1">
            <a:off x="6165792" y="1250600"/>
            <a:ext cx="286583" cy="2000008"/>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151" name="Google Shape;151;p18"/>
          <p:cNvSpPr/>
          <p:nvPr/>
        </p:nvSpPr>
        <p:spPr>
          <a:xfrm flipH="1">
            <a:off x="7347995" y="1351550"/>
            <a:ext cx="1076481" cy="1305584"/>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152" name="Google Shape;152;p18"/>
          <p:cNvPicPr preferRelativeResize="0"/>
          <p:nvPr/>
        </p:nvPicPr>
        <p:blipFill>
          <a:blip r:embed="rId20">
            <a:alphaModFix/>
          </a:blip>
          <a:stretch>
            <a:fillRect/>
          </a:stretch>
        </p:blipFill>
        <p:spPr>
          <a:xfrm>
            <a:off x="8424504" y="1477450"/>
            <a:ext cx="263650" cy="263650"/>
          </a:xfrm>
          <a:prstGeom prst="rect">
            <a:avLst/>
          </a:prstGeom>
          <a:noFill/>
          <a:ln>
            <a:noFill/>
          </a:ln>
        </p:spPr>
      </p:pic>
      <p:sp>
        <p:nvSpPr>
          <p:cNvPr id="153" name="Google Shape;153;p18"/>
          <p:cNvSpPr/>
          <p:nvPr/>
        </p:nvSpPr>
        <p:spPr>
          <a:xfrm rot="10032267">
            <a:off x="6727398" y="3726537"/>
            <a:ext cx="1539489" cy="884969"/>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154" name="Google Shape;154;p18"/>
          <p:cNvPicPr preferRelativeResize="0"/>
          <p:nvPr/>
        </p:nvPicPr>
        <p:blipFill>
          <a:blip r:embed="rId24">
            <a:alphaModFix/>
          </a:blip>
          <a:stretch>
            <a:fillRect/>
          </a:stretch>
        </p:blipFill>
        <p:spPr>
          <a:xfrm>
            <a:off x="5251570" y="494313"/>
            <a:ext cx="653444" cy="564850"/>
          </a:xfrm>
          <a:prstGeom prst="rect">
            <a:avLst/>
          </a:prstGeom>
          <a:noFill/>
          <a:ln>
            <a:noFill/>
          </a:ln>
        </p:spPr>
      </p:pic>
      <p:sp>
        <p:nvSpPr>
          <p:cNvPr id="155" name="Google Shape;155;p18"/>
          <p:cNvSpPr/>
          <p:nvPr/>
        </p:nvSpPr>
        <p:spPr>
          <a:xfrm>
            <a:off x="5462450" y="1133175"/>
            <a:ext cx="276875" cy="1090800"/>
          </a:xfrm>
          <a:custGeom>
            <a:avLst/>
            <a:gdLst/>
            <a:ahLst/>
            <a:cxnLst/>
            <a:rect l="l" t="t" r="r" b="b"/>
            <a:pathLst>
              <a:path w="11075" h="43632" extrusionOk="0">
                <a:moveTo>
                  <a:pt x="0" y="0"/>
                </a:moveTo>
                <a:lnTo>
                  <a:pt x="3356" y="27186"/>
                </a:lnTo>
                <a:lnTo>
                  <a:pt x="8726" y="21816"/>
                </a:lnTo>
                <a:lnTo>
                  <a:pt x="11075" y="43632"/>
                </a:lnTo>
              </a:path>
            </a:pathLst>
          </a:custGeom>
          <a:noFill/>
          <a:ln w="19050" cap="flat" cmpd="sng">
            <a:solidFill>
              <a:srgbClr val="E06666"/>
            </a:solidFill>
            <a:prstDash val="solid"/>
            <a:round/>
            <a:headEnd type="stealth" w="med" len="med"/>
            <a:tailEnd type="stealth" w="med" len="med"/>
          </a:ln>
        </p:spPr>
      </p:sp>
      <p:pic>
        <p:nvPicPr>
          <p:cNvPr id="156" name="Google Shape;156;p18"/>
          <p:cNvPicPr preferRelativeResize="0"/>
          <p:nvPr/>
        </p:nvPicPr>
        <p:blipFill>
          <a:blip r:embed="rId7">
            <a:alphaModFix/>
          </a:blip>
          <a:stretch>
            <a:fillRect/>
          </a:stretch>
        </p:blipFill>
        <p:spPr>
          <a:xfrm>
            <a:off x="191162" y="3130983"/>
            <a:ext cx="649750" cy="517074"/>
          </a:xfrm>
          <a:prstGeom prst="rect">
            <a:avLst/>
          </a:prstGeom>
          <a:noFill/>
          <a:ln>
            <a:noFill/>
          </a:ln>
        </p:spPr>
      </p:pic>
      <p:sp>
        <p:nvSpPr>
          <p:cNvPr id="157" name="Google Shape;157;p18"/>
          <p:cNvSpPr/>
          <p:nvPr/>
        </p:nvSpPr>
        <p:spPr>
          <a:xfrm>
            <a:off x="812138" y="3019628"/>
            <a:ext cx="1025513" cy="392993"/>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158" name="Google Shape;158;p18"/>
          <p:cNvSpPr/>
          <p:nvPr/>
        </p:nvSpPr>
        <p:spPr>
          <a:xfrm>
            <a:off x="284818" y="3567240"/>
            <a:ext cx="363863" cy="489907"/>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pic>
        <p:nvPicPr>
          <p:cNvPr id="159" name="Google Shape;159;p18"/>
          <p:cNvPicPr preferRelativeResize="0"/>
          <p:nvPr/>
        </p:nvPicPr>
        <p:blipFill>
          <a:blip r:embed="rId20">
            <a:alphaModFix/>
          </a:blip>
          <a:stretch>
            <a:fillRect/>
          </a:stretch>
        </p:blipFill>
        <p:spPr>
          <a:xfrm>
            <a:off x="5543100" y="1396964"/>
            <a:ext cx="248925" cy="295675"/>
          </a:xfrm>
          <a:prstGeom prst="rect">
            <a:avLst/>
          </a:prstGeom>
          <a:noFill/>
          <a:ln>
            <a:noFill/>
          </a:ln>
        </p:spPr>
      </p:pic>
      <p:sp>
        <p:nvSpPr>
          <p:cNvPr id="160" name="Google Shape;160;p18"/>
          <p:cNvSpPr/>
          <p:nvPr/>
        </p:nvSpPr>
        <p:spPr>
          <a:xfrm flipH="1">
            <a:off x="1112079" y="932923"/>
            <a:ext cx="694248" cy="307809"/>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161" name="Google Shape;161;p18"/>
          <p:cNvSpPr txBox="1"/>
          <p:nvPr/>
        </p:nvSpPr>
        <p:spPr>
          <a:xfrm>
            <a:off x="5513900" y="387500"/>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GNSS</a:t>
            </a:r>
            <a:r>
              <a:rPr lang="en-GB" sz="900" b="1">
                <a:solidFill>
                  <a:srgbClr val="666666"/>
                </a:solidFill>
              </a:rPr>
              <a:t> </a:t>
            </a:r>
            <a:endParaRPr sz="900" b="1">
              <a:solidFill>
                <a:srgbClr val="666666"/>
              </a:solidFill>
            </a:endParaRPr>
          </a:p>
        </p:txBody>
      </p:sp>
      <p:sp>
        <p:nvSpPr>
          <p:cNvPr id="162" name="Google Shape;162;p18"/>
          <p:cNvSpPr txBox="1"/>
          <p:nvPr/>
        </p:nvSpPr>
        <p:spPr>
          <a:xfrm>
            <a:off x="6479175" y="423350"/>
            <a:ext cx="62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Cellular (4G/5G) </a:t>
            </a:r>
            <a:endParaRPr sz="800" b="1">
              <a:solidFill>
                <a:srgbClr val="666666"/>
              </a:solidFill>
            </a:endParaRPr>
          </a:p>
        </p:txBody>
      </p:sp>
      <p:sp>
        <p:nvSpPr>
          <p:cNvPr id="163" name="Google Shape;163;p18"/>
          <p:cNvSpPr txBox="1"/>
          <p:nvPr/>
        </p:nvSpPr>
        <p:spPr>
          <a:xfrm>
            <a:off x="4546538" y="595663"/>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164" name="Google Shape;164;p18"/>
          <p:cNvSpPr txBox="1"/>
          <p:nvPr/>
        </p:nvSpPr>
        <p:spPr>
          <a:xfrm>
            <a:off x="284825" y="3227950"/>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165" name="Google Shape;165;p18"/>
          <p:cNvSpPr txBox="1"/>
          <p:nvPr/>
        </p:nvSpPr>
        <p:spPr>
          <a:xfrm>
            <a:off x="32950" y="2818138"/>
            <a:ext cx="867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Infrastructure</a:t>
            </a:r>
            <a:r>
              <a:rPr lang="en-GB" sz="900" b="1">
                <a:solidFill>
                  <a:srgbClr val="666666"/>
                </a:solidFill>
              </a:rPr>
              <a:t> </a:t>
            </a:r>
            <a:endParaRPr sz="900" b="1">
              <a:solidFill>
                <a:srgbClr val="666666"/>
              </a:solidFill>
            </a:endParaRPr>
          </a:p>
        </p:txBody>
      </p:sp>
      <p:sp>
        <p:nvSpPr>
          <p:cNvPr id="166" name="Google Shape;166;p18"/>
          <p:cNvSpPr txBox="1"/>
          <p:nvPr/>
        </p:nvSpPr>
        <p:spPr>
          <a:xfrm rot="-5247752">
            <a:off x="-248807" y="4382715"/>
            <a:ext cx="779264" cy="3231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Smartphone</a:t>
            </a:r>
            <a:r>
              <a:rPr lang="en-GB" sz="900" b="1">
                <a:solidFill>
                  <a:srgbClr val="666666"/>
                </a:solidFill>
              </a:rPr>
              <a:t> </a:t>
            </a:r>
            <a:endParaRPr sz="900" b="1">
              <a:solidFill>
                <a:srgbClr val="666666"/>
              </a:solidFill>
            </a:endParaRPr>
          </a:p>
        </p:txBody>
      </p:sp>
      <p:sp>
        <p:nvSpPr>
          <p:cNvPr id="167" name="Google Shape;167;p18"/>
          <p:cNvSpPr/>
          <p:nvPr/>
        </p:nvSpPr>
        <p:spPr>
          <a:xfrm>
            <a:off x="2460175" y="3616403"/>
            <a:ext cx="771600" cy="4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Ultrasonic</a:t>
            </a:r>
            <a:endParaRPr sz="800" b="1">
              <a:solidFill>
                <a:schemeClr val="lt1"/>
              </a:solidFill>
              <a:latin typeface="Spectral"/>
              <a:ea typeface="Spectral"/>
              <a:cs typeface="Spectral"/>
              <a:sym typeface="Spectral"/>
            </a:endParaRPr>
          </a:p>
        </p:txBody>
      </p:sp>
      <p:pic>
        <p:nvPicPr>
          <p:cNvPr id="168" name="Google Shape;168;p18"/>
          <p:cNvPicPr preferRelativeResize="0"/>
          <p:nvPr/>
        </p:nvPicPr>
        <p:blipFill>
          <a:blip r:embed="rId25">
            <a:alphaModFix/>
          </a:blip>
          <a:stretch>
            <a:fillRect/>
          </a:stretch>
        </p:blipFill>
        <p:spPr>
          <a:xfrm>
            <a:off x="2633375" y="2593725"/>
            <a:ext cx="341191" cy="286600"/>
          </a:xfrm>
          <a:prstGeom prst="rect">
            <a:avLst/>
          </a:prstGeom>
          <a:noFill/>
          <a:ln>
            <a:noFill/>
          </a:ln>
        </p:spPr>
      </p:pic>
      <p:pic>
        <p:nvPicPr>
          <p:cNvPr id="169" name="Google Shape;169;p18"/>
          <p:cNvPicPr preferRelativeResize="0"/>
          <p:nvPr/>
        </p:nvPicPr>
        <p:blipFill>
          <a:blip r:embed="rId26">
            <a:alphaModFix/>
          </a:blip>
          <a:stretch>
            <a:fillRect/>
          </a:stretch>
        </p:blipFill>
        <p:spPr>
          <a:xfrm>
            <a:off x="2618872" y="3141250"/>
            <a:ext cx="454200" cy="290575"/>
          </a:xfrm>
          <a:prstGeom prst="rect">
            <a:avLst/>
          </a:prstGeom>
          <a:noFill/>
          <a:ln w="9525" cap="flat" cmpd="sng">
            <a:solidFill>
              <a:srgbClr val="999999"/>
            </a:solidFill>
            <a:prstDash val="solid"/>
            <a:round/>
            <a:headEnd type="none" w="sm" len="sm"/>
            <a:tailEnd type="none" w="sm" len="sm"/>
          </a:ln>
        </p:spPr>
      </p:pic>
      <p:pic>
        <p:nvPicPr>
          <p:cNvPr id="170" name="Google Shape;170;p18"/>
          <p:cNvPicPr preferRelativeResize="0"/>
          <p:nvPr/>
        </p:nvPicPr>
        <p:blipFill>
          <a:blip r:embed="rId27">
            <a:alphaModFix amt="70000"/>
          </a:blip>
          <a:stretch>
            <a:fillRect/>
          </a:stretch>
        </p:blipFill>
        <p:spPr>
          <a:xfrm>
            <a:off x="2675375" y="3638325"/>
            <a:ext cx="341200" cy="251533"/>
          </a:xfrm>
          <a:prstGeom prst="rect">
            <a:avLst/>
          </a:prstGeom>
          <a:noFill/>
          <a:ln w="9525" cap="flat" cmpd="sng">
            <a:solidFill>
              <a:srgbClr val="999999"/>
            </a:solidFill>
            <a:prstDash val="solid"/>
            <a:round/>
            <a:headEnd type="none" w="sm" len="sm"/>
            <a:tailEnd type="none" w="sm" len="sm"/>
          </a:ln>
        </p:spPr>
      </p:pic>
      <p:pic>
        <p:nvPicPr>
          <p:cNvPr id="171" name="Google Shape;171;p18"/>
          <p:cNvPicPr preferRelativeResize="0"/>
          <p:nvPr/>
        </p:nvPicPr>
        <p:blipFill>
          <a:blip r:embed="rId28">
            <a:alphaModFix amt="62000"/>
          </a:blip>
          <a:stretch>
            <a:fillRect/>
          </a:stretch>
        </p:blipFill>
        <p:spPr>
          <a:xfrm>
            <a:off x="2598323" y="4185210"/>
            <a:ext cx="495300" cy="315365"/>
          </a:xfrm>
          <a:prstGeom prst="rect">
            <a:avLst/>
          </a:prstGeom>
          <a:noFill/>
          <a:ln>
            <a:noFill/>
          </a:ln>
        </p:spPr>
      </p:pic>
      <p:sp>
        <p:nvSpPr>
          <p:cNvPr id="172" name="Google Shape;172;p18"/>
          <p:cNvSpPr/>
          <p:nvPr/>
        </p:nvSpPr>
        <p:spPr>
          <a:xfrm>
            <a:off x="3331975" y="3272375"/>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GPS</a:t>
            </a:r>
            <a:endParaRPr sz="200" b="1">
              <a:solidFill>
                <a:schemeClr val="lt1"/>
              </a:solidFill>
              <a:latin typeface="Spectral"/>
              <a:ea typeface="Spectral"/>
              <a:cs typeface="Spectral"/>
              <a:sym typeface="Spectral"/>
            </a:endParaRPr>
          </a:p>
        </p:txBody>
      </p:sp>
      <p:sp>
        <p:nvSpPr>
          <p:cNvPr id="173" name="Google Shape;173;p18"/>
          <p:cNvSpPr/>
          <p:nvPr/>
        </p:nvSpPr>
        <p:spPr>
          <a:xfrm>
            <a:off x="3331987" y="3567250"/>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IMU</a:t>
            </a:r>
            <a:endParaRPr sz="200" b="1">
              <a:solidFill>
                <a:schemeClr val="lt1"/>
              </a:solidFill>
              <a:latin typeface="Spectral"/>
              <a:ea typeface="Spectral"/>
              <a:cs typeface="Spectral"/>
              <a:sym typeface="Spectral"/>
            </a:endParaRPr>
          </a:p>
        </p:txBody>
      </p:sp>
      <p:pic>
        <p:nvPicPr>
          <p:cNvPr id="174" name="Google Shape;174;p18"/>
          <p:cNvPicPr preferRelativeResize="0"/>
          <p:nvPr/>
        </p:nvPicPr>
        <p:blipFill>
          <a:blip r:embed="rId29">
            <a:alphaModFix/>
          </a:blip>
          <a:stretch>
            <a:fillRect/>
          </a:stretch>
        </p:blipFill>
        <p:spPr>
          <a:xfrm>
            <a:off x="3936100" y="4140675"/>
            <a:ext cx="248925" cy="248925"/>
          </a:xfrm>
          <a:prstGeom prst="rect">
            <a:avLst/>
          </a:prstGeom>
          <a:noFill/>
          <a:ln>
            <a:noFill/>
          </a:ln>
        </p:spPr>
      </p:pic>
      <p:sp>
        <p:nvSpPr>
          <p:cNvPr id="175" name="Google Shape;175;p18"/>
          <p:cNvSpPr txBox="1"/>
          <p:nvPr/>
        </p:nvSpPr>
        <p:spPr>
          <a:xfrm>
            <a:off x="3415150" y="4135063"/>
            <a:ext cx="64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CD/DVD</a:t>
            </a:r>
            <a:endParaRPr sz="800" b="1">
              <a:solidFill>
                <a:schemeClr val="lt1"/>
              </a:solidFill>
            </a:endParaRPr>
          </a:p>
        </p:txBody>
      </p:sp>
      <p:pic>
        <p:nvPicPr>
          <p:cNvPr id="176" name="Google Shape;176;p18"/>
          <p:cNvPicPr preferRelativeResize="0"/>
          <p:nvPr/>
        </p:nvPicPr>
        <p:blipFill>
          <a:blip r:embed="rId20">
            <a:alphaModFix/>
          </a:blip>
          <a:stretch>
            <a:fillRect/>
          </a:stretch>
        </p:blipFill>
        <p:spPr>
          <a:xfrm>
            <a:off x="4222964" y="4164525"/>
            <a:ext cx="248925" cy="248901"/>
          </a:xfrm>
          <a:prstGeom prst="rect">
            <a:avLst/>
          </a:prstGeom>
          <a:noFill/>
          <a:ln>
            <a:noFill/>
          </a:ln>
        </p:spPr>
      </p:pic>
      <p:pic>
        <p:nvPicPr>
          <p:cNvPr id="177" name="Google Shape;177;p18"/>
          <p:cNvPicPr preferRelativeResize="0"/>
          <p:nvPr/>
        </p:nvPicPr>
        <p:blipFill>
          <a:blip r:embed="rId20">
            <a:alphaModFix/>
          </a:blip>
          <a:stretch>
            <a:fillRect/>
          </a:stretch>
        </p:blipFill>
        <p:spPr>
          <a:xfrm>
            <a:off x="5386839" y="2969650"/>
            <a:ext cx="248925" cy="248901"/>
          </a:xfrm>
          <a:prstGeom prst="rect">
            <a:avLst/>
          </a:prstGeom>
          <a:noFill/>
          <a:ln>
            <a:noFill/>
          </a:ln>
        </p:spPr>
      </p:pic>
      <p:pic>
        <p:nvPicPr>
          <p:cNvPr id="178" name="Google Shape;178;p18"/>
          <p:cNvPicPr preferRelativeResize="0"/>
          <p:nvPr/>
        </p:nvPicPr>
        <p:blipFill>
          <a:blip r:embed="rId20">
            <a:alphaModFix/>
          </a:blip>
          <a:stretch>
            <a:fillRect/>
          </a:stretch>
        </p:blipFill>
        <p:spPr>
          <a:xfrm>
            <a:off x="6501139" y="3019625"/>
            <a:ext cx="248925" cy="248901"/>
          </a:xfrm>
          <a:prstGeom prst="rect">
            <a:avLst/>
          </a:prstGeom>
          <a:noFill/>
          <a:ln>
            <a:noFill/>
          </a:ln>
        </p:spPr>
      </p:pic>
      <p:pic>
        <p:nvPicPr>
          <p:cNvPr id="179" name="Google Shape;179;p18"/>
          <p:cNvPicPr preferRelativeResize="0"/>
          <p:nvPr/>
        </p:nvPicPr>
        <p:blipFill>
          <a:blip r:embed="rId20">
            <a:alphaModFix/>
          </a:blip>
          <a:stretch>
            <a:fillRect/>
          </a:stretch>
        </p:blipFill>
        <p:spPr>
          <a:xfrm>
            <a:off x="70402" y="3353363"/>
            <a:ext cx="248925" cy="248901"/>
          </a:xfrm>
          <a:prstGeom prst="rect">
            <a:avLst/>
          </a:prstGeom>
          <a:noFill/>
          <a:ln>
            <a:noFill/>
          </a:ln>
        </p:spPr>
      </p:pic>
      <p:pic>
        <p:nvPicPr>
          <p:cNvPr id="180" name="Google Shape;180;p18"/>
          <p:cNvPicPr preferRelativeResize="0"/>
          <p:nvPr/>
        </p:nvPicPr>
        <p:blipFill>
          <a:blip r:embed="rId20">
            <a:alphaModFix/>
          </a:blip>
          <a:stretch>
            <a:fillRect/>
          </a:stretch>
        </p:blipFill>
        <p:spPr>
          <a:xfrm>
            <a:off x="6214" y="4873788"/>
            <a:ext cx="248925" cy="248901"/>
          </a:xfrm>
          <a:prstGeom prst="rect">
            <a:avLst/>
          </a:prstGeom>
          <a:noFill/>
          <a:ln>
            <a:noFill/>
          </a:ln>
        </p:spPr>
      </p:pic>
      <p:pic>
        <p:nvPicPr>
          <p:cNvPr id="181" name="Google Shape;181;p18"/>
          <p:cNvPicPr preferRelativeResize="0"/>
          <p:nvPr/>
        </p:nvPicPr>
        <p:blipFill>
          <a:blip r:embed="rId21">
            <a:alphaModFix/>
          </a:blip>
          <a:stretch>
            <a:fillRect/>
          </a:stretch>
        </p:blipFill>
        <p:spPr>
          <a:xfrm>
            <a:off x="8337500" y="2435800"/>
            <a:ext cx="628125" cy="528650"/>
          </a:xfrm>
          <a:prstGeom prst="rect">
            <a:avLst/>
          </a:prstGeom>
          <a:noFill/>
          <a:ln>
            <a:noFill/>
          </a:ln>
        </p:spPr>
      </p:pic>
      <p:sp>
        <p:nvSpPr>
          <p:cNvPr id="182" name="Google Shape;182;p18"/>
          <p:cNvSpPr/>
          <p:nvPr/>
        </p:nvSpPr>
        <p:spPr>
          <a:xfrm rot="10032047">
            <a:off x="6951914" y="3802566"/>
            <a:ext cx="1454972" cy="98961"/>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183" name="Google Shape;183;p18"/>
          <p:cNvPicPr preferRelativeResize="0"/>
          <p:nvPr/>
        </p:nvPicPr>
        <p:blipFill>
          <a:blip r:embed="rId20">
            <a:alphaModFix/>
          </a:blip>
          <a:stretch>
            <a:fillRect/>
          </a:stretch>
        </p:blipFill>
        <p:spPr>
          <a:xfrm>
            <a:off x="8073854" y="2605200"/>
            <a:ext cx="263650" cy="263650"/>
          </a:xfrm>
          <a:prstGeom prst="rect">
            <a:avLst/>
          </a:prstGeom>
          <a:noFill/>
          <a:ln>
            <a:noFill/>
          </a:ln>
        </p:spPr>
      </p:pic>
      <p:sp>
        <p:nvSpPr>
          <p:cNvPr id="184" name="Google Shape;184;p18"/>
          <p:cNvSpPr txBox="1"/>
          <p:nvPr/>
        </p:nvSpPr>
        <p:spPr>
          <a:xfrm>
            <a:off x="8272800" y="2921088"/>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Service Station</a:t>
            </a:r>
            <a:endParaRPr sz="800" b="1">
              <a:solidFill>
                <a:srgbClr val="666666"/>
              </a:solidFill>
            </a:endParaRPr>
          </a:p>
        </p:txBody>
      </p:sp>
      <p:pic>
        <p:nvPicPr>
          <p:cNvPr id="185" name="Google Shape;185;p18"/>
          <p:cNvPicPr preferRelativeResize="0"/>
          <p:nvPr/>
        </p:nvPicPr>
        <p:blipFill>
          <a:blip r:embed="rId7">
            <a:alphaModFix/>
          </a:blip>
          <a:stretch>
            <a:fillRect/>
          </a:stretch>
        </p:blipFill>
        <p:spPr>
          <a:xfrm>
            <a:off x="8389431" y="3427570"/>
            <a:ext cx="628125" cy="499873"/>
          </a:xfrm>
          <a:prstGeom prst="rect">
            <a:avLst/>
          </a:prstGeom>
          <a:noFill/>
          <a:ln>
            <a:noFill/>
          </a:ln>
        </p:spPr>
      </p:pic>
      <p:sp>
        <p:nvSpPr>
          <p:cNvPr id="186" name="Google Shape;186;p18"/>
          <p:cNvSpPr txBox="1"/>
          <p:nvPr/>
        </p:nvSpPr>
        <p:spPr>
          <a:xfrm>
            <a:off x="8458200" y="3515947"/>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187" name="Google Shape;187;p18"/>
          <p:cNvSpPr/>
          <p:nvPr/>
        </p:nvSpPr>
        <p:spPr>
          <a:xfrm rot="-767453" flipH="1">
            <a:off x="8441022" y="3158968"/>
            <a:ext cx="167136" cy="461103"/>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188" name="Google Shape;188;p18"/>
          <p:cNvPicPr preferRelativeResize="0"/>
          <p:nvPr/>
        </p:nvPicPr>
        <p:blipFill>
          <a:blip r:embed="rId20">
            <a:alphaModFix/>
          </a:blip>
          <a:stretch>
            <a:fillRect/>
          </a:stretch>
        </p:blipFill>
        <p:spPr>
          <a:xfrm>
            <a:off x="8217704" y="3413225"/>
            <a:ext cx="263650" cy="263650"/>
          </a:xfrm>
          <a:prstGeom prst="rect">
            <a:avLst/>
          </a:prstGeom>
          <a:noFill/>
          <a:ln>
            <a:noFill/>
          </a:ln>
        </p:spPr>
      </p:pic>
      <p:pic>
        <p:nvPicPr>
          <p:cNvPr id="189" name="Google Shape;189;p18"/>
          <p:cNvPicPr preferRelativeResize="0"/>
          <p:nvPr/>
        </p:nvPicPr>
        <p:blipFill>
          <a:blip r:embed="rId20">
            <a:alphaModFix/>
          </a:blip>
          <a:stretch>
            <a:fillRect/>
          </a:stretch>
        </p:blipFill>
        <p:spPr>
          <a:xfrm>
            <a:off x="7452854" y="2980263"/>
            <a:ext cx="263650" cy="263650"/>
          </a:xfrm>
          <a:prstGeom prst="rect">
            <a:avLst/>
          </a:prstGeom>
          <a:noFill/>
          <a:ln>
            <a:noFill/>
          </a:ln>
        </p:spPr>
      </p:pic>
      <p:sp>
        <p:nvSpPr>
          <p:cNvPr id="190" name="Google Shape;190;p18"/>
          <p:cNvSpPr txBox="1"/>
          <p:nvPr/>
        </p:nvSpPr>
        <p:spPr>
          <a:xfrm>
            <a:off x="1906125" y="435700"/>
            <a:ext cx="2800800" cy="21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AV Threats:</a:t>
            </a:r>
            <a:endParaRPr sz="900"/>
          </a:p>
          <a:p>
            <a:pPr marL="0" lvl="0" indent="0" algn="l" rtl="0">
              <a:spcBef>
                <a:spcPts val="0"/>
              </a:spcBef>
              <a:spcAft>
                <a:spcPts val="0"/>
              </a:spcAft>
              <a:buNone/>
            </a:pPr>
            <a:r>
              <a:rPr lang="en-GB" sz="900"/>
              <a:t>-Compromising AV off-board(Bluetooth, Wifi, V2X, MQTT, Cloud, GPS, Mobile, IT Backend etc.) and on-board (CAN, LIN,Ethernet etc,) network security</a:t>
            </a:r>
            <a:endParaRPr sz="900"/>
          </a:p>
          <a:p>
            <a:pPr marL="0" lvl="0" indent="0" algn="l" rtl="0">
              <a:spcBef>
                <a:spcPts val="0"/>
              </a:spcBef>
              <a:spcAft>
                <a:spcPts val="0"/>
              </a:spcAft>
              <a:buNone/>
            </a:pPr>
            <a:r>
              <a:rPr lang="en-GB" sz="900">
                <a:solidFill>
                  <a:schemeClr val="dk1"/>
                </a:solidFill>
              </a:rPr>
              <a:t>-Exploiting AV supply chain vulnerabilities</a:t>
            </a:r>
            <a:endParaRPr sz="900">
              <a:solidFill>
                <a:schemeClr val="dk1"/>
              </a:solidFill>
            </a:endParaRPr>
          </a:p>
          <a:p>
            <a:pPr marL="0" lvl="0" indent="0" algn="l" rtl="0">
              <a:spcBef>
                <a:spcPts val="0"/>
              </a:spcBef>
              <a:spcAft>
                <a:spcPts val="0"/>
              </a:spcAft>
              <a:buNone/>
            </a:pPr>
            <a:r>
              <a:rPr lang="en-GB" sz="900">
                <a:solidFill>
                  <a:schemeClr val="dk1"/>
                </a:solidFill>
              </a:rPr>
              <a:t>-Remotely disabling AV fleets</a:t>
            </a:r>
            <a:endParaRPr sz="900">
              <a:solidFill>
                <a:schemeClr val="dk1"/>
              </a:solidFill>
            </a:endParaRPr>
          </a:p>
          <a:p>
            <a:pPr marL="0" lvl="0" indent="0" algn="l" rtl="0">
              <a:spcBef>
                <a:spcPts val="0"/>
              </a:spcBef>
              <a:spcAft>
                <a:spcPts val="0"/>
              </a:spcAft>
              <a:buNone/>
            </a:pPr>
            <a:r>
              <a:rPr lang="en-GB" sz="900">
                <a:solidFill>
                  <a:schemeClr val="dk1"/>
                </a:solidFill>
              </a:rPr>
              <a:t>-AV ramming attack</a:t>
            </a:r>
            <a:endParaRPr sz="900">
              <a:solidFill>
                <a:schemeClr val="dk1"/>
              </a:solidFill>
            </a:endParaRPr>
          </a:p>
          <a:p>
            <a:pPr marL="0" lvl="0" indent="0" algn="l" rtl="0">
              <a:spcBef>
                <a:spcPts val="0"/>
              </a:spcBef>
              <a:spcAft>
                <a:spcPts val="0"/>
              </a:spcAft>
              <a:buNone/>
            </a:pPr>
            <a:r>
              <a:rPr lang="en-GB" sz="900">
                <a:solidFill>
                  <a:schemeClr val="dk1"/>
                </a:solidFill>
              </a:rPr>
              <a:t>-Keyless relay theaft</a:t>
            </a:r>
            <a:endParaRPr sz="900">
              <a:solidFill>
                <a:schemeClr val="dk1"/>
              </a:solidFill>
            </a:endParaRPr>
          </a:p>
          <a:p>
            <a:pPr marL="0" lvl="0" indent="0" algn="l" rtl="0">
              <a:spcBef>
                <a:spcPts val="0"/>
              </a:spcBef>
              <a:spcAft>
                <a:spcPts val="0"/>
              </a:spcAft>
              <a:buNone/>
            </a:pPr>
            <a:r>
              <a:rPr lang="en-GB" sz="900">
                <a:solidFill>
                  <a:schemeClr val="dk1"/>
                </a:solidFill>
              </a:rPr>
              <a:t>-Disrupting or misleading AV perception sensors(light beams, adversarial)</a:t>
            </a:r>
            <a:endParaRPr sz="900">
              <a:solidFill>
                <a:schemeClr val="dk1"/>
              </a:solidFill>
            </a:endParaRPr>
          </a:p>
          <a:p>
            <a:pPr marL="0" lvl="0" indent="0" algn="l" rtl="0">
              <a:spcBef>
                <a:spcPts val="0"/>
              </a:spcBef>
              <a:spcAft>
                <a:spcPts val="0"/>
              </a:spcAft>
              <a:buNone/>
            </a:pPr>
            <a:endParaRPr sz="9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
        <p:nvSpPr>
          <p:cNvPr id="191" name="Google Shape;191;p18"/>
          <p:cNvSpPr/>
          <p:nvPr/>
        </p:nvSpPr>
        <p:spPr>
          <a:xfrm rot="-767351" flipH="1">
            <a:off x="8020568" y="2763046"/>
            <a:ext cx="381507" cy="466255"/>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192" name="Google Shape;192;p18"/>
          <p:cNvSpPr/>
          <p:nvPr/>
        </p:nvSpPr>
        <p:spPr>
          <a:xfrm>
            <a:off x="4706937" y="4080775"/>
            <a:ext cx="6489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Powertrain</a:t>
            </a:r>
            <a:endParaRPr sz="800" b="1">
              <a:solidFill>
                <a:schemeClr val="lt1"/>
              </a:solidFill>
              <a:latin typeface="Spectral"/>
              <a:ea typeface="Spectral"/>
              <a:cs typeface="Spectral"/>
              <a:sym typeface="Spectral"/>
            </a:endParaRPr>
          </a:p>
        </p:txBody>
      </p:sp>
      <p:sp>
        <p:nvSpPr>
          <p:cNvPr id="193" name="Google Shape;193;p18"/>
          <p:cNvSpPr/>
          <p:nvPr/>
        </p:nvSpPr>
        <p:spPr>
          <a:xfrm>
            <a:off x="5469275" y="4080775"/>
            <a:ext cx="4752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BCM</a:t>
            </a:r>
            <a:endParaRPr sz="800" b="1">
              <a:solidFill>
                <a:schemeClr val="lt1"/>
              </a:solidFill>
              <a:latin typeface="Spectral"/>
              <a:ea typeface="Spectral"/>
              <a:cs typeface="Spectral"/>
              <a:sym typeface="Spectral"/>
            </a:endParaRPr>
          </a:p>
        </p:txBody>
      </p:sp>
      <p:sp>
        <p:nvSpPr>
          <p:cNvPr id="194" name="Google Shape;194;p18"/>
          <p:cNvSpPr/>
          <p:nvPr/>
        </p:nvSpPr>
        <p:spPr>
          <a:xfrm>
            <a:off x="6069112" y="4080775"/>
            <a:ext cx="6282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Chasis and Safety</a:t>
            </a:r>
            <a:endParaRPr sz="800" b="1">
              <a:solidFill>
                <a:schemeClr val="lt1"/>
              </a:solidFill>
              <a:latin typeface="Spectral"/>
              <a:ea typeface="Spectral"/>
              <a:cs typeface="Spectral"/>
              <a:sym typeface="Spectral"/>
            </a:endParaRPr>
          </a:p>
        </p:txBody>
      </p:sp>
      <p:pic>
        <p:nvPicPr>
          <p:cNvPr id="195" name="Google Shape;195;p18"/>
          <p:cNvPicPr preferRelativeResize="0"/>
          <p:nvPr/>
        </p:nvPicPr>
        <p:blipFill>
          <a:blip r:embed="rId20">
            <a:alphaModFix/>
          </a:blip>
          <a:stretch>
            <a:fillRect/>
          </a:stretch>
        </p:blipFill>
        <p:spPr>
          <a:xfrm>
            <a:off x="6593154" y="4037188"/>
            <a:ext cx="263650" cy="263650"/>
          </a:xfrm>
          <a:prstGeom prst="rect">
            <a:avLst/>
          </a:prstGeom>
          <a:noFill/>
          <a:ln>
            <a:noFill/>
          </a:ln>
        </p:spPr>
      </p:pic>
      <p:pic>
        <p:nvPicPr>
          <p:cNvPr id="196" name="Google Shape;196;p18"/>
          <p:cNvPicPr preferRelativeResize="0"/>
          <p:nvPr/>
        </p:nvPicPr>
        <p:blipFill>
          <a:blip r:embed="rId20">
            <a:alphaModFix/>
          </a:blip>
          <a:stretch>
            <a:fillRect/>
          </a:stretch>
        </p:blipFill>
        <p:spPr>
          <a:xfrm>
            <a:off x="5810954" y="3980413"/>
            <a:ext cx="263650" cy="263650"/>
          </a:xfrm>
          <a:prstGeom prst="rect">
            <a:avLst/>
          </a:prstGeom>
          <a:noFill/>
          <a:ln>
            <a:noFill/>
          </a:ln>
        </p:spPr>
      </p:pic>
      <p:pic>
        <p:nvPicPr>
          <p:cNvPr id="197" name="Google Shape;197;p18"/>
          <p:cNvPicPr preferRelativeResize="0"/>
          <p:nvPr/>
        </p:nvPicPr>
        <p:blipFill>
          <a:blip r:embed="rId20">
            <a:alphaModFix/>
          </a:blip>
          <a:stretch>
            <a:fillRect/>
          </a:stretch>
        </p:blipFill>
        <p:spPr>
          <a:xfrm>
            <a:off x="5123291" y="3980413"/>
            <a:ext cx="263650" cy="263650"/>
          </a:xfrm>
          <a:prstGeom prst="rect">
            <a:avLst/>
          </a:prstGeom>
          <a:noFill/>
          <a:ln>
            <a:noFill/>
          </a:ln>
        </p:spPr>
      </p:pic>
      <p:pic>
        <p:nvPicPr>
          <p:cNvPr id="198" name="Google Shape;198;p18"/>
          <p:cNvPicPr preferRelativeResize="0"/>
          <p:nvPr/>
        </p:nvPicPr>
        <p:blipFill>
          <a:blip r:embed="rId30">
            <a:alphaModFix/>
          </a:blip>
          <a:stretch>
            <a:fillRect/>
          </a:stretch>
        </p:blipFill>
        <p:spPr>
          <a:xfrm>
            <a:off x="8465887" y="39556"/>
            <a:ext cx="475200" cy="375199"/>
          </a:xfrm>
          <a:prstGeom prst="rect">
            <a:avLst/>
          </a:prstGeom>
          <a:noFill/>
          <a:ln>
            <a:noFill/>
          </a:ln>
        </p:spPr>
      </p:pic>
      <p:cxnSp>
        <p:nvCxnSpPr>
          <p:cNvPr id="199" name="Google Shape;199;p18"/>
          <p:cNvCxnSpPr/>
          <p:nvPr/>
        </p:nvCxnSpPr>
        <p:spPr>
          <a:xfrm rot="10800000" flipH="1">
            <a:off x="4487350" y="3531350"/>
            <a:ext cx="333900" cy="2100"/>
          </a:xfrm>
          <a:prstGeom prst="straightConnector1">
            <a:avLst/>
          </a:prstGeom>
          <a:noFill/>
          <a:ln w="19050" cap="flat" cmpd="sng">
            <a:solidFill>
              <a:srgbClr val="3C78D8"/>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p:nvPr/>
        </p:nvSpPr>
        <p:spPr>
          <a:xfrm>
            <a:off x="174450" y="66800"/>
            <a:ext cx="8685600" cy="32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A475B"/>
              </a:buClr>
              <a:buSzPts val="1800"/>
              <a:buFont typeface="Arial"/>
              <a:buNone/>
            </a:pPr>
            <a:r>
              <a:rPr lang="en-GB" b="1">
                <a:solidFill>
                  <a:srgbClr val="3A475B"/>
                </a:solidFill>
              </a:rPr>
              <a:t>Autonomous Vehicle - Vulnerabilities </a:t>
            </a:r>
            <a:endParaRPr b="1">
              <a:solidFill>
                <a:srgbClr val="3A475B"/>
              </a:solidFill>
              <a:latin typeface="Arial"/>
              <a:ea typeface="Arial"/>
              <a:cs typeface="Arial"/>
              <a:sym typeface="Arial"/>
            </a:endParaRPr>
          </a:p>
        </p:txBody>
      </p:sp>
      <p:cxnSp>
        <p:nvCxnSpPr>
          <p:cNvPr id="205" name="Google Shape;205;p19"/>
          <p:cNvCxnSpPr/>
          <p:nvPr/>
        </p:nvCxnSpPr>
        <p:spPr>
          <a:xfrm rot="10800000" flipH="1">
            <a:off x="188875" y="373975"/>
            <a:ext cx="8727600" cy="5100"/>
          </a:xfrm>
          <a:prstGeom prst="straightConnector1">
            <a:avLst/>
          </a:prstGeom>
          <a:noFill/>
          <a:ln w="9525" cap="flat" cmpd="sng">
            <a:solidFill>
              <a:srgbClr val="445A6C"/>
            </a:solidFill>
            <a:prstDash val="solid"/>
            <a:round/>
            <a:headEnd type="none" w="med" len="med"/>
            <a:tailEnd type="none" w="med" len="med"/>
          </a:ln>
        </p:spPr>
      </p:cxnSp>
      <p:pic>
        <p:nvPicPr>
          <p:cNvPr id="206" name="Google Shape;206;p19"/>
          <p:cNvPicPr preferRelativeResize="0"/>
          <p:nvPr/>
        </p:nvPicPr>
        <p:blipFill rotWithShape="1">
          <a:blip r:embed="rId3">
            <a:alphaModFix amt="42000"/>
          </a:blip>
          <a:srcRect t="4816"/>
          <a:stretch/>
        </p:blipFill>
        <p:spPr>
          <a:xfrm rot="10800000">
            <a:off x="1750050" y="2025588"/>
            <a:ext cx="6624400" cy="3187499"/>
          </a:xfrm>
          <a:prstGeom prst="rect">
            <a:avLst/>
          </a:prstGeom>
          <a:noFill/>
          <a:ln>
            <a:noFill/>
          </a:ln>
        </p:spPr>
      </p:pic>
      <p:pic>
        <p:nvPicPr>
          <p:cNvPr id="207" name="Google Shape;207;p19"/>
          <p:cNvPicPr preferRelativeResize="0"/>
          <p:nvPr/>
        </p:nvPicPr>
        <p:blipFill>
          <a:blip r:embed="rId4">
            <a:alphaModFix/>
          </a:blip>
          <a:stretch>
            <a:fillRect/>
          </a:stretch>
        </p:blipFill>
        <p:spPr>
          <a:xfrm>
            <a:off x="52000" y="517950"/>
            <a:ext cx="1402025" cy="1402025"/>
          </a:xfrm>
          <a:prstGeom prst="rect">
            <a:avLst/>
          </a:prstGeom>
          <a:noFill/>
          <a:ln>
            <a:noFill/>
          </a:ln>
        </p:spPr>
      </p:pic>
      <p:sp>
        <p:nvSpPr>
          <p:cNvPr id="208" name="Google Shape;208;p19"/>
          <p:cNvSpPr txBox="1"/>
          <p:nvPr/>
        </p:nvSpPr>
        <p:spPr>
          <a:xfrm>
            <a:off x="687950" y="3875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pic>
        <p:nvPicPr>
          <p:cNvPr id="209" name="Google Shape;209;p19"/>
          <p:cNvPicPr preferRelativeResize="0"/>
          <p:nvPr/>
        </p:nvPicPr>
        <p:blipFill>
          <a:blip r:embed="rId5">
            <a:alphaModFix/>
          </a:blip>
          <a:stretch>
            <a:fillRect/>
          </a:stretch>
        </p:blipFill>
        <p:spPr>
          <a:xfrm rot="-2">
            <a:off x="373025" y="517950"/>
            <a:ext cx="560750" cy="528649"/>
          </a:xfrm>
          <a:prstGeom prst="rect">
            <a:avLst/>
          </a:prstGeom>
          <a:noFill/>
          <a:ln>
            <a:noFill/>
          </a:ln>
        </p:spPr>
      </p:pic>
      <p:sp>
        <p:nvSpPr>
          <p:cNvPr id="210" name="Google Shape;210;p19"/>
          <p:cNvSpPr txBox="1"/>
          <p:nvPr/>
        </p:nvSpPr>
        <p:spPr>
          <a:xfrm>
            <a:off x="400000" y="6283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434343"/>
                </a:solidFill>
              </a:rPr>
              <a:t>RSU</a:t>
            </a:r>
            <a:endParaRPr sz="800" b="1">
              <a:solidFill>
                <a:srgbClr val="434343"/>
              </a:solidFill>
            </a:endParaRPr>
          </a:p>
        </p:txBody>
      </p:sp>
      <p:pic>
        <p:nvPicPr>
          <p:cNvPr id="211" name="Google Shape;211;p19"/>
          <p:cNvPicPr preferRelativeResize="0"/>
          <p:nvPr/>
        </p:nvPicPr>
        <p:blipFill>
          <a:blip r:embed="rId6">
            <a:alphaModFix/>
          </a:blip>
          <a:stretch>
            <a:fillRect/>
          </a:stretch>
        </p:blipFill>
        <p:spPr>
          <a:xfrm>
            <a:off x="127950" y="4340425"/>
            <a:ext cx="776175" cy="803075"/>
          </a:xfrm>
          <a:prstGeom prst="rect">
            <a:avLst/>
          </a:prstGeom>
          <a:noFill/>
          <a:ln>
            <a:noFill/>
          </a:ln>
        </p:spPr>
      </p:pic>
      <p:pic>
        <p:nvPicPr>
          <p:cNvPr id="212" name="Google Shape;212;p19"/>
          <p:cNvPicPr preferRelativeResize="0"/>
          <p:nvPr/>
        </p:nvPicPr>
        <p:blipFill>
          <a:blip r:embed="rId7">
            <a:alphaModFix/>
          </a:blip>
          <a:stretch>
            <a:fillRect/>
          </a:stretch>
        </p:blipFill>
        <p:spPr>
          <a:xfrm>
            <a:off x="5051000" y="235900"/>
            <a:ext cx="1076475" cy="1022150"/>
          </a:xfrm>
          <a:prstGeom prst="rect">
            <a:avLst/>
          </a:prstGeom>
          <a:noFill/>
          <a:ln>
            <a:noFill/>
          </a:ln>
        </p:spPr>
      </p:pic>
      <p:pic>
        <p:nvPicPr>
          <p:cNvPr id="213" name="Google Shape;213;p19"/>
          <p:cNvPicPr preferRelativeResize="0"/>
          <p:nvPr/>
        </p:nvPicPr>
        <p:blipFill>
          <a:blip r:embed="rId8">
            <a:alphaModFix/>
          </a:blip>
          <a:stretch>
            <a:fillRect/>
          </a:stretch>
        </p:blipFill>
        <p:spPr>
          <a:xfrm rot="6450092">
            <a:off x="794886" y="723923"/>
            <a:ext cx="405480" cy="405480"/>
          </a:xfrm>
          <a:prstGeom prst="rect">
            <a:avLst/>
          </a:prstGeom>
          <a:noFill/>
          <a:ln>
            <a:noFill/>
          </a:ln>
        </p:spPr>
      </p:pic>
      <p:pic>
        <p:nvPicPr>
          <p:cNvPr id="214" name="Google Shape;214;p19"/>
          <p:cNvPicPr preferRelativeResize="0"/>
          <p:nvPr/>
        </p:nvPicPr>
        <p:blipFill>
          <a:blip r:embed="rId8">
            <a:alphaModFix/>
          </a:blip>
          <a:stretch>
            <a:fillRect/>
          </a:stretch>
        </p:blipFill>
        <p:spPr>
          <a:xfrm rot="-1413436">
            <a:off x="6820525" y="2331930"/>
            <a:ext cx="650048" cy="794843"/>
          </a:xfrm>
          <a:prstGeom prst="rect">
            <a:avLst/>
          </a:prstGeom>
          <a:noFill/>
          <a:ln>
            <a:noFill/>
          </a:ln>
        </p:spPr>
      </p:pic>
      <p:pic>
        <p:nvPicPr>
          <p:cNvPr id="215" name="Google Shape;215;p19"/>
          <p:cNvPicPr preferRelativeResize="0"/>
          <p:nvPr/>
        </p:nvPicPr>
        <p:blipFill>
          <a:blip r:embed="rId9">
            <a:alphaModFix/>
          </a:blip>
          <a:stretch>
            <a:fillRect/>
          </a:stretch>
        </p:blipFill>
        <p:spPr>
          <a:xfrm>
            <a:off x="704483" y="4452769"/>
            <a:ext cx="320709" cy="320709"/>
          </a:xfrm>
          <a:prstGeom prst="rect">
            <a:avLst/>
          </a:prstGeom>
          <a:noFill/>
          <a:ln>
            <a:noFill/>
          </a:ln>
        </p:spPr>
      </p:pic>
      <p:pic>
        <p:nvPicPr>
          <p:cNvPr id="216" name="Google Shape;216;p19"/>
          <p:cNvPicPr preferRelativeResize="0"/>
          <p:nvPr/>
        </p:nvPicPr>
        <p:blipFill>
          <a:blip r:embed="rId10">
            <a:alphaModFix/>
          </a:blip>
          <a:stretch>
            <a:fillRect/>
          </a:stretch>
        </p:blipFill>
        <p:spPr>
          <a:xfrm>
            <a:off x="27800" y="3958350"/>
            <a:ext cx="326426" cy="307800"/>
          </a:xfrm>
          <a:prstGeom prst="rect">
            <a:avLst/>
          </a:prstGeom>
          <a:noFill/>
          <a:ln>
            <a:noFill/>
          </a:ln>
        </p:spPr>
      </p:pic>
      <p:pic>
        <p:nvPicPr>
          <p:cNvPr id="217" name="Google Shape;217;p19"/>
          <p:cNvPicPr preferRelativeResize="0"/>
          <p:nvPr/>
        </p:nvPicPr>
        <p:blipFill>
          <a:blip r:embed="rId11">
            <a:alphaModFix/>
          </a:blip>
          <a:stretch>
            <a:fillRect/>
          </a:stretch>
        </p:blipFill>
        <p:spPr>
          <a:xfrm rot="1220636">
            <a:off x="350603" y="4072532"/>
            <a:ext cx="330870" cy="285612"/>
          </a:xfrm>
          <a:prstGeom prst="rect">
            <a:avLst/>
          </a:prstGeom>
          <a:noFill/>
          <a:ln>
            <a:noFill/>
          </a:ln>
        </p:spPr>
      </p:pic>
      <p:pic>
        <p:nvPicPr>
          <p:cNvPr id="218" name="Google Shape;218;p19"/>
          <p:cNvPicPr preferRelativeResize="0"/>
          <p:nvPr/>
        </p:nvPicPr>
        <p:blipFill>
          <a:blip r:embed="rId12">
            <a:alphaModFix/>
          </a:blip>
          <a:stretch>
            <a:fillRect/>
          </a:stretch>
        </p:blipFill>
        <p:spPr>
          <a:xfrm>
            <a:off x="7346975" y="455275"/>
            <a:ext cx="1569500" cy="1022175"/>
          </a:xfrm>
          <a:prstGeom prst="rect">
            <a:avLst/>
          </a:prstGeom>
          <a:noFill/>
          <a:ln>
            <a:noFill/>
          </a:ln>
        </p:spPr>
      </p:pic>
      <p:sp>
        <p:nvSpPr>
          <p:cNvPr id="219" name="Google Shape;219;p19"/>
          <p:cNvSpPr txBox="1"/>
          <p:nvPr/>
        </p:nvSpPr>
        <p:spPr>
          <a:xfrm>
            <a:off x="8458200" y="9628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vPKI </a:t>
            </a:r>
            <a:endParaRPr sz="800" b="1">
              <a:solidFill>
                <a:srgbClr val="666666"/>
              </a:solidFill>
            </a:endParaRPr>
          </a:p>
        </p:txBody>
      </p:sp>
      <p:pic>
        <p:nvPicPr>
          <p:cNvPr id="220" name="Google Shape;220;p19"/>
          <p:cNvPicPr preferRelativeResize="0"/>
          <p:nvPr/>
        </p:nvPicPr>
        <p:blipFill>
          <a:blip r:embed="rId13">
            <a:alphaModFix/>
          </a:blip>
          <a:stretch>
            <a:fillRect/>
          </a:stretch>
        </p:blipFill>
        <p:spPr>
          <a:xfrm>
            <a:off x="87750" y="2385675"/>
            <a:ext cx="454200" cy="489949"/>
          </a:xfrm>
          <a:prstGeom prst="rect">
            <a:avLst/>
          </a:prstGeom>
          <a:noFill/>
          <a:ln>
            <a:noFill/>
          </a:ln>
        </p:spPr>
      </p:pic>
      <p:pic>
        <p:nvPicPr>
          <p:cNvPr id="221" name="Google Shape;221;p19"/>
          <p:cNvPicPr preferRelativeResize="0"/>
          <p:nvPr/>
        </p:nvPicPr>
        <p:blipFill>
          <a:blip r:embed="rId14">
            <a:alphaModFix/>
          </a:blip>
          <a:stretch>
            <a:fillRect/>
          </a:stretch>
        </p:blipFill>
        <p:spPr>
          <a:xfrm>
            <a:off x="343376" y="2209050"/>
            <a:ext cx="560750" cy="489949"/>
          </a:xfrm>
          <a:prstGeom prst="rect">
            <a:avLst/>
          </a:prstGeom>
          <a:noFill/>
          <a:ln>
            <a:noFill/>
          </a:ln>
        </p:spPr>
      </p:pic>
      <p:sp>
        <p:nvSpPr>
          <p:cNvPr id="222" name="Google Shape;222;p19"/>
          <p:cNvSpPr/>
          <p:nvPr/>
        </p:nvSpPr>
        <p:spPr>
          <a:xfrm>
            <a:off x="5877900" y="3185350"/>
            <a:ext cx="820500" cy="6870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TCU</a:t>
            </a:r>
            <a:endParaRPr sz="1200">
              <a:solidFill>
                <a:schemeClr val="lt1"/>
              </a:solidFill>
              <a:latin typeface="Spectral"/>
              <a:ea typeface="Spectral"/>
              <a:cs typeface="Spectral"/>
              <a:sym typeface="Spectral"/>
            </a:endParaRPr>
          </a:p>
        </p:txBody>
      </p:sp>
      <p:sp>
        <p:nvSpPr>
          <p:cNvPr id="223" name="Google Shape;223;p19"/>
          <p:cNvSpPr/>
          <p:nvPr/>
        </p:nvSpPr>
        <p:spPr>
          <a:xfrm>
            <a:off x="6798825" y="3099650"/>
            <a:ext cx="8676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0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OBU</a:t>
            </a:r>
            <a:endParaRPr sz="1000" b="1">
              <a:solidFill>
                <a:schemeClr val="lt1"/>
              </a:solidFill>
              <a:latin typeface="Spectral"/>
              <a:ea typeface="Spectral"/>
              <a:cs typeface="Spectral"/>
              <a:sym typeface="Spectral"/>
            </a:endParaRPr>
          </a:p>
        </p:txBody>
      </p:sp>
      <p:pic>
        <p:nvPicPr>
          <p:cNvPr id="224" name="Google Shape;224;p19"/>
          <p:cNvPicPr preferRelativeResize="0"/>
          <p:nvPr/>
        </p:nvPicPr>
        <p:blipFill>
          <a:blip r:embed="rId15">
            <a:alphaModFix/>
          </a:blip>
          <a:stretch>
            <a:fillRect/>
          </a:stretch>
        </p:blipFill>
        <p:spPr>
          <a:xfrm>
            <a:off x="6952250" y="3174400"/>
            <a:ext cx="560775" cy="416443"/>
          </a:xfrm>
          <a:prstGeom prst="rect">
            <a:avLst/>
          </a:prstGeom>
          <a:noFill/>
          <a:ln>
            <a:noFill/>
          </a:ln>
        </p:spPr>
      </p:pic>
      <p:sp>
        <p:nvSpPr>
          <p:cNvPr id="225" name="Google Shape;225;p19"/>
          <p:cNvSpPr/>
          <p:nvPr/>
        </p:nvSpPr>
        <p:spPr>
          <a:xfrm>
            <a:off x="3833950" y="3325250"/>
            <a:ext cx="6534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b="1">
                <a:solidFill>
                  <a:schemeClr val="lt1"/>
                </a:solidFill>
                <a:latin typeface="Spectral"/>
                <a:ea typeface="Spectral"/>
                <a:cs typeface="Spectral"/>
                <a:sym typeface="Spectral"/>
              </a:rPr>
              <a:t>ADAS</a:t>
            </a:r>
            <a:endParaRPr sz="1100" b="1">
              <a:solidFill>
                <a:schemeClr val="lt1"/>
              </a:solidFill>
              <a:latin typeface="Spectral"/>
              <a:ea typeface="Spectral"/>
              <a:cs typeface="Spectral"/>
              <a:sym typeface="Spectral"/>
            </a:endParaRPr>
          </a:p>
        </p:txBody>
      </p:sp>
      <p:cxnSp>
        <p:nvCxnSpPr>
          <p:cNvPr id="226" name="Google Shape;226;p19"/>
          <p:cNvCxnSpPr/>
          <p:nvPr/>
        </p:nvCxnSpPr>
        <p:spPr>
          <a:xfrm>
            <a:off x="5382600" y="3528850"/>
            <a:ext cx="495300" cy="0"/>
          </a:xfrm>
          <a:prstGeom prst="straightConnector1">
            <a:avLst/>
          </a:prstGeom>
          <a:noFill/>
          <a:ln w="19050" cap="flat" cmpd="sng">
            <a:solidFill>
              <a:srgbClr val="3C78D8"/>
            </a:solidFill>
            <a:prstDash val="solid"/>
            <a:round/>
            <a:headEnd type="none" w="med" len="med"/>
            <a:tailEnd type="none" w="med" len="med"/>
          </a:ln>
        </p:spPr>
      </p:cxnSp>
      <p:pic>
        <p:nvPicPr>
          <p:cNvPr id="227" name="Google Shape;227;p19"/>
          <p:cNvPicPr preferRelativeResize="0"/>
          <p:nvPr/>
        </p:nvPicPr>
        <p:blipFill>
          <a:blip r:embed="rId9">
            <a:alphaModFix/>
          </a:blip>
          <a:stretch>
            <a:fillRect/>
          </a:stretch>
        </p:blipFill>
        <p:spPr>
          <a:xfrm rot="-134">
            <a:off x="6366800" y="3334356"/>
            <a:ext cx="295675" cy="248914"/>
          </a:xfrm>
          <a:prstGeom prst="rect">
            <a:avLst/>
          </a:prstGeom>
          <a:noFill/>
          <a:ln>
            <a:noFill/>
          </a:ln>
        </p:spPr>
      </p:pic>
      <p:pic>
        <p:nvPicPr>
          <p:cNvPr id="228" name="Google Shape;228;p19"/>
          <p:cNvPicPr preferRelativeResize="0"/>
          <p:nvPr/>
        </p:nvPicPr>
        <p:blipFill>
          <a:blip r:embed="rId11">
            <a:alphaModFix/>
          </a:blip>
          <a:stretch>
            <a:fillRect/>
          </a:stretch>
        </p:blipFill>
        <p:spPr>
          <a:xfrm rot="-1891816">
            <a:off x="5885621" y="3334351"/>
            <a:ext cx="232635" cy="232650"/>
          </a:xfrm>
          <a:prstGeom prst="rect">
            <a:avLst/>
          </a:prstGeom>
          <a:noFill/>
          <a:ln>
            <a:noFill/>
          </a:ln>
        </p:spPr>
      </p:pic>
      <p:pic>
        <p:nvPicPr>
          <p:cNvPr id="229" name="Google Shape;229;p19"/>
          <p:cNvPicPr preferRelativeResize="0"/>
          <p:nvPr/>
        </p:nvPicPr>
        <p:blipFill>
          <a:blip r:embed="rId16">
            <a:alphaModFix/>
          </a:blip>
          <a:stretch>
            <a:fillRect/>
          </a:stretch>
        </p:blipFill>
        <p:spPr>
          <a:xfrm>
            <a:off x="6120388" y="3303288"/>
            <a:ext cx="263675" cy="294775"/>
          </a:xfrm>
          <a:prstGeom prst="rect">
            <a:avLst/>
          </a:prstGeom>
          <a:noFill/>
          <a:ln>
            <a:noFill/>
          </a:ln>
        </p:spPr>
      </p:pic>
      <p:pic>
        <p:nvPicPr>
          <p:cNvPr id="230" name="Google Shape;230;p19"/>
          <p:cNvPicPr preferRelativeResize="0"/>
          <p:nvPr/>
        </p:nvPicPr>
        <p:blipFill rotWithShape="1">
          <a:blip r:embed="rId3">
            <a:alphaModFix amt="42000"/>
          </a:blip>
          <a:srcRect t="4816"/>
          <a:stretch/>
        </p:blipFill>
        <p:spPr>
          <a:xfrm rot="10800000">
            <a:off x="876049" y="1398062"/>
            <a:ext cx="831976" cy="545926"/>
          </a:xfrm>
          <a:prstGeom prst="rect">
            <a:avLst/>
          </a:prstGeom>
          <a:noFill/>
          <a:ln>
            <a:noFill/>
          </a:ln>
        </p:spPr>
      </p:pic>
      <p:sp>
        <p:nvSpPr>
          <p:cNvPr id="231" name="Google Shape;231;p19"/>
          <p:cNvSpPr/>
          <p:nvPr/>
        </p:nvSpPr>
        <p:spPr>
          <a:xfrm>
            <a:off x="1025200" y="1570963"/>
            <a:ext cx="454200" cy="1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OBU</a:t>
            </a:r>
            <a:r>
              <a:rPr lang="en-GB" sz="700" b="1">
                <a:solidFill>
                  <a:schemeClr val="lt1"/>
                </a:solidFill>
                <a:latin typeface="Spectral"/>
                <a:ea typeface="Spectral"/>
                <a:cs typeface="Spectral"/>
                <a:sym typeface="Spectral"/>
              </a:rPr>
              <a:t> </a:t>
            </a:r>
            <a:endParaRPr sz="500" b="1">
              <a:solidFill>
                <a:schemeClr val="lt1"/>
              </a:solidFill>
              <a:latin typeface="Spectral"/>
              <a:ea typeface="Spectral"/>
              <a:cs typeface="Spectral"/>
              <a:sym typeface="Spectral"/>
            </a:endParaRPr>
          </a:p>
        </p:txBody>
      </p:sp>
      <p:sp>
        <p:nvSpPr>
          <p:cNvPr id="232" name="Google Shape;232;p19"/>
          <p:cNvSpPr/>
          <p:nvPr/>
        </p:nvSpPr>
        <p:spPr>
          <a:xfrm>
            <a:off x="2129850" y="2534200"/>
            <a:ext cx="7413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Camera</a:t>
            </a:r>
            <a:endParaRPr sz="800" b="1">
              <a:solidFill>
                <a:schemeClr val="lt1"/>
              </a:solidFill>
              <a:latin typeface="Spectral"/>
              <a:ea typeface="Spectral"/>
              <a:cs typeface="Spectral"/>
              <a:sym typeface="Spectral"/>
            </a:endParaRPr>
          </a:p>
        </p:txBody>
      </p:sp>
      <p:sp>
        <p:nvSpPr>
          <p:cNvPr id="233" name="Google Shape;233;p19"/>
          <p:cNvSpPr/>
          <p:nvPr/>
        </p:nvSpPr>
        <p:spPr>
          <a:xfrm>
            <a:off x="2050575" y="3080225"/>
            <a:ext cx="7761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Radar</a:t>
            </a:r>
            <a:endParaRPr sz="800" b="1">
              <a:solidFill>
                <a:schemeClr val="lt1"/>
              </a:solidFill>
              <a:latin typeface="Spectral"/>
              <a:ea typeface="Spectral"/>
              <a:cs typeface="Spectral"/>
              <a:sym typeface="Spectral"/>
            </a:endParaRPr>
          </a:p>
        </p:txBody>
      </p:sp>
      <p:sp>
        <p:nvSpPr>
          <p:cNvPr id="234" name="Google Shape;234;p19"/>
          <p:cNvSpPr/>
          <p:nvPr/>
        </p:nvSpPr>
        <p:spPr>
          <a:xfrm>
            <a:off x="2153300" y="4140675"/>
            <a:ext cx="6942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LiDAR</a:t>
            </a:r>
            <a:endParaRPr sz="800" b="1">
              <a:solidFill>
                <a:schemeClr val="lt1"/>
              </a:solidFill>
              <a:latin typeface="Spectral"/>
              <a:ea typeface="Spectral"/>
              <a:cs typeface="Spectral"/>
              <a:sym typeface="Spectral"/>
            </a:endParaRPr>
          </a:p>
        </p:txBody>
      </p:sp>
      <p:sp>
        <p:nvSpPr>
          <p:cNvPr id="235" name="Google Shape;235;p19"/>
          <p:cNvSpPr/>
          <p:nvPr/>
        </p:nvSpPr>
        <p:spPr>
          <a:xfrm>
            <a:off x="5877900" y="3129575"/>
            <a:ext cx="8205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TCU</a:t>
            </a:r>
            <a:endParaRPr sz="1000" b="1">
              <a:solidFill>
                <a:schemeClr val="lt1"/>
              </a:solidFill>
              <a:latin typeface="Spectral"/>
              <a:ea typeface="Spectral"/>
              <a:cs typeface="Spectral"/>
              <a:sym typeface="Spectral"/>
            </a:endParaRPr>
          </a:p>
        </p:txBody>
      </p:sp>
      <p:sp>
        <p:nvSpPr>
          <p:cNvPr id="236" name="Google Shape;236;p19"/>
          <p:cNvSpPr/>
          <p:nvPr/>
        </p:nvSpPr>
        <p:spPr>
          <a:xfrm>
            <a:off x="4806738" y="3129575"/>
            <a:ext cx="7761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GW</a:t>
            </a:r>
            <a:endParaRPr sz="1000" b="1">
              <a:solidFill>
                <a:schemeClr val="lt1"/>
              </a:solidFill>
              <a:latin typeface="Spectral"/>
              <a:ea typeface="Spectral"/>
              <a:cs typeface="Spectral"/>
              <a:sym typeface="Spectral"/>
            </a:endParaRPr>
          </a:p>
        </p:txBody>
      </p:sp>
      <p:pic>
        <p:nvPicPr>
          <p:cNvPr id="237" name="Google Shape;237;p19"/>
          <p:cNvPicPr preferRelativeResize="0"/>
          <p:nvPr/>
        </p:nvPicPr>
        <p:blipFill>
          <a:blip r:embed="rId9">
            <a:alphaModFix/>
          </a:blip>
          <a:stretch>
            <a:fillRect/>
          </a:stretch>
        </p:blipFill>
        <p:spPr>
          <a:xfrm rot="-134">
            <a:off x="6366800" y="3342481"/>
            <a:ext cx="295675" cy="248914"/>
          </a:xfrm>
          <a:prstGeom prst="rect">
            <a:avLst/>
          </a:prstGeom>
          <a:noFill/>
          <a:ln>
            <a:noFill/>
          </a:ln>
        </p:spPr>
      </p:pic>
      <p:pic>
        <p:nvPicPr>
          <p:cNvPr id="238" name="Google Shape;238;p19"/>
          <p:cNvPicPr preferRelativeResize="0"/>
          <p:nvPr/>
        </p:nvPicPr>
        <p:blipFill>
          <a:blip r:embed="rId11">
            <a:alphaModFix/>
          </a:blip>
          <a:stretch>
            <a:fillRect/>
          </a:stretch>
        </p:blipFill>
        <p:spPr>
          <a:xfrm rot="-1891970">
            <a:off x="5914461" y="3358612"/>
            <a:ext cx="208354" cy="208377"/>
          </a:xfrm>
          <a:prstGeom prst="rect">
            <a:avLst/>
          </a:prstGeom>
          <a:noFill/>
          <a:ln>
            <a:noFill/>
          </a:ln>
        </p:spPr>
      </p:pic>
      <p:pic>
        <p:nvPicPr>
          <p:cNvPr id="239" name="Google Shape;239;p19"/>
          <p:cNvPicPr preferRelativeResize="0"/>
          <p:nvPr/>
        </p:nvPicPr>
        <p:blipFill>
          <a:blip r:embed="rId16">
            <a:alphaModFix/>
          </a:blip>
          <a:stretch>
            <a:fillRect/>
          </a:stretch>
        </p:blipFill>
        <p:spPr>
          <a:xfrm>
            <a:off x="6120388" y="3311413"/>
            <a:ext cx="263675" cy="294775"/>
          </a:xfrm>
          <a:prstGeom prst="rect">
            <a:avLst/>
          </a:prstGeom>
          <a:noFill/>
          <a:ln>
            <a:noFill/>
          </a:ln>
        </p:spPr>
      </p:pic>
      <p:pic>
        <p:nvPicPr>
          <p:cNvPr id="240" name="Google Shape;240;p19"/>
          <p:cNvPicPr preferRelativeResize="0"/>
          <p:nvPr/>
        </p:nvPicPr>
        <p:blipFill>
          <a:blip r:embed="rId8">
            <a:alphaModFix/>
          </a:blip>
          <a:stretch>
            <a:fillRect/>
          </a:stretch>
        </p:blipFill>
        <p:spPr>
          <a:xfrm rot="-553654">
            <a:off x="1465810" y="1202382"/>
            <a:ext cx="317142" cy="317143"/>
          </a:xfrm>
          <a:prstGeom prst="rect">
            <a:avLst/>
          </a:prstGeom>
          <a:noFill/>
          <a:ln>
            <a:noFill/>
          </a:ln>
        </p:spPr>
      </p:pic>
      <p:pic>
        <p:nvPicPr>
          <p:cNvPr id="241" name="Google Shape;241;p19"/>
          <p:cNvPicPr preferRelativeResize="0"/>
          <p:nvPr/>
        </p:nvPicPr>
        <p:blipFill>
          <a:blip r:embed="rId17">
            <a:alphaModFix/>
          </a:blip>
          <a:stretch>
            <a:fillRect/>
          </a:stretch>
        </p:blipFill>
        <p:spPr>
          <a:xfrm>
            <a:off x="6716500" y="493157"/>
            <a:ext cx="820500" cy="820500"/>
          </a:xfrm>
          <a:prstGeom prst="rect">
            <a:avLst/>
          </a:prstGeom>
          <a:noFill/>
          <a:ln>
            <a:noFill/>
          </a:ln>
        </p:spPr>
      </p:pic>
      <p:pic>
        <p:nvPicPr>
          <p:cNvPr id="242" name="Google Shape;242;p19"/>
          <p:cNvPicPr preferRelativeResize="0"/>
          <p:nvPr/>
        </p:nvPicPr>
        <p:blipFill>
          <a:blip r:embed="rId18">
            <a:alphaModFix amt="52000"/>
          </a:blip>
          <a:stretch>
            <a:fillRect/>
          </a:stretch>
        </p:blipFill>
        <p:spPr>
          <a:xfrm>
            <a:off x="4915903" y="3185350"/>
            <a:ext cx="557809" cy="461700"/>
          </a:xfrm>
          <a:prstGeom prst="rect">
            <a:avLst/>
          </a:prstGeom>
          <a:noFill/>
          <a:ln>
            <a:noFill/>
          </a:ln>
        </p:spPr>
      </p:pic>
      <p:pic>
        <p:nvPicPr>
          <p:cNvPr id="243" name="Google Shape;243;p19"/>
          <p:cNvPicPr preferRelativeResize="0"/>
          <p:nvPr/>
        </p:nvPicPr>
        <p:blipFill>
          <a:blip r:embed="rId19">
            <a:alphaModFix/>
          </a:blip>
          <a:stretch>
            <a:fillRect/>
          </a:stretch>
        </p:blipFill>
        <p:spPr>
          <a:xfrm rot="3855435">
            <a:off x="934325" y="4621730"/>
            <a:ext cx="363900" cy="545850"/>
          </a:xfrm>
          <a:prstGeom prst="rect">
            <a:avLst/>
          </a:prstGeom>
          <a:noFill/>
          <a:ln>
            <a:noFill/>
          </a:ln>
        </p:spPr>
      </p:pic>
      <p:pic>
        <p:nvPicPr>
          <p:cNvPr id="244" name="Google Shape;244;p19"/>
          <p:cNvPicPr preferRelativeResize="0"/>
          <p:nvPr/>
        </p:nvPicPr>
        <p:blipFill>
          <a:blip r:embed="rId20">
            <a:alphaModFix/>
          </a:blip>
          <a:stretch>
            <a:fillRect/>
          </a:stretch>
        </p:blipFill>
        <p:spPr>
          <a:xfrm>
            <a:off x="8424488" y="4221250"/>
            <a:ext cx="628125" cy="528650"/>
          </a:xfrm>
          <a:prstGeom prst="rect">
            <a:avLst/>
          </a:prstGeom>
          <a:noFill/>
          <a:ln>
            <a:noFill/>
          </a:ln>
        </p:spPr>
      </p:pic>
      <p:sp>
        <p:nvSpPr>
          <p:cNvPr id="245" name="Google Shape;245;p19"/>
          <p:cNvSpPr txBox="1"/>
          <p:nvPr/>
        </p:nvSpPr>
        <p:spPr>
          <a:xfrm>
            <a:off x="8272813" y="4670175"/>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OEM backend</a:t>
            </a:r>
            <a:endParaRPr sz="800" b="1">
              <a:solidFill>
                <a:srgbClr val="666666"/>
              </a:solidFill>
            </a:endParaRPr>
          </a:p>
        </p:txBody>
      </p:sp>
      <p:sp>
        <p:nvSpPr>
          <p:cNvPr id="246" name="Google Shape;246;p19"/>
          <p:cNvSpPr/>
          <p:nvPr/>
        </p:nvSpPr>
        <p:spPr>
          <a:xfrm>
            <a:off x="1041425" y="4107023"/>
            <a:ext cx="931508" cy="363894"/>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247" name="Google Shape;247;p19"/>
          <p:cNvSpPr/>
          <p:nvPr/>
        </p:nvSpPr>
        <p:spPr>
          <a:xfrm rot="126999">
            <a:off x="5353155" y="1149679"/>
            <a:ext cx="599755" cy="2111538"/>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248" name="Google Shape;248;p19"/>
          <p:cNvPicPr preferRelativeResize="0"/>
          <p:nvPr/>
        </p:nvPicPr>
        <p:blipFill>
          <a:blip r:embed="rId21">
            <a:alphaModFix/>
          </a:blip>
          <a:stretch>
            <a:fillRect/>
          </a:stretch>
        </p:blipFill>
        <p:spPr>
          <a:xfrm rot="-5399989" flipH="1">
            <a:off x="3918548" y="3872350"/>
            <a:ext cx="268326" cy="268326"/>
          </a:xfrm>
          <a:prstGeom prst="rect">
            <a:avLst/>
          </a:prstGeom>
          <a:noFill/>
          <a:ln>
            <a:noFill/>
          </a:ln>
        </p:spPr>
      </p:pic>
      <p:pic>
        <p:nvPicPr>
          <p:cNvPr id="249" name="Google Shape;249;p19"/>
          <p:cNvPicPr preferRelativeResize="0"/>
          <p:nvPr/>
        </p:nvPicPr>
        <p:blipFill>
          <a:blip r:embed="rId22">
            <a:alphaModFix/>
          </a:blip>
          <a:stretch>
            <a:fillRect/>
          </a:stretch>
        </p:blipFill>
        <p:spPr>
          <a:xfrm rot="-5399988">
            <a:off x="3785484" y="2705589"/>
            <a:ext cx="550134" cy="326423"/>
          </a:xfrm>
          <a:prstGeom prst="rect">
            <a:avLst/>
          </a:prstGeom>
          <a:noFill/>
          <a:ln>
            <a:noFill/>
          </a:ln>
        </p:spPr>
      </p:pic>
      <p:sp>
        <p:nvSpPr>
          <p:cNvPr id="250" name="Google Shape;250;p19"/>
          <p:cNvSpPr txBox="1"/>
          <p:nvPr/>
        </p:nvSpPr>
        <p:spPr>
          <a:xfrm rot="-5400000">
            <a:off x="3575106" y="2714907"/>
            <a:ext cx="495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OBD</a:t>
            </a:r>
            <a:endParaRPr sz="800" b="1">
              <a:solidFill>
                <a:schemeClr val="lt1"/>
              </a:solidFill>
            </a:endParaRPr>
          </a:p>
        </p:txBody>
      </p:sp>
      <p:sp>
        <p:nvSpPr>
          <p:cNvPr id="251" name="Google Shape;251;p19"/>
          <p:cNvSpPr txBox="1"/>
          <p:nvPr/>
        </p:nvSpPr>
        <p:spPr>
          <a:xfrm rot="-5400000">
            <a:off x="3627984" y="3786350"/>
            <a:ext cx="48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USB</a:t>
            </a:r>
            <a:endParaRPr sz="800" b="1">
              <a:solidFill>
                <a:schemeClr val="lt1"/>
              </a:solidFill>
            </a:endParaRPr>
          </a:p>
        </p:txBody>
      </p:sp>
      <p:sp>
        <p:nvSpPr>
          <p:cNvPr id="252" name="Google Shape;252;p19"/>
          <p:cNvSpPr/>
          <p:nvPr/>
        </p:nvSpPr>
        <p:spPr>
          <a:xfrm rot="902814" flipH="1">
            <a:off x="6437431" y="1236980"/>
            <a:ext cx="297670" cy="2052242"/>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253" name="Google Shape;253;p19"/>
          <p:cNvSpPr/>
          <p:nvPr/>
        </p:nvSpPr>
        <p:spPr>
          <a:xfrm flipH="1">
            <a:off x="7347995" y="1351550"/>
            <a:ext cx="1076481" cy="1305584"/>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254" name="Google Shape;254;p19"/>
          <p:cNvSpPr/>
          <p:nvPr/>
        </p:nvSpPr>
        <p:spPr>
          <a:xfrm rot="10032267">
            <a:off x="6727398" y="3726537"/>
            <a:ext cx="1539489" cy="884969"/>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255" name="Google Shape;255;p19"/>
          <p:cNvPicPr preferRelativeResize="0"/>
          <p:nvPr/>
        </p:nvPicPr>
        <p:blipFill>
          <a:blip r:embed="rId23">
            <a:alphaModFix/>
          </a:blip>
          <a:stretch>
            <a:fillRect/>
          </a:stretch>
        </p:blipFill>
        <p:spPr>
          <a:xfrm>
            <a:off x="5956032" y="645613"/>
            <a:ext cx="653444" cy="564850"/>
          </a:xfrm>
          <a:prstGeom prst="rect">
            <a:avLst/>
          </a:prstGeom>
          <a:noFill/>
          <a:ln>
            <a:noFill/>
          </a:ln>
        </p:spPr>
      </p:pic>
      <p:sp>
        <p:nvSpPr>
          <p:cNvPr id="256" name="Google Shape;256;p19"/>
          <p:cNvSpPr/>
          <p:nvPr/>
        </p:nvSpPr>
        <p:spPr>
          <a:xfrm rot="2382413">
            <a:off x="5528640" y="1247732"/>
            <a:ext cx="833624" cy="1176869"/>
          </a:xfrm>
          <a:custGeom>
            <a:avLst/>
            <a:gdLst/>
            <a:ahLst/>
            <a:cxnLst/>
            <a:rect l="l" t="t" r="r" b="b"/>
            <a:pathLst>
              <a:path w="11075" h="43632" extrusionOk="0">
                <a:moveTo>
                  <a:pt x="0" y="0"/>
                </a:moveTo>
                <a:lnTo>
                  <a:pt x="3356" y="27186"/>
                </a:lnTo>
                <a:lnTo>
                  <a:pt x="8726" y="21816"/>
                </a:lnTo>
                <a:lnTo>
                  <a:pt x="11075" y="43632"/>
                </a:lnTo>
              </a:path>
            </a:pathLst>
          </a:custGeom>
          <a:noFill/>
          <a:ln w="19050" cap="flat" cmpd="sng">
            <a:solidFill>
              <a:srgbClr val="E06666"/>
            </a:solidFill>
            <a:prstDash val="solid"/>
            <a:round/>
            <a:headEnd type="stealth" w="med" len="med"/>
            <a:tailEnd type="stealth" w="med" len="med"/>
          </a:ln>
        </p:spPr>
      </p:sp>
      <p:pic>
        <p:nvPicPr>
          <p:cNvPr id="257" name="Google Shape;257;p19"/>
          <p:cNvPicPr preferRelativeResize="0"/>
          <p:nvPr/>
        </p:nvPicPr>
        <p:blipFill>
          <a:blip r:embed="rId7">
            <a:alphaModFix/>
          </a:blip>
          <a:stretch>
            <a:fillRect/>
          </a:stretch>
        </p:blipFill>
        <p:spPr>
          <a:xfrm>
            <a:off x="191162" y="3130983"/>
            <a:ext cx="649750" cy="517074"/>
          </a:xfrm>
          <a:prstGeom prst="rect">
            <a:avLst/>
          </a:prstGeom>
          <a:noFill/>
          <a:ln>
            <a:noFill/>
          </a:ln>
        </p:spPr>
      </p:pic>
      <p:sp>
        <p:nvSpPr>
          <p:cNvPr id="258" name="Google Shape;258;p19"/>
          <p:cNvSpPr/>
          <p:nvPr/>
        </p:nvSpPr>
        <p:spPr>
          <a:xfrm>
            <a:off x="812138" y="3019628"/>
            <a:ext cx="1025513" cy="392993"/>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259" name="Google Shape;259;p19"/>
          <p:cNvSpPr/>
          <p:nvPr/>
        </p:nvSpPr>
        <p:spPr>
          <a:xfrm>
            <a:off x="284818" y="3567240"/>
            <a:ext cx="363863" cy="489907"/>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260" name="Google Shape;260;p19"/>
          <p:cNvSpPr/>
          <p:nvPr/>
        </p:nvSpPr>
        <p:spPr>
          <a:xfrm flipH="1">
            <a:off x="845529" y="1068423"/>
            <a:ext cx="694248" cy="307809"/>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261" name="Google Shape;261;p19"/>
          <p:cNvSpPr txBox="1"/>
          <p:nvPr/>
        </p:nvSpPr>
        <p:spPr>
          <a:xfrm>
            <a:off x="6002388" y="450175"/>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GNSS</a:t>
            </a:r>
            <a:r>
              <a:rPr lang="en-GB" sz="900" b="1">
                <a:solidFill>
                  <a:srgbClr val="666666"/>
                </a:solidFill>
              </a:rPr>
              <a:t> </a:t>
            </a:r>
            <a:endParaRPr sz="900" b="1">
              <a:solidFill>
                <a:srgbClr val="666666"/>
              </a:solidFill>
            </a:endParaRPr>
          </a:p>
        </p:txBody>
      </p:sp>
      <p:sp>
        <p:nvSpPr>
          <p:cNvPr id="262" name="Google Shape;262;p19"/>
          <p:cNvSpPr txBox="1"/>
          <p:nvPr/>
        </p:nvSpPr>
        <p:spPr>
          <a:xfrm>
            <a:off x="7231600" y="387500"/>
            <a:ext cx="62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Cellular (4G/5G) </a:t>
            </a:r>
            <a:endParaRPr sz="800" b="1">
              <a:solidFill>
                <a:srgbClr val="666666"/>
              </a:solidFill>
            </a:endParaRPr>
          </a:p>
        </p:txBody>
      </p:sp>
      <p:sp>
        <p:nvSpPr>
          <p:cNvPr id="263" name="Google Shape;263;p19"/>
          <p:cNvSpPr txBox="1"/>
          <p:nvPr/>
        </p:nvSpPr>
        <p:spPr>
          <a:xfrm>
            <a:off x="5277063" y="620725"/>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264" name="Google Shape;264;p19"/>
          <p:cNvSpPr txBox="1"/>
          <p:nvPr/>
        </p:nvSpPr>
        <p:spPr>
          <a:xfrm>
            <a:off x="284825" y="3227950"/>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265" name="Google Shape;265;p19"/>
          <p:cNvSpPr txBox="1"/>
          <p:nvPr/>
        </p:nvSpPr>
        <p:spPr>
          <a:xfrm>
            <a:off x="32950" y="2818138"/>
            <a:ext cx="867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Infrastructure</a:t>
            </a:r>
            <a:r>
              <a:rPr lang="en-GB" sz="900" b="1">
                <a:solidFill>
                  <a:srgbClr val="666666"/>
                </a:solidFill>
              </a:rPr>
              <a:t> </a:t>
            </a:r>
            <a:endParaRPr sz="900" b="1">
              <a:solidFill>
                <a:srgbClr val="666666"/>
              </a:solidFill>
            </a:endParaRPr>
          </a:p>
        </p:txBody>
      </p:sp>
      <p:sp>
        <p:nvSpPr>
          <p:cNvPr id="266" name="Google Shape;266;p19"/>
          <p:cNvSpPr txBox="1"/>
          <p:nvPr/>
        </p:nvSpPr>
        <p:spPr>
          <a:xfrm rot="-5247752">
            <a:off x="-248807" y="4382715"/>
            <a:ext cx="779264" cy="3231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Smartphone</a:t>
            </a:r>
            <a:r>
              <a:rPr lang="en-GB" sz="900" b="1">
                <a:solidFill>
                  <a:srgbClr val="666666"/>
                </a:solidFill>
              </a:rPr>
              <a:t> </a:t>
            </a:r>
            <a:endParaRPr sz="900" b="1">
              <a:solidFill>
                <a:srgbClr val="666666"/>
              </a:solidFill>
            </a:endParaRPr>
          </a:p>
        </p:txBody>
      </p:sp>
      <p:sp>
        <p:nvSpPr>
          <p:cNvPr id="267" name="Google Shape;267;p19"/>
          <p:cNvSpPr/>
          <p:nvPr/>
        </p:nvSpPr>
        <p:spPr>
          <a:xfrm>
            <a:off x="2070700" y="3624553"/>
            <a:ext cx="771600" cy="4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Ultrasonic</a:t>
            </a:r>
            <a:endParaRPr sz="800" b="1">
              <a:solidFill>
                <a:schemeClr val="lt1"/>
              </a:solidFill>
              <a:latin typeface="Spectral"/>
              <a:ea typeface="Spectral"/>
              <a:cs typeface="Spectral"/>
              <a:sym typeface="Spectral"/>
            </a:endParaRPr>
          </a:p>
        </p:txBody>
      </p:sp>
      <p:pic>
        <p:nvPicPr>
          <p:cNvPr id="268" name="Google Shape;268;p19"/>
          <p:cNvPicPr preferRelativeResize="0"/>
          <p:nvPr/>
        </p:nvPicPr>
        <p:blipFill>
          <a:blip r:embed="rId24">
            <a:alphaModFix/>
          </a:blip>
          <a:stretch>
            <a:fillRect/>
          </a:stretch>
        </p:blipFill>
        <p:spPr>
          <a:xfrm>
            <a:off x="2346300" y="2624900"/>
            <a:ext cx="341191" cy="286600"/>
          </a:xfrm>
          <a:prstGeom prst="rect">
            <a:avLst/>
          </a:prstGeom>
          <a:noFill/>
          <a:ln>
            <a:noFill/>
          </a:ln>
        </p:spPr>
      </p:pic>
      <p:pic>
        <p:nvPicPr>
          <p:cNvPr id="269" name="Google Shape;269;p19"/>
          <p:cNvPicPr preferRelativeResize="0"/>
          <p:nvPr/>
        </p:nvPicPr>
        <p:blipFill>
          <a:blip r:embed="rId25">
            <a:alphaModFix/>
          </a:blip>
          <a:stretch>
            <a:fillRect/>
          </a:stretch>
        </p:blipFill>
        <p:spPr>
          <a:xfrm>
            <a:off x="2221172" y="3129575"/>
            <a:ext cx="454200" cy="290575"/>
          </a:xfrm>
          <a:prstGeom prst="rect">
            <a:avLst/>
          </a:prstGeom>
          <a:noFill/>
          <a:ln w="9525" cap="flat" cmpd="sng">
            <a:solidFill>
              <a:srgbClr val="999999"/>
            </a:solidFill>
            <a:prstDash val="solid"/>
            <a:round/>
            <a:headEnd type="none" w="sm" len="sm"/>
            <a:tailEnd type="none" w="sm" len="sm"/>
          </a:ln>
        </p:spPr>
      </p:pic>
      <p:pic>
        <p:nvPicPr>
          <p:cNvPr id="270" name="Google Shape;270;p19"/>
          <p:cNvPicPr preferRelativeResize="0"/>
          <p:nvPr/>
        </p:nvPicPr>
        <p:blipFill>
          <a:blip r:embed="rId26">
            <a:alphaModFix amt="70000"/>
          </a:blip>
          <a:stretch>
            <a:fillRect/>
          </a:stretch>
        </p:blipFill>
        <p:spPr>
          <a:xfrm>
            <a:off x="2249838" y="3654650"/>
            <a:ext cx="341200" cy="251533"/>
          </a:xfrm>
          <a:prstGeom prst="rect">
            <a:avLst/>
          </a:prstGeom>
          <a:noFill/>
          <a:ln w="9525" cap="flat" cmpd="sng">
            <a:solidFill>
              <a:srgbClr val="999999"/>
            </a:solidFill>
            <a:prstDash val="solid"/>
            <a:round/>
            <a:headEnd type="none" w="sm" len="sm"/>
            <a:tailEnd type="none" w="sm" len="sm"/>
          </a:ln>
        </p:spPr>
      </p:pic>
      <p:pic>
        <p:nvPicPr>
          <p:cNvPr id="271" name="Google Shape;271;p19"/>
          <p:cNvPicPr preferRelativeResize="0"/>
          <p:nvPr/>
        </p:nvPicPr>
        <p:blipFill>
          <a:blip r:embed="rId27">
            <a:alphaModFix amt="62000"/>
          </a:blip>
          <a:stretch>
            <a:fillRect/>
          </a:stretch>
        </p:blipFill>
        <p:spPr>
          <a:xfrm>
            <a:off x="2232998" y="4173335"/>
            <a:ext cx="495300" cy="315365"/>
          </a:xfrm>
          <a:prstGeom prst="rect">
            <a:avLst/>
          </a:prstGeom>
          <a:noFill/>
          <a:ln>
            <a:noFill/>
          </a:ln>
        </p:spPr>
      </p:pic>
      <p:sp>
        <p:nvSpPr>
          <p:cNvPr id="272" name="Google Shape;272;p19"/>
          <p:cNvSpPr/>
          <p:nvPr/>
        </p:nvSpPr>
        <p:spPr>
          <a:xfrm>
            <a:off x="3263350" y="3272375"/>
            <a:ext cx="4953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GNSS</a:t>
            </a:r>
            <a:endParaRPr sz="200" b="1">
              <a:solidFill>
                <a:schemeClr val="lt1"/>
              </a:solidFill>
              <a:latin typeface="Spectral"/>
              <a:ea typeface="Spectral"/>
              <a:cs typeface="Spectral"/>
              <a:sym typeface="Spectral"/>
            </a:endParaRPr>
          </a:p>
        </p:txBody>
      </p:sp>
      <p:sp>
        <p:nvSpPr>
          <p:cNvPr id="273" name="Google Shape;273;p19"/>
          <p:cNvSpPr/>
          <p:nvPr/>
        </p:nvSpPr>
        <p:spPr>
          <a:xfrm>
            <a:off x="3331987" y="3567250"/>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IMU</a:t>
            </a:r>
            <a:endParaRPr sz="200" b="1">
              <a:solidFill>
                <a:schemeClr val="lt1"/>
              </a:solidFill>
              <a:latin typeface="Spectral"/>
              <a:ea typeface="Spectral"/>
              <a:cs typeface="Spectral"/>
              <a:sym typeface="Spectral"/>
            </a:endParaRPr>
          </a:p>
        </p:txBody>
      </p:sp>
      <p:pic>
        <p:nvPicPr>
          <p:cNvPr id="274" name="Google Shape;274;p19"/>
          <p:cNvPicPr preferRelativeResize="0"/>
          <p:nvPr/>
        </p:nvPicPr>
        <p:blipFill>
          <a:blip r:embed="rId28">
            <a:alphaModFix/>
          </a:blip>
          <a:stretch>
            <a:fillRect/>
          </a:stretch>
        </p:blipFill>
        <p:spPr>
          <a:xfrm>
            <a:off x="3936100" y="4140675"/>
            <a:ext cx="248925" cy="248925"/>
          </a:xfrm>
          <a:prstGeom prst="rect">
            <a:avLst/>
          </a:prstGeom>
          <a:noFill/>
          <a:ln>
            <a:noFill/>
          </a:ln>
        </p:spPr>
      </p:pic>
      <p:sp>
        <p:nvSpPr>
          <p:cNvPr id="275" name="Google Shape;275;p19"/>
          <p:cNvSpPr txBox="1"/>
          <p:nvPr/>
        </p:nvSpPr>
        <p:spPr>
          <a:xfrm>
            <a:off x="3415150" y="4135063"/>
            <a:ext cx="64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CD/DVD</a:t>
            </a:r>
            <a:endParaRPr sz="800" b="1">
              <a:solidFill>
                <a:schemeClr val="lt1"/>
              </a:solidFill>
            </a:endParaRPr>
          </a:p>
        </p:txBody>
      </p:sp>
      <p:pic>
        <p:nvPicPr>
          <p:cNvPr id="276" name="Google Shape;276;p19"/>
          <p:cNvPicPr preferRelativeResize="0"/>
          <p:nvPr/>
        </p:nvPicPr>
        <p:blipFill>
          <a:blip r:embed="rId20">
            <a:alphaModFix/>
          </a:blip>
          <a:stretch>
            <a:fillRect/>
          </a:stretch>
        </p:blipFill>
        <p:spPr>
          <a:xfrm>
            <a:off x="8337500" y="2435800"/>
            <a:ext cx="628125" cy="528650"/>
          </a:xfrm>
          <a:prstGeom prst="rect">
            <a:avLst/>
          </a:prstGeom>
          <a:noFill/>
          <a:ln>
            <a:noFill/>
          </a:ln>
        </p:spPr>
      </p:pic>
      <p:sp>
        <p:nvSpPr>
          <p:cNvPr id="277" name="Google Shape;277;p19"/>
          <p:cNvSpPr/>
          <p:nvPr/>
        </p:nvSpPr>
        <p:spPr>
          <a:xfrm rot="10032047">
            <a:off x="6951914" y="3802566"/>
            <a:ext cx="1454972" cy="98961"/>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278" name="Google Shape;278;p19"/>
          <p:cNvSpPr txBox="1"/>
          <p:nvPr/>
        </p:nvSpPr>
        <p:spPr>
          <a:xfrm>
            <a:off x="8272800" y="2921088"/>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Service Station</a:t>
            </a:r>
            <a:endParaRPr sz="800" b="1">
              <a:solidFill>
                <a:srgbClr val="666666"/>
              </a:solidFill>
            </a:endParaRPr>
          </a:p>
        </p:txBody>
      </p:sp>
      <p:pic>
        <p:nvPicPr>
          <p:cNvPr id="279" name="Google Shape;279;p19"/>
          <p:cNvPicPr preferRelativeResize="0"/>
          <p:nvPr/>
        </p:nvPicPr>
        <p:blipFill>
          <a:blip r:embed="rId7">
            <a:alphaModFix/>
          </a:blip>
          <a:stretch>
            <a:fillRect/>
          </a:stretch>
        </p:blipFill>
        <p:spPr>
          <a:xfrm>
            <a:off x="8389431" y="3427570"/>
            <a:ext cx="628125" cy="499873"/>
          </a:xfrm>
          <a:prstGeom prst="rect">
            <a:avLst/>
          </a:prstGeom>
          <a:noFill/>
          <a:ln>
            <a:noFill/>
          </a:ln>
        </p:spPr>
      </p:pic>
      <p:sp>
        <p:nvSpPr>
          <p:cNvPr id="280" name="Google Shape;280;p19"/>
          <p:cNvSpPr txBox="1"/>
          <p:nvPr/>
        </p:nvSpPr>
        <p:spPr>
          <a:xfrm>
            <a:off x="8458200" y="3515947"/>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281" name="Google Shape;281;p19"/>
          <p:cNvSpPr/>
          <p:nvPr/>
        </p:nvSpPr>
        <p:spPr>
          <a:xfrm rot="-767453" flipH="1">
            <a:off x="8441022" y="3158968"/>
            <a:ext cx="167136" cy="461103"/>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282" name="Google Shape;282;p19"/>
          <p:cNvSpPr txBox="1"/>
          <p:nvPr/>
        </p:nvSpPr>
        <p:spPr>
          <a:xfrm>
            <a:off x="1681925" y="332100"/>
            <a:ext cx="3453000" cy="247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t>1.Bus (Legacy bus systems eg. CAN/LIN..lacks Authentication and Encryption, which could lead malicious Command Injection</a:t>
            </a:r>
            <a:endParaRPr sz="700"/>
          </a:p>
          <a:p>
            <a:pPr marL="0" lvl="0" indent="0" algn="l" rtl="0">
              <a:spcBef>
                <a:spcPts val="0"/>
              </a:spcBef>
              <a:spcAft>
                <a:spcPts val="0"/>
              </a:spcAft>
              <a:buNone/>
            </a:pPr>
            <a:r>
              <a:rPr lang="en-GB" sz="700"/>
              <a:t>2.Improper Access separation. </a:t>
            </a:r>
            <a:endParaRPr sz="700"/>
          </a:p>
          <a:p>
            <a:pPr marL="0" lvl="0" indent="0" algn="l" rtl="0">
              <a:spcBef>
                <a:spcPts val="0"/>
              </a:spcBef>
              <a:spcAft>
                <a:spcPts val="0"/>
              </a:spcAft>
              <a:buNone/>
            </a:pPr>
            <a:r>
              <a:rPr lang="en-GB" sz="700"/>
              <a:t>3.Unauthenticated ECU boot cycle or vulnerabilities in secure boot </a:t>
            </a:r>
            <a:endParaRPr sz="700"/>
          </a:p>
          <a:p>
            <a:pPr marL="0" lvl="0" indent="0" algn="l" rtl="0">
              <a:spcBef>
                <a:spcPts val="0"/>
              </a:spcBef>
              <a:spcAft>
                <a:spcPts val="0"/>
              </a:spcAft>
              <a:buNone/>
            </a:pPr>
            <a:r>
              <a:rPr lang="en-GB" sz="700"/>
              <a:t>4.Storage of crypto keys in clear text and unsecured location, Usage of insecure  default  or common keys across devices. Usage of non-side channel resistant chipsets</a:t>
            </a:r>
            <a:endParaRPr sz="700"/>
          </a:p>
          <a:p>
            <a:pPr marL="0" lvl="0" indent="0" algn="l" rtl="0">
              <a:spcBef>
                <a:spcPts val="0"/>
              </a:spcBef>
              <a:spcAft>
                <a:spcPts val="0"/>
              </a:spcAft>
              <a:buNone/>
            </a:pPr>
            <a:r>
              <a:rPr lang="en-GB" sz="700"/>
              <a:t>5.</a:t>
            </a:r>
            <a:r>
              <a:rPr lang="en-GB" sz="700">
                <a:solidFill>
                  <a:schemeClr val="dk1"/>
                </a:solidFill>
              </a:rPr>
              <a:t>Vulnerability\weaknesses disclosed in the Bluetooth(CarBlues), Wi-Fi (KRACK vulnerability on WPA2) standard/implementations/configurations</a:t>
            </a:r>
            <a:endParaRPr sz="700">
              <a:solidFill>
                <a:schemeClr val="dk1"/>
              </a:solidFill>
            </a:endParaRPr>
          </a:p>
          <a:p>
            <a:pPr marL="0" lvl="0" indent="0" algn="l" rtl="0">
              <a:spcBef>
                <a:spcPts val="0"/>
              </a:spcBef>
              <a:spcAft>
                <a:spcPts val="0"/>
              </a:spcAft>
              <a:buNone/>
            </a:pPr>
            <a:r>
              <a:rPr lang="en-GB" sz="700">
                <a:solidFill>
                  <a:schemeClr val="dk1"/>
                </a:solidFill>
              </a:rPr>
              <a:t>6.Insecure configurations in offboard communication of TLS, MQTT etc.</a:t>
            </a:r>
            <a:endParaRPr sz="700">
              <a:solidFill>
                <a:schemeClr val="dk1"/>
              </a:solidFill>
            </a:endParaRPr>
          </a:p>
          <a:p>
            <a:pPr marL="0" lvl="0" indent="0" algn="l" rtl="0">
              <a:spcBef>
                <a:spcPts val="0"/>
              </a:spcBef>
              <a:spcAft>
                <a:spcPts val="0"/>
              </a:spcAft>
              <a:buNone/>
            </a:pPr>
            <a:r>
              <a:rPr lang="en-GB" sz="700">
                <a:solidFill>
                  <a:schemeClr val="dk1"/>
                </a:solidFill>
              </a:rPr>
              <a:t>7.Information exposure, Protection mechanism failure, Improper restriction of operations within bounds of a memory buffer, Improper input validation, NULL pointer dereference</a:t>
            </a:r>
            <a:endParaRPr sz="700">
              <a:solidFill>
                <a:schemeClr val="dk1"/>
              </a:solidFill>
            </a:endParaRPr>
          </a:p>
          <a:p>
            <a:pPr marL="0" lvl="0" indent="0" algn="l" rtl="0">
              <a:spcBef>
                <a:spcPts val="0"/>
              </a:spcBef>
              <a:spcAft>
                <a:spcPts val="0"/>
              </a:spcAft>
              <a:buNone/>
            </a:pPr>
            <a:r>
              <a:rPr lang="en-GB" sz="700">
                <a:solidFill>
                  <a:schemeClr val="dk1"/>
                </a:solidFill>
              </a:rPr>
              <a:t>8.Cloud security issues: misconfigured s3 buckets, EBS snapshots available to public, S3 and NS subdomain takeover, IAM issues, Insecure Lamda, lack of DDoS protection, Misconfigured AWS Cognito, SSRF, Lack of logging, Poorly configured security groups</a:t>
            </a:r>
            <a:endParaRPr sz="700">
              <a:solidFill>
                <a:schemeClr val="dk1"/>
              </a:solidFill>
            </a:endParaRPr>
          </a:p>
          <a:p>
            <a:pPr marL="0" lvl="0" indent="0" algn="l" rtl="0">
              <a:spcBef>
                <a:spcPts val="0"/>
              </a:spcBef>
              <a:spcAft>
                <a:spcPts val="0"/>
              </a:spcAft>
              <a:buNone/>
            </a:pPr>
            <a:endParaRPr sz="700">
              <a:solidFill>
                <a:schemeClr val="dk1"/>
              </a:solidFill>
            </a:endParaRPr>
          </a:p>
          <a:p>
            <a:pPr marL="0" lvl="0" indent="0" algn="l" rtl="0">
              <a:spcBef>
                <a:spcPts val="0"/>
              </a:spcBef>
              <a:spcAft>
                <a:spcPts val="0"/>
              </a:spcAft>
              <a:buNone/>
            </a:pPr>
            <a:endParaRPr sz="900"/>
          </a:p>
          <a:p>
            <a:pPr marL="0" lvl="0" indent="0" algn="l" rtl="0">
              <a:spcBef>
                <a:spcPts val="0"/>
              </a:spcBef>
              <a:spcAft>
                <a:spcPts val="0"/>
              </a:spcAft>
              <a:buNone/>
            </a:pPr>
            <a:endParaRPr/>
          </a:p>
        </p:txBody>
      </p:sp>
      <p:cxnSp>
        <p:nvCxnSpPr>
          <p:cNvPr id="283" name="Google Shape;283;p19"/>
          <p:cNvCxnSpPr/>
          <p:nvPr/>
        </p:nvCxnSpPr>
        <p:spPr>
          <a:xfrm>
            <a:off x="2871150" y="2767888"/>
            <a:ext cx="240900" cy="600"/>
          </a:xfrm>
          <a:prstGeom prst="straightConnector1">
            <a:avLst/>
          </a:prstGeom>
          <a:noFill/>
          <a:ln w="19050" cap="flat" cmpd="sng">
            <a:solidFill>
              <a:srgbClr val="F1C232"/>
            </a:solidFill>
            <a:prstDash val="solid"/>
            <a:round/>
            <a:headEnd type="none" w="med" len="med"/>
            <a:tailEnd type="none" w="med" len="med"/>
          </a:ln>
        </p:spPr>
      </p:cxnSp>
      <p:cxnSp>
        <p:nvCxnSpPr>
          <p:cNvPr id="284" name="Google Shape;284;p19"/>
          <p:cNvCxnSpPr/>
          <p:nvPr/>
        </p:nvCxnSpPr>
        <p:spPr>
          <a:xfrm>
            <a:off x="2826675" y="3353375"/>
            <a:ext cx="240900" cy="600"/>
          </a:xfrm>
          <a:prstGeom prst="straightConnector1">
            <a:avLst/>
          </a:prstGeom>
          <a:noFill/>
          <a:ln w="19050" cap="flat" cmpd="sng">
            <a:solidFill>
              <a:srgbClr val="3C78D8"/>
            </a:solidFill>
            <a:prstDash val="solid"/>
            <a:round/>
            <a:headEnd type="none" w="med" len="med"/>
            <a:tailEnd type="none" w="med" len="med"/>
          </a:ln>
        </p:spPr>
      </p:cxnSp>
      <p:cxnSp>
        <p:nvCxnSpPr>
          <p:cNvPr id="285" name="Google Shape;285;p19"/>
          <p:cNvCxnSpPr/>
          <p:nvPr/>
        </p:nvCxnSpPr>
        <p:spPr>
          <a:xfrm>
            <a:off x="2842300" y="3880475"/>
            <a:ext cx="240900" cy="600"/>
          </a:xfrm>
          <a:prstGeom prst="straightConnector1">
            <a:avLst/>
          </a:prstGeom>
          <a:noFill/>
          <a:ln w="19050" cap="flat" cmpd="sng">
            <a:solidFill>
              <a:srgbClr val="00FF00"/>
            </a:solidFill>
            <a:prstDash val="solid"/>
            <a:round/>
            <a:headEnd type="none" w="med" len="med"/>
            <a:tailEnd type="none" w="med" len="med"/>
          </a:ln>
        </p:spPr>
      </p:cxnSp>
      <p:cxnSp>
        <p:nvCxnSpPr>
          <p:cNvPr id="286" name="Google Shape;286;p19"/>
          <p:cNvCxnSpPr/>
          <p:nvPr/>
        </p:nvCxnSpPr>
        <p:spPr>
          <a:xfrm>
            <a:off x="2826663" y="4407575"/>
            <a:ext cx="240900" cy="600"/>
          </a:xfrm>
          <a:prstGeom prst="straightConnector1">
            <a:avLst/>
          </a:prstGeom>
          <a:noFill/>
          <a:ln w="19050" cap="flat" cmpd="sng">
            <a:solidFill>
              <a:srgbClr val="3C78D8"/>
            </a:solidFill>
            <a:prstDash val="solid"/>
            <a:round/>
            <a:headEnd type="none" w="med" len="med"/>
            <a:tailEnd type="none" w="med" len="med"/>
          </a:ln>
        </p:spPr>
      </p:cxnSp>
      <p:sp>
        <p:nvSpPr>
          <p:cNvPr id="287" name="Google Shape;287;p19"/>
          <p:cNvSpPr/>
          <p:nvPr/>
        </p:nvSpPr>
        <p:spPr>
          <a:xfrm rot="-767351" flipH="1">
            <a:off x="8020568" y="2763046"/>
            <a:ext cx="381507" cy="466255"/>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288" name="Google Shape;288;p19"/>
          <p:cNvSpPr/>
          <p:nvPr/>
        </p:nvSpPr>
        <p:spPr>
          <a:xfrm>
            <a:off x="4632462" y="4145050"/>
            <a:ext cx="6489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Powertrain</a:t>
            </a:r>
            <a:endParaRPr sz="800" b="1">
              <a:solidFill>
                <a:schemeClr val="lt1"/>
              </a:solidFill>
              <a:latin typeface="Spectral"/>
              <a:ea typeface="Spectral"/>
              <a:cs typeface="Spectral"/>
              <a:sym typeface="Spectral"/>
            </a:endParaRPr>
          </a:p>
        </p:txBody>
      </p:sp>
      <p:sp>
        <p:nvSpPr>
          <p:cNvPr id="289" name="Google Shape;289;p19"/>
          <p:cNvSpPr/>
          <p:nvPr/>
        </p:nvSpPr>
        <p:spPr>
          <a:xfrm>
            <a:off x="5394800" y="4145050"/>
            <a:ext cx="4752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BCM</a:t>
            </a:r>
            <a:endParaRPr sz="800" b="1">
              <a:solidFill>
                <a:schemeClr val="lt1"/>
              </a:solidFill>
              <a:latin typeface="Spectral"/>
              <a:ea typeface="Spectral"/>
              <a:cs typeface="Spectral"/>
              <a:sym typeface="Spectral"/>
            </a:endParaRPr>
          </a:p>
        </p:txBody>
      </p:sp>
      <p:sp>
        <p:nvSpPr>
          <p:cNvPr id="290" name="Google Shape;290;p19"/>
          <p:cNvSpPr/>
          <p:nvPr/>
        </p:nvSpPr>
        <p:spPr>
          <a:xfrm>
            <a:off x="5994637" y="4145050"/>
            <a:ext cx="6282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Chasis and Safety</a:t>
            </a:r>
            <a:endParaRPr sz="800" b="1">
              <a:solidFill>
                <a:schemeClr val="lt1"/>
              </a:solidFill>
              <a:latin typeface="Spectral"/>
              <a:ea typeface="Spectral"/>
              <a:cs typeface="Spectral"/>
              <a:sym typeface="Spectral"/>
            </a:endParaRPr>
          </a:p>
        </p:txBody>
      </p:sp>
      <p:pic>
        <p:nvPicPr>
          <p:cNvPr id="291" name="Google Shape;291;p19"/>
          <p:cNvPicPr preferRelativeResize="0"/>
          <p:nvPr/>
        </p:nvPicPr>
        <p:blipFill>
          <a:blip r:embed="rId29">
            <a:alphaModFix/>
          </a:blip>
          <a:stretch>
            <a:fillRect/>
          </a:stretch>
        </p:blipFill>
        <p:spPr>
          <a:xfrm>
            <a:off x="669900" y="2694586"/>
            <a:ext cx="286525" cy="244597"/>
          </a:xfrm>
          <a:prstGeom prst="rect">
            <a:avLst/>
          </a:prstGeom>
          <a:noFill/>
          <a:ln>
            <a:noFill/>
          </a:ln>
        </p:spPr>
      </p:pic>
      <p:pic>
        <p:nvPicPr>
          <p:cNvPr id="292" name="Google Shape;292;p19"/>
          <p:cNvPicPr preferRelativeResize="0"/>
          <p:nvPr/>
        </p:nvPicPr>
        <p:blipFill>
          <a:blip r:embed="rId29">
            <a:alphaModFix/>
          </a:blip>
          <a:stretch>
            <a:fillRect/>
          </a:stretch>
        </p:blipFill>
        <p:spPr>
          <a:xfrm>
            <a:off x="183100" y="3485736"/>
            <a:ext cx="286525" cy="244597"/>
          </a:xfrm>
          <a:prstGeom prst="rect">
            <a:avLst/>
          </a:prstGeom>
          <a:noFill/>
          <a:ln>
            <a:noFill/>
          </a:ln>
        </p:spPr>
      </p:pic>
      <p:pic>
        <p:nvPicPr>
          <p:cNvPr id="293" name="Google Shape;293;p19"/>
          <p:cNvPicPr preferRelativeResize="0"/>
          <p:nvPr/>
        </p:nvPicPr>
        <p:blipFill>
          <a:blip r:embed="rId29">
            <a:alphaModFix/>
          </a:blip>
          <a:stretch>
            <a:fillRect/>
          </a:stretch>
        </p:blipFill>
        <p:spPr>
          <a:xfrm>
            <a:off x="368728" y="4361554"/>
            <a:ext cx="357300" cy="305019"/>
          </a:xfrm>
          <a:prstGeom prst="rect">
            <a:avLst/>
          </a:prstGeom>
          <a:noFill/>
          <a:ln>
            <a:noFill/>
          </a:ln>
        </p:spPr>
      </p:pic>
      <p:pic>
        <p:nvPicPr>
          <p:cNvPr id="294" name="Google Shape;294;p19"/>
          <p:cNvPicPr preferRelativeResize="0"/>
          <p:nvPr/>
        </p:nvPicPr>
        <p:blipFill>
          <a:blip r:embed="rId29">
            <a:alphaModFix/>
          </a:blip>
          <a:stretch>
            <a:fillRect/>
          </a:stretch>
        </p:blipFill>
        <p:spPr>
          <a:xfrm>
            <a:off x="2893538" y="4438361"/>
            <a:ext cx="286525" cy="244597"/>
          </a:xfrm>
          <a:prstGeom prst="rect">
            <a:avLst/>
          </a:prstGeom>
          <a:noFill/>
          <a:ln>
            <a:noFill/>
          </a:ln>
        </p:spPr>
      </p:pic>
      <p:pic>
        <p:nvPicPr>
          <p:cNvPr id="295" name="Google Shape;295;p19"/>
          <p:cNvPicPr preferRelativeResize="0"/>
          <p:nvPr/>
        </p:nvPicPr>
        <p:blipFill>
          <a:blip r:embed="rId29">
            <a:alphaModFix/>
          </a:blip>
          <a:stretch>
            <a:fillRect/>
          </a:stretch>
        </p:blipFill>
        <p:spPr>
          <a:xfrm>
            <a:off x="2928463" y="3917148"/>
            <a:ext cx="286525" cy="244597"/>
          </a:xfrm>
          <a:prstGeom prst="rect">
            <a:avLst/>
          </a:prstGeom>
          <a:noFill/>
          <a:ln>
            <a:noFill/>
          </a:ln>
        </p:spPr>
      </p:pic>
      <p:pic>
        <p:nvPicPr>
          <p:cNvPr id="296" name="Google Shape;296;p19"/>
          <p:cNvPicPr preferRelativeResize="0"/>
          <p:nvPr/>
        </p:nvPicPr>
        <p:blipFill>
          <a:blip r:embed="rId29">
            <a:alphaModFix/>
          </a:blip>
          <a:stretch>
            <a:fillRect/>
          </a:stretch>
        </p:blipFill>
        <p:spPr>
          <a:xfrm>
            <a:off x="2860400" y="3395948"/>
            <a:ext cx="286525" cy="244597"/>
          </a:xfrm>
          <a:prstGeom prst="rect">
            <a:avLst/>
          </a:prstGeom>
          <a:noFill/>
          <a:ln>
            <a:noFill/>
          </a:ln>
        </p:spPr>
      </p:pic>
      <p:pic>
        <p:nvPicPr>
          <p:cNvPr id="297" name="Google Shape;297;p19"/>
          <p:cNvPicPr preferRelativeResize="0"/>
          <p:nvPr/>
        </p:nvPicPr>
        <p:blipFill>
          <a:blip r:embed="rId29">
            <a:alphaModFix/>
          </a:blip>
          <a:stretch>
            <a:fillRect/>
          </a:stretch>
        </p:blipFill>
        <p:spPr>
          <a:xfrm>
            <a:off x="2887438" y="2818148"/>
            <a:ext cx="286525" cy="244597"/>
          </a:xfrm>
          <a:prstGeom prst="rect">
            <a:avLst/>
          </a:prstGeom>
          <a:noFill/>
          <a:ln>
            <a:noFill/>
          </a:ln>
        </p:spPr>
      </p:pic>
      <p:pic>
        <p:nvPicPr>
          <p:cNvPr id="298" name="Google Shape;298;p19"/>
          <p:cNvPicPr preferRelativeResize="0"/>
          <p:nvPr/>
        </p:nvPicPr>
        <p:blipFill>
          <a:blip r:embed="rId29">
            <a:alphaModFix/>
          </a:blip>
          <a:stretch>
            <a:fillRect/>
          </a:stretch>
        </p:blipFill>
        <p:spPr>
          <a:xfrm>
            <a:off x="4311513" y="3231386"/>
            <a:ext cx="286525" cy="244597"/>
          </a:xfrm>
          <a:prstGeom prst="rect">
            <a:avLst/>
          </a:prstGeom>
          <a:noFill/>
          <a:ln>
            <a:noFill/>
          </a:ln>
        </p:spPr>
      </p:pic>
      <p:pic>
        <p:nvPicPr>
          <p:cNvPr id="299" name="Google Shape;299;p19"/>
          <p:cNvPicPr preferRelativeResize="0"/>
          <p:nvPr/>
        </p:nvPicPr>
        <p:blipFill>
          <a:blip r:embed="rId29">
            <a:alphaModFix/>
          </a:blip>
          <a:stretch>
            <a:fillRect/>
          </a:stretch>
        </p:blipFill>
        <p:spPr>
          <a:xfrm>
            <a:off x="5229313" y="3773761"/>
            <a:ext cx="286525" cy="244597"/>
          </a:xfrm>
          <a:prstGeom prst="rect">
            <a:avLst/>
          </a:prstGeom>
          <a:noFill/>
          <a:ln>
            <a:noFill/>
          </a:ln>
        </p:spPr>
      </p:pic>
      <p:pic>
        <p:nvPicPr>
          <p:cNvPr id="300" name="Google Shape;300;p19"/>
          <p:cNvPicPr preferRelativeResize="0"/>
          <p:nvPr/>
        </p:nvPicPr>
        <p:blipFill>
          <a:blip r:embed="rId29">
            <a:alphaModFix/>
          </a:blip>
          <a:stretch>
            <a:fillRect/>
          </a:stretch>
        </p:blipFill>
        <p:spPr>
          <a:xfrm>
            <a:off x="6014063" y="3755573"/>
            <a:ext cx="286525" cy="244597"/>
          </a:xfrm>
          <a:prstGeom prst="rect">
            <a:avLst/>
          </a:prstGeom>
          <a:noFill/>
          <a:ln>
            <a:noFill/>
          </a:ln>
        </p:spPr>
      </p:pic>
      <p:pic>
        <p:nvPicPr>
          <p:cNvPr id="301" name="Google Shape;301;p19"/>
          <p:cNvPicPr preferRelativeResize="0"/>
          <p:nvPr/>
        </p:nvPicPr>
        <p:blipFill>
          <a:blip r:embed="rId29">
            <a:alphaModFix/>
          </a:blip>
          <a:stretch>
            <a:fillRect/>
          </a:stretch>
        </p:blipFill>
        <p:spPr>
          <a:xfrm>
            <a:off x="7499600" y="3411161"/>
            <a:ext cx="286525" cy="244597"/>
          </a:xfrm>
          <a:prstGeom prst="rect">
            <a:avLst/>
          </a:prstGeom>
          <a:noFill/>
          <a:ln>
            <a:noFill/>
          </a:ln>
        </p:spPr>
      </p:pic>
      <p:pic>
        <p:nvPicPr>
          <p:cNvPr id="302" name="Google Shape;302;p19"/>
          <p:cNvPicPr preferRelativeResize="0"/>
          <p:nvPr/>
        </p:nvPicPr>
        <p:blipFill>
          <a:blip r:embed="rId29">
            <a:alphaModFix/>
          </a:blip>
          <a:stretch>
            <a:fillRect/>
          </a:stretch>
        </p:blipFill>
        <p:spPr>
          <a:xfrm>
            <a:off x="6407575" y="4490836"/>
            <a:ext cx="286525" cy="244597"/>
          </a:xfrm>
          <a:prstGeom prst="rect">
            <a:avLst/>
          </a:prstGeom>
          <a:noFill/>
          <a:ln>
            <a:noFill/>
          </a:ln>
        </p:spPr>
      </p:pic>
      <p:pic>
        <p:nvPicPr>
          <p:cNvPr id="303" name="Google Shape;303;p19"/>
          <p:cNvPicPr preferRelativeResize="0"/>
          <p:nvPr/>
        </p:nvPicPr>
        <p:blipFill>
          <a:blip r:embed="rId29">
            <a:alphaModFix/>
          </a:blip>
          <a:stretch>
            <a:fillRect/>
          </a:stretch>
        </p:blipFill>
        <p:spPr>
          <a:xfrm>
            <a:off x="5701200" y="4502586"/>
            <a:ext cx="286525" cy="244597"/>
          </a:xfrm>
          <a:prstGeom prst="rect">
            <a:avLst/>
          </a:prstGeom>
          <a:noFill/>
          <a:ln>
            <a:noFill/>
          </a:ln>
        </p:spPr>
      </p:pic>
      <p:pic>
        <p:nvPicPr>
          <p:cNvPr id="304" name="Google Shape;304;p19"/>
          <p:cNvPicPr preferRelativeResize="0"/>
          <p:nvPr/>
        </p:nvPicPr>
        <p:blipFill>
          <a:blip r:embed="rId29">
            <a:alphaModFix/>
          </a:blip>
          <a:stretch>
            <a:fillRect/>
          </a:stretch>
        </p:blipFill>
        <p:spPr>
          <a:xfrm>
            <a:off x="4979600" y="4454923"/>
            <a:ext cx="286525" cy="244597"/>
          </a:xfrm>
          <a:prstGeom prst="rect">
            <a:avLst/>
          </a:prstGeom>
          <a:noFill/>
          <a:ln>
            <a:noFill/>
          </a:ln>
        </p:spPr>
      </p:pic>
      <p:pic>
        <p:nvPicPr>
          <p:cNvPr id="305" name="Google Shape;305;p19"/>
          <p:cNvPicPr preferRelativeResize="0"/>
          <p:nvPr/>
        </p:nvPicPr>
        <p:blipFill>
          <a:blip r:embed="rId29">
            <a:alphaModFix/>
          </a:blip>
          <a:stretch>
            <a:fillRect/>
          </a:stretch>
        </p:blipFill>
        <p:spPr>
          <a:xfrm>
            <a:off x="8084725" y="4438348"/>
            <a:ext cx="286525" cy="244597"/>
          </a:xfrm>
          <a:prstGeom prst="rect">
            <a:avLst/>
          </a:prstGeom>
          <a:noFill/>
          <a:ln>
            <a:noFill/>
          </a:ln>
        </p:spPr>
      </p:pic>
      <p:pic>
        <p:nvPicPr>
          <p:cNvPr id="306" name="Google Shape;306;p19"/>
          <p:cNvPicPr preferRelativeResize="0"/>
          <p:nvPr/>
        </p:nvPicPr>
        <p:blipFill>
          <a:blip r:embed="rId29">
            <a:alphaModFix/>
          </a:blip>
          <a:stretch>
            <a:fillRect/>
          </a:stretch>
        </p:blipFill>
        <p:spPr>
          <a:xfrm>
            <a:off x="7999425" y="3845661"/>
            <a:ext cx="286525" cy="244597"/>
          </a:xfrm>
          <a:prstGeom prst="rect">
            <a:avLst/>
          </a:prstGeom>
          <a:noFill/>
          <a:ln>
            <a:noFill/>
          </a:ln>
        </p:spPr>
      </p:pic>
      <p:pic>
        <p:nvPicPr>
          <p:cNvPr id="307" name="Google Shape;307;p19"/>
          <p:cNvPicPr preferRelativeResize="0"/>
          <p:nvPr/>
        </p:nvPicPr>
        <p:blipFill>
          <a:blip r:embed="rId29">
            <a:alphaModFix/>
          </a:blip>
          <a:stretch>
            <a:fillRect/>
          </a:stretch>
        </p:blipFill>
        <p:spPr>
          <a:xfrm>
            <a:off x="5956025" y="1277148"/>
            <a:ext cx="286525" cy="244597"/>
          </a:xfrm>
          <a:prstGeom prst="rect">
            <a:avLst/>
          </a:prstGeom>
          <a:noFill/>
          <a:ln>
            <a:noFill/>
          </a:ln>
        </p:spPr>
      </p:pic>
      <p:pic>
        <p:nvPicPr>
          <p:cNvPr id="308" name="Google Shape;308;p19"/>
          <p:cNvPicPr preferRelativeResize="0"/>
          <p:nvPr/>
        </p:nvPicPr>
        <p:blipFill>
          <a:blip r:embed="rId29">
            <a:alphaModFix/>
          </a:blip>
          <a:stretch>
            <a:fillRect/>
          </a:stretch>
        </p:blipFill>
        <p:spPr>
          <a:xfrm>
            <a:off x="7940300" y="2746511"/>
            <a:ext cx="286525" cy="244597"/>
          </a:xfrm>
          <a:prstGeom prst="rect">
            <a:avLst/>
          </a:prstGeom>
          <a:noFill/>
          <a:ln>
            <a:noFill/>
          </a:ln>
        </p:spPr>
      </p:pic>
      <p:pic>
        <p:nvPicPr>
          <p:cNvPr id="309" name="Google Shape;309;p19"/>
          <p:cNvPicPr preferRelativeResize="0"/>
          <p:nvPr/>
        </p:nvPicPr>
        <p:blipFill>
          <a:blip r:embed="rId29">
            <a:alphaModFix/>
          </a:blip>
          <a:stretch>
            <a:fillRect/>
          </a:stretch>
        </p:blipFill>
        <p:spPr>
          <a:xfrm>
            <a:off x="8260225" y="1588598"/>
            <a:ext cx="286525" cy="244597"/>
          </a:xfrm>
          <a:prstGeom prst="rect">
            <a:avLst/>
          </a:prstGeom>
          <a:noFill/>
          <a:ln>
            <a:noFill/>
          </a:ln>
        </p:spPr>
      </p:pic>
      <p:pic>
        <p:nvPicPr>
          <p:cNvPr id="310" name="Google Shape;310;p19"/>
          <p:cNvPicPr preferRelativeResize="0"/>
          <p:nvPr/>
        </p:nvPicPr>
        <p:blipFill>
          <a:blip r:embed="rId29">
            <a:alphaModFix/>
          </a:blip>
          <a:stretch>
            <a:fillRect/>
          </a:stretch>
        </p:blipFill>
        <p:spPr>
          <a:xfrm>
            <a:off x="6982713" y="1404586"/>
            <a:ext cx="286525" cy="244597"/>
          </a:xfrm>
          <a:prstGeom prst="rect">
            <a:avLst/>
          </a:prstGeom>
          <a:noFill/>
          <a:ln>
            <a:noFill/>
          </a:ln>
        </p:spPr>
      </p:pic>
      <p:pic>
        <p:nvPicPr>
          <p:cNvPr id="311" name="Google Shape;311;p19"/>
          <p:cNvPicPr preferRelativeResize="0"/>
          <p:nvPr/>
        </p:nvPicPr>
        <p:blipFill>
          <a:blip r:embed="rId29">
            <a:alphaModFix/>
          </a:blip>
          <a:stretch>
            <a:fillRect/>
          </a:stretch>
        </p:blipFill>
        <p:spPr>
          <a:xfrm>
            <a:off x="5096075" y="1139336"/>
            <a:ext cx="286525" cy="244597"/>
          </a:xfrm>
          <a:prstGeom prst="rect">
            <a:avLst/>
          </a:prstGeom>
          <a:noFill/>
          <a:ln>
            <a:noFill/>
          </a:ln>
        </p:spPr>
      </p:pic>
      <p:pic>
        <p:nvPicPr>
          <p:cNvPr id="312" name="Google Shape;312;p19"/>
          <p:cNvPicPr preferRelativeResize="0"/>
          <p:nvPr/>
        </p:nvPicPr>
        <p:blipFill>
          <a:blip r:embed="rId29">
            <a:alphaModFix/>
          </a:blip>
          <a:stretch>
            <a:fillRect/>
          </a:stretch>
        </p:blipFill>
        <p:spPr>
          <a:xfrm>
            <a:off x="8587350" y="3293911"/>
            <a:ext cx="286525" cy="244597"/>
          </a:xfrm>
          <a:prstGeom prst="rect">
            <a:avLst/>
          </a:prstGeom>
          <a:noFill/>
          <a:ln>
            <a:noFill/>
          </a:ln>
        </p:spPr>
      </p:pic>
      <p:pic>
        <p:nvPicPr>
          <p:cNvPr id="313" name="Google Shape;313;p19"/>
          <p:cNvPicPr preferRelativeResize="0"/>
          <p:nvPr/>
        </p:nvPicPr>
        <p:blipFill>
          <a:blip r:embed="rId29">
            <a:alphaModFix/>
          </a:blip>
          <a:stretch>
            <a:fillRect/>
          </a:stretch>
        </p:blipFill>
        <p:spPr>
          <a:xfrm>
            <a:off x="1215988" y="2947411"/>
            <a:ext cx="286525" cy="244597"/>
          </a:xfrm>
          <a:prstGeom prst="rect">
            <a:avLst/>
          </a:prstGeom>
          <a:noFill/>
          <a:ln>
            <a:noFill/>
          </a:ln>
        </p:spPr>
      </p:pic>
      <p:pic>
        <p:nvPicPr>
          <p:cNvPr id="314" name="Google Shape;314;p19"/>
          <p:cNvPicPr preferRelativeResize="0"/>
          <p:nvPr/>
        </p:nvPicPr>
        <p:blipFill>
          <a:blip r:embed="rId29">
            <a:alphaModFix/>
          </a:blip>
          <a:stretch>
            <a:fillRect/>
          </a:stretch>
        </p:blipFill>
        <p:spPr>
          <a:xfrm>
            <a:off x="1387788" y="4046736"/>
            <a:ext cx="286525" cy="244597"/>
          </a:xfrm>
          <a:prstGeom prst="rect">
            <a:avLst/>
          </a:prstGeom>
          <a:noFill/>
          <a:ln>
            <a:noFill/>
          </a:ln>
        </p:spPr>
      </p:pic>
      <p:pic>
        <p:nvPicPr>
          <p:cNvPr id="315" name="Google Shape;315;p19"/>
          <p:cNvPicPr preferRelativeResize="0"/>
          <p:nvPr/>
        </p:nvPicPr>
        <p:blipFill>
          <a:blip r:embed="rId29">
            <a:alphaModFix/>
          </a:blip>
          <a:stretch>
            <a:fillRect/>
          </a:stretch>
        </p:blipFill>
        <p:spPr>
          <a:xfrm>
            <a:off x="416850" y="992773"/>
            <a:ext cx="286525" cy="244597"/>
          </a:xfrm>
          <a:prstGeom prst="rect">
            <a:avLst/>
          </a:prstGeom>
          <a:noFill/>
          <a:ln>
            <a:noFill/>
          </a:ln>
        </p:spPr>
      </p:pic>
      <p:pic>
        <p:nvPicPr>
          <p:cNvPr id="316" name="Google Shape;316;p19"/>
          <p:cNvPicPr preferRelativeResize="0"/>
          <p:nvPr/>
        </p:nvPicPr>
        <p:blipFill>
          <a:blip r:embed="rId29">
            <a:alphaModFix/>
          </a:blip>
          <a:stretch>
            <a:fillRect/>
          </a:stretch>
        </p:blipFill>
        <p:spPr>
          <a:xfrm>
            <a:off x="1454025" y="906323"/>
            <a:ext cx="286525" cy="244597"/>
          </a:xfrm>
          <a:prstGeom prst="rect">
            <a:avLst/>
          </a:prstGeom>
          <a:noFill/>
          <a:ln>
            <a:noFill/>
          </a:ln>
        </p:spPr>
      </p:pic>
      <p:pic>
        <p:nvPicPr>
          <p:cNvPr id="317" name="Google Shape;317;p19"/>
          <p:cNvPicPr preferRelativeResize="0"/>
          <p:nvPr/>
        </p:nvPicPr>
        <p:blipFill>
          <a:blip r:embed="rId29">
            <a:alphaModFix/>
          </a:blip>
          <a:stretch>
            <a:fillRect/>
          </a:stretch>
        </p:blipFill>
        <p:spPr>
          <a:xfrm>
            <a:off x="3381213" y="3739448"/>
            <a:ext cx="286525" cy="244597"/>
          </a:xfrm>
          <a:prstGeom prst="rect">
            <a:avLst/>
          </a:prstGeom>
          <a:noFill/>
          <a:ln>
            <a:noFill/>
          </a:ln>
        </p:spPr>
      </p:pic>
      <p:pic>
        <p:nvPicPr>
          <p:cNvPr id="318" name="Google Shape;318;p19"/>
          <p:cNvPicPr preferRelativeResize="0"/>
          <p:nvPr/>
        </p:nvPicPr>
        <p:blipFill>
          <a:blip r:embed="rId29">
            <a:alphaModFix/>
          </a:blip>
          <a:stretch>
            <a:fillRect/>
          </a:stretch>
        </p:blipFill>
        <p:spPr>
          <a:xfrm>
            <a:off x="3392388" y="3062748"/>
            <a:ext cx="286525" cy="244597"/>
          </a:xfrm>
          <a:prstGeom prst="rect">
            <a:avLst/>
          </a:prstGeom>
          <a:noFill/>
          <a:ln>
            <a:noFill/>
          </a:ln>
        </p:spPr>
      </p:pic>
      <p:pic>
        <p:nvPicPr>
          <p:cNvPr id="319" name="Google Shape;319;p19"/>
          <p:cNvPicPr preferRelativeResize="0"/>
          <p:nvPr/>
        </p:nvPicPr>
        <p:blipFill>
          <a:blip r:embed="rId29">
            <a:alphaModFix/>
          </a:blip>
          <a:stretch>
            <a:fillRect/>
          </a:stretch>
        </p:blipFill>
        <p:spPr>
          <a:xfrm>
            <a:off x="4144175" y="4230948"/>
            <a:ext cx="286525" cy="244597"/>
          </a:xfrm>
          <a:prstGeom prst="rect">
            <a:avLst/>
          </a:prstGeom>
          <a:noFill/>
          <a:ln>
            <a:noFill/>
          </a:ln>
        </p:spPr>
      </p:pic>
      <p:pic>
        <p:nvPicPr>
          <p:cNvPr id="320" name="Google Shape;320;p19"/>
          <p:cNvPicPr preferRelativeResize="0"/>
          <p:nvPr/>
        </p:nvPicPr>
        <p:blipFill>
          <a:blip r:embed="rId29">
            <a:alphaModFix/>
          </a:blip>
          <a:stretch>
            <a:fillRect/>
          </a:stretch>
        </p:blipFill>
        <p:spPr>
          <a:xfrm>
            <a:off x="4216838" y="3863998"/>
            <a:ext cx="286525" cy="244597"/>
          </a:xfrm>
          <a:prstGeom prst="rect">
            <a:avLst/>
          </a:prstGeom>
          <a:noFill/>
          <a:ln>
            <a:noFill/>
          </a:ln>
        </p:spPr>
      </p:pic>
      <p:pic>
        <p:nvPicPr>
          <p:cNvPr id="321" name="Google Shape;321;p19"/>
          <p:cNvPicPr preferRelativeResize="0"/>
          <p:nvPr/>
        </p:nvPicPr>
        <p:blipFill>
          <a:blip r:embed="rId29">
            <a:alphaModFix/>
          </a:blip>
          <a:stretch>
            <a:fillRect/>
          </a:stretch>
        </p:blipFill>
        <p:spPr>
          <a:xfrm>
            <a:off x="4185013" y="2681623"/>
            <a:ext cx="286525" cy="244597"/>
          </a:xfrm>
          <a:prstGeom prst="rect">
            <a:avLst/>
          </a:prstGeom>
          <a:noFill/>
          <a:ln>
            <a:noFill/>
          </a:ln>
        </p:spPr>
      </p:pic>
      <p:pic>
        <p:nvPicPr>
          <p:cNvPr id="322" name="Google Shape;322;p19"/>
          <p:cNvPicPr preferRelativeResize="0"/>
          <p:nvPr/>
        </p:nvPicPr>
        <p:blipFill>
          <a:blip r:embed="rId29">
            <a:alphaModFix/>
          </a:blip>
          <a:stretch>
            <a:fillRect/>
          </a:stretch>
        </p:blipFill>
        <p:spPr>
          <a:xfrm>
            <a:off x="8601775" y="41525"/>
            <a:ext cx="363850" cy="290575"/>
          </a:xfrm>
          <a:prstGeom prst="rect">
            <a:avLst/>
          </a:prstGeom>
          <a:noFill/>
          <a:ln>
            <a:noFill/>
          </a:ln>
        </p:spPr>
      </p:pic>
      <p:cxnSp>
        <p:nvCxnSpPr>
          <p:cNvPr id="323" name="Google Shape;323;p19"/>
          <p:cNvCxnSpPr/>
          <p:nvPr/>
        </p:nvCxnSpPr>
        <p:spPr>
          <a:xfrm rot="10800000" flipH="1">
            <a:off x="4487350" y="3531350"/>
            <a:ext cx="333900" cy="2100"/>
          </a:xfrm>
          <a:prstGeom prst="straightConnector1">
            <a:avLst/>
          </a:prstGeom>
          <a:noFill/>
          <a:ln w="19050" cap="flat" cmpd="sng">
            <a:solidFill>
              <a:srgbClr val="3C78D8"/>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p:nvPr/>
        </p:nvSpPr>
        <p:spPr>
          <a:xfrm>
            <a:off x="174450" y="66800"/>
            <a:ext cx="8685600" cy="32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A475B"/>
              </a:buClr>
              <a:buSzPts val="1800"/>
              <a:buFont typeface="Arial"/>
              <a:buNone/>
            </a:pPr>
            <a:r>
              <a:rPr lang="en-GB" b="1">
                <a:solidFill>
                  <a:srgbClr val="3A475B"/>
                </a:solidFill>
              </a:rPr>
              <a:t>Autonomous Vehicle - Risks</a:t>
            </a:r>
            <a:endParaRPr b="1">
              <a:solidFill>
                <a:srgbClr val="3A475B"/>
              </a:solidFill>
              <a:latin typeface="Arial"/>
              <a:ea typeface="Arial"/>
              <a:cs typeface="Arial"/>
              <a:sym typeface="Arial"/>
            </a:endParaRPr>
          </a:p>
        </p:txBody>
      </p:sp>
      <p:cxnSp>
        <p:nvCxnSpPr>
          <p:cNvPr id="329" name="Google Shape;329;p20"/>
          <p:cNvCxnSpPr/>
          <p:nvPr/>
        </p:nvCxnSpPr>
        <p:spPr>
          <a:xfrm rot="10800000" flipH="1">
            <a:off x="188875" y="373975"/>
            <a:ext cx="8727600" cy="5100"/>
          </a:xfrm>
          <a:prstGeom prst="straightConnector1">
            <a:avLst/>
          </a:prstGeom>
          <a:noFill/>
          <a:ln w="9525" cap="flat" cmpd="sng">
            <a:solidFill>
              <a:srgbClr val="445A6C"/>
            </a:solidFill>
            <a:prstDash val="solid"/>
            <a:round/>
            <a:headEnd type="none" w="med" len="med"/>
            <a:tailEnd type="none" w="med" len="med"/>
          </a:ln>
        </p:spPr>
      </p:cxnSp>
      <p:pic>
        <p:nvPicPr>
          <p:cNvPr id="330" name="Google Shape;330;p20"/>
          <p:cNvPicPr preferRelativeResize="0"/>
          <p:nvPr/>
        </p:nvPicPr>
        <p:blipFill rotWithShape="1">
          <a:blip r:embed="rId3">
            <a:alphaModFix amt="42000"/>
          </a:blip>
          <a:srcRect t="4816"/>
          <a:stretch/>
        </p:blipFill>
        <p:spPr>
          <a:xfrm rot="10800000">
            <a:off x="1750050" y="1873188"/>
            <a:ext cx="6624400" cy="3187499"/>
          </a:xfrm>
          <a:prstGeom prst="rect">
            <a:avLst/>
          </a:prstGeom>
          <a:noFill/>
          <a:ln>
            <a:noFill/>
          </a:ln>
        </p:spPr>
      </p:pic>
      <p:pic>
        <p:nvPicPr>
          <p:cNvPr id="331" name="Google Shape;331;p20"/>
          <p:cNvPicPr preferRelativeResize="0"/>
          <p:nvPr/>
        </p:nvPicPr>
        <p:blipFill>
          <a:blip r:embed="rId4">
            <a:alphaModFix/>
          </a:blip>
          <a:stretch>
            <a:fillRect/>
          </a:stretch>
        </p:blipFill>
        <p:spPr>
          <a:xfrm>
            <a:off x="52000" y="517950"/>
            <a:ext cx="1402025" cy="1402025"/>
          </a:xfrm>
          <a:prstGeom prst="rect">
            <a:avLst/>
          </a:prstGeom>
          <a:noFill/>
          <a:ln>
            <a:noFill/>
          </a:ln>
        </p:spPr>
      </p:pic>
      <p:sp>
        <p:nvSpPr>
          <p:cNvPr id="332" name="Google Shape;332;p20"/>
          <p:cNvSpPr txBox="1"/>
          <p:nvPr/>
        </p:nvSpPr>
        <p:spPr>
          <a:xfrm>
            <a:off x="647850" y="47737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pic>
        <p:nvPicPr>
          <p:cNvPr id="333" name="Google Shape;333;p20"/>
          <p:cNvPicPr preferRelativeResize="0"/>
          <p:nvPr/>
        </p:nvPicPr>
        <p:blipFill>
          <a:blip r:embed="rId5">
            <a:alphaModFix/>
          </a:blip>
          <a:stretch>
            <a:fillRect/>
          </a:stretch>
        </p:blipFill>
        <p:spPr>
          <a:xfrm rot="-2">
            <a:off x="373025" y="517950"/>
            <a:ext cx="560750" cy="528649"/>
          </a:xfrm>
          <a:prstGeom prst="rect">
            <a:avLst/>
          </a:prstGeom>
          <a:noFill/>
          <a:ln>
            <a:noFill/>
          </a:ln>
        </p:spPr>
      </p:pic>
      <p:sp>
        <p:nvSpPr>
          <p:cNvPr id="334" name="Google Shape;334;p20"/>
          <p:cNvSpPr txBox="1"/>
          <p:nvPr/>
        </p:nvSpPr>
        <p:spPr>
          <a:xfrm>
            <a:off x="400000" y="6283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434343"/>
                </a:solidFill>
              </a:rPr>
              <a:t>RSU</a:t>
            </a:r>
            <a:endParaRPr sz="800" b="1">
              <a:solidFill>
                <a:srgbClr val="434343"/>
              </a:solidFill>
            </a:endParaRPr>
          </a:p>
        </p:txBody>
      </p:sp>
      <p:pic>
        <p:nvPicPr>
          <p:cNvPr id="335" name="Google Shape;335;p20"/>
          <p:cNvPicPr preferRelativeResize="0"/>
          <p:nvPr/>
        </p:nvPicPr>
        <p:blipFill>
          <a:blip r:embed="rId6">
            <a:alphaModFix/>
          </a:blip>
          <a:stretch>
            <a:fillRect/>
          </a:stretch>
        </p:blipFill>
        <p:spPr>
          <a:xfrm>
            <a:off x="127950" y="4340425"/>
            <a:ext cx="776175" cy="803075"/>
          </a:xfrm>
          <a:prstGeom prst="rect">
            <a:avLst/>
          </a:prstGeom>
          <a:noFill/>
          <a:ln>
            <a:noFill/>
          </a:ln>
        </p:spPr>
      </p:pic>
      <p:pic>
        <p:nvPicPr>
          <p:cNvPr id="336" name="Google Shape;336;p20"/>
          <p:cNvPicPr preferRelativeResize="0"/>
          <p:nvPr/>
        </p:nvPicPr>
        <p:blipFill>
          <a:blip r:embed="rId7">
            <a:alphaModFix/>
          </a:blip>
          <a:stretch>
            <a:fillRect/>
          </a:stretch>
        </p:blipFill>
        <p:spPr>
          <a:xfrm>
            <a:off x="5051000" y="235900"/>
            <a:ext cx="1076475" cy="1022150"/>
          </a:xfrm>
          <a:prstGeom prst="rect">
            <a:avLst/>
          </a:prstGeom>
          <a:noFill/>
          <a:ln>
            <a:noFill/>
          </a:ln>
        </p:spPr>
      </p:pic>
      <p:pic>
        <p:nvPicPr>
          <p:cNvPr id="337" name="Google Shape;337;p20"/>
          <p:cNvPicPr preferRelativeResize="0"/>
          <p:nvPr/>
        </p:nvPicPr>
        <p:blipFill>
          <a:blip r:embed="rId8">
            <a:alphaModFix/>
          </a:blip>
          <a:stretch>
            <a:fillRect/>
          </a:stretch>
        </p:blipFill>
        <p:spPr>
          <a:xfrm rot="6450092">
            <a:off x="794886" y="723923"/>
            <a:ext cx="405480" cy="405480"/>
          </a:xfrm>
          <a:prstGeom prst="rect">
            <a:avLst/>
          </a:prstGeom>
          <a:noFill/>
          <a:ln>
            <a:noFill/>
          </a:ln>
        </p:spPr>
      </p:pic>
      <p:pic>
        <p:nvPicPr>
          <p:cNvPr id="338" name="Google Shape;338;p20"/>
          <p:cNvPicPr preferRelativeResize="0"/>
          <p:nvPr/>
        </p:nvPicPr>
        <p:blipFill>
          <a:blip r:embed="rId8">
            <a:alphaModFix/>
          </a:blip>
          <a:stretch>
            <a:fillRect/>
          </a:stretch>
        </p:blipFill>
        <p:spPr>
          <a:xfrm rot="-1413436">
            <a:off x="6820525" y="2331930"/>
            <a:ext cx="650048" cy="794843"/>
          </a:xfrm>
          <a:prstGeom prst="rect">
            <a:avLst/>
          </a:prstGeom>
          <a:noFill/>
          <a:ln>
            <a:noFill/>
          </a:ln>
        </p:spPr>
      </p:pic>
      <p:pic>
        <p:nvPicPr>
          <p:cNvPr id="339" name="Google Shape;339;p20"/>
          <p:cNvPicPr preferRelativeResize="0"/>
          <p:nvPr/>
        </p:nvPicPr>
        <p:blipFill>
          <a:blip r:embed="rId9">
            <a:alphaModFix/>
          </a:blip>
          <a:stretch>
            <a:fillRect/>
          </a:stretch>
        </p:blipFill>
        <p:spPr>
          <a:xfrm>
            <a:off x="704483" y="4452769"/>
            <a:ext cx="320709" cy="320709"/>
          </a:xfrm>
          <a:prstGeom prst="rect">
            <a:avLst/>
          </a:prstGeom>
          <a:noFill/>
          <a:ln>
            <a:noFill/>
          </a:ln>
        </p:spPr>
      </p:pic>
      <p:pic>
        <p:nvPicPr>
          <p:cNvPr id="340" name="Google Shape;340;p20"/>
          <p:cNvPicPr preferRelativeResize="0"/>
          <p:nvPr/>
        </p:nvPicPr>
        <p:blipFill>
          <a:blip r:embed="rId10">
            <a:alphaModFix/>
          </a:blip>
          <a:stretch>
            <a:fillRect/>
          </a:stretch>
        </p:blipFill>
        <p:spPr>
          <a:xfrm>
            <a:off x="27800" y="3958350"/>
            <a:ext cx="326426" cy="307800"/>
          </a:xfrm>
          <a:prstGeom prst="rect">
            <a:avLst/>
          </a:prstGeom>
          <a:noFill/>
          <a:ln>
            <a:noFill/>
          </a:ln>
        </p:spPr>
      </p:pic>
      <p:pic>
        <p:nvPicPr>
          <p:cNvPr id="341" name="Google Shape;341;p20"/>
          <p:cNvPicPr preferRelativeResize="0"/>
          <p:nvPr/>
        </p:nvPicPr>
        <p:blipFill>
          <a:blip r:embed="rId11">
            <a:alphaModFix/>
          </a:blip>
          <a:stretch>
            <a:fillRect/>
          </a:stretch>
        </p:blipFill>
        <p:spPr>
          <a:xfrm rot="1220636">
            <a:off x="350603" y="4072532"/>
            <a:ext cx="330870" cy="285612"/>
          </a:xfrm>
          <a:prstGeom prst="rect">
            <a:avLst/>
          </a:prstGeom>
          <a:noFill/>
          <a:ln>
            <a:noFill/>
          </a:ln>
        </p:spPr>
      </p:pic>
      <p:pic>
        <p:nvPicPr>
          <p:cNvPr id="342" name="Google Shape;342;p20"/>
          <p:cNvPicPr preferRelativeResize="0"/>
          <p:nvPr/>
        </p:nvPicPr>
        <p:blipFill>
          <a:blip r:embed="rId12">
            <a:alphaModFix/>
          </a:blip>
          <a:stretch>
            <a:fillRect/>
          </a:stretch>
        </p:blipFill>
        <p:spPr>
          <a:xfrm>
            <a:off x="7346975" y="455275"/>
            <a:ext cx="1569500" cy="1022175"/>
          </a:xfrm>
          <a:prstGeom prst="rect">
            <a:avLst/>
          </a:prstGeom>
          <a:noFill/>
          <a:ln>
            <a:noFill/>
          </a:ln>
        </p:spPr>
      </p:pic>
      <p:sp>
        <p:nvSpPr>
          <p:cNvPr id="343" name="Google Shape;343;p20"/>
          <p:cNvSpPr txBox="1"/>
          <p:nvPr/>
        </p:nvSpPr>
        <p:spPr>
          <a:xfrm>
            <a:off x="8458200" y="9628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vPKI </a:t>
            </a:r>
            <a:endParaRPr sz="800" b="1">
              <a:solidFill>
                <a:srgbClr val="666666"/>
              </a:solidFill>
            </a:endParaRPr>
          </a:p>
        </p:txBody>
      </p:sp>
      <p:pic>
        <p:nvPicPr>
          <p:cNvPr id="344" name="Google Shape;344;p20"/>
          <p:cNvPicPr preferRelativeResize="0"/>
          <p:nvPr/>
        </p:nvPicPr>
        <p:blipFill>
          <a:blip r:embed="rId13">
            <a:alphaModFix/>
          </a:blip>
          <a:stretch>
            <a:fillRect/>
          </a:stretch>
        </p:blipFill>
        <p:spPr>
          <a:xfrm>
            <a:off x="87750" y="2385675"/>
            <a:ext cx="454200" cy="489949"/>
          </a:xfrm>
          <a:prstGeom prst="rect">
            <a:avLst/>
          </a:prstGeom>
          <a:noFill/>
          <a:ln>
            <a:noFill/>
          </a:ln>
        </p:spPr>
      </p:pic>
      <p:pic>
        <p:nvPicPr>
          <p:cNvPr id="345" name="Google Shape;345;p20"/>
          <p:cNvPicPr preferRelativeResize="0"/>
          <p:nvPr/>
        </p:nvPicPr>
        <p:blipFill>
          <a:blip r:embed="rId14">
            <a:alphaModFix/>
          </a:blip>
          <a:stretch>
            <a:fillRect/>
          </a:stretch>
        </p:blipFill>
        <p:spPr>
          <a:xfrm>
            <a:off x="343376" y="2209050"/>
            <a:ext cx="560750" cy="489949"/>
          </a:xfrm>
          <a:prstGeom prst="rect">
            <a:avLst/>
          </a:prstGeom>
          <a:noFill/>
          <a:ln>
            <a:noFill/>
          </a:ln>
        </p:spPr>
      </p:pic>
      <p:sp>
        <p:nvSpPr>
          <p:cNvPr id="346" name="Google Shape;346;p20"/>
          <p:cNvSpPr/>
          <p:nvPr/>
        </p:nvSpPr>
        <p:spPr>
          <a:xfrm>
            <a:off x="5877900" y="3185350"/>
            <a:ext cx="820500" cy="6870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TCU</a:t>
            </a:r>
            <a:endParaRPr sz="1200">
              <a:solidFill>
                <a:schemeClr val="lt1"/>
              </a:solidFill>
              <a:latin typeface="Spectral"/>
              <a:ea typeface="Spectral"/>
              <a:cs typeface="Spectral"/>
              <a:sym typeface="Spectral"/>
            </a:endParaRPr>
          </a:p>
        </p:txBody>
      </p:sp>
      <p:sp>
        <p:nvSpPr>
          <p:cNvPr id="347" name="Google Shape;347;p20"/>
          <p:cNvSpPr/>
          <p:nvPr/>
        </p:nvSpPr>
        <p:spPr>
          <a:xfrm>
            <a:off x="6798825" y="3099650"/>
            <a:ext cx="8676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0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OBU</a:t>
            </a:r>
            <a:endParaRPr sz="1000" b="1">
              <a:solidFill>
                <a:schemeClr val="lt1"/>
              </a:solidFill>
              <a:latin typeface="Spectral"/>
              <a:ea typeface="Spectral"/>
              <a:cs typeface="Spectral"/>
              <a:sym typeface="Spectral"/>
            </a:endParaRPr>
          </a:p>
        </p:txBody>
      </p:sp>
      <p:pic>
        <p:nvPicPr>
          <p:cNvPr id="348" name="Google Shape;348;p20"/>
          <p:cNvPicPr preferRelativeResize="0"/>
          <p:nvPr/>
        </p:nvPicPr>
        <p:blipFill>
          <a:blip r:embed="rId15">
            <a:alphaModFix/>
          </a:blip>
          <a:stretch>
            <a:fillRect/>
          </a:stretch>
        </p:blipFill>
        <p:spPr>
          <a:xfrm>
            <a:off x="6952250" y="3174400"/>
            <a:ext cx="560775" cy="416443"/>
          </a:xfrm>
          <a:prstGeom prst="rect">
            <a:avLst/>
          </a:prstGeom>
          <a:noFill/>
          <a:ln>
            <a:noFill/>
          </a:ln>
        </p:spPr>
      </p:pic>
      <p:sp>
        <p:nvSpPr>
          <p:cNvPr id="349" name="Google Shape;349;p20"/>
          <p:cNvSpPr/>
          <p:nvPr/>
        </p:nvSpPr>
        <p:spPr>
          <a:xfrm>
            <a:off x="3833950" y="3325250"/>
            <a:ext cx="6534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b="1">
                <a:solidFill>
                  <a:schemeClr val="lt1"/>
                </a:solidFill>
                <a:latin typeface="Spectral"/>
                <a:ea typeface="Spectral"/>
                <a:cs typeface="Spectral"/>
                <a:sym typeface="Spectral"/>
              </a:rPr>
              <a:t>ADAS</a:t>
            </a:r>
            <a:endParaRPr sz="1100" b="1">
              <a:solidFill>
                <a:schemeClr val="lt1"/>
              </a:solidFill>
              <a:latin typeface="Spectral"/>
              <a:ea typeface="Spectral"/>
              <a:cs typeface="Spectral"/>
              <a:sym typeface="Spectral"/>
            </a:endParaRPr>
          </a:p>
        </p:txBody>
      </p:sp>
      <p:cxnSp>
        <p:nvCxnSpPr>
          <p:cNvPr id="350" name="Google Shape;350;p20"/>
          <p:cNvCxnSpPr/>
          <p:nvPr/>
        </p:nvCxnSpPr>
        <p:spPr>
          <a:xfrm>
            <a:off x="5382600" y="3528850"/>
            <a:ext cx="495300" cy="0"/>
          </a:xfrm>
          <a:prstGeom prst="straightConnector1">
            <a:avLst/>
          </a:prstGeom>
          <a:noFill/>
          <a:ln w="19050" cap="flat" cmpd="sng">
            <a:solidFill>
              <a:srgbClr val="3C78D8"/>
            </a:solidFill>
            <a:prstDash val="solid"/>
            <a:round/>
            <a:headEnd type="none" w="med" len="med"/>
            <a:tailEnd type="none" w="med" len="med"/>
          </a:ln>
        </p:spPr>
      </p:cxnSp>
      <p:pic>
        <p:nvPicPr>
          <p:cNvPr id="351" name="Google Shape;351;p20"/>
          <p:cNvPicPr preferRelativeResize="0"/>
          <p:nvPr/>
        </p:nvPicPr>
        <p:blipFill>
          <a:blip r:embed="rId9">
            <a:alphaModFix/>
          </a:blip>
          <a:stretch>
            <a:fillRect/>
          </a:stretch>
        </p:blipFill>
        <p:spPr>
          <a:xfrm rot="-134">
            <a:off x="6366800" y="3334356"/>
            <a:ext cx="295675" cy="248914"/>
          </a:xfrm>
          <a:prstGeom prst="rect">
            <a:avLst/>
          </a:prstGeom>
          <a:noFill/>
          <a:ln>
            <a:noFill/>
          </a:ln>
        </p:spPr>
      </p:pic>
      <p:pic>
        <p:nvPicPr>
          <p:cNvPr id="352" name="Google Shape;352;p20"/>
          <p:cNvPicPr preferRelativeResize="0"/>
          <p:nvPr/>
        </p:nvPicPr>
        <p:blipFill>
          <a:blip r:embed="rId11">
            <a:alphaModFix/>
          </a:blip>
          <a:stretch>
            <a:fillRect/>
          </a:stretch>
        </p:blipFill>
        <p:spPr>
          <a:xfrm rot="-1891816">
            <a:off x="5885621" y="3334351"/>
            <a:ext cx="232635" cy="232650"/>
          </a:xfrm>
          <a:prstGeom prst="rect">
            <a:avLst/>
          </a:prstGeom>
          <a:noFill/>
          <a:ln>
            <a:noFill/>
          </a:ln>
        </p:spPr>
      </p:pic>
      <p:pic>
        <p:nvPicPr>
          <p:cNvPr id="353" name="Google Shape;353;p20"/>
          <p:cNvPicPr preferRelativeResize="0"/>
          <p:nvPr/>
        </p:nvPicPr>
        <p:blipFill>
          <a:blip r:embed="rId16">
            <a:alphaModFix/>
          </a:blip>
          <a:stretch>
            <a:fillRect/>
          </a:stretch>
        </p:blipFill>
        <p:spPr>
          <a:xfrm>
            <a:off x="6120388" y="3303288"/>
            <a:ext cx="263675" cy="294775"/>
          </a:xfrm>
          <a:prstGeom prst="rect">
            <a:avLst/>
          </a:prstGeom>
          <a:noFill/>
          <a:ln>
            <a:noFill/>
          </a:ln>
        </p:spPr>
      </p:pic>
      <p:pic>
        <p:nvPicPr>
          <p:cNvPr id="354" name="Google Shape;354;p20"/>
          <p:cNvPicPr preferRelativeResize="0"/>
          <p:nvPr/>
        </p:nvPicPr>
        <p:blipFill rotWithShape="1">
          <a:blip r:embed="rId3">
            <a:alphaModFix amt="42000"/>
          </a:blip>
          <a:srcRect t="4816"/>
          <a:stretch/>
        </p:blipFill>
        <p:spPr>
          <a:xfrm rot="10800000">
            <a:off x="876049" y="1398062"/>
            <a:ext cx="831976" cy="545926"/>
          </a:xfrm>
          <a:prstGeom prst="rect">
            <a:avLst/>
          </a:prstGeom>
          <a:noFill/>
          <a:ln>
            <a:noFill/>
          </a:ln>
        </p:spPr>
      </p:pic>
      <p:sp>
        <p:nvSpPr>
          <p:cNvPr id="355" name="Google Shape;355;p20"/>
          <p:cNvSpPr/>
          <p:nvPr/>
        </p:nvSpPr>
        <p:spPr>
          <a:xfrm>
            <a:off x="1025200" y="1570963"/>
            <a:ext cx="454200" cy="1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OBU</a:t>
            </a:r>
            <a:r>
              <a:rPr lang="en-GB" sz="700" b="1">
                <a:solidFill>
                  <a:schemeClr val="lt1"/>
                </a:solidFill>
                <a:latin typeface="Spectral"/>
                <a:ea typeface="Spectral"/>
                <a:cs typeface="Spectral"/>
                <a:sym typeface="Spectral"/>
              </a:rPr>
              <a:t> </a:t>
            </a:r>
            <a:endParaRPr sz="500" b="1">
              <a:solidFill>
                <a:schemeClr val="lt1"/>
              </a:solidFill>
              <a:latin typeface="Spectral"/>
              <a:ea typeface="Spectral"/>
              <a:cs typeface="Spectral"/>
              <a:sym typeface="Spectral"/>
            </a:endParaRPr>
          </a:p>
        </p:txBody>
      </p:sp>
      <p:sp>
        <p:nvSpPr>
          <p:cNvPr id="356" name="Google Shape;356;p20"/>
          <p:cNvSpPr/>
          <p:nvPr/>
        </p:nvSpPr>
        <p:spPr>
          <a:xfrm>
            <a:off x="2129850" y="2534200"/>
            <a:ext cx="7413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Camera</a:t>
            </a:r>
            <a:endParaRPr sz="800" b="1">
              <a:solidFill>
                <a:schemeClr val="lt1"/>
              </a:solidFill>
              <a:latin typeface="Spectral"/>
              <a:ea typeface="Spectral"/>
              <a:cs typeface="Spectral"/>
              <a:sym typeface="Spectral"/>
            </a:endParaRPr>
          </a:p>
        </p:txBody>
      </p:sp>
      <p:sp>
        <p:nvSpPr>
          <p:cNvPr id="357" name="Google Shape;357;p20"/>
          <p:cNvSpPr/>
          <p:nvPr/>
        </p:nvSpPr>
        <p:spPr>
          <a:xfrm>
            <a:off x="2050575" y="3080225"/>
            <a:ext cx="7761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Radar</a:t>
            </a:r>
            <a:endParaRPr sz="800" b="1">
              <a:solidFill>
                <a:schemeClr val="lt1"/>
              </a:solidFill>
              <a:latin typeface="Spectral"/>
              <a:ea typeface="Spectral"/>
              <a:cs typeface="Spectral"/>
              <a:sym typeface="Spectral"/>
            </a:endParaRPr>
          </a:p>
        </p:txBody>
      </p:sp>
      <p:sp>
        <p:nvSpPr>
          <p:cNvPr id="358" name="Google Shape;358;p20"/>
          <p:cNvSpPr/>
          <p:nvPr/>
        </p:nvSpPr>
        <p:spPr>
          <a:xfrm>
            <a:off x="2153300" y="4140675"/>
            <a:ext cx="6942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LiDAR</a:t>
            </a:r>
            <a:endParaRPr sz="800" b="1">
              <a:solidFill>
                <a:schemeClr val="lt1"/>
              </a:solidFill>
              <a:latin typeface="Spectral"/>
              <a:ea typeface="Spectral"/>
              <a:cs typeface="Spectral"/>
              <a:sym typeface="Spectral"/>
            </a:endParaRPr>
          </a:p>
        </p:txBody>
      </p:sp>
      <p:sp>
        <p:nvSpPr>
          <p:cNvPr id="359" name="Google Shape;359;p20"/>
          <p:cNvSpPr/>
          <p:nvPr/>
        </p:nvSpPr>
        <p:spPr>
          <a:xfrm>
            <a:off x="5877900" y="3129575"/>
            <a:ext cx="8205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TCU</a:t>
            </a:r>
            <a:endParaRPr sz="1000" b="1">
              <a:solidFill>
                <a:schemeClr val="lt1"/>
              </a:solidFill>
              <a:latin typeface="Spectral"/>
              <a:ea typeface="Spectral"/>
              <a:cs typeface="Spectral"/>
              <a:sym typeface="Spectral"/>
            </a:endParaRPr>
          </a:p>
        </p:txBody>
      </p:sp>
      <p:sp>
        <p:nvSpPr>
          <p:cNvPr id="360" name="Google Shape;360;p20"/>
          <p:cNvSpPr/>
          <p:nvPr/>
        </p:nvSpPr>
        <p:spPr>
          <a:xfrm>
            <a:off x="4806738" y="3129575"/>
            <a:ext cx="7761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GW</a:t>
            </a:r>
            <a:endParaRPr sz="1000" b="1">
              <a:solidFill>
                <a:schemeClr val="lt1"/>
              </a:solidFill>
              <a:latin typeface="Spectral"/>
              <a:ea typeface="Spectral"/>
              <a:cs typeface="Spectral"/>
              <a:sym typeface="Spectral"/>
            </a:endParaRPr>
          </a:p>
        </p:txBody>
      </p:sp>
      <p:pic>
        <p:nvPicPr>
          <p:cNvPr id="361" name="Google Shape;361;p20"/>
          <p:cNvPicPr preferRelativeResize="0"/>
          <p:nvPr/>
        </p:nvPicPr>
        <p:blipFill>
          <a:blip r:embed="rId9">
            <a:alphaModFix/>
          </a:blip>
          <a:stretch>
            <a:fillRect/>
          </a:stretch>
        </p:blipFill>
        <p:spPr>
          <a:xfrm rot="-134">
            <a:off x="6366800" y="3342481"/>
            <a:ext cx="295675" cy="248914"/>
          </a:xfrm>
          <a:prstGeom prst="rect">
            <a:avLst/>
          </a:prstGeom>
          <a:noFill/>
          <a:ln>
            <a:noFill/>
          </a:ln>
        </p:spPr>
      </p:pic>
      <p:pic>
        <p:nvPicPr>
          <p:cNvPr id="362" name="Google Shape;362;p20"/>
          <p:cNvPicPr preferRelativeResize="0"/>
          <p:nvPr/>
        </p:nvPicPr>
        <p:blipFill>
          <a:blip r:embed="rId11">
            <a:alphaModFix/>
          </a:blip>
          <a:stretch>
            <a:fillRect/>
          </a:stretch>
        </p:blipFill>
        <p:spPr>
          <a:xfrm rot="-1891970">
            <a:off x="5914461" y="3358612"/>
            <a:ext cx="208354" cy="208377"/>
          </a:xfrm>
          <a:prstGeom prst="rect">
            <a:avLst/>
          </a:prstGeom>
          <a:noFill/>
          <a:ln>
            <a:noFill/>
          </a:ln>
        </p:spPr>
      </p:pic>
      <p:pic>
        <p:nvPicPr>
          <p:cNvPr id="363" name="Google Shape;363;p20"/>
          <p:cNvPicPr preferRelativeResize="0"/>
          <p:nvPr/>
        </p:nvPicPr>
        <p:blipFill>
          <a:blip r:embed="rId16">
            <a:alphaModFix/>
          </a:blip>
          <a:stretch>
            <a:fillRect/>
          </a:stretch>
        </p:blipFill>
        <p:spPr>
          <a:xfrm>
            <a:off x="6120388" y="3311413"/>
            <a:ext cx="263675" cy="294775"/>
          </a:xfrm>
          <a:prstGeom prst="rect">
            <a:avLst/>
          </a:prstGeom>
          <a:noFill/>
          <a:ln>
            <a:noFill/>
          </a:ln>
        </p:spPr>
      </p:pic>
      <p:pic>
        <p:nvPicPr>
          <p:cNvPr id="364" name="Google Shape;364;p20"/>
          <p:cNvPicPr preferRelativeResize="0"/>
          <p:nvPr/>
        </p:nvPicPr>
        <p:blipFill>
          <a:blip r:embed="rId8">
            <a:alphaModFix/>
          </a:blip>
          <a:stretch>
            <a:fillRect/>
          </a:stretch>
        </p:blipFill>
        <p:spPr>
          <a:xfrm rot="-553654">
            <a:off x="1465810" y="1202382"/>
            <a:ext cx="317142" cy="317143"/>
          </a:xfrm>
          <a:prstGeom prst="rect">
            <a:avLst/>
          </a:prstGeom>
          <a:noFill/>
          <a:ln>
            <a:noFill/>
          </a:ln>
        </p:spPr>
      </p:pic>
      <p:pic>
        <p:nvPicPr>
          <p:cNvPr id="365" name="Google Shape;365;p20"/>
          <p:cNvPicPr preferRelativeResize="0"/>
          <p:nvPr/>
        </p:nvPicPr>
        <p:blipFill>
          <a:blip r:embed="rId17">
            <a:alphaModFix/>
          </a:blip>
          <a:stretch>
            <a:fillRect/>
          </a:stretch>
        </p:blipFill>
        <p:spPr>
          <a:xfrm>
            <a:off x="6716500" y="493157"/>
            <a:ext cx="820500" cy="820500"/>
          </a:xfrm>
          <a:prstGeom prst="rect">
            <a:avLst/>
          </a:prstGeom>
          <a:noFill/>
          <a:ln>
            <a:noFill/>
          </a:ln>
        </p:spPr>
      </p:pic>
      <p:pic>
        <p:nvPicPr>
          <p:cNvPr id="366" name="Google Shape;366;p20"/>
          <p:cNvPicPr preferRelativeResize="0"/>
          <p:nvPr/>
        </p:nvPicPr>
        <p:blipFill>
          <a:blip r:embed="rId18">
            <a:alphaModFix amt="52000"/>
          </a:blip>
          <a:stretch>
            <a:fillRect/>
          </a:stretch>
        </p:blipFill>
        <p:spPr>
          <a:xfrm>
            <a:off x="4915903" y="3185350"/>
            <a:ext cx="557809" cy="461700"/>
          </a:xfrm>
          <a:prstGeom prst="rect">
            <a:avLst/>
          </a:prstGeom>
          <a:noFill/>
          <a:ln>
            <a:noFill/>
          </a:ln>
        </p:spPr>
      </p:pic>
      <p:pic>
        <p:nvPicPr>
          <p:cNvPr id="367" name="Google Shape;367;p20"/>
          <p:cNvPicPr preferRelativeResize="0"/>
          <p:nvPr/>
        </p:nvPicPr>
        <p:blipFill>
          <a:blip r:embed="rId19">
            <a:alphaModFix/>
          </a:blip>
          <a:stretch>
            <a:fillRect/>
          </a:stretch>
        </p:blipFill>
        <p:spPr>
          <a:xfrm rot="3855435">
            <a:off x="934325" y="4621730"/>
            <a:ext cx="363900" cy="545850"/>
          </a:xfrm>
          <a:prstGeom prst="rect">
            <a:avLst/>
          </a:prstGeom>
          <a:noFill/>
          <a:ln>
            <a:noFill/>
          </a:ln>
        </p:spPr>
      </p:pic>
      <p:pic>
        <p:nvPicPr>
          <p:cNvPr id="368" name="Google Shape;368;p20"/>
          <p:cNvPicPr preferRelativeResize="0"/>
          <p:nvPr/>
        </p:nvPicPr>
        <p:blipFill>
          <a:blip r:embed="rId20">
            <a:alphaModFix/>
          </a:blip>
          <a:stretch>
            <a:fillRect/>
          </a:stretch>
        </p:blipFill>
        <p:spPr>
          <a:xfrm>
            <a:off x="7002275" y="1379026"/>
            <a:ext cx="248925" cy="295675"/>
          </a:xfrm>
          <a:prstGeom prst="rect">
            <a:avLst/>
          </a:prstGeom>
          <a:noFill/>
          <a:ln>
            <a:noFill/>
          </a:ln>
        </p:spPr>
      </p:pic>
      <p:pic>
        <p:nvPicPr>
          <p:cNvPr id="369" name="Google Shape;369;p20"/>
          <p:cNvPicPr preferRelativeResize="0"/>
          <p:nvPr/>
        </p:nvPicPr>
        <p:blipFill>
          <a:blip r:embed="rId20">
            <a:alphaModFix/>
          </a:blip>
          <a:stretch>
            <a:fillRect/>
          </a:stretch>
        </p:blipFill>
        <p:spPr>
          <a:xfrm>
            <a:off x="5479150" y="1087150"/>
            <a:ext cx="263650" cy="263650"/>
          </a:xfrm>
          <a:prstGeom prst="rect">
            <a:avLst/>
          </a:prstGeom>
          <a:noFill/>
          <a:ln>
            <a:noFill/>
          </a:ln>
        </p:spPr>
      </p:pic>
      <p:pic>
        <p:nvPicPr>
          <p:cNvPr id="370" name="Google Shape;370;p20"/>
          <p:cNvPicPr preferRelativeResize="0"/>
          <p:nvPr/>
        </p:nvPicPr>
        <p:blipFill>
          <a:blip r:embed="rId20">
            <a:alphaModFix/>
          </a:blip>
          <a:stretch>
            <a:fillRect/>
          </a:stretch>
        </p:blipFill>
        <p:spPr>
          <a:xfrm>
            <a:off x="368200" y="884930"/>
            <a:ext cx="295675" cy="295675"/>
          </a:xfrm>
          <a:prstGeom prst="rect">
            <a:avLst/>
          </a:prstGeom>
          <a:noFill/>
          <a:ln>
            <a:noFill/>
          </a:ln>
        </p:spPr>
      </p:pic>
      <p:pic>
        <p:nvPicPr>
          <p:cNvPr id="371" name="Google Shape;371;p20"/>
          <p:cNvPicPr preferRelativeResize="0"/>
          <p:nvPr/>
        </p:nvPicPr>
        <p:blipFill>
          <a:blip r:embed="rId20">
            <a:alphaModFix/>
          </a:blip>
          <a:stretch>
            <a:fillRect/>
          </a:stretch>
        </p:blipFill>
        <p:spPr>
          <a:xfrm>
            <a:off x="66550" y="2143189"/>
            <a:ext cx="248925" cy="248925"/>
          </a:xfrm>
          <a:prstGeom prst="rect">
            <a:avLst/>
          </a:prstGeom>
          <a:noFill/>
          <a:ln>
            <a:noFill/>
          </a:ln>
        </p:spPr>
      </p:pic>
      <p:pic>
        <p:nvPicPr>
          <p:cNvPr id="372" name="Google Shape;372;p20"/>
          <p:cNvPicPr preferRelativeResize="0"/>
          <p:nvPr/>
        </p:nvPicPr>
        <p:blipFill>
          <a:blip r:embed="rId20">
            <a:alphaModFix/>
          </a:blip>
          <a:stretch>
            <a:fillRect/>
          </a:stretch>
        </p:blipFill>
        <p:spPr>
          <a:xfrm>
            <a:off x="1486388" y="4406749"/>
            <a:ext cx="263650" cy="263650"/>
          </a:xfrm>
          <a:prstGeom prst="rect">
            <a:avLst/>
          </a:prstGeom>
          <a:noFill/>
          <a:ln>
            <a:noFill/>
          </a:ln>
        </p:spPr>
      </p:pic>
      <p:pic>
        <p:nvPicPr>
          <p:cNvPr id="373" name="Google Shape;373;p20"/>
          <p:cNvPicPr preferRelativeResize="0"/>
          <p:nvPr/>
        </p:nvPicPr>
        <p:blipFill>
          <a:blip r:embed="rId20">
            <a:alphaModFix/>
          </a:blip>
          <a:stretch>
            <a:fillRect/>
          </a:stretch>
        </p:blipFill>
        <p:spPr>
          <a:xfrm>
            <a:off x="1459950" y="845074"/>
            <a:ext cx="268325" cy="268325"/>
          </a:xfrm>
          <a:prstGeom prst="rect">
            <a:avLst/>
          </a:prstGeom>
          <a:noFill/>
          <a:ln>
            <a:noFill/>
          </a:ln>
        </p:spPr>
      </p:pic>
      <p:pic>
        <p:nvPicPr>
          <p:cNvPr id="374" name="Google Shape;374;p20"/>
          <p:cNvPicPr preferRelativeResize="0"/>
          <p:nvPr/>
        </p:nvPicPr>
        <p:blipFill>
          <a:blip r:embed="rId21">
            <a:alphaModFix/>
          </a:blip>
          <a:stretch>
            <a:fillRect/>
          </a:stretch>
        </p:blipFill>
        <p:spPr>
          <a:xfrm>
            <a:off x="8424488" y="4221250"/>
            <a:ext cx="628125" cy="528650"/>
          </a:xfrm>
          <a:prstGeom prst="rect">
            <a:avLst/>
          </a:prstGeom>
          <a:noFill/>
          <a:ln>
            <a:noFill/>
          </a:ln>
        </p:spPr>
      </p:pic>
      <p:sp>
        <p:nvSpPr>
          <p:cNvPr id="375" name="Google Shape;375;p20"/>
          <p:cNvSpPr txBox="1"/>
          <p:nvPr/>
        </p:nvSpPr>
        <p:spPr>
          <a:xfrm>
            <a:off x="8272813" y="4670175"/>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OEM backend</a:t>
            </a:r>
            <a:endParaRPr sz="800" b="1">
              <a:solidFill>
                <a:srgbClr val="666666"/>
              </a:solidFill>
            </a:endParaRPr>
          </a:p>
        </p:txBody>
      </p:sp>
      <p:sp>
        <p:nvSpPr>
          <p:cNvPr id="376" name="Google Shape;376;p20"/>
          <p:cNvSpPr/>
          <p:nvPr/>
        </p:nvSpPr>
        <p:spPr>
          <a:xfrm>
            <a:off x="1041425" y="4107023"/>
            <a:ext cx="931508" cy="363894"/>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pic>
        <p:nvPicPr>
          <p:cNvPr id="377" name="Google Shape;377;p20"/>
          <p:cNvPicPr preferRelativeResize="0"/>
          <p:nvPr/>
        </p:nvPicPr>
        <p:blipFill>
          <a:blip r:embed="rId20">
            <a:alphaModFix/>
          </a:blip>
          <a:stretch>
            <a:fillRect/>
          </a:stretch>
        </p:blipFill>
        <p:spPr>
          <a:xfrm>
            <a:off x="8128404" y="4481300"/>
            <a:ext cx="263650" cy="263650"/>
          </a:xfrm>
          <a:prstGeom prst="rect">
            <a:avLst/>
          </a:prstGeom>
          <a:noFill/>
          <a:ln>
            <a:noFill/>
          </a:ln>
        </p:spPr>
      </p:pic>
      <p:sp>
        <p:nvSpPr>
          <p:cNvPr id="378" name="Google Shape;378;p20"/>
          <p:cNvSpPr/>
          <p:nvPr/>
        </p:nvSpPr>
        <p:spPr>
          <a:xfrm rot="126999">
            <a:off x="5353155" y="1149679"/>
            <a:ext cx="599755" cy="2111538"/>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379" name="Google Shape;379;p20"/>
          <p:cNvPicPr preferRelativeResize="0"/>
          <p:nvPr/>
        </p:nvPicPr>
        <p:blipFill>
          <a:blip r:embed="rId22">
            <a:alphaModFix/>
          </a:blip>
          <a:stretch>
            <a:fillRect/>
          </a:stretch>
        </p:blipFill>
        <p:spPr>
          <a:xfrm rot="-5399989" flipH="1">
            <a:off x="3918548" y="3872350"/>
            <a:ext cx="268326" cy="268326"/>
          </a:xfrm>
          <a:prstGeom prst="rect">
            <a:avLst/>
          </a:prstGeom>
          <a:noFill/>
          <a:ln>
            <a:noFill/>
          </a:ln>
        </p:spPr>
      </p:pic>
      <p:pic>
        <p:nvPicPr>
          <p:cNvPr id="380" name="Google Shape;380;p20"/>
          <p:cNvPicPr preferRelativeResize="0"/>
          <p:nvPr/>
        </p:nvPicPr>
        <p:blipFill>
          <a:blip r:embed="rId23">
            <a:alphaModFix/>
          </a:blip>
          <a:stretch>
            <a:fillRect/>
          </a:stretch>
        </p:blipFill>
        <p:spPr>
          <a:xfrm rot="-5399988">
            <a:off x="3785484" y="2705589"/>
            <a:ext cx="550134" cy="326423"/>
          </a:xfrm>
          <a:prstGeom prst="rect">
            <a:avLst/>
          </a:prstGeom>
          <a:noFill/>
          <a:ln>
            <a:noFill/>
          </a:ln>
        </p:spPr>
      </p:pic>
      <p:sp>
        <p:nvSpPr>
          <p:cNvPr id="381" name="Google Shape;381;p20"/>
          <p:cNvSpPr txBox="1"/>
          <p:nvPr/>
        </p:nvSpPr>
        <p:spPr>
          <a:xfrm rot="-5400000">
            <a:off x="3575106" y="2714907"/>
            <a:ext cx="495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OBD</a:t>
            </a:r>
            <a:endParaRPr sz="800" b="1">
              <a:solidFill>
                <a:schemeClr val="lt1"/>
              </a:solidFill>
            </a:endParaRPr>
          </a:p>
        </p:txBody>
      </p:sp>
      <p:sp>
        <p:nvSpPr>
          <p:cNvPr id="382" name="Google Shape;382;p20"/>
          <p:cNvSpPr txBox="1"/>
          <p:nvPr/>
        </p:nvSpPr>
        <p:spPr>
          <a:xfrm rot="-5400000">
            <a:off x="3627984" y="3786350"/>
            <a:ext cx="48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USB</a:t>
            </a:r>
            <a:endParaRPr sz="800" b="1">
              <a:solidFill>
                <a:schemeClr val="lt1"/>
              </a:solidFill>
            </a:endParaRPr>
          </a:p>
        </p:txBody>
      </p:sp>
      <p:pic>
        <p:nvPicPr>
          <p:cNvPr id="383" name="Google Shape;383;p20"/>
          <p:cNvPicPr preferRelativeResize="0"/>
          <p:nvPr/>
        </p:nvPicPr>
        <p:blipFill>
          <a:blip r:embed="rId20">
            <a:alphaModFix/>
          </a:blip>
          <a:stretch>
            <a:fillRect/>
          </a:stretch>
        </p:blipFill>
        <p:spPr>
          <a:xfrm>
            <a:off x="4223787" y="2736975"/>
            <a:ext cx="263650" cy="263650"/>
          </a:xfrm>
          <a:prstGeom prst="rect">
            <a:avLst/>
          </a:prstGeom>
          <a:noFill/>
          <a:ln>
            <a:noFill/>
          </a:ln>
        </p:spPr>
      </p:pic>
      <p:pic>
        <p:nvPicPr>
          <p:cNvPr id="384" name="Google Shape;384;p20"/>
          <p:cNvPicPr preferRelativeResize="0"/>
          <p:nvPr/>
        </p:nvPicPr>
        <p:blipFill>
          <a:blip r:embed="rId20">
            <a:alphaModFix/>
          </a:blip>
          <a:stretch>
            <a:fillRect/>
          </a:stretch>
        </p:blipFill>
        <p:spPr>
          <a:xfrm>
            <a:off x="4192189" y="3815800"/>
            <a:ext cx="248925" cy="248901"/>
          </a:xfrm>
          <a:prstGeom prst="rect">
            <a:avLst/>
          </a:prstGeom>
          <a:noFill/>
          <a:ln>
            <a:noFill/>
          </a:ln>
        </p:spPr>
      </p:pic>
      <p:sp>
        <p:nvSpPr>
          <p:cNvPr id="385" name="Google Shape;385;p20"/>
          <p:cNvSpPr/>
          <p:nvPr/>
        </p:nvSpPr>
        <p:spPr>
          <a:xfrm rot="902814" flipH="1">
            <a:off x="6437431" y="1236980"/>
            <a:ext cx="297670" cy="2052242"/>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386" name="Google Shape;386;p20"/>
          <p:cNvSpPr/>
          <p:nvPr/>
        </p:nvSpPr>
        <p:spPr>
          <a:xfrm flipH="1">
            <a:off x="7347995" y="1351550"/>
            <a:ext cx="1076481" cy="1305584"/>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387" name="Google Shape;387;p20"/>
          <p:cNvPicPr preferRelativeResize="0"/>
          <p:nvPr/>
        </p:nvPicPr>
        <p:blipFill>
          <a:blip r:embed="rId20">
            <a:alphaModFix/>
          </a:blip>
          <a:stretch>
            <a:fillRect/>
          </a:stretch>
        </p:blipFill>
        <p:spPr>
          <a:xfrm>
            <a:off x="8424504" y="1477450"/>
            <a:ext cx="263650" cy="263650"/>
          </a:xfrm>
          <a:prstGeom prst="rect">
            <a:avLst/>
          </a:prstGeom>
          <a:noFill/>
          <a:ln>
            <a:noFill/>
          </a:ln>
        </p:spPr>
      </p:pic>
      <p:sp>
        <p:nvSpPr>
          <p:cNvPr id="388" name="Google Shape;388;p20"/>
          <p:cNvSpPr/>
          <p:nvPr/>
        </p:nvSpPr>
        <p:spPr>
          <a:xfrm rot="10032267">
            <a:off x="6727398" y="3726537"/>
            <a:ext cx="1539489" cy="884969"/>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389" name="Google Shape;389;p20"/>
          <p:cNvPicPr preferRelativeResize="0"/>
          <p:nvPr/>
        </p:nvPicPr>
        <p:blipFill>
          <a:blip r:embed="rId24">
            <a:alphaModFix/>
          </a:blip>
          <a:stretch>
            <a:fillRect/>
          </a:stretch>
        </p:blipFill>
        <p:spPr>
          <a:xfrm>
            <a:off x="5956032" y="645613"/>
            <a:ext cx="653444" cy="564850"/>
          </a:xfrm>
          <a:prstGeom prst="rect">
            <a:avLst/>
          </a:prstGeom>
          <a:noFill/>
          <a:ln>
            <a:noFill/>
          </a:ln>
        </p:spPr>
      </p:pic>
      <p:sp>
        <p:nvSpPr>
          <p:cNvPr id="390" name="Google Shape;390;p20"/>
          <p:cNvSpPr/>
          <p:nvPr/>
        </p:nvSpPr>
        <p:spPr>
          <a:xfrm rot="2382413">
            <a:off x="5528640" y="1247732"/>
            <a:ext cx="833624" cy="1176869"/>
          </a:xfrm>
          <a:custGeom>
            <a:avLst/>
            <a:gdLst/>
            <a:ahLst/>
            <a:cxnLst/>
            <a:rect l="l" t="t" r="r" b="b"/>
            <a:pathLst>
              <a:path w="11075" h="43632" extrusionOk="0">
                <a:moveTo>
                  <a:pt x="0" y="0"/>
                </a:moveTo>
                <a:lnTo>
                  <a:pt x="3356" y="27186"/>
                </a:lnTo>
                <a:lnTo>
                  <a:pt x="8726" y="21816"/>
                </a:lnTo>
                <a:lnTo>
                  <a:pt x="11075" y="43632"/>
                </a:lnTo>
              </a:path>
            </a:pathLst>
          </a:custGeom>
          <a:noFill/>
          <a:ln w="19050" cap="flat" cmpd="sng">
            <a:solidFill>
              <a:srgbClr val="E06666"/>
            </a:solidFill>
            <a:prstDash val="solid"/>
            <a:round/>
            <a:headEnd type="stealth" w="med" len="med"/>
            <a:tailEnd type="stealth" w="med" len="med"/>
          </a:ln>
        </p:spPr>
      </p:sp>
      <p:pic>
        <p:nvPicPr>
          <p:cNvPr id="391" name="Google Shape;391;p20"/>
          <p:cNvPicPr preferRelativeResize="0"/>
          <p:nvPr/>
        </p:nvPicPr>
        <p:blipFill>
          <a:blip r:embed="rId7">
            <a:alphaModFix/>
          </a:blip>
          <a:stretch>
            <a:fillRect/>
          </a:stretch>
        </p:blipFill>
        <p:spPr>
          <a:xfrm>
            <a:off x="191162" y="3130983"/>
            <a:ext cx="649750" cy="517074"/>
          </a:xfrm>
          <a:prstGeom prst="rect">
            <a:avLst/>
          </a:prstGeom>
          <a:noFill/>
          <a:ln>
            <a:noFill/>
          </a:ln>
        </p:spPr>
      </p:pic>
      <p:sp>
        <p:nvSpPr>
          <p:cNvPr id="392" name="Google Shape;392;p20"/>
          <p:cNvSpPr/>
          <p:nvPr/>
        </p:nvSpPr>
        <p:spPr>
          <a:xfrm>
            <a:off x="812138" y="3019628"/>
            <a:ext cx="1025513" cy="392993"/>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393" name="Google Shape;393;p20"/>
          <p:cNvSpPr/>
          <p:nvPr/>
        </p:nvSpPr>
        <p:spPr>
          <a:xfrm>
            <a:off x="284818" y="3567240"/>
            <a:ext cx="363863" cy="489907"/>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pic>
        <p:nvPicPr>
          <p:cNvPr id="394" name="Google Shape;394;p20"/>
          <p:cNvPicPr preferRelativeResize="0"/>
          <p:nvPr/>
        </p:nvPicPr>
        <p:blipFill>
          <a:blip r:embed="rId20">
            <a:alphaModFix/>
          </a:blip>
          <a:stretch>
            <a:fillRect/>
          </a:stretch>
        </p:blipFill>
        <p:spPr>
          <a:xfrm>
            <a:off x="6004975" y="1213114"/>
            <a:ext cx="248925" cy="295675"/>
          </a:xfrm>
          <a:prstGeom prst="rect">
            <a:avLst/>
          </a:prstGeom>
          <a:noFill/>
          <a:ln>
            <a:noFill/>
          </a:ln>
        </p:spPr>
      </p:pic>
      <p:sp>
        <p:nvSpPr>
          <p:cNvPr id="395" name="Google Shape;395;p20"/>
          <p:cNvSpPr/>
          <p:nvPr/>
        </p:nvSpPr>
        <p:spPr>
          <a:xfrm flipH="1">
            <a:off x="845529" y="1068423"/>
            <a:ext cx="694248" cy="307809"/>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396" name="Google Shape;396;p20"/>
          <p:cNvSpPr txBox="1"/>
          <p:nvPr/>
        </p:nvSpPr>
        <p:spPr>
          <a:xfrm>
            <a:off x="6002388" y="450175"/>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GNSS</a:t>
            </a:r>
            <a:r>
              <a:rPr lang="en-GB" sz="900" b="1">
                <a:solidFill>
                  <a:srgbClr val="666666"/>
                </a:solidFill>
              </a:rPr>
              <a:t> </a:t>
            </a:r>
            <a:endParaRPr sz="900" b="1">
              <a:solidFill>
                <a:srgbClr val="666666"/>
              </a:solidFill>
            </a:endParaRPr>
          </a:p>
        </p:txBody>
      </p:sp>
      <p:sp>
        <p:nvSpPr>
          <p:cNvPr id="397" name="Google Shape;397;p20"/>
          <p:cNvSpPr txBox="1"/>
          <p:nvPr/>
        </p:nvSpPr>
        <p:spPr>
          <a:xfrm>
            <a:off x="7231600" y="387500"/>
            <a:ext cx="62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Cellular (4G/5G) </a:t>
            </a:r>
            <a:endParaRPr sz="800" b="1">
              <a:solidFill>
                <a:srgbClr val="666666"/>
              </a:solidFill>
            </a:endParaRPr>
          </a:p>
        </p:txBody>
      </p:sp>
      <p:sp>
        <p:nvSpPr>
          <p:cNvPr id="398" name="Google Shape;398;p20"/>
          <p:cNvSpPr txBox="1"/>
          <p:nvPr/>
        </p:nvSpPr>
        <p:spPr>
          <a:xfrm>
            <a:off x="5277063" y="620725"/>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399" name="Google Shape;399;p20"/>
          <p:cNvSpPr txBox="1"/>
          <p:nvPr/>
        </p:nvSpPr>
        <p:spPr>
          <a:xfrm>
            <a:off x="284825" y="3227950"/>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400" name="Google Shape;400;p20"/>
          <p:cNvSpPr txBox="1"/>
          <p:nvPr/>
        </p:nvSpPr>
        <p:spPr>
          <a:xfrm>
            <a:off x="32950" y="2818138"/>
            <a:ext cx="867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Infrastructure</a:t>
            </a:r>
            <a:r>
              <a:rPr lang="en-GB" sz="900" b="1">
                <a:solidFill>
                  <a:srgbClr val="666666"/>
                </a:solidFill>
              </a:rPr>
              <a:t> </a:t>
            </a:r>
            <a:endParaRPr sz="900" b="1">
              <a:solidFill>
                <a:srgbClr val="666666"/>
              </a:solidFill>
            </a:endParaRPr>
          </a:p>
        </p:txBody>
      </p:sp>
      <p:sp>
        <p:nvSpPr>
          <p:cNvPr id="401" name="Google Shape;401;p20"/>
          <p:cNvSpPr txBox="1"/>
          <p:nvPr/>
        </p:nvSpPr>
        <p:spPr>
          <a:xfrm rot="-5247752">
            <a:off x="-248807" y="4382715"/>
            <a:ext cx="779264" cy="3231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Smartphone</a:t>
            </a:r>
            <a:r>
              <a:rPr lang="en-GB" sz="900" b="1">
                <a:solidFill>
                  <a:srgbClr val="666666"/>
                </a:solidFill>
              </a:rPr>
              <a:t> </a:t>
            </a:r>
            <a:endParaRPr sz="900" b="1">
              <a:solidFill>
                <a:srgbClr val="666666"/>
              </a:solidFill>
            </a:endParaRPr>
          </a:p>
        </p:txBody>
      </p:sp>
      <p:sp>
        <p:nvSpPr>
          <p:cNvPr id="402" name="Google Shape;402;p20"/>
          <p:cNvSpPr/>
          <p:nvPr/>
        </p:nvSpPr>
        <p:spPr>
          <a:xfrm>
            <a:off x="2070700" y="3624553"/>
            <a:ext cx="771600" cy="4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Ultrasonic</a:t>
            </a:r>
            <a:endParaRPr sz="800" b="1">
              <a:solidFill>
                <a:schemeClr val="lt1"/>
              </a:solidFill>
              <a:latin typeface="Spectral"/>
              <a:ea typeface="Spectral"/>
              <a:cs typeface="Spectral"/>
              <a:sym typeface="Spectral"/>
            </a:endParaRPr>
          </a:p>
        </p:txBody>
      </p:sp>
      <p:pic>
        <p:nvPicPr>
          <p:cNvPr id="403" name="Google Shape;403;p20"/>
          <p:cNvPicPr preferRelativeResize="0"/>
          <p:nvPr/>
        </p:nvPicPr>
        <p:blipFill>
          <a:blip r:embed="rId25">
            <a:alphaModFix/>
          </a:blip>
          <a:stretch>
            <a:fillRect/>
          </a:stretch>
        </p:blipFill>
        <p:spPr>
          <a:xfrm>
            <a:off x="2346300" y="2624900"/>
            <a:ext cx="341191" cy="286600"/>
          </a:xfrm>
          <a:prstGeom prst="rect">
            <a:avLst/>
          </a:prstGeom>
          <a:noFill/>
          <a:ln>
            <a:noFill/>
          </a:ln>
        </p:spPr>
      </p:pic>
      <p:pic>
        <p:nvPicPr>
          <p:cNvPr id="404" name="Google Shape;404;p20"/>
          <p:cNvPicPr preferRelativeResize="0"/>
          <p:nvPr/>
        </p:nvPicPr>
        <p:blipFill>
          <a:blip r:embed="rId26">
            <a:alphaModFix/>
          </a:blip>
          <a:stretch>
            <a:fillRect/>
          </a:stretch>
        </p:blipFill>
        <p:spPr>
          <a:xfrm>
            <a:off x="2221172" y="3129575"/>
            <a:ext cx="454200" cy="290575"/>
          </a:xfrm>
          <a:prstGeom prst="rect">
            <a:avLst/>
          </a:prstGeom>
          <a:noFill/>
          <a:ln w="9525" cap="flat" cmpd="sng">
            <a:solidFill>
              <a:srgbClr val="999999"/>
            </a:solidFill>
            <a:prstDash val="solid"/>
            <a:round/>
            <a:headEnd type="none" w="sm" len="sm"/>
            <a:tailEnd type="none" w="sm" len="sm"/>
          </a:ln>
        </p:spPr>
      </p:pic>
      <p:pic>
        <p:nvPicPr>
          <p:cNvPr id="405" name="Google Shape;405;p20"/>
          <p:cNvPicPr preferRelativeResize="0"/>
          <p:nvPr/>
        </p:nvPicPr>
        <p:blipFill>
          <a:blip r:embed="rId27">
            <a:alphaModFix amt="70000"/>
          </a:blip>
          <a:stretch>
            <a:fillRect/>
          </a:stretch>
        </p:blipFill>
        <p:spPr>
          <a:xfrm>
            <a:off x="2249838" y="3654650"/>
            <a:ext cx="341200" cy="251533"/>
          </a:xfrm>
          <a:prstGeom prst="rect">
            <a:avLst/>
          </a:prstGeom>
          <a:noFill/>
          <a:ln w="9525" cap="flat" cmpd="sng">
            <a:solidFill>
              <a:srgbClr val="999999"/>
            </a:solidFill>
            <a:prstDash val="solid"/>
            <a:round/>
            <a:headEnd type="none" w="sm" len="sm"/>
            <a:tailEnd type="none" w="sm" len="sm"/>
          </a:ln>
        </p:spPr>
      </p:pic>
      <p:pic>
        <p:nvPicPr>
          <p:cNvPr id="406" name="Google Shape;406;p20"/>
          <p:cNvPicPr preferRelativeResize="0"/>
          <p:nvPr/>
        </p:nvPicPr>
        <p:blipFill>
          <a:blip r:embed="rId28">
            <a:alphaModFix amt="62000"/>
          </a:blip>
          <a:stretch>
            <a:fillRect/>
          </a:stretch>
        </p:blipFill>
        <p:spPr>
          <a:xfrm>
            <a:off x="2232998" y="4173335"/>
            <a:ext cx="495300" cy="315365"/>
          </a:xfrm>
          <a:prstGeom prst="rect">
            <a:avLst/>
          </a:prstGeom>
          <a:noFill/>
          <a:ln>
            <a:noFill/>
          </a:ln>
        </p:spPr>
      </p:pic>
      <p:sp>
        <p:nvSpPr>
          <p:cNvPr id="407" name="Google Shape;407;p20"/>
          <p:cNvSpPr/>
          <p:nvPr/>
        </p:nvSpPr>
        <p:spPr>
          <a:xfrm>
            <a:off x="3331975" y="3272375"/>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GPS</a:t>
            </a:r>
            <a:endParaRPr sz="200" b="1">
              <a:solidFill>
                <a:schemeClr val="lt1"/>
              </a:solidFill>
              <a:latin typeface="Spectral"/>
              <a:ea typeface="Spectral"/>
              <a:cs typeface="Spectral"/>
              <a:sym typeface="Spectral"/>
            </a:endParaRPr>
          </a:p>
        </p:txBody>
      </p:sp>
      <p:sp>
        <p:nvSpPr>
          <p:cNvPr id="408" name="Google Shape;408;p20"/>
          <p:cNvSpPr/>
          <p:nvPr/>
        </p:nvSpPr>
        <p:spPr>
          <a:xfrm>
            <a:off x="3331987" y="3567250"/>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IMU</a:t>
            </a:r>
            <a:endParaRPr sz="200" b="1">
              <a:solidFill>
                <a:schemeClr val="lt1"/>
              </a:solidFill>
              <a:latin typeface="Spectral"/>
              <a:ea typeface="Spectral"/>
              <a:cs typeface="Spectral"/>
              <a:sym typeface="Spectral"/>
            </a:endParaRPr>
          </a:p>
        </p:txBody>
      </p:sp>
      <p:pic>
        <p:nvPicPr>
          <p:cNvPr id="409" name="Google Shape;409;p20"/>
          <p:cNvPicPr preferRelativeResize="0"/>
          <p:nvPr/>
        </p:nvPicPr>
        <p:blipFill>
          <a:blip r:embed="rId29">
            <a:alphaModFix/>
          </a:blip>
          <a:stretch>
            <a:fillRect/>
          </a:stretch>
        </p:blipFill>
        <p:spPr>
          <a:xfrm>
            <a:off x="3936100" y="4140675"/>
            <a:ext cx="248925" cy="248925"/>
          </a:xfrm>
          <a:prstGeom prst="rect">
            <a:avLst/>
          </a:prstGeom>
          <a:noFill/>
          <a:ln>
            <a:noFill/>
          </a:ln>
        </p:spPr>
      </p:pic>
      <p:sp>
        <p:nvSpPr>
          <p:cNvPr id="410" name="Google Shape;410;p20"/>
          <p:cNvSpPr txBox="1"/>
          <p:nvPr/>
        </p:nvSpPr>
        <p:spPr>
          <a:xfrm>
            <a:off x="3415150" y="4135063"/>
            <a:ext cx="64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CD/DVD</a:t>
            </a:r>
            <a:endParaRPr sz="800" b="1">
              <a:solidFill>
                <a:schemeClr val="lt1"/>
              </a:solidFill>
            </a:endParaRPr>
          </a:p>
        </p:txBody>
      </p:sp>
      <p:pic>
        <p:nvPicPr>
          <p:cNvPr id="411" name="Google Shape;411;p20"/>
          <p:cNvPicPr preferRelativeResize="0"/>
          <p:nvPr/>
        </p:nvPicPr>
        <p:blipFill>
          <a:blip r:embed="rId20">
            <a:alphaModFix/>
          </a:blip>
          <a:stretch>
            <a:fillRect/>
          </a:stretch>
        </p:blipFill>
        <p:spPr>
          <a:xfrm>
            <a:off x="4222964" y="4164525"/>
            <a:ext cx="248925" cy="248901"/>
          </a:xfrm>
          <a:prstGeom prst="rect">
            <a:avLst/>
          </a:prstGeom>
          <a:noFill/>
          <a:ln>
            <a:noFill/>
          </a:ln>
        </p:spPr>
      </p:pic>
      <p:pic>
        <p:nvPicPr>
          <p:cNvPr id="412" name="Google Shape;412;p20"/>
          <p:cNvPicPr preferRelativeResize="0"/>
          <p:nvPr/>
        </p:nvPicPr>
        <p:blipFill>
          <a:blip r:embed="rId20">
            <a:alphaModFix/>
          </a:blip>
          <a:stretch>
            <a:fillRect/>
          </a:stretch>
        </p:blipFill>
        <p:spPr>
          <a:xfrm>
            <a:off x="5368377" y="3806575"/>
            <a:ext cx="248925" cy="248901"/>
          </a:xfrm>
          <a:prstGeom prst="rect">
            <a:avLst/>
          </a:prstGeom>
          <a:noFill/>
          <a:ln>
            <a:noFill/>
          </a:ln>
        </p:spPr>
      </p:pic>
      <p:pic>
        <p:nvPicPr>
          <p:cNvPr id="413" name="Google Shape;413;p20"/>
          <p:cNvPicPr preferRelativeResize="0"/>
          <p:nvPr/>
        </p:nvPicPr>
        <p:blipFill>
          <a:blip r:embed="rId20">
            <a:alphaModFix/>
          </a:blip>
          <a:stretch>
            <a:fillRect/>
          </a:stretch>
        </p:blipFill>
        <p:spPr>
          <a:xfrm>
            <a:off x="6479177" y="3815800"/>
            <a:ext cx="248925" cy="248901"/>
          </a:xfrm>
          <a:prstGeom prst="rect">
            <a:avLst/>
          </a:prstGeom>
          <a:noFill/>
          <a:ln>
            <a:noFill/>
          </a:ln>
        </p:spPr>
      </p:pic>
      <p:pic>
        <p:nvPicPr>
          <p:cNvPr id="414" name="Google Shape;414;p20"/>
          <p:cNvPicPr preferRelativeResize="0"/>
          <p:nvPr/>
        </p:nvPicPr>
        <p:blipFill>
          <a:blip r:embed="rId20">
            <a:alphaModFix/>
          </a:blip>
          <a:stretch>
            <a:fillRect/>
          </a:stretch>
        </p:blipFill>
        <p:spPr>
          <a:xfrm>
            <a:off x="70402" y="3353363"/>
            <a:ext cx="248925" cy="248901"/>
          </a:xfrm>
          <a:prstGeom prst="rect">
            <a:avLst/>
          </a:prstGeom>
          <a:noFill/>
          <a:ln>
            <a:noFill/>
          </a:ln>
        </p:spPr>
      </p:pic>
      <p:pic>
        <p:nvPicPr>
          <p:cNvPr id="415" name="Google Shape;415;p20"/>
          <p:cNvPicPr preferRelativeResize="0"/>
          <p:nvPr/>
        </p:nvPicPr>
        <p:blipFill>
          <a:blip r:embed="rId20">
            <a:alphaModFix/>
          </a:blip>
          <a:stretch>
            <a:fillRect/>
          </a:stretch>
        </p:blipFill>
        <p:spPr>
          <a:xfrm>
            <a:off x="6214" y="4873788"/>
            <a:ext cx="248925" cy="248901"/>
          </a:xfrm>
          <a:prstGeom prst="rect">
            <a:avLst/>
          </a:prstGeom>
          <a:noFill/>
          <a:ln>
            <a:noFill/>
          </a:ln>
        </p:spPr>
      </p:pic>
      <p:pic>
        <p:nvPicPr>
          <p:cNvPr id="416" name="Google Shape;416;p20"/>
          <p:cNvPicPr preferRelativeResize="0"/>
          <p:nvPr/>
        </p:nvPicPr>
        <p:blipFill>
          <a:blip r:embed="rId21">
            <a:alphaModFix/>
          </a:blip>
          <a:stretch>
            <a:fillRect/>
          </a:stretch>
        </p:blipFill>
        <p:spPr>
          <a:xfrm>
            <a:off x="8337500" y="2435800"/>
            <a:ext cx="628125" cy="528650"/>
          </a:xfrm>
          <a:prstGeom prst="rect">
            <a:avLst/>
          </a:prstGeom>
          <a:noFill/>
          <a:ln>
            <a:noFill/>
          </a:ln>
        </p:spPr>
      </p:pic>
      <p:sp>
        <p:nvSpPr>
          <p:cNvPr id="417" name="Google Shape;417;p20"/>
          <p:cNvSpPr/>
          <p:nvPr/>
        </p:nvSpPr>
        <p:spPr>
          <a:xfrm rot="10032047">
            <a:off x="6951914" y="3802566"/>
            <a:ext cx="1454972" cy="98961"/>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418" name="Google Shape;418;p20"/>
          <p:cNvPicPr preferRelativeResize="0"/>
          <p:nvPr/>
        </p:nvPicPr>
        <p:blipFill>
          <a:blip r:embed="rId20">
            <a:alphaModFix/>
          </a:blip>
          <a:stretch>
            <a:fillRect/>
          </a:stretch>
        </p:blipFill>
        <p:spPr>
          <a:xfrm>
            <a:off x="8073854" y="2605200"/>
            <a:ext cx="263650" cy="263650"/>
          </a:xfrm>
          <a:prstGeom prst="rect">
            <a:avLst/>
          </a:prstGeom>
          <a:noFill/>
          <a:ln>
            <a:noFill/>
          </a:ln>
        </p:spPr>
      </p:pic>
      <p:sp>
        <p:nvSpPr>
          <p:cNvPr id="419" name="Google Shape;419;p20"/>
          <p:cNvSpPr txBox="1"/>
          <p:nvPr/>
        </p:nvSpPr>
        <p:spPr>
          <a:xfrm>
            <a:off x="8272800" y="2921088"/>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Service Station</a:t>
            </a:r>
            <a:endParaRPr sz="800" b="1">
              <a:solidFill>
                <a:srgbClr val="666666"/>
              </a:solidFill>
            </a:endParaRPr>
          </a:p>
        </p:txBody>
      </p:sp>
      <p:pic>
        <p:nvPicPr>
          <p:cNvPr id="420" name="Google Shape;420;p20"/>
          <p:cNvPicPr preferRelativeResize="0"/>
          <p:nvPr/>
        </p:nvPicPr>
        <p:blipFill>
          <a:blip r:embed="rId7">
            <a:alphaModFix/>
          </a:blip>
          <a:stretch>
            <a:fillRect/>
          </a:stretch>
        </p:blipFill>
        <p:spPr>
          <a:xfrm>
            <a:off x="8389431" y="3427570"/>
            <a:ext cx="628125" cy="499873"/>
          </a:xfrm>
          <a:prstGeom prst="rect">
            <a:avLst/>
          </a:prstGeom>
          <a:noFill/>
          <a:ln>
            <a:noFill/>
          </a:ln>
        </p:spPr>
      </p:pic>
      <p:sp>
        <p:nvSpPr>
          <p:cNvPr id="421" name="Google Shape;421;p20"/>
          <p:cNvSpPr txBox="1"/>
          <p:nvPr/>
        </p:nvSpPr>
        <p:spPr>
          <a:xfrm>
            <a:off x="8458200" y="3515947"/>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422" name="Google Shape;422;p20"/>
          <p:cNvSpPr/>
          <p:nvPr/>
        </p:nvSpPr>
        <p:spPr>
          <a:xfrm rot="-767453" flipH="1">
            <a:off x="8441022" y="3158968"/>
            <a:ext cx="167136" cy="461103"/>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423" name="Google Shape;423;p20"/>
          <p:cNvPicPr preferRelativeResize="0"/>
          <p:nvPr/>
        </p:nvPicPr>
        <p:blipFill>
          <a:blip r:embed="rId20">
            <a:alphaModFix/>
          </a:blip>
          <a:stretch>
            <a:fillRect/>
          </a:stretch>
        </p:blipFill>
        <p:spPr>
          <a:xfrm>
            <a:off x="8217704" y="3413225"/>
            <a:ext cx="263650" cy="263650"/>
          </a:xfrm>
          <a:prstGeom prst="rect">
            <a:avLst/>
          </a:prstGeom>
          <a:noFill/>
          <a:ln>
            <a:noFill/>
          </a:ln>
        </p:spPr>
      </p:pic>
      <p:pic>
        <p:nvPicPr>
          <p:cNvPr id="424" name="Google Shape;424;p20"/>
          <p:cNvPicPr preferRelativeResize="0"/>
          <p:nvPr/>
        </p:nvPicPr>
        <p:blipFill>
          <a:blip r:embed="rId20">
            <a:alphaModFix/>
          </a:blip>
          <a:stretch>
            <a:fillRect/>
          </a:stretch>
        </p:blipFill>
        <p:spPr>
          <a:xfrm>
            <a:off x="7452854" y="2980263"/>
            <a:ext cx="263650" cy="263650"/>
          </a:xfrm>
          <a:prstGeom prst="rect">
            <a:avLst/>
          </a:prstGeom>
          <a:noFill/>
          <a:ln>
            <a:noFill/>
          </a:ln>
        </p:spPr>
      </p:pic>
      <p:cxnSp>
        <p:nvCxnSpPr>
          <p:cNvPr id="425" name="Google Shape;425;p20"/>
          <p:cNvCxnSpPr/>
          <p:nvPr/>
        </p:nvCxnSpPr>
        <p:spPr>
          <a:xfrm>
            <a:off x="2871150" y="2767888"/>
            <a:ext cx="240900" cy="600"/>
          </a:xfrm>
          <a:prstGeom prst="straightConnector1">
            <a:avLst/>
          </a:prstGeom>
          <a:noFill/>
          <a:ln w="19050" cap="flat" cmpd="sng">
            <a:solidFill>
              <a:srgbClr val="F1C232"/>
            </a:solidFill>
            <a:prstDash val="solid"/>
            <a:round/>
            <a:headEnd type="none" w="med" len="med"/>
            <a:tailEnd type="none" w="med" len="med"/>
          </a:ln>
        </p:spPr>
      </p:cxnSp>
      <p:cxnSp>
        <p:nvCxnSpPr>
          <p:cNvPr id="426" name="Google Shape;426;p20"/>
          <p:cNvCxnSpPr/>
          <p:nvPr/>
        </p:nvCxnSpPr>
        <p:spPr>
          <a:xfrm>
            <a:off x="2826675" y="3353375"/>
            <a:ext cx="240900" cy="600"/>
          </a:xfrm>
          <a:prstGeom prst="straightConnector1">
            <a:avLst/>
          </a:prstGeom>
          <a:noFill/>
          <a:ln w="19050" cap="flat" cmpd="sng">
            <a:solidFill>
              <a:srgbClr val="3C78D8"/>
            </a:solidFill>
            <a:prstDash val="solid"/>
            <a:round/>
            <a:headEnd type="none" w="med" len="med"/>
            <a:tailEnd type="none" w="med" len="med"/>
          </a:ln>
        </p:spPr>
      </p:cxnSp>
      <p:cxnSp>
        <p:nvCxnSpPr>
          <p:cNvPr id="427" name="Google Shape;427;p20"/>
          <p:cNvCxnSpPr/>
          <p:nvPr/>
        </p:nvCxnSpPr>
        <p:spPr>
          <a:xfrm>
            <a:off x="2842300" y="3880475"/>
            <a:ext cx="240900" cy="600"/>
          </a:xfrm>
          <a:prstGeom prst="straightConnector1">
            <a:avLst/>
          </a:prstGeom>
          <a:noFill/>
          <a:ln w="19050" cap="flat" cmpd="sng">
            <a:solidFill>
              <a:srgbClr val="00FF00"/>
            </a:solidFill>
            <a:prstDash val="solid"/>
            <a:round/>
            <a:headEnd type="none" w="med" len="med"/>
            <a:tailEnd type="none" w="med" len="med"/>
          </a:ln>
        </p:spPr>
      </p:cxnSp>
      <p:cxnSp>
        <p:nvCxnSpPr>
          <p:cNvPr id="428" name="Google Shape;428;p20"/>
          <p:cNvCxnSpPr/>
          <p:nvPr/>
        </p:nvCxnSpPr>
        <p:spPr>
          <a:xfrm>
            <a:off x="2826663" y="4407575"/>
            <a:ext cx="240900" cy="600"/>
          </a:xfrm>
          <a:prstGeom prst="straightConnector1">
            <a:avLst/>
          </a:prstGeom>
          <a:noFill/>
          <a:ln w="19050" cap="flat" cmpd="sng">
            <a:solidFill>
              <a:srgbClr val="3C78D8"/>
            </a:solidFill>
            <a:prstDash val="solid"/>
            <a:round/>
            <a:headEnd type="none" w="med" len="med"/>
            <a:tailEnd type="none" w="med" len="med"/>
          </a:ln>
        </p:spPr>
      </p:cxnSp>
      <p:sp>
        <p:nvSpPr>
          <p:cNvPr id="429" name="Google Shape;429;p20"/>
          <p:cNvSpPr txBox="1"/>
          <p:nvPr/>
        </p:nvSpPr>
        <p:spPr>
          <a:xfrm>
            <a:off x="1833825" y="479838"/>
            <a:ext cx="34530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1.Acceleration, braking, steering changes</a:t>
            </a:r>
            <a:endParaRPr sz="800"/>
          </a:p>
          <a:p>
            <a:pPr marL="0" lvl="0" indent="0" algn="l" rtl="0">
              <a:spcBef>
                <a:spcPts val="0"/>
              </a:spcBef>
              <a:spcAft>
                <a:spcPts val="0"/>
              </a:spcAft>
              <a:buNone/>
            </a:pPr>
            <a:r>
              <a:rPr lang="en-GB" sz="800"/>
              <a:t>2.Theaft of vehicle or its contents</a:t>
            </a:r>
            <a:endParaRPr sz="800"/>
          </a:p>
          <a:p>
            <a:pPr marL="0" lvl="0" indent="0" algn="l" rtl="0">
              <a:spcBef>
                <a:spcPts val="0"/>
              </a:spcBef>
              <a:spcAft>
                <a:spcPts val="0"/>
              </a:spcAft>
              <a:buNone/>
            </a:pPr>
            <a:r>
              <a:rPr lang="en-GB" sz="800"/>
              <a:t>3.Loss of PII linked and linkable (location tracking, contact list, VIN etc)</a:t>
            </a:r>
            <a:endParaRPr sz="800"/>
          </a:p>
          <a:p>
            <a:pPr marL="0" lvl="0" indent="0" algn="l" rtl="0">
              <a:spcBef>
                <a:spcPts val="0"/>
              </a:spcBef>
              <a:spcAft>
                <a:spcPts val="0"/>
              </a:spcAft>
              <a:buNone/>
            </a:pPr>
            <a:r>
              <a:rPr lang="en-GB" sz="800"/>
              <a:t>4.Eavesdropping on occupants</a:t>
            </a:r>
            <a:endParaRPr sz="800"/>
          </a:p>
          <a:p>
            <a:pPr marL="0" lvl="0" indent="0" algn="l" rtl="0">
              <a:spcBef>
                <a:spcPts val="0"/>
              </a:spcBef>
              <a:spcAft>
                <a:spcPts val="0"/>
              </a:spcAft>
              <a:buNone/>
            </a:pPr>
            <a:r>
              <a:rPr lang="en-GB" sz="800"/>
              <a:t>5.Insurance or lease fraud</a:t>
            </a:r>
            <a:endParaRPr sz="800"/>
          </a:p>
          <a:p>
            <a:pPr marL="0" lvl="0" indent="0" algn="l" rtl="0">
              <a:spcBef>
                <a:spcPts val="0"/>
              </a:spcBef>
              <a:spcAft>
                <a:spcPts val="0"/>
              </a:spcAft>
              <a:buNone/>
            </a:pPr>
            <a:r>
              <a:rPr lang="en-GB" sz="800"/>
              <a:t>6.Engine off or degradation</a:t>
            </a:r>
            <a:endParaRPr sz="800"/>
          </a:p>
          <a:p>
            <a:pPr marL="0" lvl="0" indent="0" algn="l" rtl="0">
              <a:spcBef>
                <a:spcPts val="0"/>
              </a:spcBef>
              <a:spcAft>
                <a:spcPts val="0"/>
              </a:spcAft>
              <a:buNone/>
            </a:pPr>
            <a:r>
              <a:rPr lang="en-GB" sz="800"/>
              <a:t>7.Driver distraction (volume, wipers, windows open and close, lights on/off etc)</a:t>
            </a:r>
            <a:endParaRPr sz="800"/>
          </a:p>
          <a:p>
            <a:pPr marL="0" lvl="0" indent="0" algn="l" rtl="0">
              <a:spcBef>
                <a:spcPts val="0"/>
              </a:spcBef>
              <a:spcAft>
                <a:spcPts val="0"/>
              </a:spcAft>
              <a:buNone/>
            </a:pPr>
            <a:r>
              <a:rPr lang="en-GB" sz="800"/>
              <a:t>8.Physical crime against the occupants</a:t>
            </a:r>
            <a:endParaRPr sz="800"/>
          </a:p>
          <a:p>
            <a:pPr marL="0" lvl="0" indent="0" algn="l" rtl="0">
              <a:spcBef>
                <a:spcPts val="0"/>
              </a:spcBef>
              <a:spcAft>
                <a:spcPts val="0"/>
              </a:spcAft>
              <a:buNone/>
            </a:pPr>
            <a:endParaRPr sz="600"/>
          </a:p>
        </p:txBody>
      </p:sp>
      <p:pic>
        <p:nvPicPr>
          <p:cNvPr id="430" name="Google Shape;430;p20"/>
          <p:cNvPicPr preferRelativeResize="0"/>
          <p:nvPr/>
        </p:nvPicPr>
        <p:blipFill>
          <a:blip r:embed="rId30">
            <a:alphaModFix/>
          </a:blip>
          <a:stretch>
            <a:fillRect/>
          </a:stretch>
        </p:blipFill>
        <p:spPr>
          <a:xfrm>
            <a:off x="8476382" y="-4"/>
            <a:ext cx="454200" cy="355561"/>
          </a:xfrm>
          <a:prstGeom prst="rect">
            <a:avLst/>
          </a:prstGeom>
          <a:noFill/>
          <a:ln>
            <a:noFill/>
          </a:ln>
        </p:spPr>
      </p:pic>
      <p:pic>
        <p:nvPicPr>
          <p:cNvPr id="431" name="Google Shape;431;p20"/>
          <p:cNvPicPr preferRelativeResize="0"/>
          <p:nvPr/>
        </p:nvPicPr>
        <p:blipFill>
          <a:blip r:embed="rId30">
            <a:alphaModFix/>
          </a:blip>
          <a:stretch>
            <a:fillRect/>
          </a:stretch>
        </p:blipFill>
        <p:spPr>
          <a:xfrm>
            <a:off x="4841945" y="2418228"/>
            <a:ext cx="776175" cy="607593"/>
          </a:xfrm>
          <a:prstGeom prst="rect">
            <a:avLst/>
          </a:prstGeom>
          <a:noFill/>
          <a:ln>
            <a:noFill/>
          </a:ln>
        </p:spPr>
      </p:pic>
      <p:cxnSp>
        <p:nvCxnSpPr>
          <p:cNvPr id="432" name="Google Shape;432;p20"/>
          <p:cNvCxnSpPr>
            <a:stCxn id="349" idx="3"/>
          </p:cNvCxnSpPr>
          <p:nvPr/>
        </p:nvCxnSpPr>
        <p:spPr>
          <a:xfrm rot="10800000" flipH="1">
            <a:off x="4487350" y="3531350"/>
            <a:ext cx="333900" cy="2100"/>
          </a:xfrm>
          <a:prstGeom prst="straightConnector1">
            <a:avLst/>
          </a:prstGeom>
          <a:noFill/>
          <a:ln w="19050" cap="flat" cmpd="sng">
            <a:solidFill>
              <a:srgbClr val="3C78D8"/>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1"/>
          <p:cNvSpPr txBox="1"/>
          <p:nvPr/>
        </p:nvSpPr>
        <p:spPr>
          <a:xfrm>
            <a:off x="191150" y="-12150"/>
            <a:ext cx="8685600" cy="32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A475B"/>
              </a:buClr>
              <a:buSzPts val="1800"/>
              <a:buFont typeface="Arial"/>
              <a:buNone/>
            </a:pPr>
            <a:r>
              <a:rPr lang="en-GB" sz="1200" b="1">
                <a:solidFill>
                  <a:srgbClr val="3A475B"/>
                </a:solidFill>
              </a:rPr>
              <a:t>Autonomous Vehicle - Countermeasures</a:t>
            </a:r>
            <a:endParaRPr sz="1200" b="1">
              <a:solidFill>
                <a:srgbClr val="3A475B"/>
              </a:solidFill>
              <a:latin typeface="Arial"/>
              <a:ea typeface="Arial"/>
              <a:cs typeface="Arial"/>
              <a:sym typeface="Arial"/>
            </a:endParaRPr>
          </a:p>
        </p:txBody>
      </p:sp>
      <p:cxnSp>
        <p:nvCxnSpPr>
          <p:cNvPr id="438" name="Google Shape;438;p21"/>
          <p:cNvCxnSpPr/>
          <p:nvPr/>
        </p:nvCxnSpPr>
        <p:spPr>
          <a:xfrm rot="10800000" flipH="1">
            <a:off x="208200" y="212550"/>
            <a:ext cx="8727600" cy="5100"/>
          </a:xfrm>
          <a:prstGeom prst="straightConnector1">
            <a:avLst/>
          </a:prstGeom>
          <a:noFill/>
          <a:ln w="9525" cap="flat" cmpd="sng">
            <a:solidFill>
              <a:srgbClr val="445A6C"/>
            </a:solidFill>
            <a:prstDash val="solid"/>
            <a:round/>
            <a:headEnd type="none" w="med" len="med"/>
            <a:tailEnd type="none" w="med" len="med"/>
          </a:ln>
        </p:spPr>
      </p:cxnSp>
      <p:pic>
        <p:nvPicPr>
          <p:cNvPr id="439" name="Google Shape;439;p21"/>
          <p:cNvPicPr preferRelativeResize="0"/>
          <p:nvPr/>
        </p:nvPicPr>
        <p:blipFill rotWithShape="1">
          <a:blip r:embed="rId3">
            <a:alphaModFix amt="42000"/>
          </a:blip>
          <a:srcRect t="4816"/>
          <a:stretch/>
        </p:blipFill>
        <p:spPr>
          <a:xfrm rot="10800000">
            <a:off x="1757525" y="2358663"/>
            <a:ext cx="6624400" cy="2992475"/>
          </a:xfrm>
          <a:prstGeom prst="rect">
            <a:avLst/>
          </a:prstGeom>
          <a:noFill/>
          <a:ln>
            <a:noFill/>
          </a:ln>
        </p:spPr>
      </p:pic>
      <p:pic>
        <p:nvPicPr>
          <p:cNvPr id="440" name="Google Shape;440;p21"/>
          <p:cNvPicPr preferRelativeResize="0"/>
          <p:nvPr/>
        </p:nvPicPr>
        <p:blipFill>
          <a:blip r:embed="rId4">
            <a:alphaModFix/>
          </a:blip>
          <a:stretch>
            <a:fillRect/>
          </a:stretch>
        </p:blipFill>
        <p:spPr>
          <a:xfrm>
            <a:off x="52000" y="517950"/>
            <a:ext cx="1402025" cy="1402025"/>
          </a:xfrm>
          <a:prstGeom prst="rect">
            <a:avLst/>
          </a:prstGeom>
          <a:noFill/>
          <a:ln>
            <a:noFill/>
          </a:ln>
        </p:spPr>
      </p:pic>
      <p:sp>
        <p:nvSpPr>
          <p:cNvPr id="441" name="Google Shape;441;p21"/>
          <p:cNvSpPr txBox="1"/>
          <p:nvPr/>
        </p:nvSpPr>
        <p:spPr>
          <a:xfrm>
            <a:off x="765075" y="2687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a:p>
        </p:txBody>
      </p:sp>
      <p:pic>
        <p:nvPicPr>
          <p:cNvPr id="442" name="Google Shape;442;p21"/>
          <p:cNvPicPr preferRelativeResize="0"/>
          <p:nvPr/>
        </p:nvPicPr>
        <p:blipFill>
          <a:blip r:embed="rId5">
            <a:alphaModFix/>
          </a:blip>
          <a:stretch>
            <a:fillRect/>
          </a:stretch>
        </p:blipFill>
        <p:spPr>
          <a:xfrm rot="-2">
            <a:off x="373025" y="517950"/>
            <a:ext cx="560750" cy="528649"/>
          </a:xfrm>
          <a:prstGeom prst="rect">
            <a:avLst/>
          </a:prstGeom>
          <a:noFill/>
          <a:ln>
            <a:noFill/>
          </a:ln>
        </p:spPr>
      </p:pic>
      <p:sp>
        <p:nvSpPr>
          <p:cNvPr id="443" name="Google Shape;443;p21"/>
          <p:cNvSpPr txBox="1"/>
          <p:nvPr/>
        </p:nvSpPr>
        <p:spPr>
          <a:xfrm>
            <a:off x="400000" y="6283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434343"/>
                </a:solidFill>
              </a:rPr>
              <a:t>RSU</a:t>
            </a:r>
            <a:endParaRPr sz="800" b="1">
              <a:solidFill>
                <a:srgbClr val="434343"/>
              </a:solidFill>
            </a:endParaRPr>
          </a:p>
        </p:txBody>
      </p:sp>
      <p:pic>
        <p:nvPicPr>
          <p:cNvPr id="444" name="Google Shape;444;p21"/>
          <p:cNvPicPr preferRelativeResize="0"/>
          <p:nvPr/>
        </p:nvPicPr>
        <p:blipFill>
          <a:blip r:embed="rId6">
            <a:alphaModFix/>
          </a:blip>
          <a:stretch>
            <a:fillRect/>
          </a:stretch>
        </p:blipFill>
        <p:spPr>
          <a:xfrm>
            <a:off x="127950" y="4340425"/>
            <a:ext cx="776175" cy="803075"/>
          </a:xfrm>
          <a:prstGeom prst="rect">
            <a:avLst/>
          </a:prstGeom>
          <a:noFill/>
          <a:ln>
            <a:noFill/>
          </a:ln>
        </p:spPr>
      </p:pic>
      <p:pic>
        <p:nvPicPr>
          <p:cNvPr id="445" name="Google Shape;445;p21"/>
          <p:cNvPicPr preferRelativeResize="0"/>
          <p:nvPr/>
        </p:nvPicPr>
        <p:blipFill>
          <a:blip r:embed="rId7">
            <a:alphaModFix/>
          </a:blip>
          <a:stretch>
            <a:fillRect/>
          </a:stretch>
        </p:blipFill>
        <p:spPr>
          <a:xfrm>
            <a:off x="5051000" y="235900"/>
            <a:ext cx="1076475" cy="1022150"/>
          </a:xfrm>
          <a:prstGeom prst="rect">
            <a:avLst/>
          </a:prstGeom>
          <a:noFill/>
          <a:ln>
            <a:noFill/>
          </a:ln>
        </p:spPr>
      </p:pic>
      <p:pic>
        <p:nvPicPr>
          <p:cNvPr id="446" name="Google Shape;446;p21"/>
          <p:cNvPicPr preferRelativeResize="0"/>
          <p:nvPr/>
        </p:nvPicPr>
        <p:blipFill>
          <a:blip r:embed="rId8">
            <a:alphaModFix/>
          </a:blip>
          <a:stretch>
            <a:fillRect/>
          </a:stretch>
        </p:blipFill>
        <p:spPr>
          <a:xfrm rot="6450092">
            <a:off x="794886" y="723923"/>
            <a:ext cx="405480" cy="405480"/>
          </a:xfrm>
          <a:prstGeom prst="rect">
            <a:avLst/>
          </a:prstGeom>
          <a:noFill/>
          <a:ln>
            <a:noFill/>
          </a:ln>
        </p:spPr>
      </p:pic>
      <p:pic>
        <p:nvPicPr>
          <p:cNvPr id="447" name="Google Shape;447;p21"/>
          <p:cNvPicPr preferRelativeResize="0"/>
          <p:nvPr/>
        </p:nvPicPr>
        <p:blipFill>
          <a:blip r:embed="rId8">
            <a:alphaModFix/>
          </a:blip>
          <a:stretch>
            <a:fillRect/>
          </a:stretch>
        </p:blipFill>
        <p:spPr>
          <a:xfrm rot="-1413436">
            <a:off x="6820525" y="2331930"/>
            <a:ext cx="650048" cy="794843"/>
          </a:xfrm>
          <a:prstGeom prst="rect">
            <a:avLst/>
          </a:prstGeom>
          <a:noFill/>
          <a:ln>
            <a:noFill/>
          </a:ln>
        </p:spPr>
      </p:pic>
      <p:pic>
        <p:nvPicPr>
          <p:cNvPr id="448" name="Google Shape;448;p21"/>
          <p:cNvPicPr preferRelativeResize="0"/>
          <p:nvPr/>
        </p:nvPicPr>
        <p:blipFill>
          <a:blip r:embed="rId9">
            <a:alphaModFix/>
          </a:blip>
          <a:stretch>
            <a:fillRect/>
          </a:stretch>
        </p:blipFill>
        <p:spPr>
          <a:xfrm>
            <a:off x="704483" y="4452769"/>
            <a:ext cx="320709" cy="320709"/>
          </a:xfrm>
          <a:prstGeom prst="rect">
            <a:avLst/>
          </a:prstGeom>
          <a:noFill/>
          <a:ln>
            <a:noFill/>
          </a:ln>
        </p:spPr>
      </p:pic>
      <p:pic>
        <p:nvPicPr>
          <p:cNvPr id="449" name="Google Shape;449;p21"/>
          <p:cNvPicPr preferRelativeResize="0"/>
          <p:nvPr/>
        </p:nvPicPr>
        <p:blipFill>
          <a:blip r:embed="rId10">
            <a:alphaModFix/>
          </a:blip>
          <a:stretch>
            <a:fillRect/>
          </a:stretch>
        </p:blipFill>
        <p:spPr>
          <a:xfrm>
            <a:off x="27800" y="3958350"/>
            <a:ext cx="326426" cy="307800"/>
          </a:xfrm>
          <a:prstGeom prst="rect">
            <a:avLst/>
          </a:prstGeom>
          <a:noFill/>
          <a:ln>
            <a:noFill/>
          </a:ln>
        </p:spPr>
      </p:pic>
      <p:pic>
        <p:nvPicPr>
          <p:cNvPr id="450" name="Google Shape;450;p21"/>
          <p:cNvPicPr preferRelativeResize="0"/>
          <p:nvPr/>
        </p:nvPicPr>
        <p:blipFill>
          <a:blip r:embed="rId11">
            <a:alphaModFix/>
          </a:blip>
          <a:stretch>
            <a:fillRect/>
          </a:stretch>
        </p:blipFill>
        <p:spPr>
          <a:xfrm rot="1220636">
            <a:off x="350603" y="4072532"/>
            <a:ext cx="330870" cy="285612"/>
          </a:xfrm>
          <a:prstGeom prst="rect">
            <a:avLst/>
          </a:prstGeom>
          <a:noFill/>
          <a:ln>
            <a:noFill/>
          </a:ln>
        </p:spPr>
      </p:pic>
      <p:pic>
        <p:nvPicPr>
          <p:cNvPr id="451" name="Google Shape;451;p21"/>
          <p:cNvPicPr preferRelativeResize="0"/>
          <p:nvPr/>
        </p:nvPicPr>
        <p:blipFill>
          <a:blip r:embed="rId12">
            <a:alphaModFix/>
          </a:blip>
          <a:stretch>
            <a:fillRect/>
          </a:stretch>
        </p:blipFill>
        <p:spPr>
          <a:xfrm>
            <a:off x="7346975" y="455275"/>
            <a:ext cx="1569500" cy="1022175"/>
          </a:xfrm>
          <a:prstGeom prst="rect">
            <a:avLst/>
          </a:prstGeom>
          <a:noFill/>
          <a:ln>
            <a:noFill/>
          </a:ln>
        </p:spPr>
      </p:pic>
      <p:sp>
        <p:nvSpPr>
          <p:cNvPr id="452" name="Google Shape;452;p21"/>
          <p:cNvSpPr txBox="1"/>
          <p:nvPr/>
        </p:nvSpPr>
        <p:spPr>
          <a:xfrm>
            <a:off x="8458200" y="962875"/>
            <a:ext cx="454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vPKI </a:t>
            </a:r>
            <a:endParaRPr sz="800" b="1">
              <a:solidFill>
                <a:srgbClr val="666666"/>
              </a:solidFill>
            </a:endParaRPr>
          </a:p>
        </p:txBody>
      </p:sp>
      <p:pic>
        <p:nvPicPr>
          <p:cNvPr id="453" name="Google Shape;453;p21"/>
          <p:cNvPicPr preferRelativeResize="0"/>
          <p:nvPr/>
        </p:nvPicPr>
        <p:blipFill>
          <a:blip r:embed="rId13">
            <a:alphaModFix/>
          </a:blip>
          <a:stretch>
            <a:fillRect/>
          </a:stretch>
        </p:blipFill>
        <p:spPr>
          <a:xfrm>
            <a:off x="554369" y="2630790"/>
            <a:ext cx="240900" cy="259846"/>
          </a:xfrm>
          <a:prstGeom prst="rect">
            <a:avLst/>
          </a:prstGeom>
          <a:noFill/>
          <a:ln>
            <a:noFill/>
          </a:ln>
        </p:spPr>
      </p:pic>
      <p:pic>
        <p:nvPicPr>
          <p:cNvPr id="454" name="Google Shape;454;p21"/>
          <p:cNvPicPr preferRelativeResize="0"/>
          <p:nvPr/>
        </p:nvPicPr>
        <p:blipFill>
          <a:blip r:embed="rId14">
            <a:alphaModFix/>
          </a:blip>
          <a:stretch>
            <a:fillRect/>
          </a:stretch>
        </p:blipFill>
        <p:spPr>
          <a:xfrm>
            <a:off x="335901" y="2136100"/>
            <a:ext cx="560750" cy="489949"/>
          </a:xfrm>
          <a:prstGeom prst="rect">
            <a:avLst/>
          </a:prstGeom>
          <a:noFill/>
          <a:ln>
            <a:noFill/>
          </a:ln>
        </p:spPr>
      </p:pic>
      <p:sp>
        <p:nvSpPr>
          <p:cNvPr id="455" name="Google Shape;455;p21"/>
          <p:cNvSpPr/>
          <p:nvPr/>
        </p:nvSpPr>
        <p:spPr>
          <a:xfrm>
            <a:off x="5877900" y="3185350"/>
            <a:ext cx="820500" cy="6870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TCU</a:t>
            </a:r>
            <a:endParaRPr sz="1200">
              <a:solidFill>
                <a:schemeClr val="lt1"/>
              </a:solidFill>
              <a:latin typeface="Spectral"/>
              <a:ea typeface="Spectral"/>
              <a:cs typeface="Spectral"/>
              <a:sym typeface="Spectral"/>
            </a:endParaRPr>
          </a:p>
        </p:txBody>
      </p:sp>
      <p:sp>
        <p:nvSpPr>
          <p:cNvPr id="456" name="Google Shape;456;p21"/>
          <p:cNvSpPr/>
          <p:nvPr/>
        </p:nvSpPr>
        <p:spPr>
          <a:xfrm>
            <a:off x="6798825" y="3099650"/>
            <a:ext cx="8676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0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OBU</a:t>
            </a:r>
            <a:endParaRPr sz="1000" b="1">
              <a:solidFill>
                <a:schemeClr val="lt1"/>
              </a:solidFill>
              <a:latin typeface="Spectral"/>
              <a:ea typeface="Spectral"/>
              <a:cs typeface="Spectral"/>
              <a:sym typeface="Spectral"/>
            </a:endParaRPr>
          </a:p>
        </p:txBody>
      </p:sp>
      <p:pic>
        <p:nvPicPr>
          <p:cNvPr id="457" name="Google Shape;457;p21"/>
          <p:cNvPicPr preferRelativeResize="0"/>
          <p:nvPr/>
        </p:nvPicPr>
        <p:blipFill>
          <a:blip r:embed="rId15">
            <a:alphaModFix/>
          </a:blip>
          <a:stretch>
            <a:fillRect/>
          </a:stretch>
        </p:blipFill>
        <p:spPr>
          <a:xfrm>
            <a:off x="6952250" y="3174400"/>
            <a:ext cx="560775" cy="416443"/>
          </a:xfrm>
          <a:prstGeom prst="rect">
            <a:avLst/>
          </a:prstGeom>
          <a:noFill/>
          <a:ln>
            <a:noFill/>
          </a:ln>
        </p:spPr>
      </p:pic>
      <p:sp>
        <p:nvSpPr>
          <p:cNvPr id="458" name="Google Shape;458;p21"/>
          <p:cNvSpPr/>
          <p:nvPr/>
        </p:nvSpPr>
        <p:spPr>
          <a:xfrm>
            <a:off x="3856425" y="3413750"/>
            <a:ext cx="6534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100" b="1">
                <a:solidFill>
                  <a:schemeClr val="lt1"/>
                </a:solidFill>
                <a:latin typeface="Spectral"/>
                <a:ea typeface="Spectral"/>
                <a:cs typeface="Spectral"/>
                <a:sym typeface="Spectral"/>
              </a:rPr>
              <a:t>ADAS</a:t>
            </a:r>
            <a:endParaRPr sz="1100" b="1">
              <a:solidFill>
                <a:schemeClr val="lt1"/>
              </a:solidFill>
              <a:latin typeface="Spectral"/>
              <a:ea typeface="Spectral"/>
              <a:cs typeface="Spectral"/>
              <a:sym typeface="Spectral"/>
            </a:endParaRPr>
          </a:p>
        </p:txBody>
      </p:sp>
      <p:cxnSp>
        <p:nvCxnSpPr>
          <p:cNvPr id="459" name="Google Shape;459;p21"/>
          <p:cNvCxnSpPr/>
          <p:nvPr/>
        </p:nvCxnSpPr>
        <p:spPr>
          <a:xfrm>
            <a:off x="5382600" y="3528850"/>
            <a:ext cx="495300" cy="0"/>
          </a:xfrm>
          <a:prstGeom prst="straightConnector1">
            <a:avLst/>
          </a:prstGeom>
          <a:noFill/>
          <a:ln w="19050" cap="flat" cmpd="sng">
            <a:solidFill>
              <a:srgbClr val="3C78D8"/>
            </a:solidFill>
            <a:prstDash val="solid"/>
            <a:round/>
            <a:headEnd type="none" w="med" len="med"/>
            <a:tailEnd type="none" w="med" len="med"/>
          </a:ln>
        </p:spPr>
      </p:cxnSp>
      <p:pic>
        <p:nvPicPr>
          <p:cNvPr id="460" name="Google Shape;460;p21"/>
          <p:cNvPicPr preferRelativeResize="0"/>
          <p:nvPr/>
        </p:nvPicPr>
        <p:blipFill>
          <a:blip r:embed="rId9">
            <a:alphaModFix/>
          </a:blip>
          <a:stretch>
            <a:fillRect/>
          </a:stretch>
        </p:blipFill>
        <p:spPr>
          <a:xfrm rot="-134">
            <a:off x="6366800" y="3334356"/>
            <a:ext cx="295675" cy="248914"/>
          </a:xfrm>
          <a:prstGeom prst="rect">
            <a:avLst/>
          </a:prstGeom>
          <a:noFill/>
          <a:ln>
            <a:noFill/>
          </a:ln>
        </p:spPr>
      </p:pic>
      <p:pic>
        <p:nvPicPr>
          <p:cNvPr id="461" name="Google Shape;461;p21"/>
          <p:cNvPicPr preferRelativeResize="0"/>
          <p:nvPr/>
        </p:nvPicPr>
        <p:blipFill>
          <a:blip r:embed="rId11">
            <a:alphaModFix/>
          </a:blip>
          <a:stretch>
            <a:fillRect/>
          </a:stretch>
        </p:blipFill>
        <p:spPr>
          <a:xfrm rot="-1891816">
            <a:off x="5885621" y="3334351"/>
            <a:ext cx="232635" cy="232650"/>
          </a:xfrm>
          <a:prstGeom prst="rect">
            <a:avLst/>
          </a:prstGeom>
          <a:noFill/>
          <a:ln>
            <a:noFill/>
          </a:ln>
        </p:spPr>
      </p:pic>
      <p:pic>
        <p:nvPicPr>
          <p:cNvPr id="462" name="Google Shape;462;p21"/>
          <p:cNvPicPr preferRelativeResize="0"/>
          <p:nvPr/>
        </p:nvPicPr>
        <p:blipFill>
          <a:blip r:embed="rId16">
            <a:alphaModFix/>
          </a:blip>
          <a:stretch>
            <a:fillRect/>
          </a:stretch>
        </p:blipFill>
        <p:spPr>
          <a:xfrm>
            <a:off x="6120388" y="3303288"/>
            <a:ext cx="263675" cy="294775"/>
          </a:xfrm>
          <a:prstGeom prst="rect">
            <a:avLst/>
          </a:prstGeom>
          <a:noFill/>
          <a:ln>
            <a:noFill/>
          </a:ln>
        </p:spPr>
      </p:pic>
      <p:pic>
        <p:nvPicPr>
          <p:cNvPr id="463" name="Google Shape;463;p21"/>
          <p:cNvPicPr preferRelativeResize="0"/>
          <p:nvPr/>
        </p:nvPicPr>
        <p:blipFill rotWithShape="1">
          <a:blip r:embed="rId3">
            <a:alphaModFix amt="42000"/>
          </a:blip>
          <a:srcRect t="4816"/>
          <a:stretch/>
        </p:blipFill>
        <p:spPr>
          <a:xfrm rot="10800000">
            <a:off x="876049" y="1398062"/>
            <a:ext cx="831976" cy="545926"/>
          </a:xfrm>
          <a:prstGeom prst="rect">
            <a:avLst/>
          </a:prstGeom>
          <a:noFill/>
          <a:ln>
            <a:noFill/>
          </a:ln>
        </p:spPr>
      </p:pic>
      <p:sp>
        <p:nvSpPr>
          <p:cNvPr id="464" name="Google Shape;464;p21"/>
          <p:cNvSpPr/>
          <p:nvPr/>
        </p:nvSpPr>
        <p:spPr>
          <a:xfrm>
            <a:off x="1025200" y="1570963"/>
            <a:ext cx="454200" cy="1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OBU</a:t>
            </a:r>
            <a:r>
              <a:rPr lang="en-GB" sz="700" b="1">
                <a:solidFill>
                  <a:schemeClr val="lt1"/>
                </a:solidFill>
                <a:latin typeface="Spectral"/>
                <a:ea typeface="Spectral"/>
                <a:cs typeface="Spectral"/>
                <a:sym typeface="Spectral"/>
              </a:rPr>
              <a:t> </a:t>
            </a:r>
            <a:endParaRPr sz="500" b="1">
              <a:solidFill>
                <a:schemeClr val="lt1"/>
              </a:solidFill>
              <a:latin typeface="Spectral"/>
              <a:ea typeface="Spectral"/>
              <a:cs typeface="Spectral"/>
              <a:sym typeface="Spectral"/>
            </a:endParaRPr>
          </a:p>
        </p:txBody>
      </p:sp>
      <p:sp>
        <p:nvSpPr>
          <p:cNvPr id="465" name="Google Shape;465;p21"/>
          <p:cNvSpPr/>
          <p:nvPr/>
        </p:nvSpPr>
        <p:spPr>
          <a:xfrm>
            <a:off x="2115800" y="3033050"/>
            <a:ext cx="677400" cy="4311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Camera</a:t>
            </a:r>
            <a:endParaRPr sz="800" b="1">
              <a:solidFill>
                <a:schemeClr val="lt1"/>
              </a:solidFill>
              <a:latin typeface="Spectral"/>
              <a:ea typeface="Spectral"/>
              <a:cs typeface="Spectral"/>
              <a:sym typeface="Spectral"/>
            </a:endParaRPr>
          </a:p>
        </p:txBody>
      </p:sp>
      <p:sp>
        <p:nvSpPr>
          <p:cNvPr id="466" name="Google Shape;466;p21"/>
          <p:cNvSpPr/>
          <p:nvPr/>
        </p:nvSpPr>
        <p:spPr>
          <a:xfrm>
            <a:off x="2070700" y="3504275"/>
            <a:ext cx="7761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Radar</a:t>
            </a:r>
            <a:endParaRPr sz="800" b="1">
              <a:solidFill>
                <a:schemeClr val="lt1"/>
              </a:solidFill>
              <a:latin typeface="Spectral"/>
              <a:ea typeface="Spectral"/>
              <a:cs typeface="Spectral"/>
              <a:sym typeface="Spectral"/>
            </a:endParaRPr>
          </a:p>
        </p:txBody>
      </p:sp>
      <p:sp>
        <p:nvSpPr>
          <p:cNvPr id="467" name="Google Shape;467;p21"/>
          <p:cNvSpPr/>
          <p:nvPr/>
        </p:nvSpPr>
        <p:spPr>
          <a:xfrm>
            <a:off x="2137525" y="4519788"/>
            <a:ext cx="694200" cy="489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a:t>
            </a: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LiDAR</a:t>
            </a:r>
            <a:endParaRPr sz="800" b="1">
              <a:solidFill>
                <a:schemeClr val="lt1"/>
              </a:solidFill>
              <a:latin typeface="Spectral"/>
              <a:ea typeface="Spectral"/>
              <a:cs typeface="Spectral"/>
              <a:sym typeface="Spectral"/>
            </a:endParaRPr>
          </a:p>
        </p:txBody>
      </p:sp>
      <p:sp>
        <p:nvSpPr>
          <p:cNvPr id="468" name="Google Shape;468;p21"/>
          <p:cNvSpPr/>
          <p:nvPr/>
        </p:nvSpPr>
        <p:spPr>
          <a:xfrm>
            <a:off x="5877900" y="3129575"/>
            <a:ext cx="8205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TCU</a:t>
            </a:r>
            <a:endParaRPr sz="1000" b="1">
              <a:solidFill>
                <a:schemeClr val="lt1"/>
              </a:solidFill>
              <a:latin typeface="Spectral"/>
              <a:ea typeface="Spectral"/>
              <a:cs typeface="Spectral"/>
              <a:sym typeface="Spectral"/>
            </a:endParaRPr>
          </a:p>
        </p:txBody>
      </p:sp>
      <p:sp>
        <p:nvSpPr>
          <p:cNvPr id="469" name="Google Shape;469;p21"/>
          <p:cNvSpPr/>
          <p:nvPr/>
        </p:nvSpPr>
        <p:spPr>
          <a:xfrm>
            <a:off x="4806738" y="3129575"/>
            <a:ext cx="776100" cy="7509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chemeClr val="lt1"/>
                </a:solidFill>
                <a:latin typeface="Spectral"/>
                <a:ea typeface="Spectral"/>
                <a:cs typeface="Spectral"/>
                <a:sym typeface="Spectral"/>
              </a:rPr>
              <a:t>     </a:t>
            </a:r>
            <a:endParaRPr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b="1">
                <a:solidFill>
                  <a:schemeClr val="lt1"/>
                </a:solidFill>
                <a:latin typeface="Spectral"/>
                <a:ea typeface="Spectral"/>
                <a:cs typeface="Spectral"/>
                <a:sym typeface="Spectral"/>
              </a:rPr>
              <a:t>      </a:t>
            </a:r>
            <a:endParaRPr sz="1200" b="1">
              <a:solidFill>
                <a:schemeClr val="lt1"/>
              </a:solidFill>
              <a:latin typeface="Spectral"/>
              <a:ea typeface="Spectral"/>
              <a:cs typeface="Spectral"/>
              <a:sym typeface="Spectral"/>
            </a:endParaRPr>
          </a:p>
          <a:p>
            <a:pPr marL="0" lvl="0" indent="0" algn="l" rtl="0">
              <a:spcBef>
                <a:spcPts val="0"/>
              </a:spcBef>
              <a:spcAft>
                <a:spcPts val="0"/>
              </a:spcAft>
              <a:buNone/>
            </a:pPr>
            <a:r>
              <a:rPr lang="en-GB" sz="1200">
                <a:solidFill>
                  <a:schemeClr val="lt1"/>
                </a:solidFill>
                <a:latin typeface="Spectral"/>
                <a:ea typeface="Spectral"/>
                <a:cs typeface="Spectral"/>
                <a:sym typeface="Spectral"/>
              </a:rPr>
              <a:t>   </a:t>
            </a:r>
            <a:r>
              <a:rPr lang="en-GB" sz="1000" b="1">
                <a:solidFill>
                  <a:schemeClr val="lt1"/>
                </a:solidFill>
                <a:latin typeface="Spectral"/>
                <a:ea typeface="Spectral"/>
                <a:cs typeface="Spectral"/>
                <a:sym typeface="Spectral"/>
              </a:rPr>
              <a:t>GW</a:t>
            </a:r>
            <a:endParaRPr sz="1000" b="1">
              <a:solidFill>
                <a:schemeClr val="lt1"/>
              </a:solidFill>
              <a:latin typeface="Spectral"/>
              <a:ea typeface="Spectral"/>
              <a:cs typeface="Spectral"/>
              <a:sym typeface="Spectral"/>
            </a:endParaRPr>
          </a:p>
        </p:txBody>
      </p:sp>
      <p:pic>
        <p:nvPicPr>
          <p:cNvPr id="470" name="Google Shape;470;p21"/>
          <p:cNvPicPr preferRelativeResize="0"/>
          <p:nvPr/>
        </p:nvPicPr>
        <p:blipFill>
          <a:blip r:embed="rId9">
            <a:alphaModFix/>
          </a:blip>
          <a:stretch>
            <a:fillRect/>
          </a:stretch>
        </p:blipFill>
        <p:spPr>
          <a:xfrm rot="-134">
            <a:off x="6366800" y="3342481"/>
            <a:ext cx="295675" cy="248914"/>
          </a:xfrm>
          <a:prstGeom prst="rect">
            <a:avLst/>
          </a:prstGeom>
          <a:noFill/>
          <a:ln>
            <a:noFill/>
          </a:ln>
        </p:spPr>
      </p:pic>
      <p:pic>
        <p:nvPicPr>
          <p:cNvPr id="471" name="Google Shape;471;p21"/>
          <p:cNvPicPr preferRelativeResize="0"/>
          <p:nvPr/>
        </p:nvPicPr>
        <p:blipFill>
          <a:blip r:embed="rId11">
            <a:alphaModFix/>
          </a:blip>
          <a:stretch>
            <a:fillRect/>
          </a:stretch>
        </p:blipFill>
        <p:spPr>
          <a:xfrm rot="-1891970">
            <a:off x="5914461" y="3358612"/>
            <a:ext cx="208354" cy="208377"/>
          </a:xfrm>
          <a:prstGeom prst="rect">
            <a:avLst/>
          </a:prstGeom>
          <a:noFill/>
          <a:ln>
            <a:noFill/>
          </a:ln>
        </p:spPr>
      </p:pic>
      <p:pic>
        <p:nvPicPr>
          <p:cNvPr id="472" name="Google Shape;472;p21"/>
          <p:cNvPicPr preferRelativeResize="0"/>
          <p:nvPr/>
        </p:nvPicPr>
        <p:blipFill>
          <a:blip r:embed="rId16">
            <a:alphaModFix/>
          </a:blip>
          <a:stretch>
            <a:fillRect/>
          </a:stretch>
        </p:blipFill>
        <p:spPr>
          <a:xfrm>
            <a:off x="6120388" y="3311413"/>
            <a:ext cx="263675" cy="294775"/>
          </a:xfrm>
          <a:prstGeom prst="rect">
            <a:avLst/>
          </a:prstGeom>
          <a:noFill/>
          <a:ln>
            <a:noFill/>
          </a:ln>
        </p:spPr>
      </p:pic>
      <p:pic>
        <p:nvPicPr>
          <p:cNvPr id="473" name="Google Shape;473;p21"/>
          <p:cNvPicPr preferRelativeResize="0"/>
          <p:nvPr/>
        </p:nvPicPr>
        <p:blipFill>
          <a:blip r:embed="rId8">
            <a:alphaModFix/>
          </a:blip>
          <a:stretch>
            <a:fillRect/>
          </a:stretch>
        </p:blipFill>
        <p:spPr>
          <a:xfrm rot="-553654">
            <a:off x="1348610" y="1210382"/>
            <a:ext cx="317142" cy="317143"/>
          </a:xfrm>
          <a:prstGeom prst="rect">
            <a:avLst/>
          </a:prstGeom>
          <a:noFill/>
          <a:ln>
            <a:noFill/>
          </a:ln>
        </p:spPr>
      </p:pic>
      <p:pic>
        <p:nvPicPr>
          <p:cNvPr id="474" name="Google Shape;474;p21"/>
          <p:cNvPicPr preferRelativeResize="0"/>
          <p:nvPr/>
        </p:nvPicPr>
        <p:blipFill>
          <a:blip r:embed="rId17">
            <a:alphaModFix/>
          </a:blip>
          <a:stretch>
            <a:fillRect/>
          </a:stretch>
        </p:blipFill>
        <p:spPr>
          <a:xfrm>
            <a:off x="6716500" y="493157"/>
            <a:ext cx="820500" cy="820500"/>
          </a:xfrm>
          <a:prstGeom prst="rect">
            <a:avLst/>
          </a:prstGeom>
          <a:noFill/>
          <a:ln>
            <a:noFill/>
          </a:ln>
        </p:spPr>
      </p:pic>
      <p:pic>
        <p:nvPicPr>
          <p:cNvPr id="475" name="Google Shape;475;p21"/>
          <p:cNvPicPr preferRelativeResize="0"/>
          <p:nvPr/>
        </p:nvPicPr>
        <p:blipFill>
          <a:blip r:embed="rId18">
            <a:alphaModFix amt="52000"/>
          </a:blip>
          <a:stretch>
            <a:fillRect/>
          </a:stretch>
        </p:blipFill>
        <p:spPr>
          <a:xfrm>
            <a:off x="4915903" y="3185350"/>
            <a:ext cx="557809" cy="461700"/>
          </a:xfrm>
          <a:prstGeom prst="rect">
            <a:avLst/>
          </a:prstGeom>
          <a:noFill/>
          <a:ln>
            <a:noFill/>
          </a:ln>
        </p:spPr>
      </p:pic>
      <p:pic>
        <p:nvPicPr>
          <p:cNvPr id="476" name="Google Shape;476;p21"/>
          <p:cNvPicPr preferRelativeResize="0"/>
          <p:nvPr/>
        </p:nvPicPr>
        <p:blipFill>
          <a:blip r:embed="rId19">
            <a:alphaModFix/>
          </a:blip>
          <a:stretch>
            <a:fillRect/>
          </a:stretch>
        </p:blipFill>
        <p:spPr>
          <a:xfrm rot="3855435">
            <a:off x="934325" y="4621730"/>
            <a:ext cx="363900" cy="545850"/>
          </a:xfrm>
          <a:prstGeom prst="rect">
            <a:avLst/>
          </a:prstGeom>
          <a:noFill/>
          <a:ln>
            <a:noFill/>
          </a:ln>
        </p:spPr>
      </p:pic>
      <p:pic>
        <p:nvPicPr>
          <p:cNvPr id="477" name="Google Shape;477;p21"/>
          <p:cNvPicPr preferRelativeResize="0"/>
          <p:nvPr/>
        </p:nvPicPr>
        <p:blipFill>
          <a:blip r:embed="rId20">
            <a:alphaModFix/>
          </a:blip>
          <a:stretch>
            <a:fillRect/>
          </a:stretch>
        </p:blipFill>
        <p:spPr>
          <a:xfrm>
            <a:off x="8424488" y="4221250"/>
            <a:ext cx="628125" cy="528650"/>
          </a:xfrm>
          <a:prstGeom prst="rect">
            <a:avLst/>
          </a:prstGeom>
          <a:noFill/>
          <a:ln>
            <a:noFill/>
          </a:ln>
        </p:spPr>
      </p:pic>
      <p:sp>
        <p:nvSpPr>
          <p:cNvPr id="478" name="Google Shape;478;p21"/>
          <p:cNvSpPr txBox="1"/>
          <p:nvPr/>
        </p:nvSpPr>
        <p:spPr>
          <a:xfrm>
            <a:off x="8272813" y="4670175"/>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OEM backend</a:t>
            </a:r>
            <a:endParaRPr sz="800" b="1">
              <a:solidFill>
                <a:srgbClr val="666666"/>
              </a:solidFill>
            </a:endParaRPr>
          </a:p>
        </p:txBody>
      </p:sp>
      <p:sp>
        <p:nvSpPr>
          <p:cNvPr id="479" name="Google Shape;479;p21"/>
          <p:cNvSpPr/>
          <p:nvPr/>
        </p:nvSpPr>
        <p:spPr>
          <a:xfrm>
            <a:off x="1041425" y="4107023"/>
            <a:ext cx="931508" cy="363894"/>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480" name="Google Shape;480;p21"/>
          <p:cNvSpPr/>
          <p:nvPr/>
        </p:nvSpPr>
        <p:spPr>
          <a:xfrm rot="126999">
            <a:off x="5353155" y="1149679"/>
            <a:ext cx="599755" cy="2111538"/>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481" name="Google Shape;481;p21"/>
          <p:cNvPicPr preferRelativeResize="0"/>
          <p:nvPr/>
        </p:nvPicPr>
        <p:blipFill>
          <a:blip r:embed="rId21">
            <a:alphaModFix/>
          </a:blip>
          <a:stretch>
            <a:fillRect/>
          </a:stretch>
        </p:blipFill>
        <p:spPr>
          <a:xfrm rot="-5399989" flipH="1">
            <a:off x="3936698" y="3978088"/>
            <a:ext cx="268326" cy="268326"/>
          </a:xfrm>
          <a:prstGeom prst="rect">
            <a:avLst/>
          </a:prstGeom>
          <a:noFill/>
          <a:ln>
            <a:noFill/>
          </a:ln>
        </p:spPr>
      </p:pic>
      <p:pic>
        <p:nvPicPr>
          <p:cNvPr id="482" name="Google Shape;482;p21"/>
          <p:cNvPicPr preferRelativeResize="0"/>
          <p:nvPr/>
        </p:nvPicPr>
        <p:blipFill>
          <a:blip r:embed="rId22">
            <a:alphaModFix/>
          </a:blip>
          <a:stretch>
            <a:fillRect/>
          </a:stretch>
        </p:blipFill>
        <p:spPr>
          <a:xfrm rot="12">
            <a:off x="3874121" y="2980264"/>
            <a:ext cx="550134" cy="326423"/>
          </a:xfrm>
          <a:prstGeom prst="rect">
            <a:avLst/>
          </a:prstGeom>
          <a:noFill/>
          <a:ln>
            <a:noFill/>
          </a:ln>
        </p:spPr>
      </p:pic>
      <p:sp>
        <p:nvSpPr>
          <p:cNvPr id="483" name="Google Shape;483;p21"/>
          <p:cNvSpPr txBox="1"/>
          <p:nvPr/>
        </p:nvSpPr>
        <p:spPr>
          <a:xfrm>
            <a:off x="3552481" y="3045232"/>
            <a:ext cx="495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OBD</a:t>
            </a:r>
            <a:endParaRPr sz="800" b="1">
              <a:solidFill>
                <a:schemeClr val="lt1"/>
              </a:solidFill>
            </a:endParaRPr>
          </a:p>
        </p:txBody>
      </p:sp>
      <p:sp>
        <p:nvSpPr>
          <p:cNvPr id="484" name="Google Shape;484;p21"/>
          <p:cNvSpPr txBox="1"/>
          <p:nvPr/>
        </p:nvSpPr>
        <p:spPr>
          <a:xfrm rot="-5400000">
            <a:off x="3594959" y="3877175"/>
            <a:ext cx="489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USB</a:t>
            </a:r>
            <a:endParaRPr sz="800" b="1">
              <a:solidFill>
                <a:schemeClr val="lt1"/>
              </a:solidFill>
            </a:endParaRPr>
          </a:p>
        </p:txBody>
      </p:sp>
      <p:sp>
        <p:nvSpPr>
          <p:cNvPr id="485" name="Google Shape;485;p21"/>
          <p:cNvSpPr/>
          <p:nvPr/>
        </p:nvSpPr>
        <p:spPr>
          <a:xfrm rot="902814" flipH="1">
            <a:off x="6437431" y="1236980"/>
            <a:ext cx="297670" cy="2052242"/>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486" name="Google Shape;486;p21"/>
          <p:cNvSpPr/>
          <p:nvPr/>
        </p:nvSpPr>
        <p:spPr>
          <a:xfrm flipH="1">
            <a:off x="7347995" y="1351550"/>
            <a:ext cx="1076481" cy="1305584"/>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487" name="Google Shape;487;p21"/>
          <p:cNvSpPr/>
          <p:nvPr/>
        </p:nvSpPr>
        <p:spPr>
          <a:xfrm rot="10032267">
            <a:off x="6727398" y="3726537"/>
            <a:ext cx="1539489" cy="884969"/>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488" name="Google Shape;488;p21"/>
          <p:cNvPicPr preferRelativeResize="0"/>
          <p:nvPr/>
        </p:nvPicPr>
        <p:blipFill>
          <a:blip r:embed="rId23">
            <a:alphaModFix/>
          </a:blip>
          <a:stretch>
            <a:fillRect/>
          </a:stretch>
        </p:blipFill>
        <p:spPr>
          <a:xfrm>
            <a:off x="6068407" y="649938"/>
            <a:ext cx="653444" cy="564850"/>
          </a:xfrm>
          <a:prstGeom prst="rect">
            <a:avLst/>
          </a:prstGeom>
          <a:noFill/>
          <a:ln>
            <a:noFill/>
          </a:ln>
        </p:spPr>
      </p:pic>
      <p:sp>
        <p:nvSpPr>
          <p:cNvPr id="489" name="Google Shape;489;p21"/>
          <p:cNvSpPr/>
          <p:nvPr/>
        </p:nvSpPr>
        <p:spPr>
          <a:xfrm rot="2382379">
            <a:off x="5645119" y="1233305"/>
            <a:ext cx="722338" cy="1233334"/>
          </a:xfrm>
          <a:custGeom>
            <a:avLst/>
            <a:gdLst/>
            <a:ahLst/>
            <a:cxnLst/>
            <a:rect l="l" t="t" r="r" b="b"/>
            <a:pathLst>
              <a:path w="11075" h="43632" extrusionOk="0">
                <a:moveTo>
                  <a:pt x="0" y="0"/>
                </a:moveTo>
                <a:lnTo>
                  <a:pt x="3356" y="27186"/>
                </a:lnTo>
                <a:lnTo>
                  <a:pt x="8726" y="21816"/>
                </a:lnTo>
                <a:lnTo>
                  <a:pt x="11075" y="43632"/>
                </a:lnTo>
              </a:path>
            </a:pathLst>
          </a:custGeom>
          <a:noFill/>
          <a:ln w="19050" cap="flat" cmpd="sng">
            <a:solidFill>
              <a:srgbClr val="E06666"/>
            </a:solidFill>
            <a:prstDash val="solid"/>
            <a:round/>
            <a:headEnd type="stealth" w="med" len="med"/>
            <a:tailEnd type="stealth" w="med" len="med"/>
          </a:ln>
        </p:spPr>
      </p:sp>
      <p:pic>
        <p:nvPicPr>
          <p:cNvPr id="490" name="Google Shape;490;p21"/>
          <p:cNvPicPr preferRelativeResize="0"/>
          <p:nvPr/>
        </p:nvPicPr>
        <p:blipFill>
          <a:blip r:embed="rId7">
            <a:alphaModFix/>
          </a:blip>
          <a:stretch>
            <a:fillRect/>
          </a:stretch>
        </p:blipFill>
        <p:spPr>
          <a:xfrm>
            <a:off x="191162" y="3130983"/>
            <a:ext cx="649750" cy="517074"/>
          </a:xfrm>
          <a:prstGeom prst="rect">
            <a:avLst/>
          </a:prstGeom>
          <a:noFill/>
          <a:ln>
            <a:noFill/>
          </a:ln>
        </p:spPr>
      </p:pic>
      <p:sp>
        <p:nvSpPr>
          <p:cNvPr id="491" name="Google Shape;491;p21"/>
          <p:cNvSpPr/>
          <p:nvPr/>
        </p:nvSpPr>
        <p:spPr>
          <a:xfrm>
            <a:off x="812138" y="3019628"/>
            <a:ext cx="1025513" cy="392993"/>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492" name="Google Shape;492;p21"/>
          <p:cNvSpPr/>
          <p:nvPr/>
        </p:nvSpPr>
        <p:spPr>
          <a:xfrm>
            <a:off x="284818" y="3567240"/>
            <a:ext cx="363863" cy="489907"/>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493" name="Google Shape;493;p21"/>
          <p:cNvSpPr/>
          <p:nvPr/>
        </p:nvSpPr>
        <p:spPr>
          <a:xfrm flipH="1">
            <a:off x="845529" y="1068423"/>
            <a:ext cx="694248" cy="307809"/>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sp>
        <p:nvSpPr>
          <p:cNvPr id="494" name="Google Shape;494;p21"/>
          <p:cNvSpPr txBox="1"/>
          <p:nvPr/>
        </p:nvSpPr>
        <p:spPr>
          <a:xfrm>
            <a:off x="6141625" y="441500"/>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GNSS</a:t>
            </a:r>
            <a:r>
              <a:rPr lang="en-GB" sz="900" b="1">
                <a:solidFill>
                  <a:srgbClr val="666666"/>
                </a:solidFill>
              </a:rPr>
              <a:t> </a:t>
            </a:r>
            <a:endParaRPr sz="900" b="1">
              <a:solidFill>
                <a:srgbClr val="666666"/>
              </a:solidFill>
            </a:endParaRPr>
          </a:p>
        </p:txBody>
      </p:sp>
      <p:sp>
        <p:nvSpPr>
          <p:cNvPr id="495" name="Google Shape;495;p21"/>
          <p:cNvSpPr txBox="1"/>
          <p:nvPr/>
        </p:nvSpPr>
        <p:spPr>
          <a:xfrm>
            <a:off x="7231600" y="387500"/>
            <a:ext cx="628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Cellular (4G/5G) </a:t>
            </a:r>
            <a:endParaRPr sz="800" b="1">
              <a:solidFill>
                <a:srgbClr val="666666"/>
              </a:solidFill>
            </a:endParaRPr>
          </a:p>
        </p:txBody>
      </p:sp>
      <p:sp>
        <p:nvSpPr>
          <p:cNvPr id="496" name="Google Shape;496;p21"/>
          <p:cNvSpPr txBox="1"/>
          <p:nvPr/>
        </p:nvSpPr>
        <p:spPr>
          <a:xfrm>
            <a:off x="5277063" y="620725"/>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497" name="Google Shape;497;p21"/>
          <p:cNvSpPr txBox="1"/>
          <p:nvPr/>
        </p:nvSpPr>
        <p:spPr>
          <a:xfrm>
            <a:off x="284825" y="3227950"/>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498" name="Google Shape;498;p21"/>
          <p:cNvSpPr txBox="1"/>
          <p:nvPr/>
        </p:nvSpPr>
        <p:spPr>
          <a:xfrm>
            <a:off x="32950" y="2818138"/>
            <a:ext cx="867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Infrastructure</a:t>
            </a:r>
            <a:r>
              <a:rPr lang="en-GB" sz="900" b="1">
                <a:solidFill>
                  <a:srgbClr val="666666"/>
                </a:solidFill>
              </a:rPr>
              <a:t> </a:t>
            </a:r>
            <a:endParaRPr sz="900" b="1">
              <a:solidFill>
                <a:srgbClr val="666666"/>
              </a:solidFill>
            </a:endParaRPr>
          </a:p>
        </p:txBody>
      </p:sp>
      <p:sp>
        <p:nvSpPr>
          <p:cNvPr id="499" name="Google Shape;499;p21"/>
          <p:cNvSpPr txBox="1"/>
          <p:nvPr/>
        </p:nvSpPr>
        <p:spPr>
          <a:xfrm rot="-5247752">
            <a:off x="-248807" y="4382715"/>
            <a:ext cx="779264" cy="3231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Smartphone</a:t>
            </a:r>
            <a:r>
              <a:rPr lang="en-GB" sz="900" b="1">
                <a:solidFill>
                  <a:srgbClr val="666666"/>
                </a:solidFill>
              </a:rPr>
              <a:t> </a:t>
            </a:r>
            <a:endParaRPr sz="900" b="1">
              <a:solidFill>
                <a:srgbClr val="666666"/>
              </a:solidFill>
            </a:endParaRPr>
          </a:p>
        </p:txBody>
      </p:sp>
      <p:sp>
        <p:nvSpPr>
          <p:cNvPr id="500" name="Google Shape;500;p21"/>
          <p:cNvSpPr/>
          <p:nvPr/>
        </p:nvSpPr>
        <p:spPr>
          <a:xfrm>
            <a:off x="2068700" y="4034290"/>
            <a:ext cx="771600" cy="4617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endParaRPr sz="800" b="1">
              <a:solidFill>
                <a:schemeClr val="lt1"/>
              </a:solidFill>
              <a:latin typeface="Spectral"/>
              <a:ea typeface="Spectral"/>
              <a:cs typeface="Spectral"/>
              <a:sym typeface="Spectral"/>
            </a:endParaRPr>
          </a:p>
          <a:p>
            <a:pPr marL="0" lvl="0" indent="0" algn="l" rtl="0">
              <a:spcBef>
                <a:spcPts val="0"/>
              </a:spcBef>
              <a:spcAft>
                <a:spcPts val="0"/>
              </a:spcAft>
              <a:buNone/>
            </a:pPr>
            <a:r>
              <a:rPr lang="en-GB" sz="800" b="1">
                <a:solidFill>
                  <a:schemeClr val="lt1"/>
                </a:solidFill>
                <a:latin typeface="Spectral"/>
                <a:ea typeface="Spectral"/>
                <a:cs typeface="Spectral"/>
                <a:sym typeface="Spectral"/>
              </a:rPr>
              <a:t> Ultrasonic</a:t>
            </a:r>
            <a:endParaRPr sz="800" b="1">
              <a:solidFill>
                <a:schemeClr val="lt1"/>
              </a:solidFill>
              <a:latin typeface="Spectral"/>
              <a:ea typeface="Spectral"/>
              <a:cs typeface="Spectral"/>
              <a:sym typeface="Spectral"/>
            </a:endParaRPr>
          </a:p>
        </p:txBody>
      </p:sp>
      <p:pic>
        <p:nvPicPr>
          <p:cNvPr id="501" name="Google Shape;501;p21"/>
          <p:cNvPicPr preferRelativeResize="0"/>
          <p:nvPr/>
        </p:nvPicPr>
        <p:blipFill>
          <a:blip r:embed="rId24">
            <a:alphaModFix/>
          </a:blip>
          <a:stretch>
            <a:fillRect/>
          </a:stretch>
        </p:blipFill>
        <p:spPr>
          <a:xfrm>
            <a:off x="2374426" y="3099650"/>
            <a:ext cx="192497" cy="161700"/>
          </a:xfrm>
          <a:prstGeom prst="rect">
            <a:avLst/>
          </a:prstGeom>
          <a:noFill/>
          <a:ln>
            <a:noFill/>
          </a:ln>
        </p:spPr>
      </p:pic>
      <p:pic>
        <p:nvPicPr>
          <p:cNvPr id="502" name="Google Shape;502;p21"/>
          <p:cNvPicPr preferRelativeResize="0"/>
          <p:nvPr/>
        </p:nvPicPr>
        <p:blipFill>
          <a:blip r:embed="rId25">
            <a:alphaModFix/>
          </a:blip>
          <a:stretch>
            <a:fillRect/>
          </a:stretch>
        </p:blipFill>
        <p:spPr>
          <a:xfrm>
            <a:off x="2193347" y="3565613"/>
            <a:ext cx="454200" cy="290575"/>
          </a:xfrm>
          <a:prstGeom prst="rect">
            <a:avLst/>
          </a:prstGeom>
          <a:noFill/>
          <a:ln w="9525" cap="flat" cmpd="sng">
            <a:solidFill>
              <a:srgbClr val="999999"/>
            </a:solidFill>
            <a:prstDash val="solid"/>
            <a:round/>
            <a:headEnd type="none" w="sm" len="sm"/>
            <a:tailEnd type="none" w="sm" len="sm"/>
          </a:ln>
        </p:spPr>
      </p:pic>
      <p:pic>
        <p:nvPicPr>
          <p:cNvPr id="503" name="Google Shape;503;p21"/>
          <p:cNvPicPr preferRelativeResize="0"/>
          <p:nvPr/>
        </p:nvPicPr>
        <p:blipFill>
          <a:blip r:embed="rId26">
            <a:alphaModFix amt="70000"/>
          </a:blip>
          <a:stretch>
            <a:fillRect/>
          </a:stretch>
        </p:blipFill>
        <p:spPr>
          <a:xfrm>
            <a:off x="2283888" y="4089575"/>
            <a:ext cx="341200" cy="251533"/>
          </a:xfrm>
          <a:prstGeom prst="rect">
            <a:avLst/>
          </a:prstGeom>
          <a:noFill/>
          <a:ln w="9525" cap="flat" cmpd="sng">
            <a:solidFill>
              <a:srgbClr val="999999"/>
            </a:solidFill>
            <a:prstDash val="solid"/>
            <a:round/>
            <a:headEnd type="none" w="sm" len="sm"/>
            <a:tailEnd type="none" w="sm" len="sm"/>
          </a:ln>
        </p:spPr>
      </p:pic>
      <p:pic>
        <p:nvPicPr>
          <p:cNvPr id="504" name="Google Shape;504;p21"/>
          <p:cNvPicPr preferRelativeResize="0"/>
          <p:nvPr/>
        </p:nvPicPr>
        <p:blipFill>
          <a:blip r:embed="rId27">
            <a:alphaModFix amt="62000"/>
          </a:blip>
          <a:stretch>
            <a:fillRect/>
          </a:stretch>
        </p:blipFill>
        <p:spPr>
          <a:xfrm>
            <a:off x="2211248" y="4543835"/>
            <a:ext cx="495300" cy="315365"/>
          </a:xfrm>
          <a:prstGeom prst="rect">
            <a:avLst/>
          </a:prstGeom>
          <a:noFill/>
          <a:ln>
            <a:noFill/>
          </a:ln>
        </p:spPr>
      </p:pic>
      <p:sp>
        <p:nvSpPr>
          <p:cNvPr id="505" name="Google Shape;505;p21"/>
          <p:cNvSpPr/>
          <p:nvPr/>
        </p:nvSpPr>
        <p:spPr>
          <a:xfrm>
            <a:off x="3364900" y="3394775"/>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GPS</a:t>
            </a:r>
            <a:endParaRPr sz="200" b="1">
              <a:solidFill>
                <a:schemeClr val="lt1"/>
              </a:solidFill>
              <a:latin typeface="Spectral"/>
              <a:ea typeface="Spectral"/>
              <a:cs typeface="Spectral"/>
              <a:sym typeface="Spectral"/>
            </a:endParaRPr>
          </a:p>
        </p:txBody>
      </p:sp>
      <p:sp>
        <p:nvSpPr>
          <p:cNvPr id="506" name="Google Shape;506;p21"/>
          <p:cNvSpPr/>
          <p:nvPr/>
        </p:nvSpPr>
        <p:spPr>
          <a:xfrm>
            <a:off x="3364912" y="3701950"/>
            <a:ext cx="454200" cy="2205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IMU</a:t>
            </a:r>
            <a:endParaRPr sz="200" b="1">
              <a:solidFill>
                <a:schemeClr val="lt1"/>
              </a:solidFill>
              <a:latin typeface="Spectral"/>
              <a:ea typeface="Spectral"/>
              <a:cs typeface="Spectral"/>
              <a:sym typeface="Spectral"/>
            </a:endParaRPr>
          </a:p>
        </p:txBody>
      </p:sp>
      <p:pic>
        <p:nvPicPr>
          <p:cNvPr id="507" name="Google Shape;507;p21"/>
          <p:cNvPicPr preferRelativeResize="0"/>
          <p:nvPr/>
        </p:nvPicPr>
        <p:blipFill>
          <a:blip r:embed="rId28">
            <a:alphaModFix/>
          </a:blip>
          <a:stretch>
            <a:fillRect/>
          </a:stretch>
        </p:blipFill>
        <p:spPr>
          <a:xfrm>
            <a:off x="3944050" y="4300813"/>
            <a:ext cx="248925" cy="248925"/>
          </a:xfrm>
          <a:prstGeom prst="rect">
            <a:avLst/>
          </a:prstGeom>
          <a:noFill/>
          <a:ln>
            <a:noFill/>
          </a:ln>
        </p:spPr>
      </p:pic>
      <p:sp>
        <p:nvSpPr>
          <p:cNvPr id="508" name="Google Shape;508;p21"/>
          <p:cNvSpPr txBox="1"/>
          <p:nvPr/>
        </p:nvSpPr>
        <p:spPr>
          <a:xfrm>
            <a:off x="3451875" y="4271363"/>
            <a:ext cx="64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chemeClr val="lt1"/>
                </a:solidFill>
              </a:rPr>
              <a:t>CD/DVD</a:t>
            </a:r>
            <a:endParaRPr sz="800" b="1">
              <a:solidFill>
                <a:schemeClr val="lt1"/>
              </a:solidFill>
            </a:endParaRPr>
          </a:p>
        </p:txBody>
      </p:sp>
      <p:pic>
        <p:nvPicPr>
          <p:cNvPr id="509" name="Google Shape;509;p21"/>
          <p:cNvPicPr preferRelativeResize="0"/>
          <p:nvPr/>
        </p:nvPicPr>
        <p:blipFill>
          <a:blip r:embed="rId29">
            <a:alphaModFix/>
          </a:blip>
          <a:stretch>
            <a:fillRect/>
          </a:stretch>
        </p:blipFill>
        <p:spPr>
          <a:xfrm>
            <a:off x="70402" y="3353363"/>
            <a:ext cx="248925" cy="248901"/>
          </a:xfrm>
          <a:prstGeom prst="rect">
            <a:avLst/>
          </a:prstGeom>
          <a:noFill/>
          <a:ln>
            <a:noFill/>
          </a:ln>
        </p:spPr>
      </p:pic>
      <p:pic>
        <p:nvPicPr>
          <p:cNvPr id="510" name="Google Shape;510;p21"/>
          <p:cNvPicPr preferRelativeResize="0"/>
          <p:nvPr/>
        </p:nvPicPr>
        <p:blipFill>
          <a:blip r:embed="rId29">
            <a:alphaModFix/>
          </a:blip>
          <a:stretch>
            <a:fillRect/>
          </a:stretch>
        </p:blipFill>
        <p:spPr>
          <a:xfrm>
            <a:off x="6214" y="4873788"/>
            <a:ext cx="248925" cy="248901"/>
          </a:xfrm>
          <a:prstGeom prst="rect">
            <a:avLst/>
          </a:prstGeom>
          <a:noFill/>
          <a:ln>
            <a:noFill/>
          </a:ln>
        </p:spPr>
      </p:pic>
      <p:pic>
        <p:nvPicPr>
          <p:cNvPr id="511" name="Google Shape;511;p21"/>
          <p:cNvPicPr preferRelativeResize="0"/>
          <p:nvPr/>
        </p:nvPicPr>
        <p:blipFill>
          <a:blip r:embed="rId20">
            <a:alphaModFix/>
          </a:blip>
          <a:stretch>
            <a:fillRect/>
          </a:stretch>
        </p:blipFill>
        <p:spPr>
          <a:xfrm>
            <a:off x="8337500" y="2435800"/>
            <a:ext cx="628125" cy="528650"/>
          </a:xfrm>
          <a:prstGeom prst="rect">
            <a:avLst/>
          </a:prstGeom>
          <a:noFill/>
          <a:ln>
            <a:noFill/>
          </a:ln>
        </p:spPr>
      </p:pic>
      <p:sp>
        <p:nvSpPr>
          <p:cNvPr id="512" name="Google Shape;512;p21"/>
          <p:cNvSpPr/>
          <p:nvPr/>
        </p:nvSpPr>
        <p:spPr>
          <a:xfrm rot="10032047">
            <a:off x="6951914" y="3802566"/>
            <a:ext cx="1454972" cy="98961"/>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513" name="Google Shape;513;p21"/>
          <p:cNvSpPr txBox="1"/>
          <p:nvPr/>
        </p:nvSpPr>
        <p:spPr>
          <a:xfrm>
            <a:off x="8272800" y="2921088"/>
            <a:ext cx="93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Service Station</a:t>
            </a:r>
            <a:endParaRPr sz="800" b="1">
              <a:solidFill>
                <a:srgbClr val="666666"/>
              </a:solidFill>
            </a:endParaRPr>
          </a:p>
        </p:txBody>
      </p:sp>
      <p:pic>
        <p:nvPicPr>
          <p:cNvPr id="514" name="Google Shape;514;p21"/>
          <p:cNvPicPr preferRelativeResize="0"/>
          <p:nvPr/>
        </p:nvPicPr>
        <p:blipFill>
          <a:blip r:embed="rId7">
            <a:alphaModFix/>
          </a:blip>
          <a:stretch>
            <a:fillRect/>
          </a:stretch>
        </p:blipFill>
        <p:spPr>
          <a:xfrm>
            <a:off x="8389431" y="3427570"/>
            <a:ext cx="628125" cy="499873"/>
          </a:xfrm>
          <a:prstGeom prst="rect">
            <a:avLst/>
          </a:prstGeom>
          <a:noFill/>
          <a:ln>
            <a:noFill/>
          </a:ln>
        </p:spPr>
      </p:pic>
      <p:sp>
        <p:nvSpPr>
          <p:cNvPr id="515" name="Google Shape;515;p21"/>
          <p:cNvSpPr txBox="1"/>
          <p:nvPr/>
        </p:nvSpPr>
        <p:spPr>
          <a:xfrm>
            <a:off x="8458200" y="3515947"/>
            <a:ext cx="5607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b="1">
                <a:solidFill>
                  <a:srgbClr val="666666"/>
                </a:solidFill>
              </a:rPr>
              <a:t>Cloud</a:t>
            </a:r>
            <a:r>
              <a:rPr lang="en-GB" sz="900" b="1">
                <a:solidFill>
                  <a:srgbClr val="666666"/>
                </a:solidFill>
              </a:rPr>
              <a:t> </a:t>
            </a:r>
            <a:endParaRPr sz="900" b="1">
              <a:solidFill>
                <a:srgbClr val="666666"/>
              </a:solidFill>
            </a:endParaRPr>
          </a:p>
        </p:txBody>
      </p:sp>
      <p:sp>
        <p:nvSpPr>
          <p:cNvPr id="516" name="Google Shape;516;p21"/>
          <p:cNvSpPr/>
          <p:nvPr/>
        </p:nvSpPr>
        <p:spPr>
          <a:xfrm rot="-767453" flipH="1">
            <a:off x="8441022" y="3158968"/>
            <a:ext cx="167136" cy="461103"/>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sp>
        <p:nvSpPr>
          <p:cNvPr id="517" name="Google Shape;517;p21"/>
          <p:cNvSpPr txBox="1"/>
          <p:nvPr/>
        </p:nvSpPr>
        <p:spPr>
          <a:xfrm>
            <a:off x="1587200" y="140000"/>
            <a:ext cx="3576300" cy="389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t>1.Cloud security measures: Private S3 buckets, Takedown EBS snapshot and rotate credentials, remove ns pointer, Logging and monitoring IAM activities, 2FA, remove inactive users</a:t>
            </a:r>
            <a:endParaRPr sz="700"/>
          </a:p>
          <a:p>
            <a:pPr marL="0" lvl="0" indent="0" algn="l" rtl="0">
              <a:spcBef>
                <a:spcPts val="0"/>
              </a:spcBef>
              <a:spcAft>
                <a:spcPts val="0"/>
              </a:spcAft>
              <a:buNone/>
            </a:pPr>
            <a:r>
              <a:rPr lang="en-GB" sz="700"/>
              <a:t>2.Defend from Adversarial attacks with Adversarial training, Ensemble Adversarial learning, denoising technique</a:t>
            </a:r>
            <a:endParaRPr sz="700"/>
          </a:p>
          <a:p>
            <a:pPr marL="0" lvl="0" indent="0" algn="l" rtl="0">
              <a:spcBef>
                <a:spcPts val="0"/>
              </a:spcBef>
              <a:spcAft>
                <a:spcPts val="0"/>
              </a:spcAft>
              <a:buNone/>
            </a:pPr>
            <a:r>
              <a:rPr lang="en-GB" sz="700"/>
              <a:t>3.Redundant sensors, Heuristic/ML/AI based solution for attack detection,Sensor calibration data tamper protection</a:t>
            </a:r>
            <a:endParaRPr sz="700"/>
          </a:p>
          <a:p>
            <a:pPr marL="0" lvl="0" indent="0" algn="l" rtl="0">
              <a:spcBef>
                <a:spcPts val="0"/>
              </a:spcBef>
              <a:spcAft>
                <a:spcPts val="0"/>
              </a:spcAft>
              <a:buNone/>
            </a:pPr>
            <a:r>
              <a:rPr lang="en-GB" sz="700"/>
              <a:t>3.Network security with Secure Communication:IPsec, (D)TLS, SecOC, MACsec </a:t>
            </a:r>
            <a:endParaRPr sz="700"/>
          </a:p>
          <a:p>
            <a:pPr marL="0" lvl="0" indent="0" algn="l" rtl="0">
              <a:spcBef>
                <a:spcPts val="0"/>
              </a:spcBef>
              <a:spcAft>
                <a:spcPts val="0"/>
              </a:spcAft>
              <a:buNone/>
            </a:pPr>
            <a:r>
              <a:rPr lang="en-GB" sz="700"/>
              <a:t>4,Secure Boot, Secure Update, Secure Diagnostics, Secure logging, Secure Execution, SIEM at OEM backend, Secure product lifecycle management, Secure key life cycle management, Vulnerability-incident-event management, Secure PKI</a:t>
            </a:r>
            <a:endParaRPr sz="700"/>
          </a:p>
          <a:p>
            <a:pPr marL="0" lvl="0" indent="0" algn="l" rtl="0">
              <a:spcBef>
                <a:spcPts val="0"/>
              </a:spcBef>
              <a:spcAft>
                <a:spcPts val="0"/>
              </a:spcAft>
              <a:buNone/>
            </a:pPr>
            <a:r>
              <a:rPr lang="en-GB" sz="700"/>
              <a:t>5.Encryption of external memory storage, Lock or disable debug interface, Secure storage of crypto material. Usage of side channel resistant MCU</a:t>
            </a:r>
            <a:endParaRPr sz="700"/>
          </a:p>
          <a:p>
            <a:pPr marL="0" lvl="0" indent="0" algn="l" rtl="0">
              <a:spcBef>
                <a:spcPts val="0"/>
              </a:spcBef>
              <a:spcAft>
                <a:spcPts val="0"/>
              </a:spcAft>
              <a:buNone/>
            </a:pPr>
            <a:r>
              <a:rPr lang="en-GB" sz="700"/>
              <a:t>6.Secure communication from sensors -authentication and /or encryption</a:t>
            </a:r>
            <a:endParaRPr sz="700"/>
          </a:p>
          <a:p>
            <a:pPr marL="0" lvl="0" indent="0" algn="l" rtl="0">
              <a:spcBef>
                <a:spcPts val="0"/>
              </a:spcBef>
              <a:spcAft>
                <a:spcPts val="0"/>
              </a:spcAft>
              <a:buNone/>
            </a:pPr>
            <a:r>
              <a:rPr lang="en-GB" sz="700"/>
              <a:t>7.Disabling of Auto-run capability and running of unsigned code with USB or CD/DVD player by default</a:t>
            </a:r>
            <a:endParaRPr sz="700"/>
          </a:p>
          <a:p>
            <a:pPr marL="0" lvl="0" indent="0" algn="l" rtl="0">
              <a:spcBef>
                <a:spcPts val="0"/>
              </a:spcBef>
              <a:spcAft>
                <a:spcPts val="0"/>
              </a:spcAft>
              <a:buNone/>
            </a:pPr>
            <a:r>
              <a:rPr lang="en-GB" sz="700">
                <a:solidFill>
                  <a:schemeClr val="dk1"/>
                </a:solidFill>
              </a:rPr>
              <a:t>8.Segregate safety critical ECU from Infotainment ECU with firewall and ID(P)S implemented at Gateway ECU</a:t>
            </a:r>
            <a:endParaRPr sz="700">
              <a:solidFill>
                <a:schemeClr val="dk1"/>
              </a:solidFill>
            </a:endParaRPr>
          </a:p>
          <a:p>
            <a:pPr marL="0" lvl="0" indent="0" algn="l" rtl="0">
              <a:spcBef>
                <a:spcPts val="0"/>
              </a:spcBef>
              <a:spcAft>
                <a:spcPts val="0"/>
              </a:spcAft>
              <a:buNone/>
            </a:pPr>
            <a:r>
              <a:rPr lang="en-GB" sz="700">
                <a:solidFill>
                  <a:schemeClr val="dk1"/>
                </a:solidFill>
              </a:rPr>
              <a:t>9.Implementation of proper authentication and authorization for Bluetooth and WiFi networks with least privileges, turn-off when not in use, calibrate to necessary range.Use WPA3 network encryption for WiFi.</a:t>
            </a:r>
            <a:endParaRPr sz="700">
              <a:solidFill>
                <a:schemeClr val="dk1"/>
              </a:solidFill>
            </a:endParaRPr>
          </a:p>
          <a:p>
            <a:pPr marL="0" lvl="0" indent="0" algn="l" rtl="0">
              <a:spcBef>
                <a:spcPts val="0"/>
              </a:spcBef>
              <a:spcAft>
                <a:spcPts val="0"/>
              </a:spcAft>
              <a:buNone/>
            </a:pPr>
            <a:r>
              <a:rPr lang="en-GB" sz="700">
                <a:solidFill>
                  <a:schemeClr val="dk1"/>
                </a:solidFill>
              </a:rPr>
              <a:t>10.High risk applications to be executed from Container/Virtualization</a:t>
            </a:r>
            <a:endParaRPr sz="700">
              <a:solidFill>
                <a:schemeClr val="dk1"/>
              </a:solidFill>
            </a:endParaRPr>
          </a:p>
          <a:p>
            <a:pPr marL="0" lvl="0" indent="0" algn="l" rtl="0">
              <a:spcBef>
                <a:spcPts val="0"/>
              </a:spcBef>
              <a:spcAft>
                <a:spcPts val="0"/>
              </a:spcAft>
              <a:buNone/>
            </a:pPr>
            <a:r>
              <a:rPr lang="en-GB" sz="700">
                <a:solidFill>
                  <a:schemeClr val="dk1"/>
                </a:solidFill>
              </a:rPr>
              <a:t>11.Use receiver that tracks multiple GNSS signals(</a:t>
            </a:r>
            <a:r>
              <a:rPr lang="en-GB" sz="750">
                <a:solidFill>
                  <a:schemeClr val="dk1"/>
                </a:solidFill>
              </a:rPr>
              <a:t>GPS, GLONASS, Galileo) or Anti-spoof GPS</a:t>
            </a:r>
            <a:endParaRPr sz="750">
              <a:solidFill>
                <a:schemeClr val="dk1"/>
              </a:solidFill>
            </a:endParaRPr>
          </a:p>
          <a:p>
            <a:pPr marL="0" lvl="0" indent="0" algn="l" rtl="0">
              <a:spcBef>
                <a:spcPts val="0"/>
              </a:spcBef>
              <a:spcAft>
                <a:spcPts val="0"/>
              </a:spcAft>
              <a:buNone/>
            </a:pPr>
            <a:endParaRPr sz="700">
              <a:solidFill>
                <a:schemeClr val="dk1"/>
              </a:solidFill>
            </a:endParaRPr>
          </a:p>
          <a:p>
            <a:pPr marL="0" lvl="0" indent="0" algn="l" rtl="0">
              <a:spcBef>
                <a:spcPts val="0"/>
              </a:spcBef>
              <a:spcAft>
                <a:spcPts val="0"/>
              </a:spcAft>
              <a:buNone/>
            </a:pPr>
            <a:endParaRPr sz="700">
              <a:solidFill>
                <a:schemeClr val="dk1"/>
              </a:solidFill>
            </a:endParaRPr>
          </a:p>
          <a:p>
            <a:pPr marL="0" lvl="0" indent="0" algn="l" rtl="0">
              <a:spcBef>
                <a:spcPts val="0"/>
              </a:spcBef>
              <a:spcAft>
                <a:spcPts val="0"/>
              </a:spcAft>
              <a:buNone/>
            </a:pPr>
            <a:endParaRPr sz="700">
              <a:solidFill>
                <a:schemeClr val="dk1"/>
              </a:solidFill>
            </a:endParaRPr>
          </a:p>
          <a:p>
            <a:pPr marL="0" lvl="0" indent="0" algn="l" rtl="0">
              <a:spcBef>
                <a:spcPts val="0"/>
              </a:spcBef>
              <a:spcAft>
                <a:spcPts val="0"/>
              </a:spcAft>
              <a:buNone/>
            </a:pPr>
            <a:endParaRPr sz="700">
              <a:solidFill>
                <a:schemeClr val="dk1"/>
              </a:solidFill>
            </a:endParaRPr>
          </a:p>
          <a:p>
            <a:pPr marL="0" lvl="0" indent="0" algn="l" rtl="0">
              <a:spcBef>
                <a:spcPts val="0"/>
              </a:spcBef>
              <a:spcAft>
                <a:spcPts val="0"/>
              </a:spcAft>
              <a:buNone/>
            </a:pPr>
            <a:endParaRPr sz="700">
              <a:solidFill>
                <a:schemeClr val="dk1"/>
              </a:solidFill>
            </a:endParaRPr>
          </a:p>
          <a:p>
            <a:pPr marL="0" lvl="0" indent="0" algn="l" rtl="0">
              <a:spcBef>
                <a:spcPts val="0"/>
              </a:spcBef>
              <a:spcAft>
                <a:spcPts val="0"/>
              </a:spcAft>
              <a:buNone/>
            </a:pPr>
            <a:r>
              <a:rPr lang="en-GB" sz="900"/>
              <a:t>               </a:t>
            </a:r>
            <a:endParaRPr sz="900"/>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cxnSp>
        <p:nvCxnSpPr>
          <p:cNvPr id="518" name="Google Shape;518;p21"/>
          <p:cNvCxnSpPr/>
          <p:nvPr/>
        </p:nvCxnSpPr>
        <p:spPr>
          <a:xfrm>
            <a:off x="2793200" y="3268088"/>
            <a:ext cx="240900" cy="600"/>
          </a:xfrm>
          <a:prstGeom prst="straightConnector1">
            <a:avLst/>
          </a:prstGeom>
          <a:noFill/>
          <a:ln w="19050" cap="flat" cmpd="sng">
            <a:solidFill>
              <a:srgbClr val="F1C232"/>
            </a:solidFill>
            <a:prstDash val="solid"/>
            <a:round/>
            <a:headEnd type="none" w="med" len="med"/>
            <a:tailEnd type="none" w="med" len="med"/>
          </a:ln>
        </p:spPr>
      </p:cxnSp>
      <p:cxnSp>
        <p:nvCxnSpPr>
          <p:cNvPr id="519" name="Google Shape;519;p21"/>
          <p:cNvCxnSpPr/>
          <p:nvPr/>
        </p:nvCxnSpPr>
        <p:spPr>
          <a:xfrm>
            <a:off x="2823925" y="3768288"/>
            <a:ext cx="240900" cy="600"/>
          </a:xfrm>
          <a:prstGeom prst="straightConnector1">
            <a:avLst/>
          </a:prstGeom>
          <a:noFill/>
          <a:ln w="19050" cap="flat" cmpd="sng">
            <a:solidFill>
              <a:srgbClr val="3C78D8"/>
            </a:solidFill>
            <a:prstDash val="solid"/>
            <a:round/>
            <a:headEnd type="none" w="med" len="med"/>
            <a:tailEnd type="none" w="med" len="med"/>
          </a:ln>
        </p:spPr>
      </p:cxnSp>
      <p:cxnSp>
        <p:nvCxnSpPr>
          <p:cNvPr id="520" name="Google Shape;520;p21"/>
          <p:cNvCxnSpPr/>
          <p:nvPr/>
        </p:nvCxnSpPr>
        <p:spPr>
          <a:xfrm>
            <a:off x="2834050" y="4268488"/>
            <a:ext cx="240900" cy="600"/>
          </a:xfrm>
          <a:prstGeom prst="straightConnector1">
            <a:avLst/>
          </a:prstGeom>
          <a:noFill/>
          <a:ln w="19050" cap="flat" cmpd="sng">
            <a:solidFill>
              <a:srgbClr val="00FF00"/>
            </a:solidFill>
            <a:prstDash val="solid"/>
            <a:round/>
            <a:headEnd type="none" w="med" len="med"/>
            <a:tailEnd type="none" w="med" len="med"/>
          </a:ln>
        </p:spPr>
      </p:cxnSp>
      <p:cxnSp>
        <p:nvCxnSpPr>
          <p:cNvPr id="521" name="Google Shape;521;p21"/>
          <p:cNvCxnSpPr/>
          <p:nvPr/>
        </p:nvCxnSpPr>
        <p:spPr>
          <a:xfrm>
            <a:off x="2826663" y="4768675"/>
            <a:ext cx="240900" cy="600"/>
          </a:xfrm>
          <a:prstGeom prst="straightConnector1">
            <a:avLst/>
          </a:prstGeom>
          <a:noFill/>
          <a:ln w="19050" cap="flat" cmpd="sng">
            <a:solidFill>
              <a:srgbClr val="3C78D8"/>
            </a:solidFill>
            <a:prstDash val="solid"/>
            <a:round/>
            <a:headEnd type="none" w="med" len="med"/>
            <a:tailEnd type="none" w="med" len="med"/>
          </a:ln>
        </p:spPr>
      </p:cxnSp>
      <p:pic>
        <p:nvPicPr>
          <p:cNvPr id="522" name="Google Shape;522;p21"/>
          <p:cNvPicPr preferRelativeResize="0"/>
          <p:nvPr/>
        </p:nvPicPr>
        <p:blipFill>
          <a:blip r:embed="rId30">
            <a:alphaModFix/>
          </a:blip>
          <a:stretch>
            <a:fillRect/>
          </a:stretch>
        </p:blipFill>
        <p:spPr>
          <a:xfrm>
            <a:off x="1143212" y="898588"/>
            <a:ext cx="268325" cy="268325"/>
          </a:xfrm>
          <a:prstGeom prst="rect">
            <a:avLst/>
          </a:prstGeom>
          <a:noFill/>
          <a:ln>
            <a:noFill/>
          </a:ln>
        </p:spPr>
      </p:pic>
      <p:pic>
        <p:nvPicPr>
          <p:cNvPr id="523" name="Google Shape;523;p21"/>
          <p:cNvPicPr preferRelativeResize="0"/>
          <p:nvPr/>
        </p:nvPicPr>
        <p:blipFill>
          <a:blip r:embed="rId30">
            <a:alphaModFix/>
          </a:blip>
          <a:stretch>
            <a:fillRect/>
          </a:stretch>
        </p:blipFill>
        <p:spPr>
          <a:xfrm>
            <a:off x="983775" y="3319738"/>
            <a:ext cx="268325" cy="268325"/>
          </a:xfrm>
          <a:prstGeom prst="rect">
            <a:avLst/>
          </a:prstGeom>
          <a:noFill/>
          <a:ln>
            <a:noFill/>
          </a:ln>
        </p:spPr>
      </p:pic>
      <p:pic>
        <p:nvPicPr>
          <p:cNvPr id="524" name="Google Shape;524;p21"/>
          <p:cNvPicPr preferRelativeResize="0"/>
          <p:nvPr/>
        </p:nvPicPr>
        <p:blipFill>
          <a:blip r:embed="rId30">
            <a:alphaModFix/>
          </a:blip>
          <a:stretch>
            <a:fillRect/>
          </a:stretch>
        </p:blipFill>
        <p:spPr>
          <a:xfrm>
            <a:off x="1225525" y="3978075"/>
            <a:ext cx="268325" cy="268325"/>
          </a:xfrm>
          <a:prstGeom prst="rect">
            <a:avLst/>
          </a:prstGeom>
          <a:noFill/>
          <a:ln>
            <a:noFill/>
          </a:ln>
        </p:spPr>
      </p:pic>
      <p:pic>
        <p:nvPicPr>
          <p:cNvPr id="525" name="Google Shape;525;p21"/>
          <p:cNvPicPr preferRelativeResize="0"/>
          <p:nvPr/>
        </p:nvPicPr>
        <p:blipFill>
          <a:blip r:embed="rId30">
            <a:alphaModFix/>
          </a:blip>
          <a:stretch>
            <a:fillRect/>
          </a:stretch>
        </p:blipFill>
        <p:spPr>
          <a:xfrm>
            <a:off x="5210950" y="1477838"/>
            <a:ext cx="268325" cy="268325"/>
          </a:xfrm>
          <a:prstGeom prst="rect">
            <a:avLst/>
          </a:prstGeom>
          <a:noFill/>
          <a:ln>
            <a:noFill/>
          </a:ln>
        </p:spPr>
      </p:pic>
      <p:pic>
        <p:nvPicPr>
          <p:cNvPr id="526" name="Google Shape;526;p21"/>
          <p:cNvPicPr preferRelativeResize="0"/>
          <p:nvPr/>
        </p:nvPicPr>
        <p:blipFill>
          <a:blip r:embed="rId30">
            <a:alphaModFix/>
          </a:blip>
          <a:stretch>
            <a:fillRect/>
          </a:stretch>
        </p:blipFill>
        <p:spPr>
          <a:xfrm>
            <a:off x="5645425" y="629238"/>
            <a:ext cx="268325" cy="268325"/>
          </a:xfrm>
          <a:prstGeom prst="rect">
            <a:avLst/>
          </a:prstGeom>
          <a:noFill/>
          <a:ln>
            <a:noFill/>
          </a:ln>
        </p:spPr>
      </p:pic>
      <p:pic>
        <p:nvPicPr>
          <p:cNvPr id="527" name="Google Shape;527;p21"/>
          <p:cNvPicPr preferRelativeResize="0"/>
          <p:nvPr/>
        </p:nvPicPr>
        <p:blipFill>
          <a:blip r:embed="rId30">
            <a:alphaModFix/>
          </a:blip>
          <a:stretch>
            <a:fillRect/>
          </a:stretch>
        </p:blipFill>
        <p:spPr>
          <a:xfrm>
            <a:off x="7639100" y="1454475"/>
            <a:ext cx="268325" cy="268325"/>
          </a:xfrm>
          <a:prstGeom prst="rect">
            <a:avLst/>
          </a:prstGeom>
          <a:noFill/>
          <a:ln>
            <a:noFill/>
          </a:ln>
        </p:spPr>
      </p:pic>
      <p:pic>
        <p:nvPicPr>
          <p:cNvPr id="528" name="Google Shape;528;p21"/>
          <p:cNvPicPr preferRelativeResize="0"/>
          <p:nvPr/>
        </p:nvPicPr>
        <p:blipFill>
          <a:blip r:embed="rId30">
            <a:alphaModFix/>
          </a:blip>
          <a:stretch>
            <a:fillRect/>
          </a:stretch>
        </p:blipFill>
        <p:spPr>
          <a:xfrm>
            <a:off x="7409750" y="3567075"/>
            <a:ext cx="268325" cy="268325"/>
          </a:xfrm>
          <a:prstGeom prst="rect">
            <a:avLst/>
          </a:prstGeom>
          <a:noFill/>
          <a:ln>
            <a:noFill/>
          </a:ln>
        </p:spPr>
      </p:pic>
      <p:pic>
        <p:nvPicPr>
          <p:cNvPr id="529" name="Google Shape;529;p21"/>
          <p:cNvPicPr preferRelativeResize="0"/>
          <p:nvPr/>
        </p:nvPicPr>
        <p:blipFill>
          <a:blip r:embed="rId30">
            <a:alphaModFix/>
          </a:blip>
          <a:stretch>
            <a:fillRect/>
          </a:stretch>
        </p:blipFill>
        <p:spPr>
          <a:xfrm>
            <a:off x="6430075" y="3624925"/>
            <a:ext cx="268325" cy="268325"/>
          </a:xfrm>
          <a:prstGeom prst="rect">
            <a:avLst/>
          </a:prstGeom>
          <a:noFill/>
          <a:ln>
            <a:noFill/>
          </a:ln>
        </p:spPr>
      </p:pic>
      <p:pic>
        <p:nvPicPr>
          <p:cNvPr id="530" name="Google Shape;530;p21"/>
          <p:cNvPicPr preferRelativeResize="0"/>
          <p:nvPr/>
        </p:nvPicPr>
        <p:blipFill>
          <a:blip r:embed="rId30">
            <a:alphaModFix/>
          </a:blip>
          <a:stretch>
            <a:fillRect/>
          </a:stretch>
        </p:blipFill>
        <p:spPr>
          <a:xfrm>
            <a:off x="5301437" y="3786125"/>
            <a:ext cx="268325" cy="268325"/>
          </a:xfrm>
          <a:prstGeom prst="rect">
            <a:avLst/>
          </a:prstGeom>
          <a:noFill/>
          <a:ln>
            <a:noFill/>
          </a:ln>
        </p:spPr>
      </p:pic>
      <p:pic>
        <p:nvPicPr>
          <p:cNvPr id="531" name="Google Shape;531;p21"/>
          <p:cNvPicPr preferRelativeResize="0"/>
          <p:nvPr/>
        </p:nvPicPr>
        <p:blipFill>
          <a:blip r:embed="rId30">
            <a:alphaModFix/>
          </a:blip>
          <a:stretch>
            <a:fillRect/>
          </a:stretch>
        </p:blipFill>
        <p:spPr>
          <a:xfrm>
            <a:off x="4141578" y="4496000"/>
            <a:ext cx="192500" cy="192500"/>
          </a:xfrm>
          <a:prstGeom prst="rect">
            <a:avLst/>
          </a:prstGeom>
          <a:noFill/>
          <a:ln>
            <a:noFill/>
          </a:ln>
        </p:spPr>
      </p:pic>
      <p:pic>
        <p:nvPicPr>
          <p:cNvPr id="532" name="Google Shape;532;p21"/>
          <p:cNvPicPr preferRelativeResize="0"/>
          <p:nvPr/>
        </p:nvPicPr>
        <p:blipFill>
          <a:blip r:embed="rId30">
            <a:alphaModFix/>
          </a:blip>
          <a:stretch>
            <a:fillRect/>
          </a:stretch>
        </p:blipFill>
        <p:spPr>
          <a:xfrm>
            <a:off x="4337200" y="3492875"/>
            <a:ext cx="268325" cy="268325"/>
          </a:xfrm>
          <a:prstGeom prst="rect">
            <a:avLst/>
          </a:prstGeom>
          <a:noFill/>
          <a:ln>
            <a:noFill/>
          </a:ln>
        </p:spPr>
      </p:pic>
      <p:pic>
        <p:nvPicPr>
          <p:cNvPr id="533" name="Google Shape;533;p21"/>
          <p:cNvPicPr preferRelativeResize="0"/>
          <p:nvPr/>
        </p:nvPicPr>
        <p:blipFill>
          <a:blip r:embed="rId30">
            <a:alphaModFix/>
          </a:blip>
          <a:stretch>
            <a:fillRect/>
          </a:stretch>
        </p:blipFill>
        <p:spPr>
          <a:xfrm>
            <a:off x="8156187" y="4567350"/>
            <a:ext cx="268325" cy="268325"/>
          </a:xfrm>
          <a:prstGeom prst="rect">
            <a:avLst/>
          </a:prstGeom>
          <a:noFill/>
          <a:ln>
            <a:noFill/>
          </a:ln>
        </p:spPr>
      </p:pic>
      <p:pic>
        <p:nvPicPr>
          <p:cNvPr id="534" name="Google Shape;534;p21"/>
          <p:cNvPicPr preferRelativeResize="0"/>
          <p:nvPr/>
        </p:nvPicPr>
        <p:blipFill>
          <a:blip r:embed="rId30">
            <a:alphaModFix/>
          </a:blip>
          <a:stretch>
            <a:fillRect/>
          </a:stretch>
        </p:blipFill>
        <p:spPr>
          <a:xfrm>
            <a:off x="8374462" y="3746600"/>
            <a:ext cx="268325" cy="268325"/>
          </a:xfrm>
          <a:prstGeom prst="rect">
            <a:avLst/>
          </a:prstGeom>
          <a:noFill/>
          <a:ln>
            <a:noFill/>
          </a:ln>
        </p:spPr>
      </p:pic>
      <p:pic>
        <p:nvPicPr>
          <p:cNvPr id="535" name="Google Shape;535;p21"/>
          <p:cNvPicPr preferRelativeResize="0"/>
          <p:nvPr/>
        </p:nvPicPr>
        <p:blipFill>
          <a:blip r:embed="rId30">
            <a:alphaModFix/>
          </a:blip>
          <a:stretch>
            <a:fillRect/>
          </a:stretch>
        </p:blipFill>
        <p:spPr>
          <a:xfrm>
            <a:off x="8860062" y="2657125"/>
            <a:ext cx="268325" cy="268325"/>
          </a:xfrm>
          <a:prstGeom prst="rect">
            <a:avLst/>
          </a:prstGeom>
          <a:noFill/>
          <a:ln>
            <a:noFill/>
          </a:ln>
        </p:spPr>
      </p:pic>
      <p:sp>
        <p:nvSpPr>
          <p:cNvPr id="536" name="Google Shape;536;p21"/>
          <p:cNvSpPr/>
          <p:nvPr/>
        </p:nvSpPr>
        <p:spPr>
          <a:xfrm rot="-767351" flipH="1">
            <a:off x="8020568" y="2763046"/>
            <a:ext cx="381507" cy="466255"/>
          </a:xfrm>
          <a:custGeom>
            <a:avLst/>
            <a:gdLst/>
            <a:ahLst/>
            <a:cxnLst/>
            <a:rect l="l" t="t" r="r" b="b"/>
            <a:pathLst>
              <a:path w="50344" h="74509" extrusionOk="0">
                <a:moveTo>
                  <a:pt x="0" y="0"/>
                </a:moveTo>
                <a:lnTo>
                  <a:pt x="18460" y="35912"/>
                </a:lnTo>
                <a:lnTo>
                  <a:pt x="25843" y="25508"/>
                </a:lnTo>
                <a:lnTo>
                  <a:pt x="50344" y="74509"/>
                </a:lnTo>
              </a:path>
            </a:pathLst>
          </a:custGeom>
          <a:noFill/>
          <a:ln w="19050" cap="flat" cmpd="sng">
            <a:solidFill>
              <a:srgbClr val="E06666"/>
            </a:solidFill>
            <a:prstDash val="solid"/>
            <a:round/>
            <a:headEnd type="triangle" w="med" len="med"/>
            <a:tailEnd type="stealth" w="med" len="med"/>
          </a:ln>
        </p:spPr>
      </p:sp>
      <p:pic>
        <p:nvPicPr>
          <p:cNvPr id="537" name="Google Shape;537;p21"/>
          <p:cNvPicPr preferRelativeResize="0"/>
          <p:nvPr/>
        </p:nvPicPr>
        <p:blipFill>
          <a:blip r:embed="rId30">
            <a:alphaModFix/>
          </a:blip>
          <a:stretch>
            <a:fillRect/>
          </a:stretch>
        </p:blipFill>
        <p:spPr>
          <a:xfrm>
            <a:off x="6817725" y="1702000"/>
            <a:ext cx="268325" cy="268325"/>
          </a:xfrm>
          <a:prstGeom prst="rect">
            <a:avLst/>
          </a:prstGeom>
          <a:noFill/>
          <a:ln>
            <a:noFill/>
          </a:ln>
        </p:spPr>
      </p:pic>
      <p:pic>
        <p:nvPicPr>
          <p:cNvPr id="538" name="Google Shape;538;p21"/>
          <p:cNvPicPr preferRelativeResize="0"/>
          <p:nvPr/>
        </p:nvPicPr>
        <p:blipFill>
          <a:blip r:embed="rId30">
            <a:alphaModFix/>
          </a:blip>
          <a:stretch>
            <a:fillRect/>
          </a:stretch>
        </p:blipFill>
        <p:spPr>
          <a:xfrm>
            <a:off x="5960637" y="1570963"/>
            <a:ext cx="268325" cy="268325"/>
          </a:xfrm>
          <a:prstGeom prst="rect">
            <a:avLst/>
          </a:prstGeom>
          <a:noFill/>
          <a:ln>
            <a:noFill/>
          </a:ln>
        </p:spPr>
      </p:pic>
      <p:pic>
        <p:nvPicPr>
          <p:cNvPr id="539" name="Google Shape;539;p21"/>
          <p:cNvPicPr preferRelativeResize="0"/>
          <p:nvPr/>
        </p:nvPicPr>
        <p:blipFill>
          <a:blip r:embed="rId30">
            <a:alphaModFix/>
          </a:blip>
          <a:stretch>
            <a:fillRect/>
          </a:stretch>
        </p:blipFill>
        <p:spPr>
          <a:xfrm>
            <a:off x="4283487" y="3994175"/>
            <a:ext cx="161700" cy="161700"/>
          </a:xfrm>
          <a:prstGeom prst="rect">
            <a:avLst/>
          </a:prstGeom>
          <a:noFill/>
          <a:ln>
            <a:noFill/>
          </a:ln>
        </p:spPr>
      </p:pic>
      <p:pic>
        <p:nvPicPr>
          <p:cNvPr id="540" name="Google Shape;540;p21"/>
          <p:cNvPicPr preferRelativeResize="0"/>
          <p:nvPr/>
        </p:nvPicPr>
        <p:blipFill>
          <a:blip r:embed="rId30">
            <a:alphaModFix/>
          </a:blip>
          <a:stretch>
            <a:fillRect/>
          </a:stretch>
        </p:blipFill>
        <p:spPr>
          <a:xfrm>
            <a:off x="421287" y="4630575"/>
            <a:ext cx="268325" cy="268325"/>
          </a:xfrm>
          <a:prstGeom prst="rect">
            <a:avLst/>
          </a:prstGeom>
          <a:noFill/>
          <a:ln>
            <a:noFill/>
          </a:ln>
        </p:spPr>
      </p:pic>
      <p:pic>
        <p:nvPicPr>
          <p:cNvPr id="541" name="Google Shape;541;p21"/>
          <p:cNvPicPr preferRelativeResize="0"/>
          <p:nvPr/>
        </p:nvPicPr>
        <p:blipFill>
          <a:blip r:embed="rId31">
            <a:alphaModFix/>
          </a:blip>
          <a:stretch>
            <a:fillRect/>
          </a:stretch>
        </p:blipFill>
        <p:spPr>
          <a:xfrm>
            <a:off x="114649" y="2495584"/>
            <a:ext cx="363900" cy="395865"/>
          </a:xfrm>
          <a:prstGeom prst="rect">
            <a:avLst/>
          </a:prstGeom>
          <a:noFill/>
          <a:ln>
            <a:noFill/>
          </a:ln>
        </p:spPr>
      </p:pic>
      <p:sp>
        <p:nvSpPr>
          <p:cNvPr id="542" name="Google Shape;542;p21"/>
          <p:cNvSpPr/>
          <p:nvPr/>
        </p:nvSpPr>
        <p:spPr>
          <a:xfrm>
            <a:off x="4632462" y="4145050"/>
            <a:ext cx="6489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Powertrain</a:t>
            </a:r>
            <a:endParaRPr sz="800" b="1">
              <a:solidFill>
                <a:schemeClr val="lt1"/>
              </a:solidFill>
              <a:latin typeface="Spectral"/>
              <a:ea typeface="Spectral"/>
              <a:cs typeface="Spectral"/>
              <a:sym typeface="Spectral"/>
            </a:endParaRPr>
          </a:p>
        </p:txBody>
      </p:sp>
      <p:sp>
        <p:nvSpPr>
          <p:cNvPr id="543" name="Google Shape;543;p21"/>
          <p:cNvSpPr/>
          <p:nvPr/>
        </p:nvSpPr>
        <p:spPr>
          <a:xfrm>
            <a:off x="5394800" y="4145050"/>
            <a:ext cx="4752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BCM</a:t>
            </a:r>
            <a:endParaRPr sz="800" b="1">
              <a:solidFill>
                <a:schemeClr val="lt1"/>
              </a:solidFill>
              <a:latin typeface="Spectral"/>
              <a:ea typeface="Spectral"/>
              <a:cs typeface="Spectral"/>
              <a:sym typeface="Spectral"/>
            </a:endParaRPr>
          </a:p>
        </p:txBody>
      </p:sp>
      <p:sp>
        <p:nvSpPr>
          <p:cNvPr id="544" name="Google Shape;544;p21"/>
          <p:cNvSpPr/>
          <p:nvPr/>
        </p:nvSpPr>
        <p:spPr>
          <a:xfrm>
            <a:off x="5994637" y="4145050"/>
            <a:ext cx="628200" cy="416400"/>
          </a:xfrm>
          <a:prstGeom prst="roundRect">
            <a:avLst>
              <a:gd name="adj" fmla="val 16667"/>
            </a:avLst>
          </a:prstGeom>
          <a:solidFill>
            <a:srgbClr val="666666"/>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chemeClr val="lt1"/>
                </a:solidFill>
                <a:latin typeface="Spectral"/>
                <a:ea typeface="Spectral"/>
                <a:cs typeface="Spectral"/>
                <a:sym typeface="Spectral"/>
              </a:rPr>
              <a:t>Chasis and Safety</a:t>
            </a:r>
            <a:endParaRPr sz="800" b="1">
              <a:solidFill>
                <a:schemeClr val="lt1"/>
              </a:solidFill>
              <a:latin typeface="Spectral"/>
              <a:ea typeface="Spectral"/>
              <a:cs typeface="Spectral"/>
              <a:sym typeface="Spectral"/>
            </a:endParaRPr>
          </a:p>
        </p:txBody>
      </p:sp>
      <p:pic>
        <p:nvPicPr>
          <p:cNvPr id="545" name="Google Shape;545;p21"/>
          <p:cNvPicPr preferRelativeResize="0"/>
          <p:nvPr/>
        </p:nvPicPr>
        <p:blipFill>
          <a:blip r:embed="rId30">
            <a:alphaModFix/>
          </a:blip>
          <a:stretch>
            <a:fillRect/>
          </a:stretch>
        </p:blipFill>
        <p:spPr>
          <a:xfrm>
            <a:off x="5069087" y="3093225"/>
            <a:ext cx="268325" cy="268325"/>
          </a:xfrm>
          <a:prstGeom prst="rect">
            <a:avLst/>
          </a:prstGeom>
          <a:noFill/>
          <a:ln>
            <a:noFill/>
          </a:ln>
        </p:spPr>
      </p:pic>
      <p:pic>
        <p:nvPicPr>
          <p:cNvPr id="546" name="Google Shape;546;p21"/>
          <p:cNvPicPr preferRelativeResize="0"/>
          <p:nvPr/>
        </p:nvPicPr>
        <p:blipFill>
          <a:blip r:embed="rId30">
            <a:alphaModFix/>
          </a:blip>
          <a:stretch>
            <a:fillRect/>
          </a:stretch>
        </p:blipFill>
        <p:spPr>
          <a:xfrm>
            <a:off x="5112377" y="4399248"/>
            <a:ext cx="220500" cy="220500"/>
          </a:xfrm>
          <a:prstGeom prst="rect">
            <a:avLst/>
          </a:prstGeom>
          <a:noFill/>
          <a:ln>
            <a:noFill/>
          </a:ln>
        </p:spPr>
      </p:pic>
      <p:pic>
        <p:nvPicPr>
          <p:cNvPr id="547" name="Google Shape;547;p21"/>
          <p:cNvPicPr preferRelativeResize="0"/>
          <p:nvPr/>
        </p:nvPicPr>
        <p:blipFill>
          <a:blip r:embed="rId30">
            <a:alphaModFix/>
          </a:blip>
          <a:stretch>
            <a:fillRect/>
          </a:stretch>
        </p:blipFill>
        <p:spPr>
          <a:xfrm>
            <a:off x="5741225" y="4438525"/>
            <a:ext cx="220500" cy="220500"/>
          </a:xfrm>
          <a:prstGeom prst="rect">
            <a:avLst/>
          </a:prstGeom>
          <a:noFill/>
          <a:ln>
            <a:noFill/>
          </a:ln>
        </p:spPr>
      </p:pic>
      <p:pic>
        <p:nvPicPr>
          <p:cNvPr id="548" name="Google Shape;548;p21"/>
          <p:cNvPicPr preferRelativeResize="0"/>
          <p:nvPr/>
        </p:nvPicPr>
        <p:blipFill>
          <a:blip r:embed="rId30">
            <a:alphaModFix/>
          </a:blip>
          <a:stretch>
            <a:fillRect/>
          </a:stretch>
        </p:blipFill>
        <p:spPr>
          <a:xfrm>
            <a:off x="6513977" y="4406198"/>
            <a:ext cx="240900" cy="240900"/>
          </a:xfrm>
          <a:prstGeom prst="rect">
            <a:avLst/>
          </a:prstGeom>
          <a:noFill/>
          <a:ln>
            <a:noFill/>
          </a:ln>
        </p:spPr>
      </p:pic>
      <p:sp>
        <p:nvSpPr>
          <p:cNvPr id="549" name="Google Shape;549;p21"/>
          <p:cNvSpPr/>
          <p:nvPr/>
        </p:nvSpPr>
        <p:spPr>
          <a:xfrm rot="10800000" flipH="1">
            <a:off x="994424" y="2621538"/>
            <a:ext cx="931508" cy="461714"/>
          </a:xfrm>
          <a:custGeom>
            <a:avLst/>
            <a:gdLst/>
            <a:ahLst/>
            <a:cxnLst/>
            <a:rect l="l" t="t" r="r" b="b"/>
            <a:pathLst>
              <a:path w="35241" h="20138" extrusionOk="0">
                <a:moveTo>
                  <a:pt x="0" y="20138"/>
                </a:moveTo>
                <a:lnTo>
                  <a:pt x="14432" y="7720"/>
                </a:lnTo>
                <a:lnTo>
                  <a:pt x="17788" y="16110"/>
                </a:lnTo>
                <a:lnTo>
                  <a:pt x="35241" y="0"/>
                </a:lnTo>
              </a:path>
            </a:pathLst>
          </a:custGeom>
          <a:noFill/>
          <a:ln w="19050" cap="flat" cmpd="sng">
            <a:solidFill>
              <a:srgbClr val="E06666"/>
            </a:solidFill>
            <a:prstDash val="solid"/>
            <a:round/>
            <a:headEnd type="triangle" w="med" len="med"/>
            <a:tailEnd type="stealth" w="med" len="med"/>
          </a:ln>
        </p:spPr>
      </p:sp>
      <p:cxnSp>
        <p:nvCxnSpPr>
          <p:cNvPr id="550" name="Google Shape;550;p21"/>
          <p:cNvCxnSpPr/>
          <p:nvPr/>
        </p:nvCxnSpPr>
        <p:spPr>
          <a:xfrm rot="10800000" flipH="1">
            <a:off x="4481088" y="3591400"/>
            <a:ext cx="333900" cy="2100"/>
          </a:xfrm>
          <a:prstGeom prst="straightConnector1">
            <a:avLst/>
          </a:prstGeom>
          <a:noFill/>
          <a:ln w="19050" cap="flat" cmpd="sng">
            <a:solidFill>
              <a:srgbClr val="3C78D8"/>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2"/>
          <p:cNvSpPr txBox="1"/>
          <p:nvPr/>
        </p:nvSpPr>
        <p:spPr>
          <a:xfrm>
            <a:off x="174450" y="66802"/>
            <a:ext cx="6629400" cy="32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A475B"/>
              </a:buClr>
              <a:buSzPts val="1800"/>
              <a:buFont typeface="Arial"/>
              <a:buNone/>
            </a:pPr>
            <a:r>
              <a:rPr lang="en-GB" sz="1800" b="1">
                <a:solidFill>
                  <a:srgbClr val="3A475B"/>
                </a:solidFill>
              </a:rPr>
              <a:t>Autonomous Vehicle - Implementation Challenges</a:t>
            </a:r>
            <a:endParaRPr sz="1800" b="1">
              <a:solidFill>
                <a:srgbClr val="3A475B"/>
              </a:solidFill>
            </a:endParaRPr>
          </a:p>
          <a:p>
            <a:pPr marL="0" marR="0" lvl="0" indent="0" algn="l" rtl="0">
              <a:lnSpc>
                <a:spcPct val="100000"/>
              </a:lnSpc>
              <a:spcBef>
                <a:spcPts val="0"/>
              </a:spcBef>
              <a:spcAft>
                <a:spcPts val="0"/>
              </a:spcAft>
              <a:buClr>
                <a:srgbClr val="3A475B"/>
              </a:buClr>
              <a:buSzPts val="1800"/>
              <a:buFont typeface="Arial"/>
              <a:buNone/>
            </a:pPr>
            <a:endParaRPr sz="1800" b="1">
              <a:solidFill>
                <a:srgbClr val="3A475B"/>
              </a:solidFill>
            </a:endParaRPr>
          </a:p>
        </p:txBody>
      </p:sp>
      <p:cxnSp>
        <p:nvCxnSpPr>
          <p:cNvPr id="556" name="Google Shape;556;p22"/>
          <p:cNvCxnSpPr/>
          <p:nvPr/>
        </p:nvCxnSpPr>
        <p:spPr>
          <a:xfrm rot="10800000" flipH="1">
            <a:off x="188875" y="450175"/>
            <a:ext cx="8727600" cy="5100"/>
          </a:xfrm>
          <a:prstGeom prst="straightConnector1">
            <a:avLst/>
          </a:prstGeom>
          <a:noFill/>
          <a:ln w="9525" cap="flat" cmpd="sng">
            <a:solidFill>
              <a:srgbClr val="445A6C"/>
            </a:solidFill>
            <a:prstDash val="solid"/>
            <a:round/>
            <a:headEnd type="none" w="med" len="med"/>
            <a:tailEnd type="none" w="med" len="med"/>
          </a:ln>
        </p:spPr>
      </p:cxnSp>
      <p:graphicFrame>
        <p:nvGraphicFramePr>
          <p:cNvPr id="557" name="Google Shape;557;p22"/>
          <p:cNvGraphicFramePr/>
          <p:nvPr/>
        </p:nvGraphicFramePr>
        <p:xfrm>
          <a:off x="390150" y="639625"/>
          <a:ext cx="7836350" cy="4355205"/>
        </p:xfrm>
        <a:graphic>
          <a:graphicData uri="http://schemas.openxmlformats.org/drawingml/2006/table">
            <a:tbl>
              <a:tblPr>
                <a:noFill/>
                <a:tableStyleId>{4D6CB7A5-0B24-44C1-8588-B74EBE2290CD}</a:tableStyleId>
              </a:tblPr>
              <a:tblGrid>
                <a:gridCol w="1218850">
                  <a:extLst>
                    <a:ext uri="{9D8B030D-6E8A-4147-A177-3AD203B41FA5}">
                      <a16:colId xmlns:a16="http://schemas.microsoft.com/office/drawing/2014/main" val="20000"/>
                    </a:ext>
                  </a:extLst>
                </a:gridCol>
                <a:gridCol w="1120300">
                  <a:extLst>
                    <a:ext uri="{9D8B030D-6E8A-4147-A177-3AD203B41FA5}">
                      <a16:colId xmlns:a16="http://schemas.microsoft.com/office/drawing/2014/main" val="20001"/>
                    </a:ext>
                  </a:extLst>
                </a:gridCol>
                <a:gridCol w="3770900">
                  <a:extLst>
                    <a:ext uri="{9D8B030D-6E8A-4147-A177-3AD203B41FA5}">
                      <a16:colId xmlns:a16="http://schemas.microsoft.com/office/drawing/2014/main" val="20002"/>
                    </a:ext>
                  </a:extLst>
                </a:gridCol>
                <a:gridCol w="1726300">
                  <a:extLst>
                    <a:ext uri="{9D8B030D-6E8A-4147-A177-3AD203B41FA5}">
                      <a16:colId xmlns:a16="http://schemas.microsoft.com/office/drawing/2014/main" val="20003"/>
                    </a:ext>
                  </a:extLst>
                </a:gridCol>
              </a:tblGrid>
              <a:tr h="362750">
                <a:tc>
                  <a:txBody>
                    <a:bodyPr/>
                    <a:lstStyle/>
                    <a:p>
                      <a:pPr marL="0" lvl="0" indent="0" algn="l" rtl="0">
                        <a:spcBef>
                          <a:spcPts val="0"/>
                        </a:spcBef>
                        <a:spcAft>
                          <a:spcPts val="0"/>
                        </a:spcAft>
                        <a:buNone/>
                      </a:pPr>
                      <a:r>
                        <a:rPr lang="en-GB" sz="700"/>
                        <a:t>Mechanism</a:t>
                      </a:r>
                      <a:endParaRPr sz="700"/>
                    </a:p>
                  </a:txBody>
                  <a:tcPr marL="91425" marR="91425" marT="91425" marB="91425"/>
                </a:tc>
                <a:tc>
                  <a:txBody>
                    <a:bodyPr/>
                    <a:lstStyle/>
                    <a:p>
                      <a:pPr marL="0" lvl="0" indent="0" algn="l" rtl="0">
                        <a:spcBef>
                          <a:spcPts val="0"/>
                        </a:spcBef>
                        <a:spcAft>
                          <a:spcPts val="0"/>
                        </a:spcAft>
                        <a:buNone/>
                      </a:pPr>
                      <a:r>
                        <a:rPr lang="en-GB" sz="700"/>
                        <a:t>Layer</a:t>
                      </a:r>
                      <a:endParaRPr sz="700"/>
                    </a:p>
                  </a:txBody>
                  <a:tcPr marL="91425" marR="91425" marT="91425" marB="91425"/>
                </a:tc>
                <a:tc>
                  <a:txBody>
                    <a:bodyPr/>
                    <a:lstStyle/>
                    <a:p>
                      <a:pPr marL="0" lvl="0" indent="0" algn="l" rtl="0">
                        <a:spcBef>
                          <a:spcPts val="0"/>
                        </a:spcBef>
                        <a:spcAft>
                          <a:spcPts val="0"/>
                        </a:spcAft>
                        <a:buNone/>
                      </a:pPr>
                      <a:r>
                        <a:rPr lang="en-GB" sz="700"/>
                        <a:t>Description</a:t>
                      </a:r>
                      <a:endParaRPr sz="700"/>
                    </a:p>
                  </a:txBody>
                  <a:tcPr marL="91425" marR="91425" marT="91425" marB="91425"/>
                </a:tc>
                <a:tc>
                  <a:txBody>
                    <a:bodyPr/>
                    <a:lstStyle/>
                    <a:p>
                      <a:pPr marL="0" lvl="0" indent="0" algn="l" rtl="0">
                        <a:spcBef>
                          <a:spcPts val="0"/>
                        </a:spcBef>
                        <a:spcAft>
                          <a:spcPts val="0"/>
                        </a:spcAft>
                        <a:buNone/>
                      </a:pPr>
                      <a:r>
                        <a:rPr lang="en-GB" sz="700"/>
                        <a:t>Challenges</a:t>
                      </a:r>
                      <a:endParaRPr sz="700"/>
                    </a:p>
                  </a:txBody>
                  <a:tcPr marL="91425" marR="91425" marT="91425" marB="91425"/>
                </a:tc>
                <a:extLst>
                  <a:ext uri="{0D108BD9-81ED-4DB2-BD59-A6C34878D82A}">
                    <a16:rowId xmlns:a16="http://schemas.microsoft.com/office/drawing/2014/main" val="10000"/>
                  </a:ext>
                </a:extLst>
              </a:tr>
              <a:tr h="719900">
                <a:tc>
                  <a:txBody>
                    <a:bodyPr/>
                    <a:lstStyle/>
                    <a:p>
                      <a:pPr marL="0" lvl="0" indent="0" algn="l" rtl="0">
                        <a:spcBef>
                          <a:spcPts val="0"/>
                        </a:spcBef>
                        <a:spcAft>
                          <a:spcPts val="0"/>
                        </a:spcAft>
                        <a:buNone/>
                      </a:pPr>
                      <a:r>
                        <a:rPr lang="en-GB" sz="700"/>
                        <a:t>SecOC, </a:t>
                      </a:r>
                      <a:endParaRPr sz="700"/>
                    </a:p>
                    <a:p>
                      <a:pPr marL="0" lvl="0" indent="0" algn="l" rtl="0">
                        <a:spcBef>
                          <a:spcPts val="0"/>
                        </a:spcBef>
                        <a:spcAft>
                          <a:spcPts val="0"/>
                        </a:spcAft>
                        <a:buNone/>
                      </a:pPr>
                      <a:r>
                        <a:rPr lang="en-GB" sz="700"/>
                        <a:t>UDS Service 0x27, UDS Service 0x29,</a:t>
                      </a:r>
                      <a:endParaRPr sz="700"/>
                    </a:p>
                    <a:p>
                      <a:pPr marL="0" lvl="0" indent="0" algn="l" rtl="0">
                        <a:spcBef>
                          <a:spcPts val="0"/>
                        </a:spcBef>
                        <a:spcAft>
                          <a:spcPts val="0"/>
                        </a:spcAft>
                        <a:buNone/>
                      </a:pPr>
                      <a:r>
                        <a:rPr lang="en-GB" sz="700"/>
                        <a:t>DoIP</a:t>
                      </a:r>
                      <a:endParaRPr sz="700"/>
                    </a:p>
                  </a:txBody>
                  <a:tcPr marL="91425" marR="91425" marT="91425" marB="91425"/>
                </a:tc>
                <a:tc>
                  <a:txBody>
                    <a:bodyPr/>
                    <a:lstStyle/>
                    <a:p>
                      <a:pPr marL="0" lvl="0" indent="0" algn="l" rtl="0">
                        <a:spcBef>
                          <a:spcPts val="0"/>
                        </a:spcBef>
                        <a:spcAft>
                          <a:spcPts val="0"/>
                        </a:spcAft>
                        <a:buNone/>
                      </a:pPr>
                      <a:r>
                        <a:rPr lang="en-GB" sz="700"/>
                        <a:t>Layers 5-6-7</a:t>
                      </a:r>
                      <a:endParaRPr sz="700"/>
                    </a:p>
                  </a:txBody>
                  <a:tcPr marL="91425" marR="91425" marT="91425" marB="91425"/>
                </a:tc>
                <a:tc>
                  <a:txBody>
                    <a:bodyPr/>
                    <a:lstStyle/>
                    <a:p>
                      <a:pPr marL="0" lvl="0" indent="0" algn="l" rtl="0">
                        <a:spcBef>
                          <a:spcPts val="0"/>
                        </a:spcBef>
                        <a:spcAft>
                          <a:spcPts val="0"/>
                        </a:spcAft>
                        <a:buNone/>
                      </a:pPr>
                      <a:r>
                        <a:rPr lang="en-GB" sz="700">
                          <a:solidFill>
                            <a:schemeClr val="dk1"/>
                          </a:solidFill>
                        </a:rPr>
                        <a:t>Autosar SecOC</a:t>
                      </a:r>
                      <a:r>
                        <a:rPr lang="en-GB" sz="700"/>
                        <a:t>: Standard from AUTOSAR, computes CMAC or signature to the I-PDU</a:t>
                      </a:r>
                      <a:endParaRPr sz="700"/>
                    </a:p>
                    <a:p>
                      <a:pPr marL="0" lvl="0" indent="0" algn="l" rtl="0">
                        <a:spcBef>
                          <a:spcPts val="0"/>
                        </a:spcBef>
                        <a:spcAft>
                          <a:spcPts val="0"/>
                        </a:spcAft>
                        <a:buNone/>
                      </a:pPr>
                      <a:r>
                        <a:rPr lang="en-GB" sz="700"/>
                        <a:t>-Freshness management by appending timer (or) counter</a:t>
                      </a:r>
                      <a:endParaRPr sz="700"/>
                    </a:p>
                    <a:p>
                      <a:pPr marL="0" lvl="0" indent="0" algn="l" rtl="0">
                        <a:spcBef>
                          <a:spcPts val="0"/>
                        </a:spcBef>
                        <a:spcAft>
                          <a:spcPts val="0"/>
                        </a:spcAft>
                        <a:buNone/>
                      </a:pPr>
                      <a:endParaRPr sz="700"/>
                    </a:p>
                  </a:txBody>
                  <a:tcPr marL="91425" marR="91425" marT="91425" marB="91425"/>
                </a:tc>
                <a:tc>
                  <a:txBody>
                    <a:bodyPr/>
                    <a:lstStyle/>
                    <a:p>
                      <a:pPr marL="0" lvl="0" indent="0" algn="l" rtl="0">
                        <a:spcBef>
                          <a:spcPts val="0"/>
                        </a:spcBef>
                        <a:spcAft>
                          <a:spcPts val="0"/>
                        </a:spcAft>
                        <a:buNone/>
                      </a:pPr>
                      <a:r>
                        <a:rPr lang="en-GB" sz="700"/>
                        <a:t>SecOC: To perform TARA and derive the critical signals for protection</a:t>
                      </a:r>
                      <a:endParaRPr sz="700"/>
                    </a:p>
                    <a:p>
                      <a:pPr marL="0" lvl="0" indent="0" algn="l" rtl="0">
                        <a:spcBef>
                          <a:spcPts val="0"/>
                        </a:spcBef>
                        <a:spcAft>
                          <a:spcPts val="0"/>
                        </a:spcAft>
                        <a:buNone/>
                      </a:pPr>
                      <a:r>
                        <a:rPr lang="en-GB" sz="700"/>
                        <a:t>UDS 0x27 and 0x29: Symmetric or Asymmetric UDS security approach to be chosen</a:t>
                      </a:r>
                      <a:endParaRPr sz="700"/>
                    </a:p>
                  </a:txBody>
                  <a:tcPr marL="91425" marR="91425" marT="91425" marB="91425"/>
                </a:tc>
                <a:extLst>
                  <a:ext uri="{0D108BD9-81ED-4DB2-BD59-A6C34878D82A}">
                    <a16:rowId xmlns:a16="http://schemas.microsoft.com/office/drawing/2014/main" val="10001"/>
                  </a:ext>
                </a:extLst>
              </a:tr>
              <a:tr h="549600">
                <a:tc>
                  <a:txBody>
                    <a:bodyPr/>
                    <a:lstStyle/>
                    <a:p>
                      <a:pPr marL="0" lvl="0" indent="0" algn="l" rtl="0">
                        <a:spcBef>
                          <a:spcPts val="0"/>
                        </a:spcBef>
                        <a:spcAft>
                          <a:spcPts val="0"/>
                        </a:spcAft>
                        <a:buNone/>
                      </a:pPr>
                      <a:r>
                        <a:rPr lang="en-GB" sz="700"/>
                        <a:t>TLS, DTLS</a:t>
                      </a:r>
                      <a:endParaRPr sz="700"/>
                    </a:p>
                  </a:txBody>
                  <a:tcPr marL="91425" marR="91425" marT="91425" marB="91425"/>
                </a:tc>
                <a:tc>
                  <a:txBody>
                    <a:bodyPr/>
                    <a:lstStyle/>
                    <a:p>
                      <a:pPr marL="0" lvl="0" indent="0" algn="l" rtl="0">
                        <a:spcBef>
                          <a:spcPts val="0"/>
                        </a:spcBef>
                        <a:spcAft>
                          <a:spcPts val="0"/>
                        </a:spcAft>
                        <a:buNone/>
                      </a:pPr>
                      <a:r>
                        <a:rPr lang="en-GB" sz="700"/>
                        <a:t>Transport Layer 4</a:t>
                      </a:r>
                      <a:endParaRPr sz="700"/>
                    </a:p>
                  </a:txBody>
                  <a:tcPr marL="91425" marR="91425" marT="91425" marB="91425"/>
                </a:tc>
                <a:tc>
                  <a:txBody>
                    <a:bodyPr/>
                    <a:lstStyle/>
                    <a:p>
                      <a:pPr marL="0" lvl="0" indent="0" algn="l" rtl="0">
                        <a:spcBef>
                          <a:spcPts val="0"/>
                        </a:spcBef>
                        <a:spcAft>
                          <a:spcPts val="0"/>
                        </a:spcAft>
                        <a:buNone/>
                      </a:pPr>
                      <a:r>
                        <a:rPr lang="en-GB" sz="700"/>
                        <a:t>-End to End Security</a:t>
                      </a:r>
                      <a:endParaRPr sz="700"/>
                    </a:p>
                    <a:p>
                      <a:pPr marL="0" lvl="0" indent="0" algn="l" rtl="0">
                        <a:spcBef>
                          <a:spcPts val="0"/>
                        </a:spcBef>
                        <a:spcAft>
                          <a:spcPts val="0"/>
                        </a:spcAft>
                        <a:buNone/>
                      </a:pPr>
                      <a:r>
                        <a:rPr lang="en-GB" sz="700"/>
                        <a:t>-Collection of protocols: Handshake, Change Cipherspec, Alert, Application data</a:t>
                      </a:r>
                      <a:endParaRPr sz="700"/>
                    </a:p>
                  </a:txBody>
                  <a:tcPr marL="91425" marR="91425" marT="91425" marB="91425"/>
                </a:tc>
                <a:tc>
                  <a:txBody>
                    <a:bodyPr/>
                    <a:lstStyle/>
                    <a:p>
                      <a:pPr marL="0" lvl="0" indent="0" algn="l" rtl="0">
                        <a:spcBef>
                          <a:spcPts val="0"/>
                        </a:spcBef>
                        <a:spcAft>
                          <a:spcPts val="0"/>
                        </a:spcAft>
                        <a:buNone/>
                      </a:pPr>
                      <a:r>
                        <a:rPr lang="en-GB" sz="700"/>
                        <a:t>Generation and sharing of client and server certificates, Configuring cipher suites, Selection of TLS library with light weight and secure from open-souce vulnerabilities</a:t>
                      </a:r>
                      <a:endParaRPr sz="700"/>
                    </a:p>
                  </a:txBody>
                  <a:tcPr marL="91425" marR="91425" marT="91425" marB="91425"/>
                </a:tc>
                <a:extLst>
                  <a:ext uri="{0D108BD9-81ED-4DB2-BD59-A6C34878D82A}">
                    <a16:rowId xmlns:a16="http://schemas.microsoft.com/office/drawing/2014/main" val="10002"/>
                  </a:ext>
                </a:extLst>
              </a:tr>
              <a:tr h="549600">
                <a:tc>
                  <a:txBody>
                    <a:bodyPr/>
                    <a:lstStyle/>
                    <a:p>
                      <a:pPr marL="0" lvl="0" indent="0" algn="l" rtl="0">
                        <a:spcBef>
                          <a:spcPts val="0"/>
                        </a:spcBef>
                        <a:spcAft>
                          <a:spcPts val="0"/>
                        </a:spcAft>
                        <a:buNone/>
                      </a:pPr>
                      <a:r>
                        <a:rPr lang="en-GB" sz="700"/>
                        <a:t>IPsec</a:t>
                      </a:r>
                      <a:endParaRPr sz="700"/>
                    </a:p>
                  </a:txBody>
                  <a:tcPr marL="91425" marR="91425" marT="91425" marB="91425"/>
                </a:tc>
                <a:tc>
                  <a:txBody>
                    <a:bodyPr/>
                    <a:lstStyle/>
                    <a:p>
                      <a:pPr marL="0" lvl="0" indent="0" algn="l" rtl="0">
                        <a:spcBef>
                          <a:spcPts val="0"/>
                        </a:spcBef>
                        <a:spcAft>
                          <a:spcPts val="0"/>
                        </a:spcAft>
                        <a:buNone/>
                      </a:pPr>
                      <a:r>
                        <a:rPr lang="en-GB" sz="700"/>
                        <a:t>Network Layer 3</a:t>
                      </a:r>
                      <a:endParaRPr sz="700"/>
                    </a:p>
                  </a:txBody>
                  <a:tcPr marL="91425" marR="91425" marT="91425" marB="91425"/>
                </a:tc>
                <a:tc>
                  <a:txBody>
                    <a:bodyPr/>
                    <a:lstStyle/>
                    <a:p>
                      <a:pPr marL="0" lvl="0" indent="0" algn="l" rtl="0">
                        <a:spcBef>
                          <a:spcPts val="0"/>
                        </a:spcBef>
                        <a:spcAft>
                          <a:spcPts val="0"/>
                        </a:spcAft>
                        <a:buNone/>
                      </a:pPr>
                      <a:r>
                        <a:rPr lang="en-GB" sz="700"/>
                        <a:t>-Encrypts IP payload of any kind TCP, UDP, ICMP etc.</a:t>
                      </a:r>
                      <a:endParaRPr sz="700"/>
                    </a:p>
                    <a:p>
                      <a:pPr marL="0" lvl="0" indent="0" algn="l" rtl="0">
                        <a:spcBef>
                          <a:spcPts val="0"/>
                        </a:spcBef>
                        <a:spcAft>
                          <a:spcPts val="0"/>
                        </a:spcAft>
                        <a:buNone/>
                      </a:pPr>
                      <a:r>
                        <a:rPr lang="en-GB" sz="700"/>
                        <a:t>-Collection of protocols: AH, ESP, IKE</a:t>
                      </a:r>
                      <a:endParaRPr sz="700"/>
                    </a:p>
                    <a:p>
                      <a:pPr marL="0" lvl="0" indent="0" algn="l" rtl="0">
                        <a:spcBef>
                          <a:spcPts val="0"/>
                        </a:spcBef>
                        <a:spcAft>
                          <a:spcPts val="0"/>
                        </a:spcAft>
                        <a:buNone/>
                      </a:pPr>
                      <a:r>
                        <a:rPr lang="en-GB" sz="700"/>
                        <a:t>-Can not protect DHCP and ARP traffic</a:t>
                      </a:r>
                      <a:endParaRPr sz="700"/>
                    </a:p>
                  </a:txBody>
                  <a:tcPr marL="91425" marR="91425" marT="91425" marB="91425"/>
                </a:tc>
                <a:tc>
                  <a:txBody>
                    <a:bodyPr/>
                    <a:lstStyle/>
                    <a:p>
                      <a:pPr marL="0" lvl="0" indent="0" algn="l" rtl="0">
                        <a:spcBef>
                          <a:spcPts val="0"/>
                        </a:spcBef>
                        <a:spcAft>
                          <a:spcPts val="0"/>
                        </a:spcAft>
                        <a:buNone/>
                      </a:pPr>
                      <a:r>
                        <a:rPr lang="en-GB" sz="700"/>
                        <a:t>Complex and suitable for offboard communications</a:t>
                      </a:r>
                      <a:endParaRPr sz="700"/>
                    </a:p>
                  </a:txBody>
                  <a:tcPr marL="91425" marR="91425" marT="91425" marB="91425"/>
                </a:tc>
                <a:extLst>
                  <a:ext uri="{0D108BD9-81ED-4DB2-BD59-A6C34878D82A}">
                    <a16:rowId xmlns:a16="http://schemas.microsoft.com/office/drawing/2014/main" val="10003"/>
                  </a:ext>
                </a:extLst>
              </a:tr>
              <a:tr h="773825">
                <a:tc>
                  <a:txBody>
                    <a:bodyPr/>
                    <a:lstStyle/>
                    <a:p>
                      <a:pPr marL="0" lvl="0" indent="0" algn="l" rtl="0">
                        <a:spcBef>
                          <a:spcPts val="0"/>
                        </a:spcBef>
                        <a:spcAft>
                          <a:spcPts val="0"/>
                        </a:spcAft>
                        <a:buNone/>
                      </a:pPr>
                      <a:r>
                        <a:rPr lang="en-GB" sz="700"/>
                        <a:t>MACsec</a:t>
                      </a:r>
                      <a:endParaRPr sz="700"/>
                    </a:p>
                  </a:txBody>
                  <a:tcPr marL="91425" marR="91425" marT="91425" marB="91425"/>
                </a:tc>
                <a:tc>
                  <a:txBody>
                    <a:bodyPr/>
                    <a:lstStyle/>
                    <a:p>
                      <a:pPr marL="0" lvl="0" indent="0" algn="l" rtl="0">
                        <a:spcBef>
                          <a:spcPts val="0"/>
                        </a:spcBef>
                        <a:spcAft>
                          <a:spcPts val="0"/>
                        </a:spcAft>
                        <a:buNone/>
                      </a:pPr>
                      <a:r>
                        <a:rPr lang="en-GB" sz="700"/>
                        <a:t>Data link Layer 2</a:t>
                      </a:r>
                      <a:endParaRPr sz="700"/>
                    </a:p>
                  </a:txBody>
                  <a:tcPr marL="91425" marR="91425" marT="91425" marB="91425"/>
                </a:tc>
                <a:tc>
                  <a:txBody>
                    <a:bodyPr/>
                    <a:lstStyle/>
                    <a:p>
                      <a:pPr marL="0" lvl="0" indent="0" algn="l" rtl="0">
                        <a:spcBef>
                          <a:spcPts val="0"/>
                        </a:spcBef>
                        <a:spcAft>
                          <a:spcPts val="0"/>
                        </a:spcAft>
                        <a:buNone/>
                      </a:pPr>
                      <a:r>
                        <a:rPr lang="en-GB" sz="700"/>
                        <a:t>-MACsec (IEEE 802.1AE) can protect all DHCP and ARP traffic</a:t>
                      </a:r>
                      <a:endParaRPr sz="700"/>
                    </a:p>
                    <a:p>
                      <a:pPr marL="0" lvl="0" indent="0" algn="l" rtl="0">
                        <a:spcBef>
                          <a:spcPts val="0"/>
                        </a:spcBef>
                        <a:spcAft>
                          <a:spcPts val="0"/>
                        </a:spcAft>
                        <a:buNone/>
                      </a:pPr>
                      <a:r>
                        <a:rPr lang="en-GB" sz="700"/>
                        <a:t>-MACsec is point-to-point security protocol providing data confidentiality, integrity, replay protection and origin authenticity for traffic over layer 1 or layer 2 links of ethernet LANs</a:t>
                      </a:r>
                      <a:endParaRPr sz="700"/>
                    </a:p>
                    <a:p>
                      <a:pPr marL="0" lvl="0" indent="0" algn="l" rtl="0">
                        <a:spcBef>
                          <a:spcPts val="0"/>
                        </a:spcBef>
                        <a:spcAft>
                          <a:spcPts val="0"/>
                        </a:spcAft>
                        <a:buNone/>
                      </a:pPr>
                      <a:r>
                        <a:rPr lang="en-GB" sz="700"/>
                        <a:t>-MACsec built in encryption and decryption combined with key authentication for additional security at layer 2, provided at cost effective with silicon vendor point of view</a:t>
                      </a:r>
                      <a:endParaRPr sz="700"/>
                    </a:p>
                    <a:p>
                      <a:pPr marL="0" lvl="0" indent="0" algn="l" rtl="0">
                        <a:spcBef>
                          <a:spcPts val="0"/>
                        </a:spcBef>
                        <a:spcAft>
                          <a:spcPts val="0"/>
                        </a:spcAft>
                        <a:buNone/>
                      </a:pPr>
                      <a:endParaRPr sz="700"/>
                    </a:p>
                  </a:txBody>
                  <a:tcPr marL="91425" marR="91425" marT="91425" marB="91425"/>
                </a:tc>
                <a:tc>
                  <a:txBody>
                    <a:bodyPr/>
                    <a:lstStyle/>
                    <a:p>
                      <a:pPr marL="0" lvl="0" indent="0" algn="l" rtl="0">
                        <a:spcBef>
                          <a:spcPts val="0"/>
                        </a:spcBef>
                        <a:spcAft>
                          <a:spcPts val="0"/>
                        </a:spcAft>
                        <a:buNone/>
                      </a:pPr>
                      <a:r>
                        <a:rPr lang="en-GB" sz="700"/>
                        <a:t>Triggers a change in silicon or a necessity for external ethernet extension card</a:t>
                      </a:r>
                      <a:endParaRPr sz="700"/>
                    </a:p>
                  </a:txBody>
                  <a:tcPr marL="91425" marR="91425" marT="91425" marB="91425"/>
                </a:tc>
                <a:extLst>
                  <a:ext uri="{0D108BD9-81ED-4DB2-BD59-A6C34878D82A}">
                    <a16:rowId xmlns:a16="http://schemas.microsoft.com/office/drawing/2014/main" val="10004"/>
                  </a:ext>
                </a:extLst>
              </a:tr>
              <a:tr h="1183775">
                <a:tc>
                  <a:txBody>
                    <a:bodyPr/>
                    <a:lstStyle/>
                    <a:p>
                      <a:pPr marL="0" lvl="0" indent="0" algn="l" rtl="0">
                        <a:spcBef>
                          <a:spcPts val="0"/>
                        </a:spcBef>
                        <a:spcAft>
                          <a:spcPts val="0"/>
                        </a:spcAft>
                        <a:buClr>
                          <a:schemeClr val="dk1"/>
                        </a:buClr>
                        <a:buSzPts val="1100"/>
                        <a:buFont typeface="Arial"/>
                        <a:buNone/>
                      </a:pPr>
                      <a:r>
                        <a:rPr lang="en-GB" sz="700"/>
                        <a:t>Ethernet link</a:t>
                      </a:r>
                      <a:endParaRPr sz="700"/>
                    </a:p>
                  </a:txBody>
                  <a:tcPr marL="91425" marR="91425" marT="91425" marB="91425"/>
                </a:tc>
                <a:tc>
                  <a:txBody>
                    <a:bodyPr/>
                    <a:lstStyle/>
                    <a:p>
                      <a:pPr marL="0" lvl="0" indent="0" algn="l" rtl="0">
                        <a:spcBef>
                          <a:spcPts val="0"/>
                        </a:spcBef>
                        <a:spcAft>
                          <a:spcPts val="0"/>
                        </a:spcAft>
                        <a:buNone/>
                      </a:pPr>
                      <a:r>
                        <a:rPr lang="en-GB" sz="700"/>
                        <a:t>Physical Layer 1</a:t>
                      </a:r>
                      <a:endParaRPr sz="700"/>
                    </a:p>
                  </a:txBody>
                  <a:tcPr marL="91425" marR="91425" marT="91425" marB="91425"/>
                </a:tc>
                <a:tc>
                  <a:txBody>
                    <a:bodyPr/>
                    <a:lstStyle/>
                    <a:p>
                      <a:pPr marL="0" lvl="0" indent="0" algn="l" rtl="0">
                        <a:spcBef>
                          <a:spcPts val="0"/>
                        </a:spcBef>
                        <a:spcAft>
                          <a:spcPts val="0"/>
                        </a:spcAft>
                        <a:buNone/>
                      </a:pPr>
                      <a:r>
                        <a:rPr lang="en-GB" sz="900">
                          <a:solidFill>
                            <a:schemeClr val="dk1"/>
                          </a:solidFill>
                        </a:rPr>
                        <a:t>1000 Base TX, 100 Base T1, 1000 Base T1, Multi-Gig</a:t>
                      </a:r>
                      <a:endParaRPr sz="700"/>
                    </a:p>
                  </a:txBody>
                  <a:tcPr marL="91425" marR="91425" marT="91425" marB="91425"/>
                </a:tc>
                <a:tc>
                  <a:txBody>
                    <a:bodyPr/>
                    <a:lstStyle/>
                    <a:p>
                      <a:pPr marL="0" lvl="0" indent="0" algn="l" rtl="0">
                        <a:spcBef>
                          <a:spcPts val="0"/>
                        </a:spcBef>
                        <a:spcAft>
                          <a:spcPts val="0"/>
                        </a:spcAft>
                        <a:buNone/>
                      </a:pPr>
                      <a:r>
                        <a:rPr lang="en-GB" sz="700">
                          <a:solidFill>
                            <a:schemeClr val="dk1"/>
                          </a:solidFill>
                        </a:rPr>
                        <a:t>-Plausibility checks &amp; Redundant communication </a:t>
                      </a:r>
                      <a:endParaRPr sz="700"/>
                    </a:p>
                    <a:p>
                      <a:pPr marL="0" lvl="0" indent="0" algn="l" rtl="0">
                        <a:spcBef>
                          <a:spcPts val="0"/>
                        </a:spcBef>
                        <a:spcAft>
                          <a:spcPts val="0"/>
                        </a:spcAft>
                        <a:buNone/>
                      </a:pPr>
                      <a:r>
                        <a:rPr lang="en-GB" sz="700"/>
                        <a:t>-Change in design with respect to GW, Tools, Design to replace legacy networks operated on CAN</a:t>
                      </a:r>
                      <a:endParaRPr sz="700"/>
                    </a:p>
                    <a:p>
                      <a:pPr marL="0" lvl="0" indent="0" algn="l" rtl="0">
                        <a:spcBef>
                          <a:spcPts val="0"/>
                        </a:spcBef>
                        <a:spcAft>
                          <a:spcPts val="0"/>
                        </a:spcAft>
                        <a:buNone/>
                      </a:pPr>
                      <a:endParaRPr sz="7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3"/>
          <p:cNvSpPr txBox="1"/>
          <p:nvPr/>
        </p:nvSpPr>
        <p:spPr>
          <a:xfrm>
            <a:off x="174450" y="66800"/>
            <a:ext cx="8436900" cy="32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A475B"/>
              </a:buClr>
              <a:buSzPts val="1800"/>
              <a:buFont typeface="Arial"/>
              <a:buNone/>
            </a:pPr>
            <a:r>
              <a:rPr lang="en-GB" sz="1600" b="1">
                <a:solidFill>
                  <a:srgbClr val="3A475B"/>
                </a:solidFill>
              </a:rPr>
              <a:t>Autonomous Vehicle - Security Attributes &amp; Countermeasures</a:t>
            </a:r>
            <a:endParaRPr sz="1600" b="1">
              <a:solidFill>
                <a:srgbClr val="3A475B"/>
              </a:solidFill>
            </a:endParaRPr>
          </a:p>
        </p:txBody>
      </p:sp>
      <p:cxnSp>
        <p:nvCxnSpPr>
          <p:cNvPr id="563" name="Google Shape;563;p23"/>
          <p:cNvCxnSpPr/>
          <p:nvPr/>
        </p:nvCxnSpPr>
        <p:spPr>
          <a:xfrm rot="10800000" flipH="1">
            <a:off x="188875" y="450175"/>
            <a:ext cx="8727600" cy="5100"/>
          </a:xfrm>
          <a:prstGeom prst="straightConnector1">
            <a:avLst/>
          </a:prstGeom>
          <a:noFill/>
          <a:ln w="9525" cap="flat" cmpd="sng">
            <a:solidFill>
              <a:srgbClr val="445A6C"/>
            </a:solidFill>
            <a:prstDash val="solid"/>
            <a:round/>
            <a:headEnd type="none" w="med" len="med"/>
            <a:tailEnd type="none" w="med" len="med"/>
          </a:ln>
        </p:spPr>
      </p:cxnSp>
      <p:sp>
        <p:nvSpPr>
          <p:cNvPr id="564" name="Google Shape;564;p23"/>
          <p:cNvSpPr txBox="1"/>
          <p:nvPr/>
        </p:nvSpPr>
        <p:spPr>
          <a:xfrm>
            <a:off x="249850" y="945650"/>
            <a:ext cx="4835700" cy="15084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dk1"/>
              </a:buClr>
              <a:buSzPts val="900"/>
              <a:buChar char="●"/>
            </a:pPr>
            <a:r>
              <a:rPr lang="en-GB" sz="900">
                <a:solidFill>
                  <a:schemeClr val="dk1"/>
                </a:solidFill>
              </a:rPr>
              <a:t>Data origin authenticity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Integrity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Controlled access (authorization)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Freshness</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Non repudiation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Privacy/anonymity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Confidentiality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Availability</a:t>
            </a:r>
            <a:endParaRPr sz="900">
              <a:solidFill>
                <a:schemeClr val="dk1"/>
              </a:solidFill>
            </a:endParaRPr>
          </a:p>
          <a:p>
            <a:pPr marL="457200" lvl="0" indent="0" algn="l" rtl="0">
              <a:spcBef>
                <a:spcPts val="0"/>
              </a:spcBef>
              <a:spcAft>
                <a:spcPts val="0"/>
              </a:spcAft>
              <a:buNone/>
            </a:pPr>
            <a:endParaRPr/>
          </a:p>
        </p:txBody>
      </p:sp>
      <p:sp>
        <p:nvSpPr>
          <p:cNvPr id="565" name="Google Shape;565;p23"/>
          <p:cNvSpPr txBox="1"/>
          <p:nvPr/>
        </p:nvSpPr>
        <p:spPr>
          <a:xfrm>
            <a:off x="188875" y="2914800"/>
            <a:ext cx="4644600" cy="23703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Char char="●"/>
            </a:pPr>
            <a:r>
              <a:rPr lang="en-GB" sz="1000"/>
              <a:t>Controller Authentication - for confidential information</a:t>
            </a:r>
            <a:endParaRPr sz="1000"/>
          </a:p>
          <a:p>
            <a:pPr marL="457200" lvl="0" indent="-292100" algn="l" rtl="0">
              <a:spcBef>
                <a:spcPts val="0"/>
              </a:spcBef>
              <a:spcAft>
                <a:spcPts val="0"/>
              </a:spcAft>
              <a:buSzPts val="1000"/>
              <a:buChar char="●"/>
            </a:pPr>
            <a:r>
              <a:rPr lang="en-GB" sz="1000"/>
              <a:t>Encrypted Communication -</a:t>
            </a:r>
            <a:endParaRPr sz="1000"/>
          </a:p>
          <a:p>
            <a:pPr marL="457200" lvl="0" indent="-292100" algn="l" rtl="0">
              <a:spcBef>
                <a:spcPts val="0"/>
              </a:spcBef>
              <a:spcAft>
                <a:spcPts val="0"/>
              </a:spcAft>
              <a:buSzPts val="1000"/>
              <a:buChar char="●"/>
            </a:pPr>
            <a:r>
              <a:rPr lang="en-GB" sz="1000"/>
              <a:t>SecOC - for authentic signal based communication</a:t>
            </a:r>
            <a:endParaRPr sz="1000"/>
          </a:p>
          <a:p>
            <a:pPr marL="457200" lvl="0" indent="-292100" algn="l" rtl="0">
              <a:spcBef>
                <a:spcPts val="0"/>
              </a:spcBef>
              <a:spcAft>
                <a:spcPts val="0"/>
              </a:spcAft>
              <a:buSzPts val="1000"/>
              <a:buChar char="●"/>
            </a:pPr>
            <a:r>
              <a:rPr lang="en-GB" sz="1000"/>
              <a:t>Gateway Firewalls</a:t>
            </a:r>
            <a:endParaRPr sz="1000"/>
          </a:p>
          <a:p>
            <a:pPr marL="457200" lvl="0" indent="-292100" algn="l" rtl="0">
              <a:spcBef>
                <a:spcPts val="0"/>
              </a:spcBef>
              <a:spcAft>
                <a:spcPts val="0"/>
              </a:spcAft>
              <a:buSzPts val="1000"/>
              <a:buChar char="●"/>
            </a:pPr>
            <a:r>
              <a:rPr lang="en-GB" sz="1000"/>
              <a:t>TLS/DTLS</a:t>
            </a:r>
            <a:endParaRPr sz="1000"/>
          </a:p>
          <a:p>
            <a:pPr marL="457200" lvl="0" indent="-292100" algn="l" rtl="0">
              <a:spcBef>
                <a:spcPts val="0"/>
              </a:spcBef>
              <a:spcAft>
                <a:spcPts val="0"/>
              </a:spcAft>
              <a:buSzPts val="1000"/>
              <a:buChar char="●"/>
            </a:pPr>
            <a:r>
              <a:rPr lang="en-GB" sz="1000"/>
              <a:t>IPsec</a:t>
            </a:r>
            <a:endParaRPr sz="1000"/>
          </a:p>
          <a:p>
            <a:pPr marL="457200" lvl="0" indent="-292100" algn="l" rtl="0">
              <a:spcBef>
                <a:spcPts val="0"/>
              </a:spcBef>
              <a:spcAft>
                <a:spcPts val="0"/>
              </a:spcAft>
              <a:buSzPts val="1000"/>
              <a:buChar char="●"/>
            </a:pPr>
            <a:r>
              <a:rPr lang="en-GB" sz="1000"/>
              <a:t>Packet filtering</a:t>
            </a:r>
            <a:endParaRPr sz="1000"/>
          </a:p>
          <a:p>
            <a:pPr marL="457200" lvl="0" indent="-292100" algn="l" rtl="0">
              <a:spcBef>
                <a:spcPts val="0"/>
              </a:spcBef>
              <a:spcAft>
                <a:spcPts val="0"/>
              </a:spcAft>
              <a:buSzPts val="1000"/>
              <a:buChar char="●"/>
            </a:pPr>
            <a:r>
              <a:rPr lang="en-GB" sz="1000"/>
              <a:t>Device Authentication - authentication of client and server, data integrity</a:t>
            </a:r>
            <a:endParaRPr sz="1000"/>
          </a:p>
          <a:p>
            <a:pPr marL="457200" lvl="0" indent="-292100" algn="l" rtl="0">
              <a:spcBef>
                <a:spcPts val="0"/>
              </a:spcBef>
              <a:spcAft>
                <a:spcPts val="0"/>
              </a:spcAft>
              <a:buSzPts val="1000"/>
              <a:buChar char="●"/>
            </a:pPr>
            <a:r>
              <a:rPr lang="en-GB" sz="1000"/>
              <a:t>VLAN/IPSec</a:t>
            </a:r>
            <a:endParaRPr sz="10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66" name="Google Shape;566;p23"/>
          <p:cNvSpPr txBox="1"/>
          <p:nvPr/>
        </p:nvSpPr>
        <p:spPr>
          <a:xfrm>
            <a:off x="536500" y="683200"/>
            <a:ext cx="1819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888888"/>
                </a:solidFill>
              </a:rPr>
              <a:t>Security Attributes</a:t>
            </a:r>
            <a:endParaRPr sz="1000" b="1">
              <a:solidFill>
                <a:srgbClr val="888888"/>
              </a:solidFill>
            </a:endParaRPr>
          </a:p>
        </p:txBody>
      </p:sp>
      <p:sp>
        <p:nvSpPr>
          <p:cNvPr id="567" name="Google Shape;567;p23"/>
          <p:cNvSpPr txBox="1"/>
          <p:nvPr/>
        </p:nvSpPr>
        <p:spPr>
          <a:xfrm>
            <a:off x="460000" y="2603550"/>
            <a:ext cx="3676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999999"/>
                </a:solidFill>
              </a:rPr>
              <a:t>Countermeasures </a:t>
            </a:r>
            <a:endParaRPr sz="1000" b="1">
              <a:solidFill>
                <a:srgbClr val="999999"/>
              </a:solidFill>
            </a:endParaRPr>
          </a:p>
        </p:txBody>
      </p:sp>
      <p:sp>
        <p:nvSpPr>
          <p:cNvPr id="568" name="Google Shape;568;p23"/>
          <p:cNvSpPr txBox="1"/>
          <p:nvPr/>
        </p:nvSpPr>
        <p:spPr>
          <a:xfrm>
            <a:off x="5694100" y="847200"/>
            <a:ext cx="1819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888888"/>
                </a:solidFill>
              </a:rPr>
              <a:t>Challenges</a:t>
            </a:r>
            <a:endParaRPr sz="1200" b="1">
              <a:solidFill>
                <a:srgbClr val="888888"/>
              </a:solidFill>
            </a:endParaRPr>
          </a:p>
        </p:txBody>
      </p:sp>
      <p:sp>
        <p:nvSpPr>
          <p:cNvPr id="569" name="Google Shape;569;p23"/>
          <p:cNvSpPr txBox="1"/>
          <p:nvPr/>
        </p:nvSpPr>
        <p:spPr>
          <a:xfrm>
            <a:off x="4136800" y="1311450"/>
            <a:ext cx="4835700" cy="17856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dk1"/>
              </a:buClr>
              <a:buSzPts val="900"/>
              <a:buChar char="●"/>
            </a:pPr>
            <a:r>
              <a:rPr lang="en-GB" sz="900">
                <a:solidFill>
                  <a:schemeClr val="dk1"/>
                </a:solidFill>
              </a:rPr>
              <a:t>AI/ML security</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vPKI for V2X security </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IDPS is difficult to be realised with AVs!</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IDS needs thorough validation &amp; verification before deployment in AVs!</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Event Logging and reporting</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Incident management</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End of life destruction of keys</a:t>
            </a:r>
            <a:endParaRPr sz="900">
              <a:solidFill>
                <a:schemeClr val="dk1"/>
              </a:solidFill>
            </a:endParaRPr>
          </a:p>
          <a:p>
            <a:pPr marL="457200" lvl="0" indent="-285750" algn="l" rtl="0">
              <a:spcBef>
                <a:spcPts val="0"/>
              </a:spcBef>
              <a:spcAft>
                <a:spcPts val="0"/>
              </a:spcAft>
              <a:buClr>
                <a:schemeClr val="dk1"/>
              </a:buClr>
              <a:buSzPts val="900"/>
              <a:buChar char="●"/>
            </a:pPr>
            <a:r>
              <a:rPr lang="en-GB" sz="900">
                <a:solidFill>
                  <a:schemeClr val="dk1"/>
                </a:solidFill>
              </a:rPr>
              <a:t>Functional Safety and Cybersecurity reconciliation &amp; concepts implementation</a:t>
            </a:r>
            <a:endParaRPr sz="900">
              <a:solidFill>
                <a:schemeClr val="dk1"/>
              </a:solidFill>
            </a:endParaRPr>
          </a:p>
          <a:p>
            <a:pPr marL="457200" lvl="0" indent="0" algn="l" rtl="0">
              <a:spcBef>
                <a:spcPts val="0"/>
              </a:spcBef>
              <a:spcAft>
                <a:spcPts val="0"/>
              </a:spcAft>
              <a:buNone/>
            </a:pPr>
            <a:r>
              <a:rPr lang="en-GB" sz="900">
                <a:solidFill>
                  <a:schemeClr val="dk1"/>
                </a:solidFill>
              </a:rPr>
              <a:t>……..more</a:t>
            </a:r>
            <a:endParaRPr sz="900">
              <a:solidFill>
                <a:schemeClr val="dk1"/>
              </a:solidFill>
            </a:endParaRPr>
          </a:p>
          <a:p>
            <a:pPr marL="0" lvl="0" indent="0" algn="l" rtl="0">
              <a:spcBef>
                <a:spcPts val="0"/>
              </a:spcBef>
              <a:spcAft>
                <a:spcPts val="0"/>
              </a:spcAft>
              <a:buNone/>
            </a:pPr>
            <a:endParaRPr sz="900">
              <a:solidFill>
                <a:schemeClr val="dk1"/>
              </a:solidFill>
            </a:endParaRPr>
          </a:p>
          <a:p>
            <a:pPr marL="45720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4"/>
          <p:cNvSpPr txBox="1"/>
          <p:nvPr/>
        </p:nvSpPr>
        <p:spPr>
          <a:xfrm>
            <a:off x="174450" y="66800"/>
            <a:ext cx="8436900" cy="32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3A475B"/>
              </a:buClr>
              <a:buSzPts val="1800"/>
              <a:buFont typeface="Arial"/>
              <a:buNone/>
            </a:pPr>
            <a:r>
              <a:rPr lang="en-GB" sz="1600" b="1">
                <a:solidFill>
                  <a:srgbClr val="3A475B"/>
                </a:solidFill>
              </a:rPr>
              <a:t>Autonomous Vehicle - Security</a:t>
            </a:r>
            <a:endParaRPr sz="1600" b="1">
              <a:solidFill>
                <a:srgbClr val="3A475B"/>
              </a:solidFill>
            </a:endParaRPr>
          </a:p>
        </p:txBody>
      </p:sp>
      <p:cxnSp>
        <p:nvCxnSpPr>
          <p:cNvPr id="575" name="Google Shape;575;p24"/>
          <p:cNvCxnSpPr/>
          <p:nvPr/>
        </p:nvCxnSpPr>
        <p:spPr>
          <a:xfrm rot="10800000" flipH="1">
            <a:off x="188875" y="450175"/>
            <a:ext cx="8727600" cy="5100"/>
          </a:xfrm>
          <a:prstGeom prst="straightConnector1">
            <a:avLst/>
          </a:prstGeom>
          <a:noFill/>
          <a:ln w="9525" cap="flat" cmpd="sng">
            <a:solidFill>
              <a:srgbClr val="445A6C"/>
            </a:solidFill>
            <a:prstDash val="solid"/>
            <a:round/>
            <a:headEnd type="none" w="med" len="med"/>
            <a:tailEnd type="none" w="med" len="med"/>
          </a:ln>
        </p:spPr>
      </p:cxnSp>
      <p:sp>
        <p:nvSpPr>
          <p:cNvPr id="576" name="Google Shape;576;p24"/>
          <p:cNvSpPr txBox="1"/>
          <p:nvPr/>
        </p:nvSpPr>
        <p:spPr>
          <a:xfrm>
            <a:off x="3535025" y="3070625"/>
            <a:ext cx="483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rgbClr val="6AA84F"/>
                </a:solidFill>
              </a:rPr>
              <a:t>Thank you</a:t>
            </a:r>
            <a:endParaRPr sz="3000">
              <a:solidFill>
                <a:srgbClr val="6AA84F"/>
              </a:solidFill>
            </a:endParaRPr>
          </a:p>
        </p:txBody>
      </p:sp>
      <p:pic>
        <p:nvPicPr>
          <p:cNvPr id="577" name="Google Shape;577;p24"/>
          <p:cNvPicPr preferRelativeResize="0"/>
          <p:nvPr/>
        </p:nvPicPr>
        <p:blipFill>
          <a:blip r:embed="rId3">
            <a:alphaModFix/>
          </a:blip>
          <a:stretch>
            <a:fillRect/>
          </a:stretch>
        </p:blipFill>
        <p:spPr>
          <a:xfrm>
            <a:off x="2784388" y="912988"/>
            <a:ext cx="3575224" cy="1881499"/>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1323</Words>
  <Application>Microsoft Macintosh PowerPoint</Application>
  <PresentationFormat>On-screen Show (16:9)</PresentationFormat>
  <Paragraphs>304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Spectral</vt:lpstr>
      <vt:lpstr>Arial</vt:lpstr>
      <vt:lpstr>Simple Light</vt:lpstr>
      <vt:lpstr>Autonomous Vehicle Cybersecurity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 Cybersecurity</dc:title>
  <cp:lastModifiedBy>Microsoft Office User</cp:lastModifiedBy>
  <cp:revision>1</cp:revision>
  <dcterms:modified xsi:type="dcterms:W3CDTF">2022-12-11T20:42:25Z</dcterms:modified>
</cp:coreProperties>
</file>