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7" r:id="rId3"/>
    <p:sldId id="257" r:id="rId4"/>
    <p:sldId id="258" r:id="rId5"/>
    <p:sldId id="269" r:id="rId6"/>
    <p:sldId id="270" r:id="rId7"/>
    <p:sldId id="259" r:id="rId8"/>
    <p:sldId id="263" r:id="rId9"/>
    <p:sldId id="264" r:id="rId10"/>
    <p:sldId id="265" r:id="rId11"/>
    <p:sldId id="271" r:id="rId12"/>
    <p:sldId id="272" r:id="rId13"/>
    <p:sldId id="273" r:id="rId14"/>
    <p:sldId id="266" r:id="rId15"/>
    <p:sldId id="274" r:id="rId16"/>
    <p:sldId id="268"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8" d="100"/>
          <a:sy n="88" d="100"/>
        </p:scale>
        <p:origin x="-466" y="-77"/>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17E2883-5FB9-49E0-879A-710F2BE02AFB}" type="datetimeFigureOut">
              <a:rPr lang="en-IN" smtClean="0"/>
              <a:pPr/>
              <a:t>17-01-2022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2A1AC7-A8F4-45DF-BA90-6BE2BE8FD812}" type="slidenum">
              <a:rPr lang="en-IN" smtClean="0"/>
              <a:pPr/>
              <a:t>‹#›</a:t>
            </a:fld>
            <a:endParaRPr lang="en-IN"/>
          </a:p>
        </p:txBody>
      </p:sp>
    </p:spTree>
    <p:extLst>
      <p:ext uri="{BB962C8B-B14F-4D97-AF65-F5344CB8AC3E}">
        <p14:creationId xmlns:p14="http://schemas.microsoft.com/office/powerpoint/2010/main" xmlns="" val="1988935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17E2883-5FB9-49E0-879A-710F2BE02AFB}" type="datetimeFigureOut">
              <a:rPr lang="en-IN" smtClean="0"/>
              <a:pPr/>
              <a:t>17-01-2022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2A1AC7-A8F4-45DF-BA90-6BE2BE8FD812}" type="slidenum">
              <a:rPr lang="en-IN" smtClean="0"/>
              <a:pPr/>
              <a:t>‹#›</a:t>
            </a:fld>
            <a:endParaRPr lang="en-IN"/>
          </a:p>
        </p:txBody>
      </p:sp>
    </p:spTree>
    <p:extLst>
      <p:ext uri="{BB962C8B-B14F-4D97-AF65-F5344CB8AC3E}">
        <p14:creationId xmlns:p14="http://schemas.microsoft.com/office/powerpoint/2010/main" xmlns="" val="14851201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17E2883-5FB9-49E0-879A-710F2BE02AFB}" type="datetimeFigureOut">
              <a:rPr lang="en-IN" smtClean="0"/>
              <a:pPr/>
              <a:t>17-01-2022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2A1AC7-A8F4-45DF-BA90-6BE2BE8FD812}" type="slidenum">
              <a:rPr lang="en-IN" smtClean="0"/>
              <a:pPr/>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xmlns="" val="31926327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17E2883-5FB9-49E0-879A-710F2BE02AFB}" type="datetimeFigureOut">
              <a:rPr lang="en-IN" smtClean="0"/>
              <a:pPr/>
              <a:t>17-01-2022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2A1AC7-A8F4-45DF-BA90-6BE2BE8FD812}" type="slidenum">
              <a:rPr lang="en-IN" smtClean="0"/>
              <a:pPr/>
              <a:t>‹#›</a:t>
            </a:fld>
            <a:endParaRPr lang="en-IN"/>
          </a:p>
        </p:txBody>
      </p:sp>
    </p:spTree>
    <p:extLst>
      <p:ext uri="{BB962C8B-B14F-4D97-AF65-F5344CB8AC3E}">
        <p14:creationId xmlns:p14="http://schemas.microsoft.com/office/powerpoint/2010/main" xmlns="" val="21516618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17E2883-5FB9-49E0-879A-710F2BE02AFB}" type="datetimeFigureOut">
              <a:rPr lang="en-IN" smtClean="0"/>
              <a:pPr/>
              <a:t>17-01-2022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2A1AC7-A8F4-45DF-BA90-6BE2BE8FD812}" type="slidenum">
              <a:rPr lang="en-IN" smtClean="0"/>
              <a:pPr/>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xmlns="" val="39881422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17E2883-5FB9-49E0-879A-710F2BE02AFB}" type="datetimeFigureOut">
              <a:rPr lang="en-IN" smtClean="0"/>
              <a:pPr/>
              <a:t>17-01-2022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2A1AC7-A8F4-45DF-BA90-6BE2BE8FD812}" type="slidenum">
              <a:rPr lang="en-IN" smtClean="0"/>
              <a:pPr/>
              <a:t>‹#›</a:t>
            </a:fld>
            <a:endParaRPr lang="en-IN"/>
          </a:p>
        </p:txBody>
      </p:sp>
    </p:spTree>
    <p:extLst>
      <p:ext uri="{BB962C8B-B14F-4D97-AF65-F5344CB8AC3E}">
        <p14:creationId xmlns:p14="http://schemas.microsoft.com/office/powerpoint/2010/main" xmlns="" val="14642052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17E2883-5FB9-49E0-879A-710F2BE02AFB}" type="datetimeFigureOut">
              <a:rPr lang="en-IN" smtClean="0"/>
              <a:pPr/>
              <a:t>17-01-2022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2A1AC7-A8F4-45DF-BA90-6BE2BE8FD812}" type="slidenum">
              <a:rPr lang="en-IN" smtClean="0"/>
              <a:pPr/>
              <a:t>‹#›</a:t>
            </a:fld>
            <a:endParaRPr lang="en-IN"/>
          </a:p>
        </p:txBody>
      </p:sp>
    </p:spTree>
    <p:extLst>
      <p:ext uri="{BB962C8B-B14F-4D97-AF65-F5344CB8AC3E}">
        <p14:creationId xmlns:p14="http://schemas.microsoft.com/office/powerpoint/2010/main" xmlns="" val="7313815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17E2883-5FB9-49E0-879A-710F2BE02AFB}" type="datetimeFigureOut">
              <a:rPr lang="en-IN" smtClean="0"/>
              <a:pPr/>
              <a:t>17-01-2022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2A1AC7-A8F4-45DF-BA90-6BE2BE8FD812}" type="slidenum">
              <a:rPr lang="en-IN" smtClean="0"/>
              <a:pPr/>
              <a:t>‹#›</a:t>
            </a:fld>
            <a:endParaRPr lang="en-IN"/>
          </a:p>
        </p:txBody>
      </p:sp>
    </p:spTree>
    <p:extLst>
      <p:ext uri="{BB962C8B-B14F-4D97-AF65-F5344CB8AC3E}">
        <p14:creationId xmlns:p14="http://schemas.microsoft.com/office/powerpoint/2010/main" xmlns="" val="13505353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17E2883-5FB9-49E0-879A-710F2BE02AFB}" type="datetimeFigureOut">
              <a:rPr lang="en-IN" smtClean="0"/>
              <a:pPr/>
              <a:t>17-01-2022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2A1AC7-A8F4-45DF-BA90-6BE2BE8FD812}" type="slidenum">
              <a:rPr lang="en-IN" smtClean="0"/>
              <a:pPr/>
              <a:t>‹#›</a:t>
            </a:fld>
            <a:endParaRPr lang="en-IN"/>
          </a:p>
        </p:txBody>
      </p:sp>
    </p:spTree>
    <p:extLst>
      <p:ext uri="{BB962C8B-B14F-4D97-AF65-F5344CB8AC3E}">
        <p14:creationId xmlns:p14="http://schemas.microsoft.com/office/powerpoint/2010/main" xmlns="" val="36146801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17E2883-5FB9-49E0-879A-710F2BE02AFB}" type="datetimeFigureOut">
              <a:rPr lang="en-IN" smtClean="0"/>
              <a:pPr/>
              <a:t>17-01-2022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2A1AC7-A8F4-45DF-BA90-6BE2BE8FD812}" type="slidenum">
              <a:rPr lang="en-IN" smtClean="0"/>
              <a:pPr/>
              <a:t>‹#›</a:t>
            </a:fld>
            <a:endParaRPr lang="en-IN"/>
          </a:p>
        </p:txBody>
      </p:sp>
    </p:spTree>
    <p:extLst>
      <p:ext uri="{BB962C8B-B14F-4D97-AF65-F5344CB8AC3E}">
        <p14:creationId xmlns:p14="http://schemas.microsoft.com/office/powerpoint/2010/main" xmlns="" val="28294339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17E2883-5FB9-49E0-879A-710F2BE02AFB}" type="datetimeFigureOut">
              <a:rPr lang="en-IN" smtClean="0"/>
              <a:pPr/>
              <a:t>17-01-2022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82A1AC7-A8F4-45DF-BA90-6BE2BE8FD812}" type="slidenum">
              <a:rPr lang="en-IN" smtClean="0"/>
              <a:pPr/>
              <a:t>‹#›</a:t>
            </a:fld>
            <a:endParaRPr lang="en-IN"/>
          </a:p>
        </p:txBody>
      </p:sp>
    </p:spTree>
    <p:extLst>
      <p:ext uri="{BB962C8B-B14F-4D97-AF65-F5344CB8AC3E}">
        <p14:creationId xmlns:p14="http://schemas.microsoft.com/office/powerpoint/2010/main" xmlns="" val="4276367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17E2883-5FB9-49E0-879A-710F2BE02AFB}" type="datetimeFigureOut">
              <a:rPr lang="en-IN" smtClean="0"/>
              <a:pPr/>
              <a:t>17-01-2022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82A1AC7-A8F4-45DF-BA90-6BE2BE8FD812}" type="slidenum">
              <a:rPr lang="en-IN" smtClean="0"/>
              <a:pPr/>
              <a:t>‹#›</a:t>
            </a:fld>
            <a:endParaRPr lang="en-IN"/>
          </a:p>
        </p:txBody>
      </p:sp>
    </p:spTree>
    <p:extLst>
      <p:ext uri="{BB962C8B-B14F-4D97-AF65-F5344CB8AC3E}">
        <p14:creationId xmlns:p14="http://schemas.microsoft.com/office/powerpoint/2010/main" xmlns="" val="35374179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17E2883-5FB9-49E0-879A-710F2BE02AFB}" type="datetimeFigureOut">
              <a:rPr lang="en-IN" smtClean="0"/>
              <a:pPr/>
              <a:t>17-01-2022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82A1AC7-A8F4-45DF-BA90-6BE2BE8FD812}" type="slidenum">
              <a:rPr lang="en-IN" smtClean="0"/>
              <a:pPr/>
              <a:t>‹#›</a:t>
            </a:fld>
            <a:endParaRPr lang="en-IN"/>
          </a:p>
        </p:txBody>
      </p:sp>
    </p:spTree>
    <p:extLst>
      <p:ext uri="{BB962C8B-B14F-4D97-AF65-F5344CB8AC3E}">
        <p14:creationId xmlns:p14="http://schemas.microsoft.com/office/powerpoint/2010/main" xmlns="" val="4967830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17E2883-5FB9-49E0-879A-710F2BE02AFB}" type="datetimeFigureOut">
              <a:rPr lang="en-IN" smtClean="0"/>
              <a:pPr/>
              <a:t>17-01-2022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82A1AC7-A8F4-45DF-BA90-6BE2BE8FD812}" type="slidenum">
              <a:rPr lang="en-IN" smtClean="0"/>
              <a:pPr/>
              <a:t>‹#›</a:t>
            </a:fld>
            <a:endParaRPr lang="en-IN"/>
          </a:p>
        </p:txBody>
      </p:sp>
    </p:spTree>
    <p:extLst>
      <p:ext uri="{BB962C8B-B14F-4D97-AF65-F5344CB8AC3E}">
        <p14:creationId xmlns:p14="http://schemas.microsoft.com/office/powerpoint/2010/main" xmlns="" val="1377297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17E2883-5FB9-49E0-879A-710F2BE02AFB}" type="datetimeFigureOut">
              <a:rPr lang="en-IN" smtClean="0"/>
              <a:pPr/>
              <a:t>17-01-2022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82A1AC7-A8F4-45DF-BA90-6BE2BE8FD812}" type="slidenum">
              <a:rPr lang="en-IN" smtClean="0"/>
              <a:pPr/>
              <a:t>‹#›</a:t>
            </a:fld>
            <a:endParaRPr lang="en-IN"/>
          </a:p>
        </p:txBody>
      </p:sp>
    </p:spTree>
    <p:extLst>
      <p:ext uri="{BB962C8B-B14F-4D97-AF65-F5344CB8AC3E}">
        <p14:creationId xmlns:p14="http://schemas.microsoft.com/office/powerpoint/2010/main" xmlns="" val="20709723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17E2883-5FB9-49E0-879A-710F2BE02AFB}" type="datetimeFigureOut">
              <a:rPr lang="en-IN" smtClean="0"/>
              <a:pPr/>
              <a:t>17-01-2022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82A1AC7-A8F4-45DF-BA90-6BE2BE8FD812}" type="slidenum">
              <a:rPr lang="en-IN" smtClean="0"/>
              <a:pPr/>
              <a:t>‹#›</a:t>
            </a:fld>
            <a:endParaRPr lang="en-IN"/>
          </a:p>
        </p:txBody>
      </p:sp>
    </p:spTree>
    <p:extLst>
      <p:ext uri="{BB962C8B-B14F-4D97-AF65-F5344CB8AC3E}">
        <p14:creationId xmlns:p14="http://schemas.microsoft.com/office/powerpoint/2010/main" xmlns="" val="2917213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17E2883-5FB9-49E0-879A-710F2BE02AFB}" type="datetimeFigureOut">
              <a:rPr lang="en-IN" smtClean="0"/>
              <a:pPr/>
              <a:t>17-01-2022</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582A1AC7-A8F4-45DF-BA90-6BE2BE8FD812}" type="slidenum">
              <a:rPr lang="en-IN" smtClean="0"/>
              <a:pPr/>
              <a:t>‹#›</a:t>
            </a:fld>
            <a:endParaRPr lang="en-IN"/>
          </a:p>
        </p:txBody>
      </p:sp>
    </p:spTree>
    <p:extLst>
      <p:ext uri="{BB962C8B-B14F-4D97-AF65-F5344CB8AC3E}">
        <p14:creationId xmlns:p14="http://schemas.microsoft.com/office/powerpoint/2010/main" xmlns="" val="222930169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0CA9690-92C3-4CBA-89C9-175156A8E70E}"/>
              </a:ext>
            </a:extLst>
          </p:cNvPr>
          <p:cNvSpPr>
            <a:spLocks noGrp="1"/>
          </p:cNvSpPr>
          <p:nvPr>
            <p:ph type="ctrTitle"/>
          </p:nvPr>
        </p:nvSpPr>
        <p:spPr>
          <a:xfrm>
            <a:off x="469049" y="810883"/>
            <a:ext cx="9144000" cy="1443390"/>
          </a:xfrm>
        </p:spPr>
        <p:txBody>
          <a:bodyPr>
            <a:normAutofit/>
          </a:bodyPr>
          <a:lstStyle/>
          <a:p>
            <a:r>
              <a:rPr lang="en-IN" b="1" dirty="0" smtClean="0">
                <a:latin typeface="Times New Roman" pitchFamily="18" charset="0"/>
                <a:cs typeface="Times New Roman" pitchFamily="18" charset="0"/>
              </a:rPr>
              <a:t>DATA INSIGHTS WEBAPP</a:t>
            </a:r>
            <a:endParaRPr lang="en-IN" b="1" dirty="0">
              <a:latin typeface="Times New Roman" pitchFamily="18" charset="0"/>
              <a:cs typeface="Times New Roman" pitchFamily="18" charset="0"/>
            </a:endParaRPr>
          </a:p>
        </p:txBody>
      </p:sp>
      <p:sp>
        <p:nvSpPr>
          <p:cNvPr id="8" name="TextBox 7">
            <a:extLst>
              <a:ext uri="{FF2B5EF4-FFF2-40B4-BE49-F238E27FC236}">
                <a16:creationId xmlns:a16="http://schemas.microsoft.com/office/drawing/2014/main" xmlns="" id="{919D84F4-B27B-4207-90EF-AD34169DF173}"/>
              </a:ext>
            </a:extLst>
          </p:cNvPr>
          <p:cNvSpPr txBox="1"/>
          <p:nvPr/>
        </p:nvSpPr>
        <p:spPr>
          <a:xfrm>
            <a:off x="7270813" y="2831979"/>
            <a:ext cx="3676108" cy="1354217"/>
          </a:xfrm>
          <a:prstGeom prst="rect">
            <a:avLst/>
          </a:prstGeom>
          <a:noFill/>
        </p:spPr>
        <p:txBody>
          <a:bodyPr wrap="square" rtlCol="0">
            <a:spAutoFit/>
          </a:bodyPr>
          <a:lstStyle/>
          <a:p>
            <a:endParaRPr lang="en-US" b="1" dirty="0">
              <a:latin typeface="Times New Roman" pitchFamily="18" charset="0"/>
              <a:cs typeface="Times New Roman" pitchFamily="18" charset="0"/>
            </a:endParaRPr>
          </a:p>
          <a:p>
            <a:r>
              <a:rPr lang="en-US" sz="1600" b="1" dirty="0">
                <a:latin typeface="Times New Roman" pitchFamily="18" charset="0"/>
                <a:cs typeface="Times New Roman" pitchFamily="18" charset="0"/>
              </a:rPr>
              <a:t>By</a:t>
            </a:r>
            <a:r>
              <a:rPr lang="en-US" sz="1600" b="1" dirty="0" smtClean="0">
                <a:latin typeface="Times New Roman" pitchFamily="18" charset="0"/>
                <a:cs typeface="Times New Roman" pitchFamily="18" charset="0"/>
              </a:rPr>
              <a:t>:</a:t>
            </a:r>
          </a:p>
          <a:p>
            <a:r>
              <a:rPr lang="en-US" sz="1600" dirty="0" err="1" smtClean="0">
                <a:latin typeface="Times New Roman" pitchFamily="18" charset="0"/>
                <a:cs typeface="Times New Roman" pitchFamily="18" charset="0"/>
              </a:rPr>
              <a:t>B.Rishith</a:t>
            </a:r>
            <a:r>
              <a:rPr lang="en-US" sz="1600" dirty="0" smtClean="0">
                <a:latin typeface="Times New Roman" pitchFamily="18" charset="0"/>
                <a:cs typeface="Times New Roman" pitchFamily="18" charset="0"/>
              </a:rPr>
              <a:t> Reddy(18311A1208)</a:t>
            </a:r>
          </a:p>
          <a:p>
            <a:r>
              <a:rPr lang="en-US" sz="1600" dirty="0" err="1" smtClean="0">
                <a:latin typeface="Times New Roman" pitchFamily="18" charset="0"/>
                <a:cs typeface="Times New Roman" pitchFamily="18" charset="0"/>
              </a:rPr>
              <a:t>K.Chaitra</a:t>
            </a:r>
            <a:r>
              <a:rPr lang="en-US" sz="1600" dirty="0" smtClean="0">
                <a:latin typeface="Times New Roman" pitchFamily="18" charset="0"/>
                <a:cs typeface="Times New Roman" pitchFamily="18" charset="0"/>
              </a:rPr>
              <a:t>(18311A1223)</a:t>
            </a:r>
          </a:p>
          <a:p>
            <a:r>
              <a:rPr lang="en-US" sz="1600" dirty="0" err="1" smtClean="0">
                <a:latin typeface="Times New Roman" pitchFamily="18" charset="0"/>
                <a:cs typeface="Times New Roman" pitchFamily="18" charset="0"/>
              </a:rPr>
              <a:t>P.Praneeth</a:t>
            </a:r>
            <a:r>
              <a:rPr lang="en-US" sz="1600" dirty="0" smtClean="0">
                <a:latin typeface="Times New Roman" pitchFamily="18" charset="0"/>
                <a:cs typeface="Times New Roman" pitchFamily="18" charset="0"/>
              </a:rPr>
              <a:t>(18311A1241)</a:t>
            </a:r>
            <a:endParaRPr lang="en-IN" sz="1600" dirty="0">
              <a:latin typeface="Times New Roman" pitchFamily="18" charset="0"/>
              <a:cs typeface="Times New Roman" pitchFamily="18" charset="0"/>
            </a:endParaRPr>
          </a:p>
        </p:txBody>
      </p:sp>
      <p:sp>
        <p:nvSpPr>
          <p:cNvPr id="9" name="TextBox 8">
            <a:extLst>
              <a:ext uri="{FF2B5EF4-FFF2-40B4-BE49-F238E27FC236}">
                <a16:creationId xmlns:a16="http://schemas.microsoft.com/office/drawing/2014/main" xmlns="" id="{0CFDD39D-C047-43D3-BFAF-D37305D8BD03}"/>
              </a:ext>
            </a:extLst>
          </p:cNvPr>
          <p:cNvSpPr txBox="1"/>
          <p:nvPr/>
        </p:nvSpPr>
        <p:spPr>
          <a:xfrm>
            <a:off x="7324077" y="4421080"/>
            <a:ext cx="2760954" cy="861774"/>
          </a:xfrm>
          <a:prstGeom prst="rect">
            <a:avLst/>
          </a:prstGeom>
          <a:noFill/>
        </p:spPr>
        <p:txBody>
          <a:bodyPr wrap="square" rtlCol="0">
            <a:spAutoFit/>
          </a:bodyPr>
          <a:lstStyle/>
          <a:p>
            <a:endParaRPr lang="en-US" b="1" dirty="0">
              <a:latin typeface="Times New Roman" pitchFamily="18" charset="0"/>
              <a:cs typeface="Times New Roman" pitchFamily="18" charset="0"/>
            </a:endParaRPr>
          </a:p>
          <a:p>
            <a:r>
              <a:rPr lang="en-US" sz="1600" b="1" dirty="0">
                <a:latin typeface="Times New Roman" pitchFamily="18" charset="0"/>
                <a:cs typeface="Times New Roman" pitchFamily="18" charset="0"/>
              </a:rPr>
              <a:t>Under the Guidance of</a:t>
            </a:r>
            <a:r>
              <a:rPr lang="en-US" sz="1600" b="1" dirty="0" smtClean="0">
                <a:latin typeface="Times New Roman" pitchFamily="18" charset="0"/>
                <a:cs typeface="Times New Roman" pitchFamily="18" charset="0"/>
              </a:rPr>
              <a:t>:</a:t>
            </a:r>
          </a:p>
          <a:p>
            <a:r>
              <a:rPr lang="en-US" sz="1600" dirty="0" smtClean="0">
                <a:latin typeface="Times New Roman" pitchFamily="18" charset="0"/>
                <a:cs typeface="Times New Roman" pitchFamily="18" charset="0"/>
              </a:rPr>
              <a:t>Dr. Sunil Bhutada</a:t>
            </a:r>
            <a:endParaRPr lang="en-US" sz="1600" dirty="0">
              <a:latin typeface="Times New Roman" pitchFamily="18" charset="0"/>
              <a:cs typeface="Times New Roman" pitchFamily="18" charset="0"/>
            </a:endParaRPr>
          </a:p>
        </p:txBody>
      </p:sp>
      <p:pic>
        <p:nvPicPr>
          <p:cNvPr id="16386" name="Picture 2" descr="How to add Application Insights to SharePoint without modifying the master  page - HANDS ON SharePoint"/>
          <p:cNvPicPr>
            <a:picLocks noChangeAspect="1" noChangeArrowheads="1"/>
          </p:cNvPicPr>
          <p:nvPr/>
        </p:nvPicPr>
        <p:blipFill>
          <a:blip r:embed="rId2" cstate="print"/>
          <a:srcRect/>
          <a:stretch>
            <a:fillRect/>
          </a:stretch>
        </p:blipFill>
        <p:spPr bwMode="auto">
          <a:xfrm>
            <a:off x="867271" y="2769079"/>
            <a:ext cx="5637952" cy="3252160"/>
          </a:xfrm>
          <a:prstGeom prst="rect">
            <a:avLst/>
          </a:prstGeom>
          <a:noFill/>
        </p:spPr>
      </p:pic>
    </p:spTree>
    <p:extLst>
      <p:ext uri="{BB962C8B-B14F-4D97-AF65-F5344CB8AC3E}">
        <p14:creationId xmlns:p14="http://schemas.microsoft.com/office/powerpoint/2010/main" xmlns="" val="20405084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xmlns="" id="{4CB0CFA5-D2E8-4F4C-8623-9F658A9AE8D0}"/>
              </a:ext>
            </a:extLst>
          </p:cNvPr>
          <p:cNvSpPr>
            <a:spLocks noGrp="1"/>
          </p:cNvSpPr>
          <p:nvPr>
            <p:ph idx="1"/>
          </p:nvPr>
        </p:nvSpPr>
        <p:spPr>
          <a:xfrm>
            <a:off x="677334" y="443883"/>
            <a:ext cx="8596668" cy="470517"/>
          </a:xfrm>
        </p:spPr>
        <p:txBody>
          <a:bodyPr>
            <a:normAutofit/>
          </a:bodyPr>
          <a:lstStyle/>
          <a:p>
            <a:pPr>
              <a:buNone/>
            </a:pPr>
            <a:r>
              <a:rPr lang="en-IN" sz="2400" b="1" dirty="0" smtClean="0">
                <a:latin typeface="Times New Roman" pitchFamily="18" charset="0"/>
                <a:cs typeface="Times New Roman" pitchFamily="18" charset="0"/>
              </a:rPr>
              <a:t>OUTPUT SCREENS:</a:t>
            </a:r>
            <a:endParaRPr lang="en-IN" sz="2400" b="1" dirty="0">
              <a:latin typeface="Times New Roman" pitchFamily="18" charset="0"/>
              <a:cs typeface="Times New Roman" pitchFamily="18" charset="0"/>
            </a:endParaRPr>
          </a:p>
        </p:txBody>
      </p:sp>
      <p:pic>
        <p:nvPicPr>
          <p:cNvPr id="2050" name="Picture 2"/>
          <p:cNvPicPr>
            <a:picLocks noChangeAspect="1" noChangeArrowheads="1"/>
          </p:cNvPicPr>
          <p:nvPr/>
        </p:nvPicPr>
        <p:blipFill>
          <a:blip r:embed="rId2" cstate="print"/>
          <a:srcRect/>
          <a:stretch>
            <a:fillRect/>
          </a:stretch>
        </p:blipFill>
        <p:spPr bwMode="auto">
          <a:xfrm>
            <a:off x="2246373" y="1544129"/>
            <a:ext cx="5406501" cy="4254080"/>
          </a:xfrm>
          <a:prstGeom prst="rect">
            <a:avLst/>
          </a:prstGeom>
          <a:noFill/>
          <a:ln w="9525">
            <a:noFill/>
            <a:miter lim="800000"/>
            <a:headEnd/>
            <a:tailEnd/>
          </a:ln>
        </p:spPr>
      </p:pic>
    </p:spTree>
    <p:extLst>
      <p:ext uri="{BB962C8B-B14F-4D97-AF65-F5344CB8AC3E}">
        <p14:creationId xmlns:p14="http://schemas.microsoft.com/office/powerpoint/2010/main" xmlns="" val="8819793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cstate="print"/>
          <a:srcRect/>
          <a:stretch>
            <a:fillRect/>
          </a:stretch>
        </p:blipFill>
        <p:spPr bwMode="auto">
          <a:xfrm>
            <a:off x="795877" y="698740"/>
            <a:ext cx="4492115" cy="3368101"/>
          </a:xfrm>
          <a:prstGeom prst="rect">
            <a:avLst/>
          </a:prstGeom>
          <a:noFill/>
          <a:ln w="9525">
            <a:noFill/>
            <a:miter lim="800000"/>
            <a:headEnd/>
            <a:tailEnd/>
          </a:ln>
        </p:spPr>
      </p:pic>
      <p:pic>
        <p:nvPicPr>
          <p:cNvPr id="3075" name="Picture 3"/>
          <p:cNvPicPr>
            <a:picLocks noChangeAspect="1" noChangeArrowheads="1"/>
          </p:cNvPicPr>
          <p:nvPr/>
        </p:nvPicPr>
        <p:blipFill>
          <a:blip r:embed="rId3" cstate="print"/>
          <a:srcRect/>
          <a:stretch>
            <a:fillRect/>
          </a:stretch>
        </p:blipFill>
        <p:spPr bwMode="auto">
          <a:xfrm>
            <a:off x="6026179" y="3148643"/>
            <a:ext cx="4661949" cy="3181765"/>
          </a:xfrm>
          <a:prstGeom prst="rect">
            <a:avLst/>
          </a:prstGeom>
          <a:noFill/>
          <a:ln w="9525">
            <a:noFill/>
            <a:miter lim="800000"/>
            <a:headEnd/>
            <a:tailEnd/>
          </a:ln>
        </p:spPr>
      </p:pic>
      <p:sp>
        <p:nvSpPr>
          <p:cNvPr id="6" name="TextBox 5"/>
          <p:cNvSpPr txBox="1"/>
          <p:nvPr/>
        </p:nvSpPr>
        <p:spPr>
          <a:xfrm>
            <a:off x="776377" y="465826"/>
            <a:ext cx="894432" cy="338554"/>
          </a:xfrm>
          <a:prstGeom prst="rect">
            <a:avLst/>
          </a:prstGeom>
          <a:noFill/>
        </p:spPr>
        <p:txBody>
          <a:bodyPr wrap="square" rtlCol="0">
            <a:spAutoFit/>
          </a:bodyPr>
          <a:lstStyle/>
          <a:p>
            <a:r>
              <a:rPr lang="en-IN" sz="1600" b="1" dirty="0" smtClean="0">
                <a:latin typeface="Times New Roman" pitchFamily="18" charset="0"/>
                <a:cs typeface="Times New Roman" pitchFamily="18" charset="0"/>
              </a:rPr>
              <a:t>EDA:</a:t>
            </a:r>
            <a:endParaRPr lang="en-IN" sz="1600" b="1" dirty="0">
              <a:latin typeface="Times New Roman" pitchFamily="18" charset="0"/>
              <a:cs typeface="Times New Roman" pitchFamily="18" charset="0"/>
            </a:endParaRPr>
          </a:p>
        </p:txBody>
      </p:sp>
      <p:sp>
        <p:nvSpPr>
          <p:cNvPr id="7" name="TextBox 6"/>
          <p:cNvSpPr txBox="1"/>
          <p:nvPr/>
        </p:nvSpPr>
        <p:spPr>
          <a:xfrm>
            <a:off x="6055743" y="2734574"/>
            <a:ext cx="1825330" cy="338554"/>
          </a:xfrm>
          <a:prstGeom prst="rect">
            <a:avLst/>
          </a:prstGeom>
          <a:noFill/>
        </p:spPr>
        <p:txBody>
          <a:bodyPr wrap="square" rtlCol="0">
            <a:spAutoFit/>
          </a:bodyPr>
          <a:lstStyle/>
          <a:p>
            <a:r>
              <a:rPr lang="en-IN" sz="1600" b="1" dirty="0" smtClean="0">
                <a:latin typeface="Times New Roman" pitchFamily="18" charset="0"/>
                <a:cs typeface="Times New Roman" pitchFamily="18" charset="0"/>
              </a:rPr>
              <a:t>DIMENSIONS:</a:t>
            </a:r>
            <a:endParaRPr lang="en-IN" sz="1600" b="1" dirty="0">
              <a:latin typeface="Times New Roman" pitchFamily="18" charset="0"/>
              <a:cs typeface="Times New Roman"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16949" y="469812"/>
            <a:ext cx="8596668" cy="3880773"/>
          </a:xfrm>
        </p:spPr>
        <p:txBody>
          <a:bodyPr/>
          <a:lstStyle/>
          <a:p>
            <a:pPr>
              <a:buNone/>
            </a:pPr>
            <a:r>
              <a:rPr lang="en-IN" b="1" dirty="0" smtClean="0">
                <a:latin typeface="Times New Roman" pitchFamily="18" charset="0"/>
                <a:cs typeface="Times New Roman" pitchFamily="18" charset="0"/>
              </a:rPr>
              <a:t>	</a:t>
            </a:r>
            <a:r>
              <a:rPr lang="en-IN" sz="1600" b="1" dirty="0" smtClean="0">
                <a:latin typeface="Times New Roman" pitchFamily="18" charset="0"/>
                <a:cs typeface="Times New Roman" pitchFamily="18" charset="0"/>
              </a:rPr>
              <a:t>Pandas profiling:</a:t>
            </a:r>
            <a:endParaRPr lang="en-IN" sz="1600" b="1" dirty="0">
              <a:latin typeface="Times New Roman" pitchFamily="18" charset="0"/>
              <a:cs typeface="Times New Roman" pitchFamily="18" charset="0"/>
            </a:endParaRPr>
          </a:p>
        </p:txBody>
      </p:sp>
      <p:pic>
        <p:nvPicPr>
          <p:cNvPr id="4098" name="Picture 2"/>
          <p:cNvPicPr>
            <a:picLocks noChangeAspect="1" noChangeArrowheads="1"/>
          </p:cNvPicPr>
          <p:nvPr/>
        </p:nvPicPr>
        <p:blipFill>
          <a:blip r:embed="rId2" cstate="print"/>
          <a:srcRect/>
          <a:stretch>
            <a:fillRect/>
          </a:stretch>
        </p:blipFill>
        <p:spPr bwMode="auto">
          <a:xfrm>
            <a:off x="1462448" y="1372768"/>
            <a:ext cx="7248525" cy="4181475"/>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60081" y="556076"/>
            <a:ext cx="8596668" cy="3880773"/>
          </a:xfrm>
        </p:spPr>
        <p:txBody>
          <a:bodyPr/>
          <a:lstStyle/>
          <a:p>
            <a:pPr>
              <a:buNone/>
            </a:pPr>
            <a:r>
              <a:rPr lang="en-IN" b="1" dirty="0" smtClean="0">
                <a:latin typeface="Times New Roman" pitchFamily="18" charset="0"/>
                <a:cs typeface="Times New Roman" pitchFamily="18" charset="0"/>
              </a:rPr>
              <a:t>	</a:t>
            </a:r>
            <a:r>
              <a:rPr lang="en-IN" sz="1600" b="1" dirty="0" smtClean="0">
                <a:latin typeface="Times New Roman" pitchFamily="18" charset="0"/>
                <a:cs typeface="Times New Roman" pitchFamily="18" charset="0"/>
              </a:rPr>
              <a:t>Data Visualisation:</a:t>
            </a:r>
            <a:endParaRPr lang="en-IN" sz="1600" b="1" dirty="0">
              <a:latin typeface="Times New Roman" pitchFamily="18" charset="0"/>
              <a:cs typeface="Times New Roman" pitchFamily="18" charset="0"/>
            </a:endParaRPr>
          </a:p>
        </p:txBody>
      </p:sp>
      <p:pic>
        <p:nvPicPr>
          <p:cNvPr id="5122" name="Picture 2"/>
          <p:cNvPicPr>
            <a:picLocks noChangeAspect="1" noChangeArrowheads="1"/>
          </p:cNvPicPr>
          <p:nvPr/>
        </p:nvPicPr>
        <p:blipFill>
          <a:blip r:embed="rId2" cstate="print"/>
          <a:srcRect/>
          <a:stretch>
            <a:fillRect/>
          </a:stretch>
        </p:blipFill>
        <p:spPr bwMode="auto">
          <a:xfrm>
            <a:off x="1568031" y="1257930"/>
            <a:ext cx="7159878" cy="4159459"/>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xmlns="" id="{B718DC23-9E28-46B4-95F3-B369C7677B7B}"/>
              </a:ext>
            </a:extLst>
          </p:cNvPr>
          <p:cNvSpPr>
            <a:spLocks noGrp="1"/>
          </p:cNvSpPr>
          <p:nvPr>
            <p:ph idx="1"/>
          </p:nvPr>
        </p:nvSpPr>
        <p:spPr>
          <a:xfrm>
            <a:off x="692576" y="685721"/>
            <a:ext cx="8596668" cy="5456453"/>
          </a:xfrm>
        </p:spPr>
        <p:txBody>
          <a:bodyPr>
            <a:normAutofit/>
          </a:bodyPr>
          <a:lstStyle/>
          <a:p>
            <a:pPr algn="just">
              <a:buNone/>
            </a:pPr>
            <a:r>
              <a:rPr lang="en-IN" sz="1600" b="1" dirty="0" smtClean="0">
                <a:latin typeface="Times New Roman" pitchFamily="18" charset="0"/>
                <a:cs typeface="Times New Roman" pitchFamily="18" charset="0"/>
              </a:rPr>
              <a:t>Testing </a:t>
            </a:r>
            <a:r>
              <a:rPr lang="en-IN" sz="1600" b="1" dirty="0" smtClean="0">
                <a:latin typeface="Times New Roman" pitchFamily="18" charset="0"/>
                <a:cs typeface="Times New Roman" pitchFamily="18" charset="0"/>
              </a:rPr>
              <a:t>process:</a:t>
            </a:r>
          </a:p>
          <a:p>
            <a:pPr algn="just">
              <a:buNone/>
            </a:pPr>
            <a:r>
              <a:rPr lang="en-IN" sz="1600" dirty="0" smtClean="0">
                <a:latin typeface="Times New Roman" pitchFamily="18" charset="0"/>
                <a:cs typeface="Times New Roman" pitchFamily="18" charset="0"/>
              </a:rPr>
              <a:t>	</a:t>
            </a:r>
            <a:r>
              <a:rPr lang="en-IN" sz="1600" dirty="0" smtClean="0">
                <a:latin typeface="Times New Roman" pitchFamily="18" charset="0"/>
                <a:cs typeface="Times New Roman" pitchFamily="18" charset="0"/>
              </a:rPr>
              <a:t>Firstly</a:t>
            </a:r>
            <a:r>
              <a:rPr lang="en-IN" sz="1600" dirty="0" smtClean="0">
                <a:latin typeface="Times New Roman" pitchFamily="18" charset="0"/>
                <a:cs typeface="Times New Roman" pitchFamily="18" charset="0"/>
              </a:rPr>
              <a:t>, we will start testing with individual module and will perform unit testing on that. So we successfully verify and validate all modules by successively integrating each module. Moreover, checking the work done was very important to reduce risk factor. Checking was being ultimately handled by testing but interim checking was required. So we planned work done by one member was tested by other for some time and again revolved for other level check. This technique proved to be very much helpful as it came out with innovative ideas to reduce error very low level. The objective of this testing phase is to prove that the developed system satisfies the requirements defined earlier. Several types of tests will be conducted in this phase. Testing is an important phase of system development because it can ensure the system matches the specifications.</a:t>
            </a:r>
            <a:endParaRPr lang="en-IN" sz="1600" dirty="0">
              <a:latin typeface="Times New Roman" pitchFamily="18" charset="0"/>
              <a:cs typeface="Times New Roman" pitchFamily="18" charset="0"/>
            </a:endParaRPr>
          </a:p>
        </p:txBody>
      </p:sp>
    </p:spTree>
    <p:extLst>
      <p:ext uri="{BB962C8B-B14F-4D97-AF65-F5344CB8AC3E}">
        <p14:creationId xmlns:p14="http://schemas.microsoft.com/office/powerpoint/2010/main" xmlns="" val="29454266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dirty="0" smtClean="0">
                <a:latin typeface="Times New Roman" pitchFamily="18" charset="0"/>
                <a:cs typeface="Times New Roman" pitchFamily="18" charset="0"/>
              </a:rPr>
              <a:t>Advantages:</a:t>
            </a:r>
            <a:endParaRPr lang="en-IN" sz="3200" dirty="0">
              <a:latin typeface="Times New Roman" pitchFamily="18" charset="0"/>
              <a:cs typeface="Times New Roman" pitchFamily="18" charset="0"/>
            </a:endParaRPr>
          </a:p>
        </p:txBody>
      </p:sp>
      <p:sp>
        <p:nvSpPr>
          <p:cNvPr id="3" name="Content Placeholder 2"/>
          <p:cNvSpPr>
            <a:spLocks noGrp="1"/>
          </p:cNvSpPr>
          <p:nvPr>
            <p:ph idx="1"/>
          </p:nvPr>
        </p:nvSpPr>
        <p:spPr>
          <a:xfrm>
            <a:off x="1048270" y="1548114"/>
            <a:ext cx="8596668" cy="3880773"/>
          </a:xfrm>
        </p:spPr>
        <p:txBody>
          <a:bodyPr>
            <a:normAutofit/>
          </a:bodyPr>
          <a:lstStyle/>
          <a:p>
            <a:pPr>
              <a:buAutoNum type="arabicPeriod"/>
            </a:pPr>
            <a:r>
              <a:rPr lang="en-IN" sz="1600" dirty="0" smtClean="0">
                <a:latin typeface="Times New Roman" pitchFamily="18" charset="0"/>
                <a:cs typeface="Times New Roman" pitchFamily="18" charset="0"/>
              </a:rPr>
              <a:t>Easy </a:t>
            </a:r>
            <a:r>
              <a:rPr lang="en-IN" sz="1600" dirty="0" smtClean="0">
                <a:latin typeface="Times New Roman" pitchFamily="18" charset="0"/>
                <a:cs typeface="Times New Roman" pitchFamily="18" charset="0"/>
              </a:rPr>
              <a:t>UI for non coder background </a:t>
            </a:r>
            <a:r>
              <a:rPr lang="en-IN" sz="1600" dirty="0" smtClean="0">
                <a:latin typeface="Times New Roman" pitchFamily="18" charset="0"/>
                <a:cs typeface="Times New Roman" pitchFamily="18" charset="0"/>
              </a:rPr>
              <a:t>people.</a:t>
            </a:r>
          </a:p>
          <a:p>
            <a:pPr>
              <a:buAutoNum type="arabicPeriod"/>
            </a:pPr>
            <a:r>
              <a:rPr lang="en-IN" sz="1600" dirty="0" smtClean="0">
                <a:latin typeface="Times New Roman" pitchFamily="18" charset="0"/>
                <a:cs typeface="Times New Roman" pitchFamily="18" charset="0"/>
              </a:rPr>
              <a:t>Help in understanding data and decision making </a:t>
            </a:r>
            <a:r>
              <a:rPr lang="en-IN" sz="1600" dirty="0" smtClean="0">
                <a:latin typeface="Times New Roman" pitchFamily="18" charset="0"/>
                <a:cs typeface="Times New Roman" pitchFamily="18" charset="0"/>
              </a:rPr>
              <a:t>process.</a:t>
            </a:r>
          </a:p>
          <a:p>
            <a:pPr>
              <a:buAutoNum type="arabicPeriod"/>
            </a:pPr>
            <a:r>
              <a:rPr lang="en-IN" sz="1600" dirty="0" smtClean="0">
                <a:latin typeface="Times New Roman" pitchFamily="18" charset="0"/>
                <a:cs typeface="Times New Roman" pitchFamily="18" charset="0"/>
              </a:rPr>
              <a:t>Helps in speed up the pipe line of model </a:t>
            </a:r>
            <a:r>
              <a:rPr lang="en-IN" sz="1600" dirty="0" smtClean="0">
                <a:latin typeface="Times New Roman" pitchFamily="18" charset="0"/>
                <a:cs typeface="Times New Roman" pitchFamily="18" charset="0"/>
              </a:rPr>
              <a:t>building.</a:t>
            </a:r>
          </a:p>
          <a:p>
            <a:pPr>
              <a:buAutoNum type="arabicPeriod"/>
            </a:pPr>
            <a:r>
              <a:rPr lang="en-IN" sz="1600" dirty="0" smtClean="0">
                <a:latin typeface="Times New Roman" pitchFamily="18" charset="0"/>
                <a:cs typeface="Times New Roman" pitchFamily="18" charset="0"/>
              </a:rPr>
              <a:t>Can be used as hand book of </a:t>
            </a:r>
            <a:r>
              <a:rPr lang="en-IN" sz="1600" dirty="0" err="1" smtClean="0">
                <a:latin typeface="Times New Roman" pitchFamily="18" charset="0"/>
                <a:cs typeface="Times New Roman" pitchFamily="18" charset="0"/>
              </a:rPr>
              <a:t>datascientist</a:t>
            </a:r>
            <a:r>
              <a:rPr lang="en-IN" sz="1600" dirty="0" smtClean="0">
                <a:latin typeface="Times New Roman" pitchFamily="18" charset="0"/>
                <a:cs typeface="Times New Roman" pitchFamily="18" charset="0"/>
              </a:rPr>
              <a:t>.</a:t>
            </a:r>
          </a:p>
          <a:p>
            <a:pPr>
              <a:buAutoNum type="arabicPeriod"/>
            </a:pPr>
            <a:r>
              <a:rPr lang="en-IN" sz="1600" dirty="0" err="1" smtClean="0">
                <a:latin typeface="Times New Roman" pitchFamily="18" charset="0"/>
                <a:cs typeface="Times New Roman" pitchFamily="18" charset="0"/>
              </a:rPr>
              <a:t>Understandble</a:t>
            </a:r>
            <a:r>
              <a:rPr lang="en-IN" sz="1600" dirty="0" smtClean="0">
                <a:latin typeface="Times New Roman" pitchFamily="18" charset="0"/>
                <a:cs typeface="Times New Roman" pitchFamily="18" charset="0"/>
              </a:rPr>
              <a:t> user </a:t>
            </a:r>
            <a:r>
              <a:rPr lang="en-IN" sz="1600" dirty="0" smtClean="0">
                <a:latin typeface="Times New Roman" pitchFamily="18" charset="0"/>
                <a:cs typeface="Times New Roman" pitchFamily="18" charset="0"/>
              </a:rPr>
              <a:t>interface.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6AEF350-5014-41E7-9D1E-B8994A962010}"/>
              </a:ext>
            </a:extLst>
          </p:cNvPr>
          <p:cNvSpPr>
            <a:spLocks noGrp="1"/>
          </p:cNvSpPr>
          <p:nvPr>
            <p:ph type="title"/>
          </p:nvPr>
        </p:nvSpPr>
        <p:spPr>
          <a:xfrm>
            <a:off x="677334" y="609600"/>
            <a:ext cx="8596668" cy="730928"/>
          </a:xfrm>
        </p:spPr>
        <p:txBody>
          <a:bodyPr>
            <a:normAutofit/>
          </a:bodyPr>
          <a:lstStyle/>
          <a:p>
            <a:r>
              <a:rPr lang="en-IN" sz="3200" dirty="0" smtClean="0">
                <a:latin typeface="Times New Roman" pitchFamily="18" charset="0"/>
                <a:cs typeface="Times New Roman" pitchFamily="18" charset="0"/>
              </a:rPr>
              <a:t>CONCLUSION</a:t>
            </a:r>
            <a:endParaRPr lang="en-IN" sz="3200" dirty="0">
              <a:latin typeface="Times New Roman" pitchFamily="18" charset="0"/>
              <a:cs typeface="Times New Roman" pitchFamily="18" charset="0"/>
            </a:endParaRPr>
          </a:p>
        </p:txBody>
      </p:sp>
      <p:sp>
        <p:nvSpPr>
          <p:cNvPr id="3" name="Content Placeholder 2">
            <a:extLst>
              <a:ext uri="{FF2B5EF4-FFF2-40B4-BE49-F238E27FC236}">
                <a16:creationId xmlns:a16="http://schemas.microsoft.com/office/drawing/2014/main" xmlns="" id="{622CF927-6B63-4FA5-8851-E99B3E926E38}"/>
              </a:ext>
            </a:extLst>
          </p:cNvPr>
          <p:cNvSpPr>
            <a:spLocks noGrp="1"/>
          </p:cNvSpPr>
          <p:nvPr>
            <p:ph idx="1"/>
          </p:nvPr>
        </p:nvSpPr>
        <p:spPr>
          <a:xfrm>
            <a:off x="677334" y="1553593"/>
            <a:ext cx="8596668" cy="4487770"/>
          </a:xfrm>
        </p:spPr>
        <p:txBody>
          <a:bodyPr>
            <a:normAutofit/>
          </a:bodyPr>
          <a:lstStyle/>
          <a:p>
            <a:pPr algn="just"/>
            <a:r>
              <a:rPr lang="en-IN" sz="1600" dirty="0" smtClean="0">
                <a:latin typeface="Times New Roman" pitchFamily="18" charset="0"/>
                <a:cs typeface="Times New Roman" pitchFamily="18" charset="0"/>
              </a:rPr>
              <a:t>This project helps the Data Scientist or Data Engineers to reduce their efforts and Time in understanding the data. </a:t>
            </a:r>
            <a:r>
              <a:rPr lang="en-IN" sz="1600" dirty="0" smtClean="0">
                <a:latin typeface="Times New Roman" pitchFamily="18" charset="0"/>
                <a:cs typeface="Times New Roman" pitchFamily="18" charset="0"/>
              </a:rPr>
              <a:t>This application helps in Decision making like selecting the right feature selection, feature engineering, etc. </a:t>
            </a:r>
          </a:p>
          <a:p>
            <a:pPr algn="just"/>
            <a:r>
              <a:rPr lang="en-IN" sz="1600" dirty="0" smtClean="0">
                <a:latin typeface="Times New Roman" pitchFamily="18" charset="0"/>
                <a:cs typeface="Times New Roman" pitchFamily="18" charset="0"/>
              </a:rPr>
              <a:t>FUTURE ENHANCEMENT:</a:t>
            </a:r>
          </a:p>
          <a:p>
            <a:pPr algn="just">
              <a:buNone/>
            </a:pPr>
            <a:r>
              <a:rPr lang="en-IN" sz="1600" dirty="0" smtClean="0">
                <a:latin typeface="Times New Roman" pitchFamily="18" charset="0"/>
                <a:cs typeface="Times New Roman" pitchFamily="18" charset="0"/>
              </a:rPr>
              <a:t>			 </a:t>
            </a:r>
            <a:r>
              <a:rPr lang="en-IN" sz="1600" dirty="0" smtClean="0">
                <a:latin typeface="Times New Roman" pitchFamily="18" charset="0"/>
                <a:cs typeface="Times New Roman" pitchFamily="18" charset="0"/>
              </a:rPr>
              <a:t>Future Enhancements Of this application is to add </a:t>
            </a:r>
            <a:r>
              <a:rPr lang="en-IN" sz="1600" dirty="0" err="1" smtClean="0">
                <a:latin typeface="Times New Roman" pitchFamily="18" charset="0"/>
                <a:cs typeface="Times New Roman" pitchFamily="18" charset="0"/>
              </a:rPr>
              <a:t>AutoML</a:t>
            </a:r>
            <a:r>
              <a:rPr lang="en-IN" sz="1600" dirty="0" smtClean="0">
                <a:latin typeface="Times New Roman" pitchFamily="18" charset="0"/>
                <a:cs typeface="Times New Roman" pitchFamily="18" charset="0"/>
              </a:rPr>
              <a:t> features, custom models deployment with user defined hyper parameters and make the predictions of new data in </a:t>
            </a:r>
            <a:r>
              <a:rPr lang="en-IN" sz="1600" dirty="0" err="1" smtClean="0">
                <a:latin typeface="Times New Roman" pitchFamily="18" charset="0"/>
                <a:cs typeface="Times New Roman" pitchFamily="18" charset="0"/>
              </a:rPr>
              <a:t>Webapp</a:t>
            </a:r>
            <a:r>
              <a:rPr lang="en-IN" sz="1600" dirty="0" smtClean="0">
                <a:latin typeface="Times New Roman" pitchFamily="18" charset="0"/>
                <a:cs typeface="Times New Roman" pitchFamily="18" charset="0"/>
              </a:rPr>
              <a:t> itself.</a:t>
            </a:r>
          </a:p>
          <a:p>
            <a:endParaRPr lang="en-IN" sz="1600" dirty="0">
              <a:latin typeface="Times New Roman" pitchFamily="18" charset="0"/>
              <a:cs typeface="Times New Roman" pitchFamily="18" charset="0"/>
            </a:endParaRPr>
          </a:p>
        </p:txBody>
      </p:sp>
    </p:spTree>
    <p:extLst>
      <p:ext uri="{BB962C8B-B14F-4D97-AF65-F5344CB8AC3E}">
        <p14:creationId xmlns:p14="http://schemas.microsoft.com/office/powerpoint/2010/main" xmlns="" val="21698901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1BC56DB-87B6-45A1-AEF1-71D15417C912}"/>
              </a:ext>
            </a:extLst>
          </p:cNvPr>
          <p:cNvSpPr>
            <a:spLocks noGrp="1"/>
          </p:cNvSpPr>
          <p:nvPr>
            <p:ph type="title"/>
          </p:nvPr>
        </p:nvSpPr>
        <p:spPr>
          <a:xfrm>
            <a:off x="677334" y="609600"/>
            <a:ext cx="8596668" cy="935115"/>
          </a:xfrm>
        </p:spPr>
        <p:txBody>
          <a:bodyPr>
            <a:normAutofit/>
          </a:bodyPr>
          <a:lstStyle/>
          <a:p>
            <a:r>
              <a:rPr lang="en-US" sz="3200" dirty="0">
                <a:latin typeface="Times New Roman" pitchFamily="18" charset="0"/>
                <a:cs typeface="Times New Roman" pitchFamily="18" charset="0"/>
              </a:rPr>
              <a:t>PROBLEM STATEMENT</a:t>
            </a:r>
            <a:endParaRPr lang="en-IN" sz="3200" dirty="0">
              <a:latin typeface="Times New Roman" pitchFamily="18" charset="0"/>
              <a:cs typeface="Times New Roman" pitchFamily="18" charset="0"/>
            </a:endParaRPr>
          </a:p>
        </p:txBody>
      </p:sp>
      <p:sp>
        <p:nvSpPr>
          <p:cNvPr id="3" name="Content Placeholder 2">
            <a:extLst>
              <a:ext uri="{FF2B5EF4-FFF2-40B4-BE49-F238E27FC236}">
                <a16:creationId xmlns:a16="http://schemas.microsoft.com/office/drawing/2014/main" xmlns="" id="{678E81CC-950B-4451-858F-DB1F23C9990E}"/>
              </a:ext>
            </a:extLst>
          </p:cNvPr>
          <p:cNvSpPr>
            <a:spLocks noGrp="1"/>
          </p:cNvSpPr>
          <p:nvPr>
            <p:ph idx="1"/>
          </p:nvPr>
        </p:nvSpPr>
        <p:spPr>
          <a:xfrm>
            <a:off x="677334" y="1539146"/>
            <a:ext cx="9052592" cy="3880773"/>
          </a:xfrm>
        </p:spPr>
        <p:txBody>
          <a:bodyPr>
            <a:normAutofit/>
          </a:bodyPr>
          <a:lstStyle/>
          <a:p>
            <a:pPr>
              <a:buNone/>
            </a:pPr>
            <a:r>
              <a:rPr lang="en-IN" sz="1600" dirty="0" smtClean="0">
                <a:latin typeface="Times New Roman" pitchFamily="18" charset="0"/>
                <a:cs typeface="Times New Roman" pitchFamily="18" charset="0"/>
              </a:rPr>
              <a:t>	The main objective of our project is to build an application in </a:t>
            </a:r>
            <a:r>
              <a:rPr lang="en-IN" sz="1600" dirty="0" smtClean="0">
                <a:latin typeface="Times New Roman" pitchFamily="18" charset="0"/>
                <a:cs typeface="Times New Roman" pitchFamily="18" charset="0"/>
              </a:rPr>
              <a:t>python </a:t>
            </a:r>
            <a:r>
              <a:rPr lang="en-IN" sz="1600" dirty="0" smtClean="0">
                <a:latin typeface="Times New Roman" pitchFamily="18" charset="0"/>
                <a:cs typeface="Times New Roman" pitchFamily="18" charset="0"/>
              </a:rPr>
              <a:t>using </a:t>
            </a:r>
            <a:r>
              <a:rPr lang="en-IN" sz="1600" dirty="0" err="1" smtClean="0">
                <a:latin typeface="Times New Roman" pitchFamily="18" charset="0"/>
                <a:cs typeface="Times New Roman" pitchFamily="18" charset="0"/>
              </a:rPr>
              <a:t>streamlit</a:t>
            </a:r>
            <a:r>
              <a:rPr lang="en-IN" sz="1600" dirty="0" smtClean="0">
                <a:latin typeface="Times New Roman" pitchFamily="18" charset="0"/>
                <a:cs typeface="Times New Roman" pitchFamily="18" charset="0"/>
              </a:rPr>
              <a:t> which enables </a:t>
            </a:r>
            <a:r>
              <a:rPr lang="en-IN" sz="1600" dirty="0" smtClean="0">
                <a:latin typeface="Times New Roman" pitchFamily="18" charset="0"/>
                <a:cs typeface="Times New Roman" pitchFamily="18" charset="0"/>
              </a:rPr>
              <a:t>user to understand the data first and try to gather as many insights from it. Pandas profiling is an open source Python module with which we can quickly do an exploratory data analysis with just a few lines of </a:t>
            </a:r>
            <a:r>
              <a:rPr lang="en-IN" sz="1600" dirty="0" smtClean="0">
                <a:latin typeface="Times New Roman" pitchFamily="18" charset="0"/>
                <a:cs typeface="Times New Roman" pitchFamily="18" charset="0"/>
              </a:rPr>
              <a:t>code.</a:t>
            </a:r>
            <a:endParaRPr lang="en-IN" sz="1600" dirty="0">
              <a:latin typeface="Times New Roman" pitchFamily="18" charset="0"/>
              <a:cs typeface="Times New Roman" pitchFamily="18" charset="0"/>
            </a:endParaRPr>
          </a:p>
        </p:txBody>
      </p:sp>
    </p:spTree>
    <p:extLst>
      <p:ext uri="{BB962C8B-B14F-4D97-AF65-F5344CB8AC3E}">
        <p14:creationId xmlns:p14="http://schemas.microsoft.com/office/powerpoint/2010/main" xmlns="" val="35363093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3B2A9CA-FD4A-46B6-BE34-D4CFD97398C3}"/>
              </a:ext>
            </a:extLst>
          </p:cNvPr>
          <p:cNvSpPr>
            <a:spLocks noGrp="1"/>
          </p:cNvSpPr>
          <p:nvPr>
            <p:ph type="title"/>
          </p:nvPr>
        </p:nvSpPr>
        <p:spPr/>
        <p:txBody>
          <a:bodyPr>
            <a:normAutofit/>
          </a:bodyPr>
          <a:lstStyle/>
          <a:p>
            <a:r>
              <a:rPr lang="en-US" sz="3200" dirty="0">
                <a:latin typeface="Times New Roman" pitchFamily="18" charset="0"/>
                <a:cs typeface="Times New Roman" pitchFamily="18" charset="0"/>
              </a:rPr>
              <a:t>ABSTRACT</a:t>
            </a:r>
            <a:endParaRPr lang="en-IN" sz="3200" dirty="0">
              <a:latin typeface="Times New Roman" pitchFamily="18" charset="0"/>
              <a:cs typeface="Times New Roman" pitchFamily="18" charset="0"/>
            </a:endParaRPr>
          </a:p>
        </p:txBody>
      </p:sp>
      <p:sp>
        <p:nvSpPr>
          <p:cNvPr id="3" name="Content Placeholder 2">
            <a:extLst>
              <a:ext uri="{FF2B5EF4-FFF2-40B4-BE49-F238E27FC236}">
                <a16:creationId xmlns:a16="http://schemas.microsoft.com/office/drawing/2014/main" xmlns="" id="{AB5D1518-0A65-4FCA-9971-5A82812FF926}"/>
              </a:ext>
            </a:extLst>
          </p:cNvPr>
          <p:cNvSpPr>
            <a:spLocks noGrp="1"/>
          </p:cNvSpPr>
          <p:nvPr>
            <p:ph idx="1"/>
          </p:nvPr>
        </p:nvSpPr>
        <p:spPr>
          <a:xfrm>
            <a:off x="677334" y="1610170"/>
            <a:ext cx="8596668" cy="3880773"/>
          </a:xfrm>
        </p:spPr>
        <p:txBody>
          <a:bodyPr>
            <a:noAutofit/>
          </a:bodyPr>
          <a:lstStyle/>
          <a:p>
            <a:pPr algn="just">
              <a:buNone/>
            </a:pPr>
            <a:r>
              <a:rPr lang="en-IN" sz="1600" dirty="0" smtClean="0">
                <a:latin typeface="Times New Roman" pitchFamily="18" charset="0"/>
                <a:cs typeface="Times New Roman" pitchFamily="18" charset="0"/>
              </a:rPr>
              <a:t>      Exploratory </a:t>
            </a:r>
            <a:r>
              <a:rPr lang="en-IN" sz="1600" dirty="0" smtClean="0">
                <a:latin typeface="Times New Roman" pitchFamily="18" charset="0"/>
                <a:cs typeface="Times New Roman" pitchFamily="18" charset="0"/>
              </a:rPr>
              <a:t>data analysis (EDA) is used by data scientists to analyze and investigate data </a:t>
            </a:r>
            <a:r>
              <a:rPr lang="en-IN" sz="1600" dirty="0" smtClean="0">
                <a:latin typeface="Times New Roman" pitchFamily="18" charset="0"/>
                <a:cs typeface="Times New Roman" pitchFamily="18" charset="0"/>
              </a:rPr>
              <a:t>sets and </a:t>
            </a:r>
            <a:r>
              <a:rPr lang="en-IN" sz="1600" dirty="0" smtClean="0">
                <a:latin typeface="Times New Roman" pitchFamily="18" charset="0"/>
                <a:cs typeface="Times New Roman" pitchFamily="18" charset="0"/>
              </a:rPr>
              <a:t>summarize their </a:t>
            </a:r>
            <a:r>
              <a:rPr lang="en-IN" sz="1600" dirty="0" smtClean="0">
                <a:latin typeface="Times New Roman" pitchFamily="18" charset="0"/>
                <a:cs typeface="Times New Roman" pitchFamily="18" charset="0"/>
              </a:rPr>
              <a:t>main characteristics</a:t>
            </a:r>
            <a:r>
              <a:rPr lang="en-IN" sz="1600" dirty="0" smtClean="0">
                <a:latin typeface="Times New Roman" pitchFamily="18" charset="0"/>
                <a:cs typeface="Times New Roman" pitchFamily="18" charset="0"/>
              </a:rPr>
              <a:t>, often employing data visualization methods. The </a:t>
            </a:r>
            <a:r>
              <a:rPr lang="en-IN" sz="1600" dirty="0" smtClean="0">
                <a:latin typeface="Times New Roman" pitchFamily="18" charset="0"/>
                <a:cs typeface="Times New Roman" pitchFamily="18" charset="0"/>
              </a:rPr>
              <a:t>first step </a:t>
            </a:r>
            <a:r>
              <a:rPr lang="en-IN" sz="1600" dirty="0" smtClean="0">
                <a:latin typeface="Times New Roman" pitchFamily="18" charset="0"/>
                <a:cs typeface="Times New Roman" pitchFamily="18" charset="0"/>
              </a:rPr>
              <a:t>in data analysis is to observe the statistical values of the data to decide if it needs to </a:t>
            </a:r>
            <a:r>
              <a:rPr lang="en-IN" sz="1600" dirty="0" smtClean="0">
                <a:latin typeface="Times New Roman" pitchFamily="18" charset="0"/>
                <a:cs typeface="Times New Roman" pitchFamily="18" charset="0"/>
              </a:rPr>
              <a:t>be </a:t>
            </a:r>
            <a:r>
              <a:rPr lang="en-IN" sz="1600" dirty="0" err="1" smtClean="0">
                <a:latin typeface="Times New Roman" pitchFamily="18" charset="0"/>
                <a:cs typeface="Times New Roman" pitchFamily="18" charset="0"/>
              </a:rPr>
              <a:t>preprocessed</a:t>
            </a:r>
            <a:r>
              <a:rPr lang="en-IN" sz="1600" dirty="0" smtClean="0">
                <a:latin typeface="Times New Roman" pitchFamily="18" charset="0"/>
                <a:cs typeface="Times New Roman" pitchFamily="18" charset="0"/>
              </a:rPr>
              <a:t> </a:t>
            </a:r>
            <a:r>
              <a:rPr lang="en-IN" sz="1600" dirty="0" smtClean="0">
                <a:latin typeface="Times New Roman" pitchFamily="18" charset="0"/>
                <a:cs typeface="Times New Roman" pitchFamily="18" charset="0"/>
              </a:rPr>
              <a:t>in order to make it more consistent. It helps determine how best to manipulate </a:t>
            </a:r>
            <a:r>
              <a:rPr lang="en-IN" sz="1600" dirty="0" smtClean="0">
                <a:latin typeface="Times New Roman" pitchFamily="18" charset="0"/>
                <a:cs typeface="Times New Roman" pitchFamily="18" charset="0"/>
              </a:rPr>
              <a:t>data sources </a:t>
            </a:r>
            <a:r>
              <a:rPr lang="en-IN" sz="1600" dirty="0" smtClean="0">
                <a:latin typeface="Times New Roman" pitchFamily="18" charset="0"/>
                <a:cs typeface="Times New Roman" pitchFamily="18" charset="0"/>
              </a:rPr>
              <a:t>to get the answers you need, making it easier for data scientists to discover patterns, </a:t>
            </a:r>
            <a:r>
              <a:rPr lang="en-IN" sz="1600" dirty="0" smtClean="0">
                <a:latin typeface="Times New Roman" pitchFamily="18" charset="0"/>
                <a:cs typeface="Times New Roman" pitchFamily="18" charset="0"/>
              </a:rPr>
              <a:t>spot anomalies</a:t>
            </a:r>
            <a:r>
              <a:rPr lang="en-IN" sz="1600" dirty="0" smtClean="0">
                <a:latin typeface="Times New Roman" pitchFamily="18" charset="0"/>
                <a:cs typeface="Times New Roman" pitchFamily="18" charset="0"/>
              </a:rPr>
              <a:t>, test a hypothesis, or check assumptions. This application was build in python </a:t>
            </a:r>
            <a:r>
              <a:rPr lang="en-IN" sz="1600" dirty="0" smtClean="0">
                <a:latin typeface="Times New Roman" pitchFamily="18" charset="0"/>
                <a:cs typeface="Times New Roman" pitchFamily="18" charset="0"/>
              </a:rPr>
              <a:t>using pandas-profiling </a:t>
            </a:r>
            <a:r>
              <a:rPr lang="en-IN" sz="1600" dirty="0" smtClean="0">
                <a:latin typeface="Times New Roman" pitchFamily="18" charset="0"/>
                <a:cs typeface="Times New Roman" pitchFamily="18" charset="0"/>
              </a:rPr>
              <a:t>and </a:t>
            </a:r>
            <a:r>
              <a:rPr lang="en-IN" sz="1600" dirty="0" err="1" smtClean="0">
                <a:latin typeface="Times New Roman" pitchFamily="18" charset="0"/>
                <a:cs typeface="Times New Roman" pitchFamily="18" charset="0"/>
              </a:rPr>
              <a:t>streamlit</a:t>
            </a:r>
            <a:r>
              <a:rPr lang="en-IN" sz="1600" dirty="0" smtClean="0">
                <a:latin typeface="Times New Roman" pitchFamily="18" charset="0"/>
                <a:cs typeface="Times New Roman" pitchFamily="18" charset="0"/>
              </a:rPr>
              <a:t> which enables user to understand the data first and try to gather </a:t>
            </a:r>
            <a:r>
              <a:rPr lang="en-IN" sz="1600" dirty="0" smtClean="0">
                <a:latin typeface="Times New Roman" pitchFamily="18" charset="0"/>
                <a:cs typeface="Times New Roman" pitchFamily="18" charset="0"/>
              </a:rPr>
              <a:t>as many </a:t>
            </a:r>
            <a:r>
              <a:rPr lang="en-IN" sz="1600" dirty="0" smtClean="0">
                <a:latin typeface="Times New Roman" pitchFamily="18" charset="0"/>
                <a:cs typeface="Times New Roman" pitchFamily="18" charset="0"/>
              </a:rPr>
              <a:t>insights from it. Pandas profiling is an open source Python module with which we </a:t>
            </a:r>
            <a:r>
              <a:rPr lang="en-IN" sz="1600" dirty="0" smtClean="0">
                <a:latin typeface="Times New Roman" pitchFamily="18" charset="0"/>
                <a:cs typeface="Times New Roman" pitchFamily="18" charset="0"/>
              </a:rPr>
              <a:t>can quickly </a:t>
            </a:r>
            <a:r>
              <a:rPr lang="en-IN" sz="1600" dirty="0" smtClean="0">
                <a:latin typeface="Times New Roman" pitchFamily="18" charset="0"/>
                <a:cs typeface="Times New Roman" pitchFamily="18" charset="0"/>
              </a:rPr>
              <a:t>do an exploratory data analysis with just a few lines of code. Besides, if this is not </a:t>
            </a:r>
            <a:r>
              <a:rPr lang="en-IN" sz="1600" dirty="0" smtClean="0">
                <a:latin typeface="Times New Roman" pitchFamily="18" charset="0"/>
                <a:cs typeface="Times New Roman" pitchFamily="18" charset="0"/>
              </a:rPr>
              <a:t>enough to </a:t>
            </a:r>
            <a:r>
              <a:rPr lang="en-IN" sz="1600" dirty="0" smtClean="0">
                <a:latin typeface="Times New Roman" pitchFamily="18" charset="0"/>
                <a:cs typeface="Times New Roman" pitchFamily="18" charset="0"/>
              </a:rPr>
              <a:t>convince us to use this tool, it also generates interactive reports in web format that can </a:t>
            </a:r>
            <a:r>
              <a:rPr lang="en-IN" sz="1600" dirty="0" smtClean="0">
                <a:latin typeface="Times New Roman" pitchFamily="18" charset="0"/>
                <a:cs typeface="Times New Roman" pitchFamily="18" charset="0"/>
              </a:rPr>
              <a:t>be presented </a:t>
            </a:r>
            <a:r>
              <a:rPr lang="en-IN" sz="1600" dirty="0" smtClean="0">
                <a:latin typeface="Times New Roman" pitchFamily="18" charset="0"/>
                <a:cs typeface="Times New Roman" pitchFamily="18" charset="0"/>
              </a:rPr>
              <a:t>to any person, even if they don’t know programming. </a:t>
            </a:r>
            <a:r>
              <a:rPr lang="en-IN" sz="1600" dirty="0" err="1" smtClean="0">
                <a:latin typeface="Times New Roman" pitchFamily="18" charset="0"/>
                <a:cs typeface="Times New Roman" pitchFamily="18" charset="0"/>
              </a:rPr>
              <a:t>Streamlit</a:t>
            </a:r>
            <a:r>
              <a:rPr lang="en-IN" sz="1600" dirty="0" smtClean="0">
                <a:latin typeface="Times New Roman" pitchFamily="18" charset="0"/>
                <a:cs typeface="Times New Roman" pitchFamily="18" charset="0"/>
              </a:rPr>
              <a:t> is an open-source </a:t>
            </a:r>
            <a:r>
              <a:rPr lang="en-IN" sz="1600" dirty="0" smtClean="0">
                <a:latin typeface="Times New Roman" pitchFamily="18" charset="0"/>
                <a:cs typeface="Times New Roman" pitchFamily="18" charset="0"/>
              </a:rPr>
              <a:t>app framework </a:t>
            </a:r>
            <a:r>
              <a:rPr lang="en-IN" sz="1600" dirty="0" smtClean="0">
                <a:latin typeface="Times New Roman" pitchFamily="18" charset="0"/>
                <a:cs typeface="Times New Roman" pitchFamily="18" charset="0"/>
              </a:rPr>
              <a:t>for creating and deploying data science applications. </a:t>
            </a:r>
            <a:r>
              <a:rPr lang="en-IN" sz="1600" dirty="0" err="1" smtClean="0">
                <a:latin typeface="Times New Roman" pitchFamily="18" charset="0"/>
                <a:cs typeface="Times New Roman" pitchFamily="18" charset="0"/>
              </a:rPr>
              <a:t>Streamlit</a:t>
            </a:r>
            <a:r>
              <a:rPr lang="en-IN" sz="1600" dirty="0" smtClean="0">
                <a:latin typeface="Times New Roman" pitchFamily="18" charset="0"/>
                <a:cs typeface="Times New Roman" pitchFamily="18" charset="0"/>
              </a:rPr>
              <a:t> helps data </a:t>
            </a:r>
            <a:r>
              <a:rPr lang="en-IN" sz="1600" dirty="0" smtClean="0">
                <a:latin typeface="Times New Roman" pitchFamily="18" charset="0"/>
                <a:cs typeface="Times New Roman" pitchFamily="18" charset="0"/>
              </a:rPr>
              <a:t>scientists and </a:t>
            </a:r>
            <a:r>
              <a:rPr lang="en-IN" sz="1600" dirty="0" smtClean="0">
                <a:latin typeface="Times New Roman" pitchFamily="18" charset="0"/>
                <a:cs typeface="Times New Roman" pitchFamily="18" charset="0"/>
              </a:rPr>
              <a:t>machine learning engineers to develop </a:t>
            </a:r>
            <a:r>
              <a:rPr lang="en-IN" sz="1600" dirty="0" err="1" smtClean="0">
                <a:latin typeface="Times New Roman" pitchFamily="18" charset="0"/>
                <a:cs typeface="Times New Roman" pitchFamily="18" charset="0"/>
              </a:rPr>
              <a:t>performant</a:t>
            </a:r>
            <a:r>
              <a:rPr lang="en-IN" sz="1600" dirty="0" smtClean="0">
                <a:latin typeface="Times New Roman" pitchFamily="18" charset="0"/>
                <a:cs typeface="Times New Roman" pitchFamily="18" charset="0"/>
              </a:rPr>
              <a:t> applications. This application helps </a:t>
            </a:r>
            <a:r>
              <a:rPr lang="en-IN" sz="1600" dirty="0" smtClean="0">
                <a:latin typeface="Times New Roman" pitchFamily="18" charset="0"/>
                <a:cs typeface="Times New Roman" pitchFamily="18" charset="0"/>
              </a:rPr>
              <a:t>to improve </a:t>
            </a:r>
            <a:r>
              <a:rPr lang="en-IN" sz="1600" dirty="0" smtClean="0">
                <a:latin typeface="Times New Roman" pitchFamily="18" charset="0"/>
                <a:cs typeface="Times New Roman" pitchFamily="18" charset="0"/>
              </a:rPr>
              <a:t>understanding of variables by extracting averages, mean, minimum, and </a:t>
            </a:r>
            <a:r>
              <a:rPr lang="en-IN" sz="1600" dirty="0" smtClean="0">
                <a:latin typeface="Times New Roman" pitchFamily="18" charset="0"/>
                <a:cs typeface="Times New Roman" pitchFamily="18" charset="0"/>
              </a:rPr>
              <a:t>maximum values</a:t>
            </a:r>
            <a:r>
              <a:rPr lang="en-IN" sz="1600" dirty="0" smtClean="0">
                <a:latin typeface="Times New Roman" pitchFamily="18" charset="0"/>
                <a:cs typeface="Times New Roman" pitchFamily="18" charset="0"/>
              </a:rPr>
              <a:t>, etc. Discover errors, outliers, and missing values in the data. Identify patterns </a:t>
            </a:r>
            <a:r>
              <a:rPr lang="en-IN" sz="1600" dirty="0" smtClean="0">
                <a:latin typeface="Times New Roman" pitchFamily="18" charset="0"/>
                <a:cs typeface="Times New Roman" pitchFamily="18" charset="0"/>
              </a:rPr>
              <a:t>by visualizing </a:t>
            </a:r>
            <a:r>
              <a:rPr lang="en-IN" sz="1600" dirty="0" smtClean="0">
                <a:latin typeface="Times New Roman" pitchFamily="18" charset="0"/>
                <a:cs typeface="Times New Roman" pitchFamily="18" charset="0"/>
              </a:rPr>
              <a:t>data in graphs such as box plots, scatter plots, and histograms. Hence, the main </a:t>
            </a:r>
            <a:r>
              <a:rPr lang="en-IN" sz="1600" dirty="0" smtClean="0">
                <a:latin typeface="Times New Roman" pitchFamily="18" charset="0"/>
                <a:cs typeface="Times New Roman" pitchFamily="18" charset="0"/>
              </a:rPr>
              <a:t>goal is </a:t>
            </a:r>
            <a:r>
              <a:rPr lang="en-IN" sz="1600" dirty="0" smtClean="0">
                <a:latin typeface="Times New Roman" pitchFamily="18" charset="0"/>
                <a:cs typeface="Times New Roman" pitchFamily="18" charset="0"/>
              </a:rPr>
              <a:t>to understand the data better and use tools effectively to gain valuable insights or </a:t>
            </a:r>
            <a:r>
              <a:rPr lang="en-IN" sz="1600" dirty="0" smtClean="0">
                <a:latin typeface="Times New Roman" pitchFamily="18" charset="0"/>
                <a:cs typeface="Times New Roman" pitchFamily="18" charset="0"/>
              </a:rPr>
              <a:t>draw conclusions</a:t>
            </a:r>
            <a:r>
              <a:rPr lang="en-IN" sz="1600" dirty="0" smtClean="0">
                <a:latin typeface="Times New Roman" pitchFamily="18" charset="0"/>
                <a:cs typeface="Times New Roman" pitchFamily="18" charset="0"/>
              </a:rPr>
              <a:t>.</a:t>
            </a:r>
            <a:endParaRPr lang="en-IN" sz="1600" dirty="0">
              <a:latin typeface="Times New Roman" pitchFamily="18" charset="0"/>
              <a:cs typeface="Times New Roman" pitchFamily="18" charset="0"/>
            </a:endParaRPr>
          </a:p>
        </p:txBody>
      </p:sp>
    </p:spTree>
    <p:extLst>
      <p:ext uri="{BB962C8B-B14F-4D97-AF65-F5344CB8AC3E}">
        <p14:creationId xmlns:p14="http://schemas.microsoft.com/office/powerpoint/2010/main" xmlns="" val="30207769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251B331-D22C-46B6-A52E-BC4F9DDFC9B5}"/>
              </a:ext>
            </a:extLst>
          </p:cNvPr>
          <p:cNvSpPr>
            <a:spLocks noGrp="1"/>
          </p:cNvSpPr>
          <p:nvPr>
            <p:ph type="title"/>
          </p:nvPr>
        </p:nvSpPr>
        <p:spPr>
          <a:xfrm>
            <a:off x="677334" y="609600"/>
            <a:ext cx="8596668" cy="837460"/>
          </a:xfrm>
        </p:spPr>
        <p:txBody>
          <a:bodyPr>
            <a:normAutofit/>
          </a:bodyPr>
          <a:lstStyle/>
          <a:p>
            <a:r>
              <a:rPr lang="en-US" sz="3200" dirty="0">
                <a:latin typeface="Times New Roman" pitchFamily="18" charset="0"/>
                <a:cs typeface="Times New Roman" pitchFamily="18" charset="0"/>
              </a:rPr>
              <a:t>REQUIREMENTS</a:t>
            </a:r>
            <a:endParaRPr lang="en-IN" sz="3200" dirty="0">
              <a:latin typeface="Times New Roman" pitchFamily="18" charset="0"/>
              <a:cs typeface="Times New Roman" pitchFamily="18" charset="0"/>
            </a:endParaRPr>
          </a:p>
        </p:txBody>
      </p:sp>
      <p:sp>
        <p:nvSpPr>
          <p:cNvPr id="3" name="Content Placeholder 2">
            <a:extLst>
              <a:ext uri="{FF2B5EF4-FFF2-40B4-BE49-F238E27FC236}">
                <a16:creationId xmlns:a16="http://schemas.microsoft.com/office/drawing/2014/main" xmlns="" id="{AB1FC93E-F144-4A95-BABF-48072FCF3A62}"/>
              </a:ext>
            </a:extLst>
          </p:cNvPr>
          <p:cNvSpPr>
            <a:spLocks noGrp="1"/>
          </p:cNvSpPr>
          <p:nvPr>
            <p:ph idx="1"/>
          </p:nvPr>
        </p:nvSpPr>
        <p:spPr>
          <a:xfrm>
            <a:off x="677334" y="1592418"/>
            <a:ext cx="8596668" cy="3880773"/>
          </a:xfrm>
        </p:spPr>
        <p:txBody>
          <a:bodyPr>
            <a:normAutofit/>
          </a:bodyPr>
          <a:lstStyle/>
          <a:p>
            <a:r>
              <a:rPr lang="en-IN" sz="1600" b="1" dirty="0">
                <a:latin typeface="Times New Roman" pitchFamily="18" charset="0"/>
                <a:cs typeface="Times New Roman" pitchFamily="18" charset="0"/>
              </a:rPr>
              <a:t>HARDWARE REQUIREMENTS:</a:t>
            </a:r>
          </a:p>
          <a:p>
            <a:pPr marL="0" indent="0" algn="just">
              <a:buNone/>
            </a:pPr>
            <a:r>
              <a:rPr lang="en-IN" sz="1600" dirty="0">
                <a:latin typeface="Times New Roman" pitchFamily="18" charset="0"/>
                <a:cs typeface="Times New Roman" pitchFamily="18" charset="0"/>
              </a:rPr>
              <a:t>     </a:t>
            </a:r>
            <a:r>
              <a:rPr lang="en-IN" sz="1600" dirty="0" smtClean="0">
                <a:latin typeface="Times New Roman" pitchFamily="18" charset="0"/>
                <a:cs typeface="Times New Roman" pitchFamily="18" charset="0"/>
              </a:rPr>
              <a:t> </a:t>
            </a:r>
            <a:r>
              <a:rPr lang="en-IN" sz="1600" b="1" dirty="0" smtClean="0">
                <a:latin typeface="Times New Roman" pitchFamily="18" charset="0"/>
                <a:cs typeface="Times New Roman" pitchFamily="18" charset="0"/>
              </a:rPr>
              <a:t>Processor </a:t>
            </a:r>
            <a:r>
              <a:rPr lang="en-IN" sz="1600" b="1" dirty="0">
                <a:latin typeface="Times New Roman" pitchFamily="18" charset="0"/>
                <a:cs typeface="Times New Roman" pitchFamily="18" charset="0"/>
              </a:rPr>
              <a:t>:</a:t>
            </a:r>
            <a:r>
              <a:rPr lang="en-IN" sz="1600" dirty="0">
                <a:latin typeface="Times New Roman" pitchFamily="18" charset="0"/>
                <a:cs typeface="Times New Roman" pitchFamily="18" charset="0"/>
              </a:rPr>
              <a:t> Any Update Processer</a:t>
            </a:r>
          </a:p>
          <a:p>
            <a:pPr marL="0" indent="0" algn="just">
              <a:buNone/>
            </a:pPr>
            <a:r>
              <a:rPr lang="en-IN" sz="1600" b="1" dirty="0">
                <a:latin typeface="Times New Roman" pitchFamily="18" charset="0"/>
                <a:cs typeface="Times New Roman" pitchFamily="18" charset="0"/>
              </a:rPr>
              <a:t>     </a:t>
            </a:r>
            <a:r>
              <a:rPr lang="en-IN" sz="1600" b="1" dirty="0" smtClean="0">
                <a:latin typeface="Times New Roman" pitchFamily="18" charset="0"/>
                <a:cs typeface="Times New Roman" pitchFamily="18" charset="0"/>
              </a:rPr>
              <a:t> RAM </a:t>
            </a:r>
            <a:r>
              <a:rPr lang="en-IN" sz="1600" b="1" dirty="0">
                <a:latin typeface="Times New Roman" pitchFamily="18" charset="0"/>
                <a:cs typeface="Times New Roman" pitchFamily="18" charset="0"/>
              </a:rPr>
              <a:t>: </a:t>
            </a:r>
            <a:r>
              <a:rPr lang="en-IN" sz="1600" dirty="0">
                <a:latin typeface="Times New Roman" pitchFamily="18" charset="0"/>
                <a:cs typeface="Times New Roman" pitchFamily="18" charset="0"/>
              </a:rPr>
              <a:t>Min 4 GB</a:t>
            </a:r>
          </a:p>
          <a:p>
            <a:pPr marL="0" indent="0" algn="just">
              <a:buNone/>
            </a:pPr>
            <a:r>
              <a:rPr lang="en-IN" sz="1600" dirty="0">
                <a:latin typeface="Times New Roman" pitchFamily="18" charset="0"/>
                <a:cs typeface="Times New Roman" pitchFamily="18" charset="0"/>
              </a:rPr>
              <a:t>   </a:t>
            </a:r>
            <a:r>
              <a:rPr lang="en-IN" sz="1600" dirty="0" smtClean="0">
                <a:latin typeface="Times New Roman" pitchFamily="18" charset="0"/>
                <a:cs typeface="Times New Roman" pitchFamily="18" charset="0"/>
              </a:rPr>
              <a:t>   </a:t>
            </a:r>
            <a:r>
              <a:rPr lang="en-IN" sz="1600" b="1" dirty="0" smtClean="0">
                <a:latin typeface="Times New Roman" pitchFamily="18" charset="0"/>
                <a:cs typeface="Times New Roman" pitchFamily="18" charset="0"/>
              </a:rPr>
              <a:t>Hard </a:t>
            </a:r>
            <a:r>
              <a:rPr lang="en-IN" sz="1600" b="1" dirty="0">
                <a:latin typeface="Times New Roman" pitchFamily="18" charset="0"/>
                <a:cs typeface="Times New Roman" pitchFamily="18" charset="0"/>
              </a:rPr>
              <a:t>Disk :</a:t>
            </a:r>
            <a:r>
              <a:rPr lang="en-IN" sz="1600" dirty="0">
                <a:latin typeface="Times New Roman" pitchFamily="18" charset="0"/>
                <a:cs typeface="Times New Roman" pitchFamily="18" charset="0"/>
              </a:rPr>
              <a:t> Min 100 GB</a:t>
            </a:r>
          </a:p>
          <a:p>
            <a:pPr marL="0" indent="0">
              <a:buNone/>
            </a:pPr>
            <a:endParaRPr lang="en-IN" sz="1600" dirty="0">
              <a:latin typeface="Times New Roman" pitchFamily="18" charset="0"/>
              <a:cs typeface="Times New Roman" pitchFamily="18" charset="0"/>
            </a:endParaRPr>
          </a:p>
          <a:p>
            <a:r>
              <a:rPr lang="en-IN" sz="1600" b="1" dirty="0">
                <a:latin typeface="Times New Roman" pitchFamily="18" charset="0"/>
                <a:cs typeface="Times New Roman" pitchFamily="18" charset="0"/>
              </a:rPr>
              <a:t>SOFTWARE REQUIREMENTS:</a:t>
            </a:r>
          </a:p>
          <a:p>
            <a:pPr marL="0" indent="0">
              <a:buNone/>
            </a:pPr>
            <a:r>
              <a:rPr lang="en-IN" sz="1600" dirty="0">
                <a:latin typeface="Times New Roman" pitchFamily="18" charset="0"/>
                <a:cs typeface="Times New Roman" pitchFamily="18" charset="0"/>
              </a:rPr>
              <a:t>     </a:t>
            </a:r>
            <a:r>
              <a:rPr lang="en-IN" sz="1600" dirty="0" smtClean="0">
                <a:latin typeface="Times New Roman" pitchFamily="18" charset="0"/>
                <a:cs typeface="Times New Roman" pitchFamily="18" charset="0"/>
              </a:rPr>
              <a:t> </a:t>
            </a:r>
            <a:r>
              <a:rPr lang="en-IN" sz="1600" b="1" dirty="0" smtClean="0">
                <a:latin typeface="Times New Roman" pitchFamily="18" charset="0"/>
                <a:cs typeface="Times New Roman" pitchFamily="18" charset="0"/>
              </a:rPr>
              <a:t>Operating </a:t>
            </a:r>
            <a:r>
              <a:rPr lang="en-IN" sz="1600" b="1" dirty="0">
                <a:latin typeface="Times New Roman" pitchFamily="18" charset="0"/>
                <a:cs typeface="Times New Roman" pitchFamily="18" charset="0"/>
              </a:rPr>
              <a:t>System : </a:t>
            </a:r>
            <a:r>
              <a:rPr lang="en-IN" sz="1600" dirty="0">
                <a:latin typeface="Times New Roman" pitchFamily="18" charset="0"/>
                <a:cs typeface="Times New Roman" pitchFamily="18" charset="0"/>
              </a:rPr>
              <a:t>Windows family</a:t>
            </a:r>
          </a:p>
          <a:p>
            <a:pPr marL="0" indent="0">
              <a:buNone/>
            </a:pPr>
            <a:r>
              <a:rPr lang="en-IN" sz="1600" b="1" dirty="0">
                <a:latin typeface="Times New Roman" pitchFamily="18" charset="0"/>
                <a:cs typeface="Times New Roman" pitchFamily="18" charset="0"/>
              </a:rPr>
              <a:t>     </a:t>
            </a:r>
            <a:r>
              <a:rPr lang="en-IN" sz="1600" b="1" dirty="0" smtClean="0">
                <a:latin typeface="Times New Roman" pitchFamily="18" charset="0"/>
                <a:cs typeface="Times New Roman" pitchFamily="18" charset="0"/>
              </a:rPr>
              <a:t> Technology </a:t>
            </a:r>
            <a:r>
              <a:rPr lang="en-IN" sz="1600" b="1" dirty="0">
                <a:latin typeface="Times New Roman" pitchFamily="18" charset="0"/>
                <a:cs typeface="Times New Roman" pitchFamily="18" charset="0"/>
              </a:rPr>
              <a:t>:</a:t>
            </a:r>
            <a:r>
              <a:rPr lang="en-IN" sz="1600" dirty="0">
                <a:latin typeface="Times New Roman" pitchFamily="18" charset="0"/>
                <a:cs typeface="Times New Roman" pitchFamily="18" charset="0"/>
              </a:rPr>
              <a:t>Python 3.6</a:t>
            </a:r>
          </a:p>
          <a:p>
            <a:pPr marL="0" indent="0">
              <a:buNone/>
            </a:pPr>
            <a:r>
              <a:rPr lang="en-IN" sz="1600" b="1" dirty="0">
                <a:latin typeface="Times New Roman" pitchFamily="18" charset="0"/>
                <a:cs typeface="Times New Roman" pitchFamily="18" charset="0"/>
              </a:rPr>
              <a:t>     </a:t>
            </a:r>
            <a:r>
              <a:rPr lang="en-IN" sz="1600" b="1" dirty="0" smtClean="0">
                <a:latin typeface="Times New Roman" pitchFamily="18" charset="0"/>
                <a:cs typeface="Times New Roman" pitchFamily="18" charset="0"/>
              </a:rPr>
              <a:t> IDE : </a:t>
            </a:r>
            <a:r>
              <a:rPr lang="en-IN" sz="1600" dirty="0" err="1" smtClean="0">
                <a:latin typeface="Times New Roman" pitchFamily="18" charset="0"/>
                <a:cs typeface="Times New Roman" pitchFamily="18" charset="0"/>
              </a:rPr>
              <a:t>Spyder</a:t>
            </a:r>
            <a:endParaRPr lang="en-IN" sz="1600" dirty="0">
              <a:latin typeface="Times New Roman" pitchFamily="18" charset="0"/>
              <a:cs typeface="Times New Roman" pitchFamily="18" charset="0"/>
            </a:endParaRPr>
          </a:p>
          <a:p>
            <a:pPr marL="0" indent="0">
              <a:buNone/>
            </a:pPr>
            <a:r>
              <a:rPr lang="en-IN" sz="1600" b="1" dirty="0">
                <a:latin typeface="Times New Roman" pitchFamily="18" charset="0"/>
                <a:cs typeface="Times New Roman" pitchFamily="18" charset="0"/>
              </a:rPr>
              <a:t>    </a:t>
            </a:r>
            <a:r>
              <a:rPr lang="en-IN" sz="1600" b="1" dirty="0" smtClean="0">
                <a:latin typeface="Times New Roman" pitchFamily="18" charset="0"/>
                <a:cs typeface="Times New Roman" pitchFamily="18" charset="0"/>
              </a:rPr>
              <a:t>  </a:t>
            </a:r>
            <a:r>
              <a:rPr lang="en-IN" sz="1600" b="1" dirty="0">
                <a:latin typeface="Times New Roman" pitchFamily="18" charset="0"/>
                <a:cs typeface="Times New Roman" pitchFamily="18" charset="0"/>
              </a:rPr>
              <a:t>Front-End Technology : </a:t>
            </a:r>
            <a:r>
              <a:rPr lang="en-IN" sz="1600" dirty="0" err="1" smtClean="0">
                <a:latin typeface="Times New Roman" pitchFamily="18" charset="0"/>
                <a:cs typeface="Times New Roman" pitchFamily="18" charset="0"/>
              </a:rPr>
              <a:t>StreamLit</a:t>
            </a:r>
            <a:endParaRPr lang="en-IN" sz="1600" dirty="0" smtClean="0">
              <a:latin typeface="Times New Roman" pitchFamily="18" charset="0"/>
              <a:cs typeface="Times New Roman" pitchFamily="18" charset="0"/>
            </a:endParaRPr>
          </a:p>
          <a:p>
            <a:pPr marL="0" indent="0">
              <a:buNone/>
            </a:pPr>
            <a:endParaRPr lang="en-IN" sz="1600" dirty="0" smtClean="0">
              <a:latin typeface="Times New Roman" pitchFamily="18" charset="0"/>
              <a:cs typeface="Times New Roman" pitchFamily="18" charset="0"/>
            </a:endParaRPr>
          </a:p>
          <a:p>
            <a:pPr marL="0" indent="0">
              <a:buNone/>
            </a:pPr>
            <a:endParaRPr lang="en-IN" sz="1600" dirty="0" smtClean="0">
              <a:latin typeface="Times New Roman" pitchFamily="18" charset="0"/>
              <a:cs typeface="Times New Roman" pitchFamily="18" charset="0"/>
            </a:endParaRPr>
          </a:p>
          <a:p>
            <a:pPr marL="0" indent="0">
              <a:buNone/>
            </a:pPr>
            <a:endParaRPr lang="en-IN" sz="1600" dirty="0" smtClean="0">
              <a:latin typeface="Times New Roman" pitchFamily="18" charset="0"/>
              <a:cs typeface="Times New Roman" pitchFamily="18" charset="0"/>
            </a:endParaRPr>
          </a:p>
          <a:p>
            <a:pPr marL="0" indent="0">
              <a:buNone/>
            </a:pPr>
            <a:endParaRPr lang="en-IN" sz="1600" dirty="0" smtClean="0">
              <a:latin typeface="Times New Roman" pitchFamily="18" charset="0"/>
              <a:cs typeface="Times New Roman" pitchFamily="18" charset="0"/>
            </a:endParaRPr>
          </a:p>
          <a:p>
            <a:pPr marL="0" indent="0">
              <a:buNone/>
            </a:pPr>
            <a:endParaRPr lang="en-IN" sz="1600" dirty="0" smtClean="0">
              <a:latin typeface="Times New Roman" pitchFamily="18" charset="0"/>
              <a:cs typeface="Times New Roman" pitchFamily="18" charset="0"/>
            </a:endParaRPr>
          </a:p>
          <a:p>
            <a:pPr marL="0" indent="0">
              <a:buNone/>
            </a:pPr>
            <a:endParaRPr lang="en-IN" sz="1600" dirty="0" smtClean="0">
              <a:latin typeface="Times New Roman" pitchFamily="18" charset="0"/>
              <a:cs typeface="Times New Roman" pitchFamily="18" charset="0"/>
            </a:endParaRPr>
          </a:p>
          <a:p>
            <a:pPr marL="0" indent="0">
              <a:buNone/>
            </a:pPr>
            <a:endParaRPr lang="en-IN" sz="1600" dirty="0" smtClean="0">
              <a:latin typeface="Times New Roman" pitchFamily="18" charset="0"/>
              <a:cs typeface="Times New Roman" pitchFamily="18" charset="0"/>
            </a:endParaRPr>
          </a:p>
          <a:p>
            <a:pPr marL="0" indent="0">
              <a:buNone/>
            </a:pPr>
            <a:endParaRPr lang="en-IN" sz="1600" dirty="0" smtClean="0">
              <a:latin typeface="Times New Roman" pitchFamily="18" charset="0"/>
              <a:cs typeface="Times New Roman" pitchFamily="18" charset="0"/>
            </a:endParaRPr>
          </a:p>
          <a:p>
            <a:pPr marL="0" indent="0">
              <a:buNone/>
            </a:pPr>
            <a:endParaRPr lang="en-IN" sz="1600" dirty="0">
              <a:latin typeface="Times New Roman" pitchFamily="18" charset="0"/>
              <a:cs typeface="Times New Roman" pitchFamily="18" charset="0"/>
            </a:endParaRPr>
          </a:p>
        </p:txBody>
      </p:sp>
    </p:spTree>
    <p:extLst>
      <p:ext uri="{BB962C8B-B14F-4D97-AF65-F5344CB8AC3E}">
        <p14:creationId xmlns:p14="http://schemas.microsoft.com/office/powerpoint/2010/main" xmlns="" val="15045824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70626"/>
          </a:xfrm>
        </p:spPr>
        <p:txBody>
          <a:bodyPr>
            <a:normAutofit/>
          </a:bodyPr>
          <a:lstStyle/>
          <a:p>
            <a:r>
              <a:rPr lang="en-IN" sz="3200" dirty="0" smtClean="0">
                <a:latin typeface="Times New Roman" pitchFamily="18" charset="0"/>
                <a:cs typeface="Times New Roman" pitchFamily="18" charset="0"/>
              </a:rPr>
              <a:t>INTRODUCTION:</a:t>
            </a:r>
            <a:endParaRPr lang="en-IN" sz="3200" dirty="0">
              <a:latin typeface="Times New Roman" pitchFamily="18" charset="0"/>
              <a:cs typeface="Times New Roman" pitchFamily="18" charset="0"/>
            </a:endParaRPr>
          </a:p>
        </p:txBody>
      </p:sp>
      <p:sp>
        <p:nvSpPr>
          <p:cNvPr id="3" name="Content Placeholder 2"/>
          <p:cNvSpPr>
            <a:spLocks noGrp="1"/>
          </p:cNvSpPr>
          <p:nvPr>
            <p:ph idx="1"/>
          </p:nvPr>
        </p:nvSpPr>
        <p:spPr>
          <a:xfrm>
            <a:off x="677334" y="1475117"/>
            <a:ext cx="8596668" cy="4566245"/>
          </a:xfrm>
        </p:spPr>
        <p:txBody>
          <a:bodyPr>
            <a:normAutofit/>
          </a:bodyPr>
          <a:lstStyle/>
          <a:p>
            <a:pPr algn="just">
              <a:buNone/>
            </a:pPr>
            <a:r>
              <a:rPr lang="en-IN" sz="1600" dirty="0" smtClean="0">
                <a:latin typeface="Times New Roman" pitchFamily="18" charset="0"/>
                <a:cs typeface="Times New Roman" pitchFamily="18" charset="0"/>
              </a:rPr>
              <a:t>     Our Data Science based </a:t>
            </a:r>
            <a:r>
              <a:rPr lang="en-IN" sz="1600" dirty="0" smtClean="0">
                <a:latin typeface="Times New Roman" pitchFamily="18" charset="0"/>
                <a:cs typeface="Times New Roman" pitchFamily="18" charset="0"/>
              </a:rPr>
              <a:t>DATA INSIGHTS application activity comprises of 6 services. In this project, these services are </a:t>
            </a:r>
            <a:r>
              <a:rPr lang="en-IN" sz="1600" dirty="0" smtClean="0">
                <a:latin typeface="Times New Roman" pitchFamily="18" charset="0"/>
                <a:cs typeface="Times New Roman" pitchFamily="18" charset="0"/>
              </a:rPr>
              <a:t>explained. Exploratory </a:t>
            </a:r>
            <a:r>
              <a:rPr lang="en-IN" sz="1600" dirty="0" smtClean="0">
                <a:latin typeface="Times New Roman" pitchFamily="18" charset="0"/>
                <a:cs typeface="Times New Roman" pitchFamily="18" charset="0"/>
              </a:rPr>
              <a:t>data </a:t>
            </a:r>
            <a:r>
              <a:rPr lang="en-IN" sz="1600" dirty="0" smtClean="0">
                <a:latin typeface="Times New Roman" pitchFamily="18" charset="0"/>
                <a:cs typeface="Times New Roman" pitchFamily="18" charset="0"/>
              </a:rPr>
              <a:t>analysis is about </a:t>
            </a:r>
            <a:r>
              <a:rPr lang="en-IN" sz="1600" dirty="0" smtClean="0">
                <a:latin typeface="Times New Roman" pitchFamily="18" charset="0"/>
                <a:cs typeface="Times New Roman" pitchFamily="18" charset="0"/>
              </a:rPr>
              <a:t>In statistics exploratory data analysis is an approach to analyzing data sets to summarize their main characteristics often with visual methods. A statistical model can be used or not but primarily EDA is for seeing what the data can tell us beyond the formal </a:t>
            </a:r>
            <a:r>
              <a:rPr lang="en-IN" sz="1600" dirty="0" smtClean="0">
                <a:latin typeface="Times New Roman" pitchFamily="18" charset="0"/>
                <a:cs typeface="Times New Roman" pitchFamily="18" charset="0"/>
              </a:rPr>
              <a:t>modelling </a:t>
            </a:r>
            <a:r>
              <a:rPr lang="en-IN" sz="1600" dirty="0" smtClean="0">
                <a:latin typeface="Times New Roman" pitchFamily="18" charset="0"/>
                <a:cs typeface="Times New Roman" pitchFamily="18" charset="0"/>
              </a:rPr>
              <a:t>or hypothesis testing task. EDA in python uses data visualization to draw meaningful patterns and insights. It also involves the preparation of datasets for analysis by removing irregularities in the data</a:t>
            </a:r>
            <a:r>
              <a:rPr lang="en-IN" sz="1600" dirty="0" smtClean="0">
                <a:latin typeface="Times New Roman" pitchFamily="18" charset="0"/>
                <a:cs typeface="Times New Roman" pitchFamily="18" charset="0"/>
              </a:rPr>
              <a:t>. </a:t>
            </a:r>
            <a:r>
              <a:rPr lang="en-IN" sz="1600" dirty="0" smtClean="0">
                <a:latin typeface="Times New Roman" pitchFamily="18" charset="0"/>
                <a:cs typeface="Times New Roman" pitchFamily="18" charset="0"/>
              </a:rPr>
              <a:t>Normalization refers to rescaling real valued numeric attributes into a 0 to 1 range. Data normalization is used in machine learning to make model training less sensitive to the scale of features. This allows our model to coverage to better weights and in turn leads to a more accurate model. </a:t>
            </a:r>
            <a:r>
              <a:rPr lang="en-IN" sz="1600" dirty="0" smtClean="0">
                <a:latin typeface="Times New Roman" pitchFamily="18" charset="0"/>
                <a:cs typeface="Times New Roman" pitchFamily="18" charset="0"/>
              </a:rPr>
              <a:t>Pandas </a:t>
            </a:r>
            <a:r>
              <a:rPr lang="en-IN" sz="1600" dirty="0" smtClean="0">
                <a:latin typeface="Times New Roman" pitchFamily="18" charset="0"/>
                <a:cs typeface="Times New Roman" pitchFamily="18" charset="0"/>
              </a:rPr>
              <a:t>profiling is an open source Python module with which we can quickly do an exploratory data analysis with just a few lines of code. Besides, if this is not enough to convince us to use this </a:t>
            </a:r>
            <a:r>
              <a:rPr lang="en-IN" sz="1600" dirty="0" smtClean="0">
                <a:latin typeface="Times New Roman" pitchFamily="18" charset="0"/>
                <a:cs typeface="Times New Roman" pitchFamily="18" charset="0"/>
              </a:rPr>
              <a:t>tool.</a:t>
            </a:r>
            <a:endParaRPr lang="en-IN" sz="1600" dirty="0">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1134045"/>
            <a:ext cx="8596668" cy="3880773"/>
          </a:xfrm>
        </p:spPr>
        <p:txBody>
          <a:bodyPr>
            <a:normAutofit/>
          </a:bodyPr>
          <a:lstStyle/>
          <a:p>
            <a:pPr algn="just">
              <a:buNone/>
            </a:pPr>
            <a:r>
              <a:rPr lang="en-IN" sz="1600" dirty="0" smtClean="0">
                <a:latin typeface="Times New Roman" pitchFamily="18" charset="0"/>
                <a:cs typeface="Times New Roman" pitchFamily="18" charset="0"/>
              </a:rPr>
              <a:t>     It </a:t>
            </a:r>
            <a:r>
              <a:rPr lang="en-IN" sz="1600" dirty="0" smtClean="0">
                <a:latin typeface="Times New Roman" pitchFamily="18" charset="0"/>
                <a:cs typeface="Times New Roman" pitchFamily="18" charset="0"/>
              </a:rPr>
              <a:t>also generates </a:t>
            </a:r>
            <a:r>
              <a:rPr lang="en-IN" sz="1600" dirty="0" smtClean="0">
                <a:latin typeface="Times New Roman" pitchFamily="18" charset="0"/>
                <a:cs typeface="Times New Roman" pitchFamily="18" charset="0"/>
              </a:rPr>
              <a:t>interactive </a:t>
            </a:r>
            <a:r>
              <a:rPr lang="en-IN" sz="1600" dirty="0" smtClean="0">
                <a:latin typeface="Times New Roman" pitchFamily="18" charset="0"/>
                <a:cs typeface="Times New Roman" pitchFamily="18" charset="0"/>
              </a:rPr>
              <a:t>reports in web format that can be presented to any person, even if they don’t know programming. In short, what pandas profiling does is save us all the work of visualizing and understanding the distribution of each variable. It generates a report with all the information easily </a:t>
            </a:r>
            <a:r>
              <a:rPr lang="en-IN" sz="1600" dirty="0" smtClean="0">
                <a:latin typeface="Times New Roman" pitchFamily="18" charset="0"/>
                <a:cs typeface="Times New Roman" pitchFamily="18" charset="0"/>
              </a:rPr>
              <a:t>available. Data </a:t>
            </a:r>
            <a:r>
              <a:rPr lang="en-IN" sz="1600" dirty="0" smtClean="0">
                <a:latin typeface="Times New Roman" pitchFamily="18" charset="0"/>
                <a:cs typeface="Times New Roman" pitchFamily="18" charset="0"/>
              </a:rPr>
              <a:t>visualization is a graphical representation of data in order to interactively and efficiently convey insights to clients customers and stakeholders in general. It is a way to summarize your findings and display it in a form that facilitates interpretation and can help in identifying patterns or trends.</a:t>
            </a:r>
            <a:endParaRPr lang="en-IN" sz="1600" dirty="0">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AFD77CA-64CF-4A16-8E38-EB1FED2A52BE}"/>
              </a:ext>
            </a:extLst>
          </p:cNvPr>
          <p:cNvSpPr>
            <a:spLocks noGrp="1"/>
          </p:cNvSpPr>
          <p:nvPr>
            <p:ph type="title"/>
          </p:nvPr>
        </p:nvSpPr>
        <p:spPr>
          <a:xfrm>
            <a:off x="677334" y="529698"/>
            <a:ext cx="8596668" cy="775317"/>
          </a:xfrm>
        </p:spPr>
        <p:txBody>
          <a:bodyPr>
            <a:normAutofit/>
          </a:bodyPr>
          <a:lstStyle/>
          <a:p>
            <a:r>
              <a:rPr lang="en-US" sz="3200" dirty="0" smtClean="0">
                <a:latin typeface="Times New Roman" pitchFamily="18" charset="0"/>
                <a:cs typeface="Times New Roman" pitchFamily="18" charset="0"/>
              </a:rPr>
              <a:t>LITERATURE SURVEY</a:t>
            </a:r>
            <a:endParaRPr lang="en-IN" sz="3200" dirty="0">
              <a:latin typeface="Times New Roman" pitchFamily="18" charset="0"/>
              <a:cs typeface="Times New Roman" pitchFamily="18" charset="0"/>
            </a:endParaRPr>
          </a:p>
        </p:txBody>
      </p:sp>
      <p:sp>
        <p:nvSpPr>
          <p:cNvPr id="3" name="Content Placeholder 2">
            <a:extLst>
              <a:ext uri="{FF2B5EF4-FFF2-40B4-BE49-F238E27FC236}">
                <a16:creationId xmlns:a16="http://schemas.microsoft.com/office/drawing/2014/main" xmlns="" id="{02C678C1-21F6-4823-8749-047BA7F91E6D}"/>
              </a:ext>
            </a:extLst>
          </p:cNvPr>
          <p:cNvSpPr>
            <a:spLocks noGrp="1"/>
          </p:cNvSpPr>
          <p:nvPr>
            <p:ph idx="1"/>
          </p:nvPr>
        </p:nvSpPr>
        <p:spPr>
          <a:xfrm>
            <a:off x="677334" y="1384917"/>
            <a:ext cx="8596668" cy="4656445"/>
          </a:xfrm>
        </p:spPr>
        <p:txBody>
          <a:bodyPr>
            <a:noAutofit/>
          </a:bodyPr>
          <a:lstStyle/>
          <a:p>
            <a:pPr marL="0" indent="0">
              <a:buNone/>
            </a:pPr>
            <a:r>
              <a:rPr lang="en-IN" sz="1600" b="1" dirty="0">
                <a:latin typeface="Times New Roman" pitchFamily="18" charset="0"/>
                <a:cs typeface="Times New Roman" pitchFamily="18" charset="0"/>
              </a:rPr>
              <a:t>Importance Of </a:t>
            </a:r>
            <a:r>
              <a:rPr lang="en-IN" sz="1600" b="1" dirty="0" smtClean="0">
                <a:latin typeface="Times New Roman" pitchFamily="18" charset="0"/>
                <a:cs typeface="Times New Roman" pitchFamily="18" charset="0"/>
              </a:rPr>
              <a:t>Data Visualisation:</a:t>
            </a:r>
            <a:endParaRPr lang="en-IN" sz="1600" b="1" dirty="0">
              <a:latin typeface="Times New Roman" pitchFamily="18" charset="0"/>
              <a:cs typeface="Times New Roman" pitchFamily="18" charset="0"/>
            </a:endParaRPr>
          </a:p>
          <a:p>
            <a:pPr algn="just"/>
            <a:r>
              <a:rPr lang="en-IN" sz="1600" dirty="0" smtClean="0">
                <a:latin typeface="Times New Roman" pitchFamily="18" charset="0"/>
                <a:cs typeface="Times New Roman" pitchFamily="18" charset="0"/>
              </a:rPr>
              <a:t>Data </a:t>
            </a:r>
            <a:r>
              <a:rPr lang="en-IN" sz="1600" dirty="0" smtClean="0">
                <a:latin typeface="Times New Roman" pitchFamily="18" charset="0"/>
                <a:cs typeface="Times New Roman" pitchFamily="18" charset="0"/>
              </a:rPr>
              <a:t>visualization </a:t>
            </a:r>
            <a:r>
              <a:rPr lang="en-IN" sz="1600" dirty="0" smtClean="0">
                <a:latin typeface="Times New Roman" pitchFamily="18" charset="0"/>
                <a:cs typeface="Times New Roman" pitchFamily="18" charset="0"/>
              </a:rPr>
              <a:t>is an interdisciplinary field that </a:t>
            </a:r>
            <a:r>
              <a:rPr lang="en-IN" sz="1600" dirty="0" smtClean="0">
                <a:latin typeface="Times New Roman" pitchFamily="18" charset="0"/>
                <a:cs typeface="Times New Roman" pitchFamily="18" charset="0"/>
              </a:rPr>
              <a:t>deals with the</a:t>
            </a:r>
            <a:r>
              <a:rPr lang="en-IN" sz="1600" dirty="0" smtClean="0">
                <a:latin typeface="Times New Roman" pitchFamily="18" charset="0"/>
                <a:cs typeface="Times New Roman" pitchFamily="18" charset="0"/>
              </a:rPr>
              <a:t> graphic representation of </a:t>
            </a:r>
            <a:r>
              <a:rPr lang="en-IN" sz="1600" dirty="0" smtClean="0">
                <a:latin typeface="Times New Roman" pitchFamily="18" charset="0"/>
                <a:cs typeface="Times New Roman" pitchFamily="18" charset="0"/>
              </a:rPr>
              <a:t>data. </a:t>
            </a:r>
            <a:r>
              <a:rPr lang="en-IN" sz="1600" dirty="0" smtClean="0">
                <a:latin typeface="Times New Roman" pitchFamily="18" charset="0"/>
                <a:cs typeface="Times New Roman" pitchFamily="18" charset="0"/>
              </a:rPr>
              <a:t>It is a particularly efficient way of communicating when the data is numerous as for example a time series</a:t>
            </a:r>
            <a:r>
              <a:rPr lang="en-IN" sz="1600" dirty="0" smtClean="0">
                <a:latin typeface="Times New Roman" pitchFamily="18" charset="0"/>
                <a:cs typeface="Times New Roman" pitchFamily="18" charset="0"/>
              </a:rPr>
              <a:t>.</a:t>
            </a:r>
            <a:endParaRPr lang="en-IN" sz="1600" dirty="0" smtClean="0">
              <a:latin typeface="Times New Roman" pitchFamily="18" charset="0"/>
              <a:cs typeface="Times New Roman" pitchFamily="18" charset="0"/>
            </a:endParaRPr>
          </a:p>
          <a:p>
            <a:pPr algn="just"/>
            <a:r>
              <a:rPr lang="en-IN" sz="1600" dirty="0" smtClean="0">
                <a:latin typeface="Times New Roman" pitchFamily="18" charset="0"/>
                <a:cs typeface="Times New Roman" pitchFamily="18" charset="0"/>
              </a:rPr>
              <a:t>From an academic point of view, this representation can be considered as a mapping between the original data (usually numerical) and graphic </a:t>
            </a:r>
            <a:r>
              <a:rPr lang="en-IN" sz="1600" dirty="0" smtClean="0">
                <a:latin typeface="Times New Roman" pitchFamily="18" charset="0"/>
                <a:cs typeface="Times New Roman" pitchFamily="18" charset="0"/>
              </a:rPr>
              <a:t>elements(for </a:t>
            </a:r>
            <a:r>
              <a:rPr lang="en-IN" sz="1600" dirty="0" smtClean="0">
                <a:latin typeface="Times New Roman" pitchFamily="18" charset="0"/>
                <a:cs typeface="Times New Roman" pitchFamily="18" charset="0"/>
              </a:rPr>
              <a:t>example, lines or points in a chart). The mapping determines how the attributes of these elements vary according to the data. In this light, a bar chart is a mapping of the length of a bar to a magnitude of a variable. Since the graphic design of the mapping can adversely affect the readability of a chart</a:t>
            </a:r>
            <a:r>
              <a:rPr lang="en-IN" sz="1600" dirty="0" smtClean="0">
                <a:latin typeface="Times New Roman" pitchFamily="18" charset="0"/>
                <a:cs typeface="Times New Roman" pitchFamily="18" charset="0"/>
              </a:rPr>
              <a:t>,</a:t>
            </a:r>
            <a:r>
              <a:rPr lang="en-IN" sz="1600" dirty="0" smtClean="0">
                <a:latin typeface="Times New Roman" pitchFamily="18" charset="0"/>
                <a:cs typeface="Times New Roman" pitchFamily="18" charset="0"/>
              </a:rPr>
              <a:t> mapping is a core competency of Data visualization</a:t>
            </a:r>
            <a:r>
              <a:rPr lang="en-IN" sz="1600" dirty="0" smtClean="0">
                <a:latin typeface="Times New Roman" pitchFamily="18" charset="0"/>
                <a:cs typeface="Times New Roman" pitchFamily="18" charset="0"/>
              </a:rPr>
              <a:t>.</a:t>
            </a:r>
            <a:endParaRPr lang="en-IN" sz="1600" dirty="0" smtClean="0">
              <a:latin typeface="Times New Roman" pitchFamily="18" charset="0"/>
              <a:cs typeface="Times New Roman" pitchFamily="18" charset="0"/>
            </a:endParaRPr>
          </a:p>
          <a:p>
            <a:pPr algn="just"/>
            <a:r>
              <a:rPr lang="en-IN" sz="1600" dirty="0" smtClean="0">
                <a:latin typeface="Times New Roman" pitchFamily="18" charset="0"/>
                <a:cs typeface="Times New Roman" pitchFamily="18" charset="0"/>
              </a:rPr>
              <a:t>Data visualization has its roots in the field of Statistics and is therefore generally considered a branch of Descriptive </a:t>
            </a:r>
            <a:r>
              <a:rPr lang="en-IN" sz="1600" dirty="0" smtClean="0">
                <a:latin typeface="Times New Roman" pitchFamily="18" charset="0"/>
                <a:cs typeface="Times New Roman" pitchFamily="18" charset="0"/>
              </a:rPr>
              <a:t>Statistics</a:t>
            </a:r>
            <a:r>
              <a:rPr lang="en-IN" sz="1600" dirty="0" smtClean="0">
                <a:latin typeface="Times New Roman" pitchFamily="18" charset="0"/>
                <a:cs typeface="Times New Roman" pitchFamily="18" charset="0"/>
              </a:rPr>
              <a:t>. However, because both design skills and statistical and computing skills are required to </a:t>
            </a:r>
            <a:r>
              <a:rPr lang="en-IN" sz="1600" dirty="0" smtClean="0">
                <a:latin typeface="Times New Roman" pitchFamily="18" charset="0"/>
                <a:cs typeface="Times New Roman" pitchFamily="18" charset="0"/>
              </a:rPr>
              <a:t>visualize effectively</a:t>
            </a:r>
            <a:r>
              <a:rPr lang="en-IN" sz="1600" dirty="0" smtClean="0">
                <a:latin typeface="Times New Roman" pitchFamily="18" charset="0"/>
                <a:cs typeface="Times New Roman" pitchFamily="18" charset="0"/>
              </a:rPr>
              <a:t>, it is argued by some authors that it is both an Art and a Science</a:t>
            </a:r>
            <a:r>
              <a:rPr lang="en-IN" sz="1600" dirty="0" smtClean="0">
                <a:latin typeface="Times New Roman" pitchFamily="18" charset="0"/>
                <a:cs typeface="Times New Roman" pitchFamily="18" charset="0"/>
              </a:rPr>
              <a:t>.</a:t>
            </a:r>
            <a:endParaRPr lang="en-IN" sz="1600" dirty="0" smtClean="0">
              <a:latin typeface="Times New Roman" pitchFamily="18" charset="0"/>
              <a:cs typeface="Times New Roman" pitchFamily="18" charset="0"/>
            </a:endParaRPr>
          </a:p>
          <a:p>
            <a:pPr algn="just"/>
            <a:r>
              <a:rPr lang="en-IN" sz="1600" dirty="0" smtClean="0">
                <a:latin typeface="Times New Roman" pitchFamily="18" charset="0"/>
                <a:cs typeface="Times New Roman" pitchFamily="18" charset="0"/>
              </a:rPr>
              <a:t>Research into how people read and misread various types of visualizations is helping to determine what types and features of visualizations are most understandable and effective in conveying information.</a:t>
            </a:r>
          </a:p>
          <a:p>
            <a:pPr>
              <a:buNone/>
            </a:pPr>
            <a:endParaRPr lang="en-IN" sz="1600" dirty="0">
              <a:latin typeface="Times New Roman" pitchFamily="18" charset="0"/>
              <a:cs typeface="Times New Roman" pitchFamily="18" charset="0"/>
            </a:endParaRPr>
          </a:p>
        </p:txBody>
      </p:sp>
    </p:spTree>
    <p:extLst>
      <p:ext uri="{BB962C8B-B14F-4D97-AF65-F5344CB8AC3E}">
        <p14:creationId xmlns:p14="http://schemas.microsoft.com/office/powerpoint/2010/main" xmlns="" val="2561994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2BA253A-4210-487F-8C97-AC5AB76DD0E4}"/>
              </a:ext>
            </a:extLst>
          </p:cNvPr>
          <p:cNvSpPr>
            <a:spLocks noGrp="1"/>
          </p:cNvSpPr>
          <p:nvPr>
            <p:ph type="title"/>
          </p:nvPr>
        </p:nvSpPr>
        <p:spPr>
          <a:xfrm>
            <a:off x="402124" y="378775"/>
            <a:ext cx="8596668" cy="988381"/>
          </a:xfrm>
        </p:spPr>
        <p:txBody>
          <a:bodyPr>
            <a:normAutofit/>
          </a:bodyPr>
          <a:lstStyle/>
          <a:p>
            <a:r>
              <a:rPr lang="en-US" sz="3200" dirty="0">
                <a:latin typeface="Times New Roman" pitchFamily="18" charset="0"/>
                <a:cs typeface="Times New Roman" pitchFamily="18" charset="0"/>
              </a:rPr>
              <a:t>ARCHITECTURE DIAGRAM</a:t>
            </a:r>
            <a:endParaRPr lang="en-IN" sz="3200" dirty="0">
              <a:latin typeface="Times New Roman" pitchFamily="18" charset="0"/>
              <a:cs typeface="Times New Roman" pitchFamily="18" charset="0"/>
            </a:endParaRPr>
          </a:p>
        </p:txBody>
      </p:sp>
      <p:pic>
        <p:nvPicPr>
          <p:cNvPr id="1026" name="Picture 2"/>
          <p:cNvPicPr>
            <a:picLocks noGrp="1" noChangeAspect="1" noChangeArrowheads="1"/>
          </p:cNvPicPr>
          <p:nvPr>
            <p:ph idx="1"/>
          </p:nvPr>
        </p:nvPicPr>
        <p:blipFill>
          <a:blip r:embed="rId2" cstate="print"/>
          <a:srcRect/>
          <a:stretch>
            <a:fillRect/>
          </a:stretch>
        </p:blipFill>
        <p:spPr bwMode="auto">
          <a:xfrm>
            <a:off x="1434084" y="1854627"/>
            <a:ext cx="7635376" cy="3502377"/>
          </a:xfrm>
          <a:prstGeom prst="rect">
            <a:avLst/>
          </a:prstGeom>
          <a:noFill/>
          <a:ln w="9525">
            <a:noFill/>
            <a:miter lim="800000"/>
            <a:headEnd/>
            <a:tailEnd/>
          </a:ln>
        </p:spPr>
      </p:pic>
    </p:spTree>
    <p:extLst>
      <p:ext uri="{BB962C8B-B14F-4D97-AF65-F5344CB8AC3E}">
        <p14:creationId xmlns:p14="http://schemas.microsoft.com/office/powerpoint/2010/main" xmlns="" val="31376056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BC6FFEC5-5450-4500-BDC9-0A167B9E3263}"/>
              </a:ext>
            </a:extLst>
          </p:cNvPr>
          <p:cNvSpPr>
            <a:spLocks noGrp="1"/>
          </p:cNvSpPr>
          <p:nvPr>
            <p:ph idx="1"/>
          </p:nvPr>
        </p:nvSpPr>
        <p:spPr>
          <a:xfrm>
            <a:off x="660081" y="931859"/>
            <a:ext cx="8596668" cy="3880773"/>
          </a:xfrm>
        </p:spPr>
        <p:txBody>
          <a:bodyPr>
            <a:noAutofit/>
          </a:bodyPr>
          <a:lstStyle/>
          <a:p>
            <a:pPr>
              <a:buNone/>
            </a:pPr>
            <a:r>
              <a:rPr lang="en-IN" sz="1600" b="1" dirty="0" smtClean="0">
                <a:solidFill>
                  <a:schemeClr val="tx1"/>
                </a:solidFill>
                <a:latin typeface="Times New Roman" pitchFamily="18" charset="0"/>
                <a:cs typeface="Times New Roman" pitchFamily="18" charset="0"/>
              </a:rPr>
              <a:t>Modules:</a:t>
            </a:r>
            <a:r>
              <a:rPr lang="en-IN" sz="1600" dirty="0" smtClean="0">
                <a:latin typeface="Times New Roman" pitchFamily="18" charset="0"/>
                <a:cs typeface="Times New Roman" pitchFamily="18" charset="0"/>
              </a:rPr>
              <a:t>     </a:t>
            </a:r>
          </a:p>
          <a:p>
            <a:pPr>
              <a:buNone/>
            </a:pPr>
            <a:r>
              <a:rPr lang="en-IN" sz="1600" dirty="0" smtClean="0">
                <a:latin typeface="Times New Roman" pitchFamily="18" charset="0"/>
                <a:cs typeface="Times New Roman" pitchFamily="18" charset="0"/>
              </a:rPr>
              <a:t>	</a:t>
            </a:r>
            <a:r>
              <a:rPr lang="en-IN" sz="1600" dirty="0" smtClean="0">
                <a:latin typeface="Times New Roman" pitchFamily="18" charset="0"/>
                <a:cs typeface="Times New Roman" pitchFamily="18" charset="0"/>
              </a:rPr>
              <a:t>The </a:t>
            </a:r>
            <a:r>
              <a:rPr lang="en-IN" sz="1600" dirty="0" smtClean="0">
                <a:latin typeface="Times New Roman" pitchFamily="18" charset="0"/>
                <a:cs typeface="Times New Roman" pitchFamily="18" charset="0"/>
              </a:rPr>
              <a:t>proposed system was developed using </a:t>
            </a:r>
            <a:r>
              <a:rPr lang="en-IN" sz="1600" dirty="0" smtClean="0">
                <a:latin typeface="Times New Roman" pitchFamily="18" charset="0"/>
                <a:cs typeface="Times New Roman" pitchFamily="18" charset="0"/>
              </a:rPr>
              <a:t>python, </a:t>
            </a:r>
            <a:r>
              <a:rPr lang="en-IN" sz="1600" dirty="0" err="1" smtClean="0">
                <a:latin typeface="Times New Roman" pitchFamily="18" charset="0"/>
                <a:cs typeface="Times New Roman" pitchFamily="18" charset="0"/>
              </a:rPr>
              <a:t>streamLit</a:t>
            </a:r>
            <a:r>
              <a:rPr lang="en-IN" sz="1600" dirty="0" smtClean="0">
                <a:latin typeface="Times New Roman" pitchFamily="18" charset="0"/>
                <a:cs typeface="Times New Roman" pitchFamily="18" charset="0"/>
              </a:rPr>
              <a:t> </a:t>
            </a:r>
            <a:r>
              <a:rPr lang="en-IN" sz="1600" dirty="0" smtClean="0">
                <a:latin typeface="Times New Roman" pitchFamily="18" charset="0"/>
                <a:cs typeface="Times New Roman" pitchFamily="18" charset="0"/>
              </a:rPr>
              <a:t>and </a:t>
            </a:r>
            <a:r>
              <a:rPr lang="en-IN" sz="1600" dirty="0" smtClean="0">
                <a:latin typeface="Times New Roman" pitchFamily="18" charset="0"/>
                <a:cs typeface="Times New Roman" pitchFamily="18" charset="0"/>
              </a:rPr>
              <a:t>other data science libraries like </a:t>
            </a:r>
            <a:r>
              <a:rPr lang="en-IN" sz="1600" dirty="0" err="1" smtClean="0">
                <a:latin typeface="Times New Roman" pitchFamily="18" charset="0"/>
                <a:cs typeface="Times New Roman" pitchFamily="18" charset="0"/>
              </a:rPr>
              <a:t>numpy</a:t>
            </a:r>
            <a:r>
              <a:rPr lang="en-IN" sz="1600" dirty="0" smtClean="0">
                <a:latin typeface="Times New Roman" pitchFamily="18" charset="0"/>
                <a:cs typeface="Times New Roman" pitchFamily="18" charset="0"/>
              </a:rPr>
              <a:t>, pandas, etc.</a:t>
            </a:r>
          </a:p>
          <a:p>
            <a:pPr>
              <a:buNone/>
            </a:pPr>
            <a:endParaRPr lang="en-IN" sz="1600" dirty="0" smtClean="0">
              <a:latin typeface="Times New Roman" pitchFamily="18" charset="0"/>
              <a:cs typeface="Times New Roman" pitchFamily="18" charset="0"/>
            </a:endParaRPr>
          </a:p>
          <a:p>
            <a:pPr>
              <a:buNone/>
            </a:pPr>
            <a:r>
              <a:rPr lang="en-IN" sz="1600" b="1" dirty="0" smtClean="0">
                <a:latin typeface="Times New Roman" pitchFamily="18" charset="0"/>
                <a:cs typeface="Times New Roman" pitchFamily="18" charset="0"/>
              </a:rPr>
              <a:t>Dataset </a:t>
            </a:r>
            <a:r>
              <a:rPr lang="en-IN" sz="1600" b="1" dirty="0" smtClean="0">
                <a:latin typeface="Times New Roman" pitchFamily="18" charset="0"/>
                <a:cs typeface="Times New Roman" pitchFamily="18" charset="0"/>
              </a:rPr>
              <a:t>Used</a:t>
            </a:r>
            <a:r>
              <a:rPr lang="en-IN" sz="1600" b="1" dirty="0" smtClean="0">
                <a:latin typeface="Times New Roman" pitchFamily="18" charset="0"/>
                <a:cs typeface="Times New Roman" pitchFamily="18" charset="0"/>
              </a:rPr>
              <a:t>:</a:t>
            </a:r>
          </a:p>
          <a:p>
            <a:pPr>
              <a:buNone/>
            </a:pPr>
            <a:r>
              <a:rPr lang="en-IN" sz="1600" b="1" dirty="0" smtClean="0">
                <a:latin typeface="Times New Roman" pitchFamily="18" charset="0"/>
                <a:cs typeface="Times New Roman" pitchFamily="18" charset="0"/>
              </a:rPr>
              <a:t>	</a:t>
            </a:r>
            <a:r>
              <a:rPr lang="en-IN" sz="1600" dirty="0" smtClean="0">
                <a:latin typeface="Times New Roman" pitchFamily="18" charset="0"/>
                <a:cs typeface="Times New Roman" pitchFamily="18" charset="0"/>
              </a:rPr>
              <a:t>The </a:t>
            </a:r>
            <a:r>
              <a:rPr lang="en-IN" sz="1600" dirty="0" smtClean="0">
                <a:latin typeface="Times New Roman" pitchFamily="18" charset="0"/>
                <a:cs typeface="Times New Roman" pitchFamily="18" charset="0"/>
              </a:rPr>
              <a:t>dataset is given as input to the model it can be any dataset in </a:t>
            </a:r>
            <a:r>
              <a:rPr lang="en-IN" sz="1600" dirty="0" err="1" smtClean="0">
                <a:latin typeface="Times New Roman" pitchFamily="18" charset="0"/>
                <a:cs typeface="Times New Roman" pitchFamily="18" charset="0"/>
              </a:rPr>
              <a:t>csv</a:t>
            </a:r>
            <a:r>
              <a:rPr lang="en-IN" sz="1600" dirty="0" smtClean="0">
                <a:latin typeface="Times New Roman" pitchFamily="18" charset="0"/>
                <a:cs typeface="Times New Roman" pitchFamily="18" charset="0"/>
              </a:rPr>
              <a:t> form. We have publically available data from kaggle</a:t>
            </a:r>
            <a:r>
              <a:rPr lang="en-IN" sz="1600" dirty="0" smtClean="0">
                <a:latin typeface="Times New Roman" pitchFamily="18" charset="0"/>
                <a:cs typeface="Times New Roman" pitchFamily="18" charset="0"/>
              </a:rPr>
              <a:t>.</a:t>
            </a:r>
          </a:p>
          <a:p>
            <a:pPr>
              <a:buNone/>
            </a:pPr>
            <a:endParaRPr lang="en-IN" sz="1600" dirty="0" smtClean="0">
              <a:latin typeface="Times New Roman" pitchFamily="18" charset="0"/>
              <a:cs typeface="Times New Roman" pitchFamily="18" charset="0"/>
            </a:endParaRPr>
          </a:p>
          <a:p>
            <a:pPr>
              <a:buNone/>
            </a:pPr>
            <a:r>
              <a:rPr lang="en-IN" sz="1600" b="1" dirty="0" smtClean="0">
                <a:latin typeface="Times New Roman" pitchFamily="18" charset="0"/>
                <a:cs typeface="Times New Roman" pitchFamily="18" charset="0"/>
              </a:rPr>
              <a:t>Exploratory Data Analysis: </a:t>
            </a:r>
            <a:endParaRPr lang="en-IN" sz="1600" b="1" dirty="0" smtClean="0">
              <a:latin typeface="Times New Roman" pitchFamily="18" charset="0"/>
              <a:cs typeface="Times New Roman" pitchFamily="18" charset="0"/>
            </a:endParaRPr>
          </a:p>
          <a:p>
            <a:pPr>
              <a:buNone/>
            </a:pPr>
            <a:r>
              <a:rPr lang="en-IN" sz="1600" dirty="0" smtClean="0">
                <a:latin typeface="Times New Roman" pitchFamily="18" charset="0"/>
                <a:cs typeface="Times New Roman" pitchFamily="18" charset="0"/>
              </a:rPr>
              <a:t>	</a:t>
            </a:r>
            <a:r>
              <a:rPr lang="en-IN" sz="1600" dirty="0" smtClean="0">
                <a:latin typeface="Times New Roman" pitchFamily="18" charset="0"/>
                <a:cs typeface="Times New Roman" pitchFamily="18" charset="0"/>
              </a:rPr>
              <a:t>In </a:t>
            </a:r>
            <a:r>
              <a:rPr lang="en-IN" sz="1600" dirty="0" smtClean="0">
                <a:latin typeface="Times New Roman" pitchFamily="18" charset="0"/>
                <a:cs typeface="Times New Roman" pitchFamily="18" charset="0"/>
              </a:rPr>
              <a:t>this data analysis we are </a:t>
            </a:r>
            <a:r>
              <a:rPr lang="en-IN" sz="1600" dirty="0" smtClean="0">
                <a:latin typeface="Times New Roman" pitchFamily="18" charset="0"/>
                <a:cs typeface="Times New Roman" pitchFamily="18" charset="0"/>
              </a:rPr>
              <a:t>exploring </a:t>
            </a:r>
            <a:r>
              <a:rPr lang="en-IN" sz="1600" dirty="0" smtClean="0">
                <a:latin typeface="Times New Roman" pitchFamily="18" charset="0"/>
                <a:cs typeface="Times New Roman" pitchFamily="18" charset="0"/>
              </a:rPr>
              <a:t>the how many columns of data are present in the dataset so we can view the data quickly by using this analysis. It shows head of the data present in the </a:t>
            </a:r>
            <a:r>
              <a:rPr lang="en-IN" sz="1600" dirty="0" smtClean="0">
                <a:latin typeface="Times New Roman" pitchFamily="18" charset="0"/>
                <a:cs typeface="Times New Roman" pitchFamily="18" charset="0"/>
              </a:rPr>
              <a:t>dataset.</a:t>
            </a:r>
          </a:p>
          <a:p>
            <a:pPr>
              <a:buNone/>
            </a:pPr>
            <a:endParaRPr lang="en-IN" sz="1600" b="1" dirty="0" smtClean="0">
              <a:latin typeface="Times New Roman" pitchFamily="18" charset="0"/>
              <a:cs typeface="Times New Roman" pitchFamily="18" charset="0"/>
            </a:endParaRPr>
          </a:p>
        </p:txBody>
      </p:sp>
    </p:spTree>
    <p:extLst>
      <p:ext uri="{BB962C8B-B14F-4D97-AF65-F5344CB8AC3E}">
        <p14:creationId xmlns:p14="http://schemas.microsoft.com/office/powerpoint/2010/main" xmlns="" val="4159848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242</TotalTime>
  <Words>639</Words>
  <Application>Microsoft Office PowerPoint</Application>
  <PresentationFormat>Custom</PresentationFormat>
  <Paragraphs>66</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Facet</vt:lpstr>
      <vt:lpstr>DATA INSIGHTS WEBAPP</vt:lpstr>
      <vt:lpstr>PROBLEM STATEMENT</vt:lpstr>
      <vt:lpstr>ABSTRACT</vt:lpstr>
      <vt:lpstr>REQUIREMENTS</vt:lpstr>
      <vt:lpstr>INTRODUCTION:</vt:lpstr>
      <vt:lpstr>Slide 6</vt:lpstr>
      <vt:lpstr>LITERATURE SURVEY</vt:lpstr>
      <vt:lpstr>ARCHITECTURE DIAGRAM</vt:lpstr>
      <vt:lpstr>Slide 9</vt:lpstr>
      <vt:lpstr>Slide 10</vt:lpstr>
      <vt:lpstr>Slide 11</vt:lpstr>
      <vt:lpstr>Slide 12</vt:lpstr>
      <vt:lpstr>Slide 13</vt:lpstr>
      <vt:lpstr>Slide 14</vt:lpstr>
      <vt:lpstr>Advantages:</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PHISHING WEBSITE DETECTION USING RANDOM FORESTS</dc:title>
  <dc:creator>Mylavarapu Abhinav</dc:creator>
  <cp:lastModifiedBy>savanth</cp:lastModifiedBy>
  <cp:revision>95</cp:revision>
  <dcterms:created xsi:type="dcterms:W3CDTF">2021-11-29T12:00:07Z</dcterms:created>
  <dcterms:modified xsi:type="dcterms:W3CDTF">2022-01-17T15:24:02Z</dcterms:modified>
</cp:coreProperties>
</file>