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C181A14-9897-4E71-9F1B-B84A6F7473E9}">
  <a:tblStyle styleId="{7C181A14-9897-4E71-9F1B-B84A6F7473E9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FD352077-EFEF-46AF-B25A-794F218DB38F}" styleName="Table_1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Shape 5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Shape 6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Shape 6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hape 6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Shape 68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Shape 6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Shape 7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hape 7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Shape 7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Shape 7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Shape 7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hape 9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Shape 91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5" name="Shape 9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Shape 96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hape 10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Shape 10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Shape 103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hape 10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Shape 10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Shape 108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F7F7F"/>
              </a:gs>
              <a:gs pos="78000">
                <a:srgbClr val="3F3F3F"/>
              </a:gs>
              <a:gs pos="100000">
                <a:srgbClr val="26262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 rot="10800000">
            <a:off x="3262212" y="0"/>
            <a:ext cx="1309800" cy="1088100"/>
          </a:xfrm>
          <a:prstGeom prst="rtTriangle">
            <a:avLst/>
          </a:prstGeom>
          <a:solidFill>
            <a:srgbClr val="F5005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 flipH="1" rot="10800000">
            <a:off x="4572012" y="0"/>
            <a:ext cx="1309800" cy="1088100"/>
          </a:xfrm>
          <a:prstGeom prst="rtTriangle">
            <a:avLst/>
          </a:prstGeom>
          <a:solidFill>
            <a:srgbClr val="D4004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type="ctrTitle"/>
          </p:nvPr>
        </p:nvSpPr>
        <p:spPr>
          <a:xfrm>
            <a:off x="1130100" y="1397137"/>
            <a:ext cx="6883800" cy="16581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1130100" y="3196162"/>
            <a:ext cx="6883800" cy="550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C343D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1130100" y="1397137"/>
            <a:ext cx="6883800" cy="165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Music Mood Classification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1130100" y="3126187"/>
            <a:ext cx="6883800" cy="55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3657600" rtl="0">
              <a:spcBef>
                <a:spcPts val="0"/>
              </a:spcBef>
              <a:buNone/>
            </a:pPr>
            <a:r>
              <a:rPr lang="en"/>
              <a:t>By </a:t>
            </a:r>
          </a:p>
          <a:p>
            <a:pPr indent="457200" lvl="0" marL="3657600" rtl="0">
              <a:spcBef>
                <a:spcPts val="0"/>
              </a:spcBef>
              <a:buNone/>
            </a:pPr>
            <a:r>
              <a:rPr lang="en"/>
              <a:t>Team-16 (Nikhita,</a:t>
            </a:r>
            <a:r>
              <a:rPr lang="en">
                <a:solidFill>
                  <a:schemeClr val="lt1"/>
                </a:solidFill>
              </a:rPr>
              <a:t>Praneeth</a:t>
            </a:r>
            <a:r>
              <a:rPr lang="en"/>
              <a:t>)</a:t>
            </a:r>
          </a:p>
          <a:p>
            <a:pPr indent="457200" lvl="0" marL="365760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-25" y="0"/>
            <a:ext cx="9144000" cy="78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Multi-Layer Perceptron</a:t>
            </a:r>
          </a:p>
        </p:txBody>
      </p:sp>
      <p:graphicFrame>
        <p:nvGraphicFramePr>
          <p:cNvPr id="181" name="Shape 181"/>
          <p:cNvGraphicFramePr/>
          <p:nvPr/>
        </p:nvGraphicFramePr>
        <p:xfrm>
          <a:off x="249037" y="88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{7C181A14-9897-4E71-9F1B-B84A6F7473E9}</a:tableStyleId>
              </a:tblPr>
              <a:tblGrid>
                <a:gridCol w="8846475"/>
              </a:tblGrid>
              <a:tr h="331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</a:rPr>
                        <a:t>Best Estimarors</a:t>
                      </a: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12513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Hidden Layer : Sigmoid | # of Neurons in Hidden Layer : 5 | Learning Rate : 0.001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850" y="1789425"/>
            <a:ext cx="7131150" cy="31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-25" y="0"/>
            <a:ext cx="9144000" cy="78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Multi-Layer Perceptron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550" y="955075"/>
            <a:ext cx="6625224" cy="27074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9" name="Shape 189"/>
          <p:cNvGraphicFramePr/>
          <p:nvPr/>
        </p:nvGraphicFramePr>
        <p:xfrm>
          <a:off x="3271062" y="38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{7C181A14-9897-4E71-9F1B-B84A6F7473E9}</a:tableStyleId>
              </a:tblPr>
              <a:tblGrid>
                <a:gridCol w="2601825"/>
              </a:tblGrid>
              <a:tr h="629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550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</a:rPr>
                        <a:t># of Neurons</a:t>
                      </a:r>
                      <a:r>
                        <a:rPr b="1" lang="en" sz="2000">
                          <a:solidFill>
                            <a:schemeClr val="lt1"/>
                          </a:solidFill>
                        </a:rPr>
                        <a:t> </a:t>
                      </a: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56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64705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</a:rPr>
                        <a:t>S1 = 5, S2 = 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-25" y="0"/>
            <a:ext cx="9144000" cy="78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Multi-Layer Perceptron</a:t>
            </a:r>
          </a:p>
        </p:txBody>
      </p:sp>
      <p:pic>
        <p:nvPicPr>
          <p:cNvPr descr="nn_conf.PNG"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850" y="937200"/>
            <a:ext cx="5427049" cy="405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-25" y="0"/>
            <a:ext cx="9144000" cy="78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Models Summary</a:t>
            </a:r>
          </a:p>
        </p:txBody>
      </p:sp>
      <p:graphicFrame>
        <p:nvGraphicFramePr>
          <p:cNvPr id="201" name="Shape 201"/>
          <p:cNvGraphicFramePr/>
          <p:nvPr/>
        </p:nvGraphicFramePr>
        <p:xfrm>
          <a:off x="954425" y="166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{FD352077-EFEF-46AF-B25A-794F218DB38F}</a:tableStyleId>
              </a:tblPr>
              <a:tblGrid>
                <a:gridCol w="2124075"/>
                <a:gridCol w="2124075"/>
                <a:gridCol w="2124075"/>
              </a:tblGrid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 </a:t>
                      </a:r>
                    </a:p>
                  </a:txBody>
                  <a:tcPr marT="91425" marB="91425" marR="68575" marL="68575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Neural Network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SVM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# of </a:t>
                      </a:r>
                      <a:r>
                        <a:rPr b="1" lang="en">
                          <a:solidFill>
                            <a:srgbClr val="FFFFFF"/>
                          </a:solidFill>
                        </a:rPr>
                        <a:t>misclassifications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115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113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Precision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0.74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0.75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Recall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0.74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0.74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F1 score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0.74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0.74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Accuracy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74.04%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74.5%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-25" y="0"/>
            <a:ext cx="9144000" cy="78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Conclusion and Enhancements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401075" y="1042250"/>
            <a:ext cx="8194800" cy="37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Conclusion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★"/>
            </a:pPr>
            <a:r>
              <a:rPr lang="en" sz="1800">
                <a:solidFill>
                  <a:srgbClr val="FFFFFF"/>
                </a:solidFill>
              </a:rPr>
              <a:t>Neural Networks and SVM have similar accuracy and classification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★"/>
            </a:pPr>
            <a:r>
              <a:rPr lang="en" sz="1800">
                <a:solidFill>
                  <a:srgbClr val="FFFFFF"/>
                </a:solidFill>
              </a:rPr>
              <a:t>Dinner and Sleep are classified correctly but, party and workout fail to be classified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★"/>
            </a:pPr>
            <a:r>
              <a:rPr lang="en" sz="1800">
                <a:solidFill>
                  <a:srgbClr val="FFFFFF"/>
                </a:solidFill>
              </a:rPr>
              <a:t>SVM is faster than Neural Networks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Enhancements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★"/>
            </a:pPr>
            <a:r>
              <a:rPr lang="en" sz="1800">
                <a:solidFill>
                  <a:srgbClr val="FFFFFF"/>
                </a:solidFill>
              </a:rPr>
              <a:t>Exploring the features and eliminating similar features for party and workout moods.</a:t>
            </a: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ct val="100000"/>
              <a:buChar char="★"/>
            </a:pPr>
            <a:r>
              <a:rPr lang="en" sz="1800">
                <a:solidFill>
                  <a:srgbClr val="FFFFFF"/>
                </a:solidFill>
              </a:rPr>
              <a:t>Using other classification Algorithms.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0" y="1990250"/>
            <a:ext cx="9144000" cy="78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-25" y="0"/>
            <a:ext cx="9144000" cy="78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31" name="Shape 131"/>
          <p:cNvSpPr txBox="1"/>
          <p:nvPr>
            <p:ph idx="4294967295" type="body"/>
          </p:nvPr>
        </p:nvSpPr>
        <p:spPr>
          <a:xfrm>
            <a:off x="1411187" y="1515400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chemeClr val="lt1"/>
                </a:solidFill>
              </a:rPr>
              <a:t>The Idea of this project is to classify different music tracks into their respective mood based on their features.</a:t>
            </a:r>
          </a:p>
          <a:p>
            <a:pPr indent="-3556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2000">
                <a:solidFill>
                  <a:schemeClr val="lt1"/>
                </a:solidFill>
              </a:rPr>
              <a:t>13 features</a:t>
            </a:r>
          </a:p>
          <a:p>
            <a:pPr indent="-3556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2000">
                <a:solidFill>
                  <a:schemeClr val="lt1"/>
                </a:solidFill>
              </a:rPr>
              <a:t>1476 records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lt1"/>
                </a:solidFill>
              </a:rPr>
              <a:t>Data Source Kaggle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-25" y="0"/>
            <a:ext cx="9144000" cy="78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What did we do?</a:t>
            </a:r>
          </a:p>
        </p:txBody>
      </p:sp>
      <p:sp>
        <p:nvSpPr>
          <p:cNvPr id="137" name="Shape 137"/>
          <p:cNvSpPr txBox="1"/>
          <p:nvPr>
            <p:ph idx="4294967295" type="body"/>
          </p:nvPr>
        </p:nvSpPr>
        <p:spPr>
          <a:xfrm>
            <a:off x="1411187" y="1515400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★"/>
            </a:pPr>
            <a:r>
              <a:rPr b="1" lang="en" sz="3000">
                <a:solidFill>
                  <a:srgbClr val="FFFFFF"/>
                </a:solidFill>
              </a:rPr>
              <a:t>Data cleaning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★"/>
            </a:pPr>
            <a:r>
              <a:rPr b="1" lang="en" sz="3000">
                <a:solidFill>
                  <a:schemeClr val="lt1"/>
                </a:solidFill>
              </a:rPr>
              <a:t>Created moods for classification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★"/>
            </a:pPr>
            <a:r>
              <a:rPr b="1" lang="en" sz="3000">
                <a:solidFill>
                  <a:srgbClr val="FFFFFF"/>
                </a:solidFill>
              </a:rPr>
              <a:t>Model building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★"/>
            </a:pPr>
            <a:r>
              <a:rPr b="1" lang="en" sz="3000">
                <a:solidFill>
                  <a:srgbClr val="FFFFFF"/>
                </a:solidFill>
              </a:rPr>
              <a:t>Evaluation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-25" y="0"/>
            <a:ext cx="9144000" cy="78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Moods</a:t>
            </a:r>
          </a:p>
        </p:txBody>
      </p:sp>
      <p:sp>
        <p:nvSpPr>
          <p:cNvPr id="143" name="Shape 143"/>
          <p:cNvSpPr txBox="1"/>
          <p:nvPr>
            <p:ph idx="4294967295" type="body"/>
          </p:nvPr>
        </p:nvSpPr>
        <p:spPr>
          <a:xfrm>
            <a:off x="1411187" y="1515400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★"/>
            </a:pPr>
            <a:r>
              <a:rPr b="1" lang="en" sz="3000">
                <a:solidFill>
                  <a:srgbClr val="FFFFFF"/>
                </a:solidFill>
              </a:rPr>
              <a:t>Dinner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★"/>
            </a:pPr>
            <a:r>
              <a:rPr b="1" lang="en" sz="3000">
                <a:solidFill>
                  <a:srgbClr val="FFFFFF"/>
                </a:solidFill>
              </a:rPr>
              <a:t>Workout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★"/>
            </a:pPr>
            <a:r>
              <a:rPr b="1" lang="en" sz="3000">
                <a:solidFill>
                  <a:srgbClr val="FFFFFF"/>
                </a:solidFill>
              </a:rPr>
              <a:t>Party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★"/>
            </a:pPr>
            <a:r>
              <a:rPr b="1" lang="en" sz="3000">
                <a:solidFill>
                  <a:srgbClr val="FFFFFF"/>
                </a:solidFill>
              </a:rPr>
              <a:t>Sleep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-25" y="0"/>
            <a:ext cx="9144000" cy="78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Data Preprocessing</a:t>
            </a:r>
          </a:p>
        </p:txBody>
      </p:sp>
      <p:sp>
        <p:nvSpPr>
          <p:cNvPr id="149" name="Shape 149"/>
          <p:cNvSpPr txBox="1"/>
          <p:nvPr>
            <p:ph idx="4294967295" type="body"/>
          </p:nvPr>
        </p:nvSpPr>
        <p:spPr>
          <a:xfrm>
            <a:off x="1411187" y="153282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★"/>
            </a:pPr>
            <a:r>
              <a:rPr b="1" lang="en" sz="3000">
                <a:solidFill>
                  <a:srgbClr val="FFFFFF"/>
                </a:solidFill>
              </a:rPr>
              <a:t>Remove unnecessary columns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★"/>
            </a:pPr>
            <a:r>
              <a:rPr b="1" lang="en" sz="3000">
                <a:solidFill>
                  <a:srgbClr val="FFFFFF"/>
                </a:solidFill>
              </a:rPr>
              <a:t>Missing values imputation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★"/>
            </a:pPr>
            <a:r>
              <a:rPr b="1" lang="en" sz="3000">
                <a:solidFill>
                  <a:srgbClr val="FFFFFF"/>
                </a:solidFill>
              </a:rPr>
              <a:t>Combine Datasets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★"/>
            </a:pPr>
            <a:r>
              <a:rPr b="1" lang="en" sz="3000">
                <a:solidFill>
                  <a:srgbClr val="FFFFFF"/>
                </a:solidFill>
              </a:rPr>
              <a:t>Scalar Transformation 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★"/>
            </a:pPr>
            <a:r>
              <a:rPr b="1" lang="en" sz="3000">
                <a:solidFill>
                  <a:srgbClr val="FFFFFF"/>
                </a:solidFill>
              </a:rPr>
              <a:t>Train and Test split (70-30)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-25" y="0"/>
            <a:ext cx="9144000" cy="78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Data Distribution</a:t>
            </a:r>
          </a:p>
        </p:txBody>
      </p:sp>
      <p:sp>
        <p:nvSpPr>
          <p:cNvPr id="155" name="Shape 155"/>
          <p:cNvSpPr txBox="1"/>
          <p:nvPr>
            <p:ph idx="4294967295" type="body"/>
          </p:nvPr>
        </p:nvSpPr>
        <p:spPr>
          <a:xfrm>
            <a:off x="1411187" y="1515400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649" y="860999"/>
            <a:ext cx="5561874" cy="42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-25" y="0"/>
            <a:ext cx="9144000" cy="78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Support Vector Machine</a:t>
            </a:r>
          </a:p>
        </p:txBody>
      </p:sp>
      <p:graphicFrame>
        <p:nvGraphicFramePr>
          <p:cNvPr id="162" name="Shape 162"/>
          <p:cNvGraphicFramePr/>
          <p:nvPr/>
        </p:nvGraphicFramePr>
        <p:xfrm>
          <a:off x="283912" y="114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{7C181A14-9897-4E71-9F1B-B84A6F7473E9}</a:tableStyleId>
              </a:tblPr>
              <a:tblGrid>
                <a:gridCol w="8157700"/>
              </a:tblGrid>
              <a:tr h="74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</a:rPr>
                        <a:t>SVM</a:t>
                      </a:r>
                      <a:r>
                        <a:rPr b="1" lang="en" sz="2000">
                          <a:solidFill>
                            <a:srgbClr val="FFFFFF"/>
                          </a:solidFill>
                        </a:rPr>
                        <a:t> Model </a:t>
                      </a: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1983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57894"/>
                        <a:buFont typeface="Arial"/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parameter_candidates = [{'C': [1, 5, 10, 15, 20, 50, 100], 'gamma': [0.5, 0.05, 0.005, 0.01, 0.001, 0.0001, 0.00001], 'kernel': ['rbf','poly','sigmoid']}]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--------------------------------------------------------------------------------------------------------------------------------------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</a:rPr>
                        <a:t>svm_grid_model = GridSearchCV(estimator=svm.SVC(), param_grid= parameter_candidates, refit= True)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</a:rPr>
                        <a:t>Best C: 100 || Best gamma: 0.001 || Best Kernel : rbf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3" name="Shape 163"/>
          <p:cNvGraphicFramePr/>
          <p:nvPr/>
        </p:nvGraphicFramePr>
        <p:xfrm>
          <a:off x="3271062" y="410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{7C181A14-9897-4E71-9F1B-B84A6F7473E9}</a:tableStyleId>
              </a:tblPr>
              <a:tblGrid>
                <a:gridCol w="2601825"/>
              </a:tblGrid>
              <a:tr h="503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550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b="1" lang="en" sz="2000">
                          <a:solidFill>
                            <a:schemeClr val="lt1"/>
                          </a:solidFill>
                        </a:rPr>
                        <a:t>Accuracy </a:t>
                      </a: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454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64705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</a:rPr>
                        <a:t>0.731376975169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-25" y="0"/>
            <a:ext cx="9144000" cy="78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Support Vector Machine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275" y="1101612"/>
            <a:ext cx="4555874" cy="375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-25" y="0"/>
            <a:ext cx="9144000" cy="78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Neural Networks</a:t>
            </a:r>
          </a:p>
        </p:txBody>
      </p:sp>
      <p:graphicFrame>
        <p:nvGraphicFramePr>
          <p:cNvPr id="175" name="Shape 175"/>
          <p:cNvGraphicFramePr/>
          <p:nvPr/>
        </p:nvGraphicFramePr>
        <p:xfrm>
          <a:off x="249037" y="88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{7C181A14-9897-4E71-9F1B-B84A6F7473E9}</a:tableStyleId>
              </a:tblPr>
              <a:tblGrid>
                <a:gridCol w="8157700"/>
              </a:tblGrid>
              <a:tr h="343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</a:rPr>
                        <a:t>MLP Classifier</a:t>
                      </a: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3480150"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gs = GridSearchCV(nn, param_grid={</a:t>
                      </a:r>
                    </a:p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   'n_iter': [100,500,1000],</a:t>
                      </a:r>
                    </a:p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   'learning_rate': [0.01, 0.001],</a:t>
                      </a:r>
                    </a:p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   'hidden0__units': [10, 20, 5],</a:t>
                      </a:r>
                    </a:p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   'hidden0__type': ["Rectifier", "Sigmoid", "Tanh"]},refit=True)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----------------------------------------------------------------------------------------------</a:t>
                      </a:r>
                    </a:p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nn = Classifier(</a:t>
                      </a:r>
                    </a:p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layers=[</a:t>
                      </a:r>
                    </a:p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   Layer('Sigmoid',dropout=0.20),</a:t>
                      </a:r>
                    </a:p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   Layer("Softmax")],</a:t>
                      </a:r>
                    </a:p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   valid_size=0.2,</a:t>
                      </a:r>
                    </a:p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   callback={'on_epoch_finish': store_stats})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