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</p:sldMasterIdLst>
  <p:notesMasterIdLst>
    <p:notesMasterId r:id="rId20"/>
  </p:notesMasterIdLst>
  <p:sldIdLst>
    <p:sldId id="264" r:id="rId3"/>
    <p:sldId id="261" r:id="rId4"/>
    <p:sldId id="257" r:id="rId5"/>
    <p:sldId id="258" r:id="rId6"/>
    <p:sldId id="262" r:id="rId7"/>
    <p:sldId id="259" r:id="rId8"/>
    <p:sldId id="260" r:id="rId9"/>
    <p:sldId id="267" r:id="rId10"/>
    <p:sldId id="266" r:id="rId11"/>
    <p:sldId id="265" r:id="rId12"/>
    <p:sldId id="274" r:id="rId13"/>
    <p:sldId id="269" r:id="rId14"/>
    <p:sldId id="270" r:id="rId15"/>
    <p:sldId id="272" r:id="rId16"/>
    <p:sldId id="273" r:id="rId17"/>
    <p:sldId id="271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shav yerra" initials="ky" lastIdx="0" clrIdx="0">
    <p:extLst>
      <p:ext uri="{19B8F6BF-5375-455C-9EA6-DF929625EA0E}">
        <p15:presenceInfo xmlns:p15="http://schemas.microsoft.com/office/powerpoint/2012/main" userId="055f4ddb606745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165CC-60E8-4E57-9C19-EECA75D98571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D01CF-00EA-4865-AA37-C6A1AEEDF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3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D01CF-00EA-4865-AA37-C6A1AEEDF9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0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D01CF-00EA-4865-AA37-C6A1AEEDF9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4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BBCADA2C-DBFE-4B67-99B2-D06142EAE6B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3F91B9B0-45C7-41D0-8FFD-780E7211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20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10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BCADA2C-DBFE-4B67-99B2-D06142EAE6B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3F91B9B0-45C7-41D0-8FFD-780E7211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8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29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10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3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09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0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97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75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BCADA2C-DBFE-4B67-99B2-D06142EAE6B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F91B9B0-45C7-41D0-8FFD-780E7211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26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BCADA2C-DBFE-4B67-99B2-D06142EAE6B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F91B9B0-45C7-41D0-8FFD-780E72114FD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78278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BCADA2C-DBFE-4B67-99B2-D06142EAE6B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F91B9B0-45C7-41D0-8FFD-780E7211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15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525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831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74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BCADA2C-DBFE-4B67-99B2-D06142EAE6B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F91B9B0-45C7-41D0-8FFD-780E7211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F91B9B0-45C7-41D0-8FFD-780E72114FD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BCADA2C-DBFE-4B67-99B2-D06142EAE6B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91B9B0-45C7-41D0-8FFD-780E72114FD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ADA2C-DBFE-4B67-99B2-D06142EAE6B5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1B9B0-45C7-41D0-8FFD-780E7211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26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206" y="1299844"/>
            <a:ext cx="1351620" cy="14810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WordArt 2"/>
          <p:cNvSpPr>
            <a:spLocks noChangeArrowheads="1" noChangeShapeType="1" noTextEdit="1"/>
          </p:cNvSpPr>
          <p:nvPr/>
        </p:nvSpPr>
        <p:spPr bwMode="auto">
          <a:xfrm>
            <a:off x="1564196" y="620688"/>
            <a:ext cx="6320172" cy="432048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ArchUp">
              <a:avLst>
                <a:gd name="adj" fmla="val 10815859"/>
              </a:avLst>
            </a:prstTxWarp>
          </a:bodyPr>
          <a:lstStyle/>
          <a:p>
            <a:pPr algn="ctr" rtl="0">
              <a:buNone/>
            </a:pPr>
            <a:r>
              <a:rPr lang="en-IN" sz="2800" b="1" kern="1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 MARTIN'S ENGINEERING COLLEGE</a:t>
            </a:r>
            <a:endParaRPr lang="en-IN" sz="2800" b="1" kern="1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7634" y="3861048"/>
            <a:ext cx="80283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u="sng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rajan Pro" panose="02020502050506020301" pitchFamily="18" charset="0"/>
            </a:endParaRPr>
          </a:p>
          <a:p>
            <a:r>
              <a:rPr lang="en-IN" sz="2400" b="1" u="sng" dirty="0" smtClean="0">
                <a:ln w="12700">
                  <a:solidFill>
                    <a:srgbClr val="FF9966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rajan Pro" panose="02020502050506020301" pitchFamily="18" charset="0"/>
              </a:rPr>
              <a:t>BY</a:t>
            </a:r>
            <a:r>
              <a:rPr lang="en-IN" sz="2400" b="1" dirty="0" smtClean="0">
                <a:ln w="12700">
                  <a:solidFill>
                    <a:srgbClr val="FF9966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rajan Pro" panose="02020502050506020301" pitchFamily="18" charset="0"/>
              </a:rPr>
              <a:t>:-</a:t>
            </a:r>
          </a:p>
          <a:p>
            <a:endParaRPr lang="en-IN" sz="2400" b="1" dirty="0" smtClean="0">
              <a:ln w="12700">
                <a:solidFill>
                  <a:srgbClr val="FF9966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rajan Pro" panose="02020502050506020301" pitchFamily="18" charset="0"/>
            </a:endParaRPr>
          </a:p>
          <a:p>
            <a:r>
              <a:rPr lang="en-IN" sz="2400" b="1" dirty="0" smtClean="0">
                <a:ln w="12700">
                  <a:solidFill>
                    <a:srgbClr val="FF9966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rajan Pro" panose="02020502050506020301" pitchFamily="18" charset="0"/>
              </a:rPr>
              <a:t>Y. PRANEETH    </a:t>
            </a:r>
            <a:r>
              <a:rPr lang="en-IN" sz="2400" b="1" dirty="0" smtClean="0">
                <a:ln w="12700">
                  <a:solidFill>
                    <a:srgbClr val="FF9966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rajan Pro" panose="02020502050506020301" pitchFamily="18" charset="0"/>
                <a:sym typeface="Wingdings" panose="05000000000000000000" pitchFamily="2" charset="2"/>
              </a:rPr>
              <a:t>            (12K81A05J0)</a:t>
            </a:r>
          </a:p>
          <a:p>
            <a:r>
              <a:rPr lang="en-IN" sz="2400" b="1" dirty="0" smtClean="0">
                <a:ln w="12700">
                  <a:solidFill>
                    <a:srgbClr val="FF9966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rajan Pro" panose="02020502050506020301" pitchFamily="18" charset="0"/>
                <a:sym typeface="Wingdings" panose="05000000000000000000" pitchFamily="2" charset="2"/>
              </a:rPr>
              <a:t>Y. KESHAV                      (12K81A05H9)</a:t>
            </a:r>
          </a:p>
          <a:p>
            <a:r>
              <a:rPr lang="en-IN" sz="2400" b="1" dirty="0" smtClean="0">
                <a:ln w="12700">
                  <a:solidFill>
                    <a:srgbClr val="FF9966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rajan Pro" panose="02020502050506020301" pitchFamily="18" charset="0"/>
                <a:sym typeface="Wingdings" panose="05000000000000000000" pitchFamily="2" charset="2"/>
              </a:rPr>
              <a:t>G. VAMSHI KRISHNA   (12K81A05D9)</a:t>
            </a:r>
          </a:p>
          <a:p>
            <a:r>
              <a:rPr lang="en-IN" sz="2400" b="1" dirty="0" smtClean="0">
                <a:ln w="12700">
                  <a:solidFill>
                    <a:srgbClr val="FF9966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rajan Pro" panose="02020502050506020301" pitchFamily="18" charset="0"/>
                <a:sym typeface="Wingdings" panose="05000000000000000000" pitchFamily="2" charset="2"/>
              </a:rPr>
              <a:t>L. ESWAR REDDY          (12K81A05E8)</a:t>
            </a:r>
            <a:endParaRPr lang="en-IN" sz="2400" b="1" dirty="0">
              <a:ln w="12700">
                <a:solidFill>
                  <a:srgbClr val="FF9966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rajan Pro" panose="02020502050506020301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11761" y="3140968"/>
            <a:ext cx="40324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Dept. of </a:t>
            </a:r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CSE</a:t>
            </a:r>
            <a:endParaRPr 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827432"/>
              </p:ext>
            </p:extLst>
          </p:nvPr>
        </p:nvGraphicFramePr>
        <p:xfrm>
          <a:off x="1115616" y="4725144"/>
          <a:ext cx="7356144" cy="1931194"/>
        </p:xfrm>
        <a:graphic>
          <a:graphicData uri="http://schemas.openxmlformats.org/drawingml/2006/table">
            <a:tbl>
              <a:tblPr/>
              <a:tblGrid>
                <a:gridCol w="7356144"/>
              </a:tblGrid>
              <a:tr h="193119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33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34136" y="413421"/>
            <a:ext cx="1828800" cy="45719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</a:rPr>
              <a:t>OPEN THE GAME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7936" y="1292278"/>
            <a:ext cx="2057400" cy="4572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Mode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48436" y="2174693"/>
            <a:ext cx="1600200" cy="4572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Start game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62736" y="3042108"/>
            <a:ext cx="1371600" cy="107589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</a:rPr>
              <a:t>Arrange blocks using shift operations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Diamond 6"/>
          <p:cNvSpPr/>
          <p:nvPr/>
        </p:nvSpPr>
        <p:spPr>
          <a:xfrm>
            <a:off x="5006272" y="4346997"/>
            <a:ext cx="1905000" cy="1066800"/>
          </a:xfrm>
          <a:prstGeom prst="diamond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numbers in ascending order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4890" y="4558052"/>
            <a:ext cx="1371600" cy="1143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Increment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no.of Moves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58536" y="6088533"/>
            <a:ext cx="914400" cy="5334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GAME ENDS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796136" y="908720"/>
            <a:ext cx="304800" cy="3810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5796136" y="1767250"/>
            <a:ext cx="304800" cy="3810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5796136" y="2653642"/>
            <a:ext cx="304800" cy="3810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5834236" y="4118007"/>
            <a:ext cx="228600" cy="22899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7045449" y="4781514"/>
            <a:ext cx="186846" cy="1630666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6399389" y="6259781"/>
            <a:ext cx="783704" cy="152399"/>
          </a:xfrm>
          <a:prstGeom prst="lef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Left Arrow 26"/>
          <p:cNvSpPr/>
          <p:nvPr/>
        </p:nvSpPr>
        <p:spPr>
          <a:xfrm>
            <a:off x="3906490" y="4741954"/>
            <a:ext cx="1153221" cy="276885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6862936" y="4761733"/>
            <a:ext cx="375964" cy="23732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>
            <a:off x="3089176" y="5701052"/>
            <a:ext cx="131514" cy="52062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Left Arrow 39"/>
          <p:cNvSpPr/>
          <p:nvPr/>
        </p:nvSpPr>
        <p:spPr>
          <a:xfrm>
            <a:off x="2009056" y="6069281"/>
            <a:ext cx="1145877" cy="152399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Up Arrow 40"/>
          <p:cNvSpPr/>
          <p:nvPr/>
        </p:nvSpPr>
        <p:spPr>
          <a:xfrm>
            <a:off x="1978280" y="2701407"/>
            <a:ext cx="192625" cy="3503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ight Arrow 41"/>
          <p:cNvSpPr/>
          <p:nvPr/>
        </p:nvSpPr>
        <p:spPr>
          <a:xfrm>
            <a:off x="2009056" y="2701406"/>
            <a:ext cx="3825180" cy="19107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6492338" y="5289714"/>
            <a:ext cx="1293068" cy="679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Move+1</a:t>
            </a:r>
            <a:endParaRPr lang="en-IN" dirty="0"/>
          </a:p>
        </p:txBody>
      </p:sp>
      <p:sp>
        <p:nvSpPr>
          <p:cNvPr id="44" name="Rectangle 43"/>
          <p:cNvSpPr/>
          <p:nvPr/>
        </p:nvSpPr>
        <p:spPr>
          <a:xfrm>
            <a:off x="915473" y="833185"/>
            <a:ext cx="3152761" cy="13234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Activity</a:t>
            </a:r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 diagram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773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3271836" y="2409825"/>
            <a:ext cx="171450" cy="2095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cxnSp>
        <p:nvCxnSpPr>
          <p:cNvPr id="3" name="Straight Connector 2"/>
          <p:cNvCxnSpPr/>
          <p:nvPr/>
        </p:nvCxnSpPr>
        <p:spPr>
          <a:xfrm>
            <a:off x="3357561" y="2600325"/>
            <a:ext cx="0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085465" y="2743200"/>
            <a:ext cx="285750" cy="47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356926" y="2744107"/>
            <a:ext cx="36195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999740" y="3038475"/>
            <a:ext cx="371475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57561" y="3038475"/>
            <a:ext cx="295275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Terminator 8"/>
          <p:cNvSpPr>
            <a:spLocks noChangeArrowheads="1"/>
          </p:cNvSpPr>
          <p:nvPr/>
        </p:nvSpPr>
        <p:spPr bwMode="auto">
          <a:xfrm>
            <a:off x="5121387" y="1322309"/>
            <a:ext cx="1304925" cy="476250"/>
          </a:xfrm>
          <a:prstGeom prst="flowChartTerminator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Game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Flowchart: Terminator 11"/>
          <p:cNvSpPr>
            <a:spLocks noChangeArrowheads="1"/>
          </p:cNvSpPr>
          <p:nvPr/>
        </p:nvSpPr>
        <p:spPr bwMode="auto">
          <a:xfrm>
            <a:off x="5143307" y="2110694"/>
            <a:ext cx="1400175" cy="447675"/>
          </a:xfrm>
          <a:prstGeom prst="flowChartTerminator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Difficulty: Easy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Flowchart: Terminator 12"/>
          <p:cNvSpPr>
            <a:spLocks noChangeArrowheads="1"/>
          </p:cNvSpPr>
          <p:nvPr/>
        </p:nvSpPr>
        <p:spPr bwMode="auto">
          <a:xfrm>
            <a:off x="5171882" y="3006116"/>
            <a:ext cx="1400175" cy="438150"/>
          </a:xfrm>
          <a:prstGeom prst="flowChartTerminator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Difficulty: Medium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Flowchart: Terminator 13"/>
          <p:cNvSpPr>
            <a:spLocks noChangeArrowheads="1"/>
          </p:cNvSpPr>
          <p:nvPr/>
        </p:nvSpPr>
        <p:spPr bwMode="auto">
          <a:xfrm>
            <a:off x="5257800" y="3722831"/>
            <a:ext cx="1400175" cy="457200"/>
          </a:xfrm>
          <a:prstGeom prst="flowChartTerminator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Difficulty: Hard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Flowchart: Terminator 14"/>
          <p:cNvSpPr>
            <a:spLocks noChangeArrowheads="1"/>
          </p:cNvSpPr>
          <p:nvPr/>
        </p:nvSpPr>
        <p:spPr bwMode="auto">
          <a:xfrm>
            <a:off x="4362257" y="4365104"/>
            <a:ext cx="685800" cy="333375"/>
          </a:xfrm>
          <a:prstGeom prst="flowChartTerminator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543107" y="1625373"/>
            <a:ext cx="1590675" cy="103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62157" y="2947307"/>
            <a:ext cx="160020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78083" y="3099700"/>
            <a:ext cx="1647825" cy="79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07360" y="3143250"/>
            <a:ext cx="819150" cy="125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52632" y="2372632"/>
            <a:ext cx="1619250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0" y="73743"/>
            <a:ext cx="262123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66800" algn="l"/>
              </a:tabLst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02266" y="1769961"/>
            <a:ext cx="1486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&lt;&lt;Includes&gt;&gt;</a:t>
            </a:r>
            <a:endParaRPr lang="en-US" alt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3706038" y="2373868"/>
            <a:ext cx="1656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&lt;&lt;Includes</a:t>
            </a:r>
            <a:r>
              <a:rPr lang="en-US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3371215" y="3951431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&lt;&lt;Includes&gt;&gt;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3607360" y="3436162"/>
            <a:ext cx="1764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&lt;&lt;Includes&gt;&gt;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43311" y="2898557"/>
            <a:ext cx="2020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&lt;&lt;Includes&gt;&gt;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79417" y="326685"/>
            <a:ext cx="64203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Case Diagram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12849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124744"/>
            <a:ext cx="3857625" cy="57332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08520" y="404664"/>
            <a:ext cx="424847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Screenshots</a:t>
            </a:r>
          </a:p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348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836712"/>
            <a:ext cx="3857625" cy="60212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5536" y="980728"/>
            <a:ext cx="18485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EASY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083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908720"/>
            <a:ext cx="3857625" cy="59492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9512" y="1052736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Medium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22737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908720"/>
            <a:ext cx="3857625" cy="59492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7544" y="1196752"/>
            <a:ext cx="2055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1852444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912483"/>
            <a:ext cx="3857625" cy="59492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1520" y="10676"/>
            <a:ext cx="6199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Completed game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05385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04864"/>
            <a:ext cx="7315200" cy="36004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Bradley Hand ITC" panose="03070402050302030203" pitchFamily="66" charset="0"/>
                <a:cs typeface="Aharoni" pitchFamily="2" charset="-79"/>
              </a:rPr>
              <a:t>This Number puzzle Game </a:t>
            </a:r>
            <a:r>
              <a:rPr lang="en-US" sz="2400" b="1" dirty="0" smtClean="0">
                <a:latin typeface="Bradley Hand ITC" panose="03070402050302030203" pitchFamily="66" charset="0"/>
                <a:cs typeface="Aharoni" pitchFamily="2" charset="-79"/>
              </a:rPr>
              <a:t>(</a:t>
            </a:r>
            <a:r>
              <a:rPr lang="en-US" sz="2400" b="1" u="sng" dirty="0" smtClean="0">
                <a:latin typeface="Bradley Hand ITC" panose="03070402050302030203" pitchFamily="66" charset="0"/>
                <a:cs typeface="Aharoni" pitchFamily="2" charset="-79"/>
              </a:rPr>
              <a:t>Number</a:t>
            </a:r>
            <a:r>
              <a:rPr lang="en-US" sz="2400" b="1" dirty="0" smtClean="0">
                <a:latin typeface="Bradley Hand ITC" panose="03070402050302030203" pitchFamily="66" charset="0"/>
                <a:cs typeface="Aharoni" pitchFamily="2" charset="-79"/>
              </a:rPr>
              <a:t> </a:t>
            </a:r>
            <a:r>
              <a:rPr lang="en-US" sz="2400" b="1" u="sng" dirty="0" err="1">
                <a:latin typeface="Bradley Hand ITC" panose="03070402050302030203" pitchFamily="66" charset="0"/>
                <a:cs typeface="Aharoni" pitchFamily="2" charset="-79"/>
              </a:rPr>
              <a:t>Spectre</a:t>
            </a:r>
            <a:r>
              <a:rPr lang="en-US" sz="2400" b="1" dirty="0">
                <a:latin typeface="Bradley Hand ITC" panose="03070402050302030203" pitchFamily="66" charset="0"/>
                <a:cs typeface="Aharoni" pitchFamily="2" charset="-79"/>
              </a:rPr>
              <a:t> ) would be a perfect fit in the present day </a:t>
            </a:r>
            <a:r>
              <a:rPr lang="en-US" sz="2400" b="1" dirty="0" smtClean="0">
                <a:latin typeface="Bradley Hand ITC" panose="03070402050302030203" pitchFamily="66" charset="0"/>
                <a:cs typeface="Aharoni" pitchFamily="2" charset="-79"/>
              </a:rPr>
              <a:t>world.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Bradley Hand ITC" panose="03070402050302030203" pitchFamily="66" charset="0"/>
                <a:cs typeface="Aharoni" pitchFamily="2" charset="-79"/>
              </a:rPr>
              <a:t>This is an android application that runs on device having android version 4.3(Jelly Bean) and above.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Bradley Hand ITC" panose="03070402050302030203" pitchFamily="66" charset="0"/>
                <a:cs typeface="Aharoni" pitchFamily="2" charset="-79"/>
              </a:rPr>
              <a:t>The user interface of the game is also very friendly. Anybody can use it.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Bradley Hand ITC" panose="03070402050302030203" pitchFamily="66" charset="0"/>
                <a:cs typeface="Aharoni" pitchFamily="2" charset="-79"/>
              </a:rPr>
              <a:t>Thus this would be a very interesting game to play when feeling bored.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 smtClean="0">
              <a:latin typeface="Bradley Hand ITC" panose="03070402050302030203" pitchFamily="66" charset="0"/>
              <a:cs typeface="Aharoni" pitchFamily="2" charset="-79"/>
            </a:endParaRPr>
          </a:p>
          <a:p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2192983" y="692696"/>
            <a:ext cx="47580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CONCLUSION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890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23928" y="1484784"/>
            <a:ext cx="5472607" cy="246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733425" algn="l"/>
                <a:tab pos="6645910" algn="r"/>
              </a:tabLst>
            </a:pPr>
            <a:r>
              <a:rPr lang="en-IN" sz="7200" b="1" dirty="0" smtClean="0">
                <a:effectLst/>
                <a:latin typeface="Chiller" panose="040204040310070206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SPECTRE</a:t>
            </a:r>
            <a:endParaRPr lang="en-IN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829" y="0"/>
            <a:ext cx="9185829" cy="68893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67944" y="1844824"/>
            <a:ext cx="5328591" cy="2829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tabLst>
                <a:tab pos="733425" algn="l"/>
                <a:tab pos="6645910" algn="r"/>
              </a:tabLst>
            </a:pPr>
            <a:r>
              <a:rPr lang="en-IN" sz="8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hiller" panose="040204040310070206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8000" b="1" dirty="0" smtClean="0">
                <a:solidFill>
                  <a:prstClr val="white"/>
                </a:solidFill>
                <a:latin typeface="Chiller" panose="040204040310070206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  <a:tabLst>
                <a:tab pos="733425" algn="l"/>
                <a:tab pos="6645910" algn="r"/>
              </a:tabLst>
            </a:pPr>
            <a:r>
              <a:rPr lang="en-IN" sz="8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hiller" panose="040204040310070206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en-IN" sz="8000" b="1" dirty="0" smtClean="0">
                <a:solidFill>
                  <a:prstClr val="white"/>
                </a:solidFill>
                <a:latin typeface="Chiller" panose="040204040310070206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</a:t>
            </a:r>
            <a:endParaRPr lang="en-IN" sz="8000" dirty="0">
              <a:solidFill>
                <a:prstClr val="white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63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our-glass-bw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039243"/>
            <a:ext cx="2088232" cy="31286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19539" y="604323"/>
            <a:ext cx="4624985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 ESSENCE" panose="02000000000000000000" pitchFamily="2" charset="0"/>
              </a:rPr>
              <a:t>Perfect way to </a:t>
            </a:r>
          </a:p>
          <a:p>
            <a:pPr algn="ctr"/>
            <a:r>
              <a:rPr lang="en-US" sz="6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 ESSENCE" panose="02000000000000000000" pitchFamily="2" charset="0"/>
              </a:rPr>
              <a:t>spend</a:t>
            </a:r>
          </a:p>
          <a:p>
            <a:pPr algn="ctr"/>
            <a:r>
              <a:rPr lang="en-US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 ESSENCE" panose="02000000000000000000" pitchFamily="2" charset="0"/>
              </a:rPr>
              <a:t>Free time!!!</a:t>
            </a:r>
            <a:endParaRPr lang="en-US" sz="6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  <a:latin typeface="AR ESSENCE" panose="02000000000000000000" pitchFamily="2" charset="0"/>
            </a:endParaRPr>
          </a:p>
        </p:txBody>
      </p:sp>
      <p:pic>
        <p:nvPicPr>
          <p:cNvPr id="8" name="Picture 7" descr="photo_1383021105_tem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9387" y="3717032"/>
            <a:ext cx="3000517" cy="26642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1560" y="4869159"/>
            <a:ext cx="417646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 ESSENCE" panose="02000000000000000000" pitchFamily="2" charset="0"/>
              </a:rPr>
              <a:t>Takes hardwork</a:t>
            </a:r>
          </a:p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 ESSENCE" panose="02000000000000000000" pitchFamily="2" charset="0"/>
              </a:rPr>
              <a:t>And skill!!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  <a:latin typeface="AR ESSENCE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6443" y="0"/>
            <a:ext cx="2871299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 DESTINE" panose="02000000000000000000" pitchFamily="2" charset="0"/>
            </a:endParaRPr>
          </a:p>
          <a:p>
            <a:pPr algn="ctr"/>
            <a:r>
              <a:rPr lang="en-US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 DESTINE" panose="02000000000000000000" pitchFamily="2" charset="0"/>
              </a:rPr>
              <a:t>ABSTRACT</a:t>
            </a:r>
            <a:endParaRPr lang="en-US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 DESTINE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7048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   </a:t>
            </a:r>
            <a:r>
              <a:rPr lang="en-US" sz="28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smtClean="0">
                <a:latin typeface="Bradley Hand ITC" panose="03070402050302030203" pitchFamily="66" charset="0"/>
                <a:cs typeface="Aharoni" pitchFamily="2" charset="-79"/>
              </a:rPr>
              <a:t>This Number puzzle </a:t>
            </a:r>
            <a:r>
              <a:rPr lang="en-US" sz="2800" b="1" dirty="0" smtClean="0">
                <a:latin typeface="Bradley Hand ITC" panose="03070402050302030203" pitchFamily="66" charset="0"/>
                <a:cs typeface="Aharoni" pitchFamily="2" charset="-79"/>
              </a:rPr>
              <a:t>Game( </a:t>
            </a:r>
            <a:r>
              <a:rPr lang="en-US" sz="2800" b="1" u="sng" dirty="0" smtClean="0">
                <a:latin typeface="Bradley Hand ITC" panose="03070402050302030203" pitchFamily="66" charset="0"/>
                <a:cs typeface="Aharoni" pitchFamily="2" charset="-79"/>
              </a:rPr>
              <a:t>Number</a:t>
            </a:r>
            <a:r>
              <a:rPr lang="en-US" sz="2800" b="1" dirty="0" smtClean="0">
                <a:latin typeface="Bradley Hand ITC" panose="03070402050302030203" pitchFamily="66" charset="0"/>
                <a:cs typeface="Aharoni" pitchFamily="2" charset="-79"/>
              </a:rPr>
              <a:t> </a:t>
            </a:r>
            <a:r>
              <a:rPr lang="en-US" sz="2800" b="1" u="sng" dirty="0" err="1" smtClean="0">
                <a:latin typeface="Bradley Hand ITC" panose="03070402050302030203" pitchFamily="66" charset="0"/>
                <a:cs typeface="Aharoni" pitchFamily="2" charset="-79"/>
              </a:rPr>
              <a:t>Spectre</a:t>
            </a:r>
            <a:r>
              <a:rPr lang="en-US" sz="2800" b="1" dirty="0" smtClean="0">
                <a:latin typeface="Bradley Hand ITC" panose="03070402050302030203" pitchFamily="66" charset="0"/>
                <a:cs typeface="Aharoni" pitchFamily="2" charset="-79"/>
              </a:rPr>
              <a:t> </a:t>
            </a:r>
            <a:r>
              <a:rPr lang="en-US" sz="2800" b="1" dirty="0" smtClean="0">
                <a:latin typeface="Bradley Hand ITC" panose="03070402050302030203" pitchFamily="66" charset="0"/>
                <a:cs typeface="Aharoni" pitchFamily="2" charset="-79"/>
              </a:rPr>
              <a:t>) would be a perfect fit in the present day world.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lang="en-US" sz="2800" dirty="0">
              <a:latin typeface="Aharoni" pitchFamily="2" charset="-79"/>
              <a:cs typeface="Aharoni" pitchFamily="2" charset="-79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IN" sz="2800" b="1" dirty="0">
                <a:latin typeface="Bradley Hand ITC" panose="03070402050302030203" pitchFamily="66" charset="0"/>
              </a:rPr>
              <a:t>A puzzle is a game or problem in which one is required to put pieces together, in a logical way, in order to arrive at the correct solution of the </a:t>
            </a:r>
            <a:r>
              <a:rPr lang="en-IN" sz="2800" b="1" dirty="0" smtClean="0">
                <a:latin typeface="Bradley Hand ITC" panose="03070402050302030203" pitchFamily="66" charset="0"/>
              </a:rPr>
              <a:t>puzzle</a:t>
            </a:r>
            <a:r>
              <a:rPr lang="en-IN" sz="2800" b="1" dirty="0">
                <a:latin typeface="Bradley Hand ITC" panose="03070402050302030203" pitchFamily="66" charset="0"/>
              </a:rPr>
              <a:t>.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lang="en-US" sz="2800" dirty="0">
              <a:latin typeface="Aharoni" pitchFamily="2" charset="-79"/>
              <a:cs typeface="Aharoni" pitchFamily="2" charset="-79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IN" sz="2800" b="1" dirty="0">
                <a:latin typeface="Bradley Hand ITC" panose="03070402050302030203" pitchFamily="66" charset="0"/>
              </a:rPr>
              <a:t>This puzzle consists of 4x4 blocks which contains numbers from 1-15 (which are jumbled) and an empty block or space</a:t>
            </a:r>
            <a:endParaRPr lang="en-US" sz="2800" b="1" dirty="0">
              <a:latin typeface="Bradley Hand ITC" panose="03070402050302030203" pitchFamily="66" charset="0"/>
              <a:cs typeface="Aharoni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63688" y="-1539552"/>
            <a:ext cx="6377940" cy="129302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9512" y="1196752"/>
            <a:ext cx="8370128" cy="5066888"/>
          </a:xfrm>
        </p:spPr>
        <p:txBody>
          <a:bodyPr>
            <a:normAutofit/>
          </a:bodyPr>
          <a:lstStyle/>
          <a:p>
            <a:pPr marL="360000">
              <a:buFont typeface="Wingdings" panose="05000000000000000000" pitchFamily="2" charset="2"/>
              <a:buChar char="v"/>
            </a:pPr>
            <a:r>
              <a:rPr lang="en-IN" sz="2800" b="1" dirty="0" smtClean="0">
                <a:latin typeface="Bradley Hand ITC" panose="030704020503020302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IN" sz="2800" b="1" dirty="0">
                <a:latin typeface="Bradley Hand ITC" panose="030704020503020302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making use of the empty block and using different move operations we have to arrange the jumbled numbers in order. This is the main aim of the </a:t>
            </a:r>
            <a:r>
              <a:rPr lang="en-IN" sz="2800" b="1" dirty="0" smtClean="0">
                <a:latin typeface="Bradley Hand ITC" panose="030704020503020302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800" b="1" dirty="0">
              <a:latin typeface="Bradley Hand ITC" panose="03070402050302030203" pitchFamily="66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>
                <a:latin typeface="Bradley Hand ITC" panose="03070402050302030203" pitchFamily="66" charset="0"/>
              </a:rPr>
              <a:t>The different types of operations used are:</a:t>
            </a:r>
          </a:p>
          <a:p>
            <a:pPr marL="0" lvl="0" indent="0">
              <a:buNone/>
            </a:pPr>
            <a:r>
              <a:rPr lang="en-IN" sz="2800" b="1" dirty="0" smtClean="0">
                <a:latin typeface="Bradley Hand ITC" panose="03070402050302030203" pitchFamily="66" charset="0"/>
              </a:rPr>
              <a:t>       right shift</a:t>
            </a:r>
            <a:endParaRPr lang="en-IN" sz="2800" b="1" dirty="0">
              <a:latin typeface="Bradley Hand ITC" panose="03070402050302030203" pitchFamily="66" charset="0"/>
            </a:endParaRPr>
          </a:p>
          <a:p>
            <a:pPr marL="0" lvl="0" indent="0">
              <a:buNone/>
            </a:pPr>
            <a:r>
              <a:rPr lang="en-IN" sz="2800" b="1" dirty="0" smtClean="0">
                <a:latin typeface="Bradley Hand ITC" panose="03070402050302030203" pitchFamily="66" charset="0"/>
              </a:rPr>
              <a:t>       left </a:t>
            </a:r>
            <a:r>
              <a:rPr lang="en-IN" sz="2800" b="1" dirty="0">
                <a:latin typeface="Bradley Hand ITC" panose="03070402050302030203" pitchFamily="66" charset="0"/>
              </a:rPr>
              <a:t>shift</a:t>
            </a:r>
          </a:p>
          <a:p>
            <a:pPr marL="0" lvl="0" indent="0">
              <a:buNone/>
            </a:pPr>
            <a:r>
              <a:rPr lang="en-IN" sz="2800" b="1" dirty="0" smtClean="0">
                <a:latin typeface="Bradley Hand ITC" panose="03070402050302030203" pitchFamily="66" charset="0"/>
              </a:rPr>
              <a:t>       up </a:t>
            </a:r>
            <a:r>
              <a:rPr lang="en-IN" sz="2800" b="1" dirty="0">
                <a:latin typeface="Bradley Hand ITC" panose="03070402050302030203" pitchFamily="66" charset="0"/>
              </a:rPr>
              <a:t>shift</a:t>
            </a:r>
          </a:p>
          <a:p>
            <a:pPr marL="0" lvl="0" indent="0">
              <a:buNone/>
            </a:pPr>
            <a:r>
              <a:rPr lang="en-IN" sz="2800" b="1" dirty="0" smtClean="0">
                <a:latin typeface="Bradley Hand ITC" panose="03070402050302030203" pitchFamily="66" charset="0"/>
              </a:rPr>
              <a:t>       Down </a:t>
            </a:r>
            <a:r>
              <a:rPr lang="en-IN" sz="2800" b="1" dirty="0">
                <a:latin typeface="Bradley Hand ITC" panose="03070402050302030203" pitchFamily="66" charset="0"/>
              </a:rPr>
              <a:t>shift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8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60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836712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solidFill>
                  <a:schemeClr val="accent1">
                    <a:lumMod val="75000"/>
                  </a:schemeClr>
                </a:solidFill>
                <a:latin typeface="AR CHRISTY" panose="02000000000000000000" pitchFamily="2" charset="0"/>
              </a:rPr>
              <a:t>Proposed Application System</a:t>
            </a:r>
            <a:endParaRPr lang="en-US" sz="4400" b="1" u="sng" dirty="0">
              <a:solidFill>
                <a:schemeClr val="accent1">
                  <a:lumMod val="75000"/>
                </a:schemeClr>
              </a:solidFill>
              <a:latin typeface="AR CHRISTY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844824"/>
            <a:ext cx="86764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3200" dirty="0" smtClean="0">
                <a:latin typeface="Eras Bold ITC" pitchFamily="34" charset="0"/>
              </a:rPr>
              <a:t>  </a:t>
            </a:r>
            <a:r>
              <a:rPr lang="en-US" sz="3200" b="1" dirty="0" smtClean="0">
                <a:latin typeface="Bradley Hand ITC" panose="03070402050302030203" pitchFamily="66" charset="0"/>
              </a:rPr>
              <a:t>It is a Java application that is designed to work in </a:t>
            </a:r>
            <a:r>
              <a:rPr lang="en-US" sz="3200" b="1" dirty="0" smtClean="0">
                <a:solidFill>
                  <a:schemeClr val="accent1"/>
                </a:solidFill>
                <a:latin typeface="Bradley Hand ITC" panose="03070402050302030203" pitchFamily="66" charset="0"/>
              </a:rPr>
              <a:t>Android</a:t>
            </a:r>
            <a:r>
              <a:rPr lang="en-US" sz="3200" b="1" dirty="0" smtClean="0">
                <a:latin typeface="Bradley Hand ITC" panose="03070402050302030203" pitchFamily="66" charset="0"/>
              </a:rPr>
              <a:t> operating system ( </a:t>
            </a:r>
            <a:r>
              <a:rPr lang="en-US" sz="3200" b="1" smtClean="0">
                <a:latin typeface="Bradley Hand ITC" panose="03070402050302030203" pitchFamily="66" charset="0"/>
              </a:rPr>
              <a:t>above </a:t>
            </a:r>
            <a:r>
              <a:rPr lang="en-US" sz="3200" b="1" smtClean="0">
                <a:solidFill>
                  <a:schemeClr val="accent1"/>
                </a:solidFill>
                <a:latin typeface="Bradley Hand ITC" panose="03070402050302030203" pitchFamily="66" charset="0"/>
              </a:rPr>
              <a:t>4.3</a:t>
            </a:r>
            <a:r>
              <a:rPr lang="en-US" sz="3200" b="1" smtClean="0">
                <a:latin typeface="Bradley Hand ITC" panose="03070402050302030203" pitchFamily="66" charset="0"/>
              </a:rPr>
              <a:t>).</a:t>
            </a:r>
            <a:endParaRPr lang="en-US" sz="3200" b="1" dirty="0" smtClean="0">
              <a:latin typeface="Bradley Hand ITC" panose="03070402050302030203" pitchFamily="66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endParaRPr lang="en-US" sz="3200" b="1" dirty="0">
              <a:latin typeface="Bradley Hand ITC" panose="03070402050302030203" pitchFamily="66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3200" b="1" dirty="0" smtClean="0">
                <a:latin typeface="Bradley Hand ITC" panose="03070402050302030203" pitchFamily="66" charset="0"/>
              </a:rPr>
              <a:t>  The user interface deals with a set of random numbers from </a:t>
            </a:r>
            <a:r>
              <a:rPr lang="en-US" sz="3200" b="1" dirty="0" smtClean="0">
                <a:solidFill>
                  <a:schemeClr val="accent1"/>
                </a:solidFill>
                <a:latin typeface="Bradley Hand ITC" panose="03070402050302030203" pitchFamily="66" charset="0"/>
              </a:rPr>
              <a:t>0 to 15 </a:t>
            </a:r>
            <a:r>
              <a:rPr lang="en-US" sz="3200" b="1" dirty="0" smtClean="0">
                <a:latin typeface="Bradley Hand ITC" panose="03070402050302030203" pitchFamily="66" charset="0"/>
              </a:rPr>
              <a:t>if the </a:t>
            </a:r>
            <a:r>
              <a:rPr lang="en-US" sz="3200" b="1" dirty="0" smtClean="0">
                <a:solidFill>
                  <a:schemeClr val="accent1"/>
                </a:solidFill>
                <a:latin typeface="Bradley Hand ITC" panose="03070402050302030203" pitchFamily="66" charset="0"/>
              </a:rPr>
              <a:t>4*4</a:t>
            </a:r>
            <a:r>
              <a:rPr lang="en-US" sz="3200" b="1" dirty="0" smtClean="0">
                <a:latin typeface="Bradley Hand ITC" panose="03070402050302030203" pitchFamily="66" charset="0"/>
              </a:rPr>
              <a:t> spectre is considered. The user is tasked to finish the game by arranging all the given randomly placed numbers in either a descending order or in an ascending order.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rain_Activ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4208" y="4184510"/>
            <a:ext cx="2448272" cy="24482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5577" y="908720"/>
            <a:ext cx="7056784" cy="2123658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u="sng" dirty="0" smtClean="0">
                <a:ln w="1841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HRISTY" panose="02000000000000000000" pitchFamily="2" charset="0"/>
              </a:rPr>
              <a:t>Advantages</a:t>
            </a:r>
            <a:r>
              <a:rPr lang="en-US" sz="4400" b="1" u="sng" dirty="0" smtClean="0">
                <a:ln w="1841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 CHRISTY" panose="02000000000000000000" pitchFamily="2" charset="0"/>
              </a:rPr>
              <a:t> of the application</a:t>
            </a:r>
          </a:p>
          <a:p>
            <a:pPr algn="ctr"/>
            <a:endParaRPr lang="en-US" sz="4400" b="1" u="sng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 CHRISTY" panose="02000000000000000000" pitchFamily="2" charset="0"/>
            </a:endParaRPr>
          </a:p>
          <a:p>
            <a:pPr algn="ctr"/>
            <a:endParaRPr lang="en-US" sz="4400" b="1" u="sng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 CHRISTY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2276872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 </a:t>
            </a:r>
            <a:r>
              <a:rPr lang="en-US" sz="3200" b="1" dirty="0" smtClean="0">
                <a:latin typeface="Bradley Hand ITC" panose="03070402050302030203" pitchFamily="66" charset="0"/>
              </a:rPr>
              <a:t>The brain functionality is tested and the capacity to think and focus greatly increases.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3200" b="1" dirty="0">
              <a:latin typeface="Bradley Hand ITC" panose="03070402050302030203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3200" b="1" dirty="0" smtClean="0">
                <a:latin typeface="Bradley Hand ITC" panose="03070402050302030203" pitchFamily="66" charset="0"/>
              </a:rPr>
              <a:t>When free, using this application is a fruitful way to spend time effectively and </a:t>
            </a:r>
          </a:p>
          <a:p>
            <a:r>
              <a:rPr lang="en-US" sz="3200" b="1" dirty="0">
                <a:latin typeface="Bradley Hand ITC" panose="03070402050302030203" pitchFamily="66" charset="0"/>
              </a:rPr>
              <a:t> </a:t>
            </a:r>
            <a:r>
              <a:rPr lang="en-US" sz="3200" b="1" dirty="0" smtClean="0">
                <a:latin typeface="Bradley Hand ITC" panose="03070402050302030203" pitchFamily="66" charset="0"/>
              </a:rPr>
              <a:t>  have fun at the same time.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3200" dirty="0" smtClean="0">
              <a:latin typeface="Rockwell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800" dirty="0">
              <a:latin typeface="Rockwell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386" y="1340768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SOFTWARE </a:t>
            </a:r>
            <a:r>
              <a:rPr lang="en-US" b="1" i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REQUIRMENTS:-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988840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dirty="0" smtClean="0">
                <a:latin typeface="Comic Sans MS" panose="030F0702030302020204" pitchFamily="66" charset="0"/>
              </a:rPr>
              <a:t>Android </a:t>
            </a:r>
            <a:r>
              <a:rPr lang="en-IN" sz="2400" b="1" dirty="0">
                <a:latin typeface="Comic Sans MS" panose="030F0702030302020204" pitchFamily="66" charset="0"/>
              </a:rPr>
              <a:t>mobile with a minimum version </a:t>
            </a:r>
            <a:r>
              <a:rPr lang="en-IN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4.3</a:t>
            </a:r>
            <a:r>
              <a:rPr lang="en-IN" sz="2400" b="1" dirty="0" smtClean="0">
                <a:latin typeface="Comic Sans MS" panose="030F0702030302020204" pitchFamily="66" charset="0"/>
              </a:rPr>
              <a:t>.</a:t>
            </a:r>
            <a:endParaRPr lang="en-IN" sz="2400" b="1" dirty="0" smtClean="0"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2560" y="3140968"/>
            <a:ext cx="318067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i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HARDWARE REQUIRMENTS:-</a:t>
            </a:r>
            <a:endParaRPr lang="en-US" b="1" i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3789040"/>
            <a:ext cx="63367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dirty="0"/>
              <a:t> </a:t>
            </a:r>
            <a:r>
              <a:rPr lang="en-IN" sz="2000" b="1" dirty="0">
                <a:latin typeface="Comic Sans MS" panose="030F0702030302020204" pitchFamily="66" charset="0"/>
              </a:rPr>
              <a:t>Processor is not less than </a:t>
            </a:r>
            <a:r>
              <a:rPr lang="en-I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500MHZ</a:t>
            </a:r>
            <a:r>
              <a:rPr lang="en-IN" sz="2000" b="1" dirty="0">
                <a:latin typeface="Comic Sans MS" panose="030F0702030302020204" pitchFamily="66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Comic Sans MS" panose="030F0702030302020204" pitchFamily="66" charset="0"/>
              </a:rPr>
              <a:t> RAM is not less than </a:t>
            </a:r>
            <a:r>
              <a:rPr lang="en-I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170MB</a:t>
            </a:r>
            <a:r>
              <a:rPr lang="en-IN" sz="2000" b="1" dirty="0">
                <a:latin typeface="Comic Sans MS" panose="030F0702030302020204" pitchFamily="66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Comic Sans MS" panose="030F0702030302020204" pitchFamily="66" charset="0"/>
              </a:rPr>
              <a:t> SD card with minimum of  </a:t>
            </a:r>
            <a:r>
              <a:rPr lang="en-IN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512MB</a:t>
            </a:r>
            <a:r>
              <a:rPr lang="en-I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.</a:t>
            </a:r>
            <a:endParaRPr lang="en-IN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IN" sz="2000" b="1" dirty="0">
                <a:latin typeface="Comic Sans MS" panose="030F0702030302020204" pitchFamily="66" charset="0"/>
              </a:rPr>
              <a:t> Resolution is not less than </a:t>
            </a:r>
            <a:r>
              <a:rPr lang="en-I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480*800pixs</a:t>
            </a:r>
            <a:r>
              <a:rPr lang="en-IN" sz="2000" b="1" dirty="0">
                <a:latin typeface="Comic Sans MS" panose="030F0702030302020204" pitchFamily="66" charset="0"/>
              </a:rPr>
              <a:t>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54851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08920"/>
            <a:ext cx="7241078" cy="33301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21991" y="1628800"/>
            <a:ext cx="3284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ARCHITECTURE</a:t>
            </a:r>
            <a:endParaRPr lang="en-US" sz="3200" b="1" i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102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968</TotalTime>
  <Words>480</Words>
  <Application>Microsoft Office PowerPoint</Application>
  <PresentationFormat>On-screen Show (4:3)</PresentationFormat>
  <Paragraphs>84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8" baseType="lpstr">
      <vt:lpstr>Aharoni</vt:lpstr>
      <vt:lpstr>AR CHRISTY</vt:lpstr>
      <vt:lpstr>AR DESTINE</vt:lpstr>
      <vt:lpstr>AR ESSENCE</vt:lpstr>
      <vt:lpstr>Arial</vt:lpstr>
      <vt:lpstr>Book Antiqua</vt:lpstr>
      <vt:lpstr>Bradley Hand ITC</vt:lpstr>
      <vt:lpstr>Calibri</vt:lpstr>
      <vt:lpstr>Century Gothic</vt:lpstr>
      <vt:lpstr>Chiller</vt:lpstr>
      <vt:lpstr>Comic Sans MS</vt:lpstr>
      <vt:lpstr>Eras Bold ITC</vt:lpstr>
      <vt:lpstr>Lucida Sans</vt:lpstr>
      <vt:lpstr>Rockwell</vt:lpstr>
      <vt:lpstr>Times New Roman</vt:lpstr>
      <vt:lpstr>Trajan Pro</vt:lpstr>
      <vt:lpstr>Wingdings</vt:lpstr>
      <vt:lpstr>Wingdings 2</vt:lpstr>
      <vt:lpstr>Wingdings 3</vt:lpstr>
      <vt:lpstr>Apex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Pradeep</dc:creator>
  <cp:lastModifiedBy>keshav yerra</cp:lastModifiedBy>
  <cp:revision>48</cp:revision>
  <dcterms:created xsi:type="dcterms:W3CDTF">2015-07-19T03:52:51Z</dcterms:created>
  <dcterms:modified xsi:type="dcterms:W3CDTF">2016-03-05T17:30:07Z</dcterms:modified>
  <cp:contentStatus/>
</cp:coreProperties>
</file>