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56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34" autoAdjust="0"/>
    <p:restoredTop sz="94773" autoAdjust="0"/>
  </p:normalViewPr>
  <p:slideViewPr>
    <p:cSldViewPr>
      <p:cViewPr varScale="1">
        <p:scale>
          <a:sx n="54" d="100"/>
          <a:sy n="54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57600"/>
            <a:ext cx="9144000" cy="32004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PH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  <a:cs typeface="Andalus" pitchFamily="18" charset="-78"/>
              </a:rPr>
              <a:t>Exploratory data analysis on Automobile data </a:t>
            </a:r>
            <a:r>
              <a:rPr lang="en-PH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itchFamily="34" charset="0"/>
                <a:cs typeface="Andalus" pitchFamily="18" charset="-78"/>
              </a:rPr>
              <a:t/>
            </a:r>
            <a:br>
              <a:rPr lang="en-PH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itchFamily="34" charset="0"/>
                <a:cs typeface="Andalus" pitchFamily="18" charset="-78"/>
              </a:rPr>
            </a:br>
            <a:endParaRPr lang="en-PH" sz="3200" b="1" dirty="0">
              <a:solidFill>
                <a:schemeClr val="tx2">
                  <a:lumMod val="20000"/>
                  <a:lumOff val="80000"/>
                </a:schemeClr>
              </a:solidFill>
              <a:latin typeface="Arial Black" pitchFamily="34" charset="0"/>
              <a:cs typeface="Andalus" pitchFamily="18" charset="-78"/>
            </a:endParaRPr>
          </a:p>
        </p:txBody>
      </p:sp>
      <p:pic>
        <p:nvPicPr>
          <p:cNvPr id="3" name="Picture 2" descr="2016-alfa-romeo-4c-base-coupe-angular-front.png.crdownloa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0"/>
            <a:ext cx="6242317" cy="3886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566928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raneet  Ph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715000"/>
            <a:ext cx="1066800" cy="106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57150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Praneet Rane</a:t>
            </a:r>
            <a:endParaRPr lang="en-PH" sz="3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 descr="gi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6248400"/>
            <a:ext cx="914400" cy="5120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09800" y="63362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https://github.com/praneetrane/EDA_Automobile-data.git</a:t>
            </a:r>
            <a:endParaRPr lang="en-PH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Price and Engine size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engine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249" y="3048000"/>
            <a:ext cx="3348351" cy="1524000"/>
          </a:xfrm>
          <a:prstGeom prst="rect">
            <a:avLst/>
          </a:prstGeom>
        </p:spPr>
      </p:pic>
      <p:pic>
        <p:nvPicPr>
          <p:cNvPr id="4" name="Picture 3" descr="PriceansEngineSizeScatterPl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3218" y="2438400"/>
            <a:ext cx="4862182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8288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Car is </a:t>
            </a:r>
            <a:r>
              <a:rPr lang="en-PH" dirty="0" smtClean="0">
                <a:solidFill>
                  <a:srgbClr val="0070C0"/>
                </a:solidFill>
              </a:rPr>
              <a:t>costlier when engine size is </a:t>
            </a:r>
            <a:r>
              <a:rPr lang="en-PH" dirty="0" smtClean="0">
                <a:solidFill>
                  <a:srgbClr val="0070C0"/>
                </a:solidFill>
              </a:rPr>
              <a:t>more</a:t>
            </a:r>
            <a:r>
              <a:rPr lang="en-PH" dirty="0" smtClean="0"/>
              <a:t>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Font engine cars</a:t>
            </a:r>
            <a:r>
              <a:rPr lang="en-PH" dirty="0" smtClean="0"/>
              <a:t> </a:t>
            </a:r>
            <a:r>
              <a:rPr lang="en-PH" dirty="0" smtClean="0">
                <a:solidFill>
                  <a:srgbClr val="0070C0"/>
                </a:solidFill>
              </a:rPr>
              <a:t>are less expensive </a:t>
            </a:r>
            <a:r>
              <a:rPr lang="en-PH" dirty="0" smtClean="0"/>
              <a:t>compare to </a:t>
            </a:r>
            <a:r>
              <a:rPr lang="en-PH" dirty="0" smtClean="0">
                <a:solidFill>
                  <a:srgbClr val="0070C0"/>
                </a:solidFill>
              </a:rPr>
              <a:t>Rear engine cars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Drive </a:t>
            </a: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wheels, Body </a:t>
            </a: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Style and Price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aw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5105400"/>
            <a:ext cx="2168203" cy="1447800"/>
          </a:xfrm>
          <a:prstGeom prst="rect">
            <a:avLst/>
          </a:prstGeom>
        </p:spPr>
      </p:pic>
      <p:pic>
        <p:nvPicPr>
          <p:cNvPr id="4" name="Picture 3" descr="drivewheelandPriceBoxpl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371600"/>
            <a:ext cx="82296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4750475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Convertible and Hardtop </a:t>
            </a:r>
            <a:r>
              <a:rPr lang="en-PH" dirty="0" smtClean="0"/>
              <a:t>comes with </a:t>
            </a:r>
            <a:r>
              <a:rPr lang="en-PH" dirty="0" smtClean="0">
                <a:solidFill>
                  <a:srgbClr val="0070C0"/>
                </a:solidFill>
              </a:rPr>
              <a:t>Rear wheel drive </a:t>
            </a:r>
            <a:r>
              <a:rPr lang="en-PH" dirty="0" smtClean="0"/>
              <a:t>and they are </a:t>
            </a:r>
            <a:r>
              <a:rPr lang="en-PH" dirty="0" smtClean="0">
                <a:solidFill>
                  <a:srgbClr val="0070C0"/>
                </a:solidFill>
              </a:rPr>
              <a:t>expensive</a:t>
            </a:r>
            <a:r>
              <a:rPr lang="en-PH" dirty="0" smtClean="0"/>
              <a:t>.</a:t>
            </a:r>
            <a:endParaRPr lang="en-PH" dirty="0" smtClean="0"/>
          </a:p>
          <a:p>
            <a:r>
              <a:rPr lang="en-PH" dirty="0" smtClean="0">
                <a:solidFill>
                  <a:srgbClr val="0070C0"/>
                </a:solidFill>
              </a:rPr>
              <a:t>Font engine cars </a:t>
            </a:r>
            <a:r>
              <a:rPr lang="en-PH" dirty="0" smtClean="0"/>
              <a:t>are </a:t>
            </a:r>
            <a:r>
              <a:rPr lang="en-PH" dirty="0" smtClean="0">
                <a:solidFill>
                  <a:srgbClr val="0070C0"/>
                </a:solidFill>
              </a:rPr>
              <a:t>less expensive </a:t>
            </a:r>
            <a:r>
              <a:rPr lang="en-PH" dirty="0" smtClean="0"/>
              <a:t>compare to Rear engine and four wheel drive </a:t>
            </a:r>
            <a:r>
              <a:rPr lang="en-PH" dirty="0" smtClean="0"/>
              <a:t>cars</a:t>
            </a:r>
            <a:r>
              <a:rPr lang="en-PH" dirty="0" smtClean="0">
                <a:solidFill>
                  <a:srgbClr val="0070C0"/>
                </a:solidFill>
              </a:rPr>
              <a:t>.</a:t>
            </a:r>
            <a:endParaRPr lang="en-PH" dirty="0" smtClean="0">
              <a:solidFill>
                <a:srgbClr val="0070C0"/>
              </a:solidFill>
            </a:endParaRPr>
          </a:p>
          <a:p>
            <a:r>
              <a:rPr lang="en-PH" dirty="0" smtClean="0">
                <a:solidFill>
                  <a:srgbClr val="0070C0"/>
                </a:solidFill>
              </a:rPr>
              <a:t>Four wheel drive </a:t>
            </a:r>
            <a:r>
              <a:rPr lang="en-PH" dirty="0" smtClean="0"/>
              <a:t>cars are </a:t>
            </a:r>
            <a:r>
              <a:rPr lang="en-PH" dirty="0" smtClean="0">
                <a:solidFill>
                  <a:srgbClr val="0070C0"/>
                </a:solidFill>
              </a:rPr>
              <a:t>little expensive </a:t>
            </a:r>
            <a:r>
              <a:rPr lang="en-PH" dirty="0" smtClean="0"/>
              <a:t>than front wheel drive </a:t>
            </a:r>
            <a:r>
              <a:rPr lang="en-PH" dirty="0" smtClean="0"/>
              <a:t>cars.</a:t>
            </a:r>
            <a:endParaRPr lang="en-PH" dirty="0" smtClean="0"/>
          </a:p>
          <a:p>
            <a:r>
              <a:rPr lang="en-PH" dirty="0" smtClean="0">
                <a:solidFill>
                  <a:srgbClr val="0070C0"/>
                </a:solidFill>
              </a:rPr>
              <a:t>Hatchback </a:t>
            </a:r>
            <a:r>
              <a:rPr lang="en-PH" dirty="0" smtClean="0"/>
              <a:t>cars are </a:t>
            </a:r>
            <a:r>
              <a:rPr lang="en-PH" dirty="0" smtClean="0">
                <a:solidFill>
                  <a:srgbClr val="0070C0"/>
                </a:solidFill>
              </a:rPr>
              <a:t>least expensive </a:t>
            </a:r>
            <a:r>
              <a:rPr lang="en-PH" dirty="0" smtClean="0"/>
              <a:t>in all drive wheel </a:t>
            </a:r>
            <a:r>
              <a:rPr lang="en-PH" dirty="0" smtClean="0"/>
              <a:t>categories.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Prices by body type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CarPiceByBodyTypeViolinPl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393769"/>
            <a:ext cx="7772400" cy="3256369"/>
          </a:xfrm>
          <a:prstGeom prst="rect">
            <a:avLst/>
          </a:prstGeom>
        </p:spPr>
      </p:pic>
      <p:pic>
        <p:nvPicPr>
          <p:cNvPr id="4" name="Picture 3" descr="carcost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953000"/>
            <a:ext cx="2781300" cy="1647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51054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Hardtop and convertible </a:t>
            </a:r>
            <a:r>
              <a:rPr lang="en-PH" dirty="0" smtClean="0"/>
              <a:t>body type cars are </a:t>
            </a:r>
            <a:r>
              <a:rPr lang="en-PH" dirty="0" smtClean="0">
                <a:solidFill>
                  <a:srgbClr val="0070C0"/>
                </a:solidFill>
              </a:rPr>
              <a:t>expensive.</a:t>
            </a:r>
            <a:endParaRPr lang="en-PH" dirty="0" smtClean="0">
              <a:solidFill>
                <a:srgbClr val="0070C0"/>
              </a:solidFill>
            </a:endParaRPr>
          </a:p>
          <a:p>
            <a:r>
              <a:rPr lang="en-PH" dirty="0" smtClean="0">
                <a:solidFill>
                  <a:srgbClr val="0070C0"/>
                </a:solidFill>
              </a:rPr>
              <a:t>Hatchback </a:t>
            </a:r>
            <a:r>
              <a:rPr lang="en-PH" dirty="0" smtClean="0"/>
              <a:t>cars are </a:t>
            </a:r>
            <a:r>
              <a:rPr lang="en-PH" dirty="0" smtClean="0">
                <a:solidFill>
                  <a:srgbClr val="0070C0"/>
                </a:solidFill>
              </a:rPr>
              <a:t>budget </a:t>
            </a:r>
            <a:r>
              <a:rPr lang="en-PH" dirty="0" smtClean="0">
                <a:solidFill>
                  <a:srgbClr val="0070C0"/>
                </a:solidFill>
              </a:rPr>
              <a:t>cars.</a:t>
            </a:r>
            <a:endParaRPr lang="en-PH" dirty="0" smtClean="0">
              <a:solidFill>
                <a:srgbClr val="0070C0"/>
              </a:solidFill>
            </a:endParaRP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Car mileage based on body style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CarMilageBodyStyleScatterpl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4667" y="1767831"/>
            <a:ext cx="5282133" cy="4328169"/>
          </a:xfrm>
          <a:prstGeom prst="rect">
            <a:avLst/>
          </a:prstGeom>
        </p:spPr>
      </p:pic>
      <p:pic>
        <p:nvPicPr>
          <p:cNvPr id="4" name="Picture 3" descr="carmil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962400"/>
            <a:ext cx="1981200" cy="1398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8288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Hatchback</a:t>
            </a:r>
            <a:r>
              <a:rPr lang="en-PH" dirty="0" smtClean="0"/>
              <a:t> cars have </a:t>
            </a:r>
            <a:r>
              <a:rPr lang="en-PH" dirty="0" smtClean="0">
                <a:solidFill>
                  <a:srgbClr val="0070C0"/>
                </a:solidFill>
              </a:rPr>
              <a:t>smaller engine</a:t>
            </a:r>
            <a:r>
              <a:rPr lang="en-PH" dirty="0" smtClean="0"/>
              <a:t> but they are </a:t>
            </a:r>
            <a:r>
              <a:rPr lang="en-PH" dirty="0" smtClean="0">
                <a:solidFill>
                  <a:srgbClr val="0070C0"/>
                </a:solidFill>
              </a:rPr>
              <a:t>better in </a:t>
            </a:r>
            <a:r>
              <a:rPr lang="en-PH" dirty="0" smtClean="0">
                <a:solidFill>
                  <a:srgbClr val="0070C0"/>
                </a:solidFill>
              </a:rPr>
              <a:t>mileage.</a:t>
            </a:r>
            <a:endParaRPr lang="en-PH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Price based on aspiration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turbo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095875"/>
            <a:ext cx="1762125" cy="1533525"/>
          </a:xfrm>
          <a:prstGeom prst="rect">
            <a:avLst/>
          </a:prstGeom>
        </p:spPr>
      </p:pic>
      <p:pic>
        <p:nvPicPr>
          <p:cNvPr id="4" name="Picture 3" descr="PricebasedonAspirationpointpl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524000"/>
            <a:ext cx="8153400" cy="3374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5352871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Turbo</a:t>
            </a:r>
            <a:r>
              <a:rPr lang="en-PH" dirty="0" smtClean="0"/>
              <a:t> models have </a:t>
            </a:r>
            <a:r>
              <a:rPr lang="en-PH" dirty="0" smtClean="0">
                <a:solidFill>
                  <a:srgbClr val="0070C0"/>
                </a:solidFill>
              </a:rPr>
              <a:t>higher prices </a:t>
            </a:r>
            <a:r>
              <a:rPr lang="en-PH" dirty="0" smtClean="0"/>
              <a:t>than for the standard </a:t>
            </a:r>
            <a:r>
              <a:rPr lang="en-PH" dirty="0" smtClean="0"/>
              <a:t>model</a:t>
            </a:r>
            <a:r>
              <a:rPr lang="en-PH" dirty="0" smtClean="0">
                <a:solidFill>
                  <a:srgbClr val="0070C0"/>
                </a:solidFill>
              </a:rPr>
              <a:t>.</a:t>
            </a:r>
            <a:endParaRPr lang="en-PH" dirty="0" smtClean="0">
              <a:solidFill>
                <a:srgbClr val="0070C0"/>
              </a:solidFill>
            </a:endParaRPr>
          </a:p>
          <a:p>
            <a:r>
              <a:rPr lang="en-PH" dirty="0" smtClean="0">
                <a:solidFill>
                  <a:srgbClr val="0070C0"/>
                </a:solidFill>
              </a:rPr>
              <a:t>Convertible</a:t>
            </a:r>
            <a:r>
              <a:rPr lang="en-PH" dirty="0" smtClean="0"/>
              <a:t> cars </a:t>
            </a:r>
            <a:r>
              <a:rPr lang="en-PH" dirty="0" smtClean="0">
                <a:solidFill>
                  <a:srgbClr val="0070C0"/>
                </a:solidFill>
              </a:rPr>
              <a:t>don't </a:t>
            </a:r>
            <a:r>
              <a:rPr lang="en-PH" dirty="0" smtClean="0">
                <a:solidFill>
                  <a:srgbClr val="0070C0"/>
                </a:solidFill>
              </a:rPr>
              <a:t>have Turbo </a:t>
            </a:r>
            <a:r>
              <a:rPr lang="en-PH" dirty="0" smtClean="0"/>
              <a:t>models</a:t>
            </a:r>
            <a:r>
              <a:rPr lang="en-PH" dirty="0" smtClean="0">
                <a:solidFill>
                  <a:srgbClr val="0070C0"/>
                </a:solidFill>
              </a:rPr>
              <a:t>.</a:t>
            </a:r>
            <a:endParaRPr lang="en-PH" dirty="0" smtClean="0">
              <a:solidFill>
                <a:srgbClr val="0070C0"/>
              </a:solidFill>
            </a:endParaRP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Conclusion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conclusion.jfif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48936" y="1828800"/>
            <a:ext cx="3442664" cy="37817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981200"/>
            <a:ext cx="5943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rgbClr val="0070C0"/>
                </a:solidFill>
              </a:rPr>
              <a:t>Based on the analysis we understand</a:t>
            </a:r>
            <a:r>
              <a:rPr lang="en-PH" sz="2800" b="1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PH" sz="2400" dirty="0" smtClean="0"/>
              <a:t>Data distribution</a:t>
            </a:r>
          </a:p>
          <a:p>
            <a:pPr>
              <a:buFont typeface="Wingdings" pitchFamily="2" charset="2"/>
              <a:buChar char="v"/>
            </a:pPr>
            <a:r>
              <a:rPr lang="en-PH" sz="2400" dirty="0" smtClean="0"/>
              <a:t>Factors affecting Car prices</a:t>
            </a:r>
          </a:p>
          <a:p>
            <a:pPr>
              <a:buFont typeface="Wingdings" pitchFamily="2" charset="2"/>
              <a:buChar char="v"/>
            </a:pPr>
            <a:r>
              <a:rPr lang="en-PH" sz="2400" dirty="0" smtClean="0"/>
              <a:t>Budget friendly and performance car and Body styles</a:t>
            </a:r>
          </a:p>
          <a:p>
            <a:pPr>
              <a:buFont typeface="Wingdings" pitchFamily="2" charset="2"/>
              <a:buChar char="v"/>
            </a:pPr>
            <a:r>
              <a:rPr lang="en-PH" sz="2400" dirty="0" smtClean="0"/>
              <a:t>Popular </a:t>
            </a:r>
            <a:r>
              <a:rPr lang="en-PH" sz="2400" dirty="0" smtClean="0"/>
              <a:t>make, body </a:t>
            </a:r>
            <a:r>
              <a:rPr lang="en-PH" sz="2400" dirty="0" smtClean="0"/>
              <a:t>styles and fuel type</a:t>
            </a:r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Y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7810" y="1981200"/>
            <a:ext cx="7339390" cy="2311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About data</a:t>
            </a:r>
            <a:endParaRPr lang="en-PH" sz="3200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382000" cy="646331"/>
          </a:xfrm>
          <a:prstGeom prst="rect">
            <a:avLst/>
          </a:prstGeom>
        </p:spPr>
        <p:style>
          <a:lnRef idx="1">
            <a:schemeClr val="accent4"/>
          </a:lnRef>
          <a:fillRef idx="1001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 smtClean="0"/>
              <a:t>This dataset contains information about cars</a:t>
            </a:r>
          </a:p>
          <a:p>
            <a:r>
              <a:rPr lang="en-PH" dirty="0" smtClean="0"/>
              <a:t>Data Volume- 205 records , 26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9487" y="1905000"/>
            <a:ext cx="252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Data Attributes</a:t>
            </a:r>
            <a:endParaRPr lang="en-PH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2301240"/>
          <a:ext cx="83058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262"/>
                <a:gridCol w="1922638"/>
                <a:gridCol w="2076450"/>
                <a:gridCol w="2076450"/>
              </a:tblGrid>
              <a:tr h="273698">
                <a:tc>
                  <a:txBody>
                    <a:bodyPr/>
                    <a:lstStyle/>
                    <a:p>
                      <a:r>
                        <a:rPr lang="en-PH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Range 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Range </a:t>
                      </a:r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r>
                        <a:rPr lang="en-PH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PH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symboling</a:t>
                      </a:r>
                      <a:r>
                        <a:rPr lang="en-PH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-2, -1, 0, 1, 2, 3. 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</a:tr>
              <a:tr h="465287">
                <a:tc>
                  <a:txBody>
                    <a:bodyPr/>
                    <a:lstStyle/>
                    <a:p>
                      <a:r>
                        <a:rPr lang="en-PH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normalized-losses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65 to 256. 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endParaRPr lang="en-PH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DASteps.png"/>
          <p:cNvPicPr>
            <a:picLocks noChangeAspect="1"/>
          </p:cNvPicPr>
          <p:nvPr/>
        </p:nvPicPr>
        <p:blipFill>
          <a:blip r:embed="rId2" cstate="print">
            <a:lum bright="26000"/>
          </a:blip>
          <a:stretch>
            <a:fillRect/>
          </a:stretch>
        </p:blipFill>
        <p:spPr>
          <a:xfrm>
            <a:off x="2422029" y="1905001"/>
            <a:ext cx="6493371" cy="4190999"/>
          </a:xfrm>
          <a:prstGeom prst="rect">
            <a:avLst/>
          </a:prstGeom>
          <a:effectLst>
            <a:outerShdw dir="5400000" sx="82000" sy="82000" algn="ctr" rotWithShape="0">
              <a:srgbClr val="000000">
                <a:alpha val="4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Steps involved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PH" sz="2800" dirty="0" smtClean="0"/>
              <a:t> Loading Data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Data profile report before data cleaning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Variable identification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Cleaning of data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Standardizing data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Data profile report after data cleaning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Univariate analysis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Bi-</a:t>
            </a:r>
            <a:r>
              <a:rPr lang="en-PH" sz="2800" dirty="0" err="1" smtClean="0"/>
              <a:t>variate</a:t>
            </a:r>
            <a:r>
              <a:rPr lang="en-PH" sz="2800" dirty="0" smtClean="0"/>
              <a:t> analysis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Conclusion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apanese-car-brands.jpg"/>
          <p:cNvPicPr>
            <a:picLocks noChangeAspect="1"/>
          </p:cNvPicPr>
          <p:nvPr/>
        </p:nvPicPr>
        <p:blipFill>
          <a:blip r:embed="rId2" cstate="print">
            <a:lum bright="27000" contrast="6000"/>
          </a:blip>
          <a:stretch>
            <a:fillRect/>
          </a:stretch>
        </p:blipFill>
        <p:spPr>
          <a:xfrm>
            <a:off x="0" y="3077291"/>
            <a:ext cx="4572000" cy="2637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noProof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Top brands analysis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7" name="Picture 6" descr="Topbran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2133600"/>
            <a:ext cx="62484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4478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 smtClean="0"/>
              <a:t>Which are </a:t>
            </a:r>
            <a:r>
              <a:rPr lang="en-PH" sz="3200" b="1" dirty="0" smtClean="0">
                <a:solidFill>
                  <a:srgbClr val="0070C0"/>
                </a:solidFill>
              </a:rPr>
              <a:t>popular car brand </a:t>
            </a:r>
            <a:r>
              <a:rPr lang="en-PH" sz="3200" dirty="0" smtClean="0"/>
              <a:t>?</a:t>
            </a:r>
            <a:endParaRPr lang="en-PH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5334000"/>
            <a:ext cx="510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 smtClean="0"/>
              <a:t>Top popular brands- </a:t>
            </a:r>
            <a:r>
              <a:rPr lang="en-PH" sz="2200" dirty="0" smtClean="0">
                <a:solidFill>
                  <a:srgbClr val="0070C0"/>
                </a:solidFill>
              </a:rPr>
              <a:t>Toyota, Nissan, Mazda, Honda and </a:t>
            </a:r>
            <a:r>
              <a:rPr lang="en-PH" sz="2200" dirty="0" err="1" smtClean="0">
                <a:solidFill>
                  <a:srgbClr val="0070C0"/>
                </a:solidFill>
              </a:rPr>
              <a:t>Mistubishi</a:t>
            </a:r>
            <a:r>
              <a:rPr lang="en-PH" sz="2200" dirty="0" smtClean="0">
                <a:solidFill>
                  <a:srgbClr val="0070C0"/>
                </a:solidFill>
              </a:rPr>
              <a:t>.</a:t>
            </a:r>
            <a:endParaRPr lang="en-PH" sz="2200" dirty="0" smtClean="0">
              <a:solidFill>
                <a:srgbClr val="0070C0"/>
              </a:solidFill>
            </a:endParaRPr>
          </a:p>
          <a:p>
            <a:r>
              <a:rPr lang="en-PH" sz="2200" dirty="0" smtClean="0">
                <a:solidFill>
                  <a:srgbClr val="0070C0"/>
                </a:solidFill>
              </a:rPr>
              <a:t>Toyota</a:t>
            </a:r>
            <a:r>
              <a:rPr lang="en-PH" sz="2200" dirty="0" smtClean="0"/>
              <a:t> has </a:t>
            </a:r>
            <a:r>
              <a:rPr lang="en-PH" sz="2200" dirty="0" smtClean="0">
                <a:solidFill>
                  <a:srgbClr val="0070C0"/>
                </a:solidFill>
              </a:rPr>
              <a:t>most number of </a:t>
            </a:r>
            <a:r>
              <a:rPr lang="en-PH" sz="2200" dirty="0" smtClean="0">
                <a:solidFill>
                  <a:srgbClr val="0070C0"/>
                </a:solidFill>
              </a:rPr>
              <a:t>cars.</a:t>
            </a:r>
            <a:endParaRPr lang="en-PH" sz="2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Destribution.png"/>
          <p:cNvPicPr>
            <a:picLocks noChangeAspect="1"/>
          </p:cNvPicPr>
          <p:nvPr/>
        </p:nvPicPr>
        <p:blipFill>
          <a:blip r:embed="rId2" cstate="print">
            <a:lum bright="16000"/>
          </a:blip>
          <a:stretch>
            <a:fillRect/>
          </a:stretch>
        </p:blipFill>
        <p:spPr>
          <a:xfrm>
            <a:off x="6477000" y="4724400"/>
            <a:ext cx="2200275" cy="170844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Data Distribution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6" name="Picture 5" descr="DataDistributionHis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0"/>
            <a:ext cx="5519351" cy="510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0" y="137160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Most of the vehicle's </a:t>
            </a:r>
            <a:r>
              <a:rPr lang="en-PH" dirty="0" smtClean="0">
                <a:solidFill>
                  <a:srgbClr val="0070C0"/>
                </a:solidFill>
              </a:rPr>
              <a:t>engine size </a:t>
            </a:r>
            <a:r>
              <a:rPr lang="en-PH" dirty="0" smtClean="0"/>
              <a:t>ranges between </a:t>
            </a:r>
            <a:r>
              <a:rPr lang="en-PH" dirty="0" smtClean="0">
                <a:solidFill>
                  <a:srgbClr val="0070C0"/>
                </a:solidFill>
              </a:rPr>
              <a:t>60 to 160</a:t>
            </a:r>
            <a:r>
              <a:rPr lang="en-PH" dirty="0" smtClean="0"/>
              <a:t>.</a:t>
            </a:r>
          </a:p>
          <a:p>
            <a:endParaRPr lang="en-PH" dirty="0" smtClean="0"/>
          </a:p>
          <a:p>
            <a:r>
              <a:rPr lang="en-PH" dirty="0" smtClean="0"/>
              <a:t>Most of the vehicle's </a:t>
            </a:r>
            <a:r>
              <a:rPr lang="en-PH" dirty="0" smtClean="0">
                <a:solidFill>
                  <a:srgbClr val="0070C0"/>
                </a:solidFill>
              </a:rPr>
              <a:t>horse power </a:t>
            </a:r>
            <a:r>
              <a:rPr lang="en-PH" dirty="0" smtClean="0"/>
              <a:t>is in between </a:t>
            </a:r>
            <a:r>
              <a:rPr lang="en-PH" dirty="0" smtClean="0">
                <a:solidFill>
                  <a:srgbClr val="0070C0"/>
                </a:solidFill>
              </a:rPr>
              <a:t>40 to 120</a:t>
            </a:r>
            <a:r>
              <a:rPr lang="en-PH" dirty="0" smtClean="0"/>
              <a:t>.</a:t>
            </a:r>
          </a:p>
          <a:p>
            <a:endParaRPr lang="en-PH" dirty="0" smtClean="0"/>
          </a:p>
          <a:p>
            <a:r>
              <a:rPr lang="en-PH" dirty="0" smtClean="0"/>
              <a:t>Most of the vehicle's </a:t>
            </a:r>
            <a:r>
              <a:rPr lang="en-PH" dirty="0" smtClean="0">
                <a:solidFill>
                  <a:srgbClr val="0070C0"/>
                </a:solidFill>
              </a:rPr>
              <a:t>peak-rpm</a:t>
            </a:r>
            <a:r>
              <a:rPr lang="en-PH" dirty="0" smtClean="0"/>
              <a:t> ranges between </a:t>
            </a:r>
            <a:r>
              <a:rPr lang="en-PH" dirty="0" smtClean="0">
                <a:solidFill>
                  <a:srgbClr val="0070C0"/>
                </a:solidFill>
              </a:rPr>
              <a:t>4750 to 5700</a:t>
            </a:r>
            <a:r>
              <a:rPr lang="en-PH" dirty="0" smtClean="0"/>
              <a:t>.</a:t>
            </a:r>
          </a:p>
          <a:p>
            <a:endParaRPr lang="en-PH" dirty="0" smtClean="0"/>
          </a:p>
          <a:p>
            <a:r>
              <a:rPr lang="en-PH" dirty="0" smtClean="0"/>
              <a:t>Most of the </a:t>
            </a:r>
            <a:r>
              <a:rPr lang="en-PH" dirty="0" smtClean="0">
                <a:solidFill>
                  <a:srgbClr val="0070C0"/>
                </a:solidFill>
              </a:rPr>
              <a:t>vehicle's price </a:t>
            </a:r>
            <a:r>
              <a:rPr lang="en-PH" dirty="0" smtClean="0"/>
              <a:t>ranges between </a:t>
            </a:r>
            <a:r>
              <a:rPr lang="en-PH" dirty="0" smtClean="0">
                <a:solidFill>
                  <a:srgbClr val="0070C0"/>
                </a:solidFill>
              </a:rPr>
              <a:t>2000 to 20000</a:t>
            </a:r>
            <a:r>
              <a:rPr lang="en-PH" dirty="0" smtClean="0"/>
              <a:t>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noProof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Fuel Type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1432" y="161186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3200" dirty="0" smtClean="0"/>
              <a:t>Which is the </a:t>
            </a:r>
            <a:r>
              <a:rPr lang="en-PH" sz="3200" b="1" dirty="0" smtClean="0">
                <a:solidFill>
                  <a:srgbClr val="0070C0"/>
                </a:solidFill>
              </a:rPr>
              <a:t>popular fuel type </a:t>
            </a:r>
            <a:r>
              <a:rPr lang="en-PH" sz="3200" dirty="0" smtClean="0"/>
              <a:t>?</a:t>
            </a:r>
            <a:endParaRPr lang="en-PH" sz="3200" dirty="0"/>
          </a:p>
        </p:txBody>
      </p:sp>
      <p:pic>
        <p:nvPicPr>
          <p:cNvPr id="5" name="Picture 4" descr="Fueltype.jpg"/>
          <p:cNvPicPr>
            <a:picLocks noChangeAspect="1"/>
          </p:cNvPicPr>
          <p:nvPr/>
        </p:nvPicPr>
        <p:blipFill>
          <a:blip r:embed="rId2" cstate="print">
            <a:lum bright="-12000" contrast="12000"/>
          </a:blip>
          <a:stretch>
            <a:fillRect/>
          </a:stretch>
        </p:blipFill>
        <p:spPr>
          <a:xfrm>
            <a:off x="152400" y="2286000"/>
            <a:ext cx="2895600" cy="42672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translucentPowder"/>
        </p:spPr>
      </p:pic>
      <p:pic>
        <p:nvPicPr>
          <p:cNvPr id="6" name="Picture 5" descr="FuelTypePie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2292" y="2145594"/>
            <a:ext cx="3270508" cy="3240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3800" y="5562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Gas</a:t>
            </a:r>
            <a:r>
              <a:rPr lang="en-PH" dirty="0" smtClean="0"/>
              <a:t> is </a:t>
            </a:r>
            <a:r>
              <a:rPr lang="en-PH" dirty="0" smtClean="0">
                <a:solidFill>
                  <a:srgbClr val="0070C0"/>
                </a:solidFill>
              </a:rPr>
              <a:t>popular fuel type</a:t>
            </a:r>
            <a:r>
              <a:rPr lang="en-PH" dirty="0" smtClean="0"/>
              <a:t>. More than </a:t>
            </a:r>
            <a:r>
              <a:rPr lang="en-PH" dirty="0" smtClean="0">
                <a:solidFill>
                  <a:srgbClr val="0070C0"/>
                </a:solidFill>
              </a:rPr>
              <a:t>90%</a:t>
            </a:r>
            <a:r>
              <a:rPr lang="en-PH" dirty="0" smtClean="0"/>
              <a:t> vehicles run on gas.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Body style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9202" y="1611868"/>
            <a:ext cx="5705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3200" dirty="0" smtClean="0"/>
              <a:t>Which is the </a:t>
            </a:r>
            <a:r>
              <a:rPr lang="en-PH" sz="3200" b="1" dirty="0" smtClean="0">
                <a:solidFill>
                  <a:srgbClr val="0070C0"/>
                </a:solidFill>
              </a:rPr>
              <a:t>popular </a:t>
            </a:r>
            <a:r>
              <a:rPr lang="en-PH" sz="3200" b="1" dirty="0" smtClean="0">
                <a:solidFill>
                  <a:srgbClr val="0070C0"/>
                </a:solidFill>
              </a:rPr>
              <a:t>b</a:t>
            </a:r>
            <a:r>
              <a:rPr lang="en-PH" sz="3200" b="1" dirty="0" smtClean="0">
                <a:solidFill>
                  <a:srgbClr val="0070C0"/>
                </a:solidFill>
              </a:rPr>
              <a:t>ody style</a:t>
            </a:r>
            <a:r>
              <a:rPr lang="en-PH" sz="3200" dirty="0" smtClean="0"/>
              <a:t>?</a:t>
            </a:r>
            <a:endParaRPr lang="en-PH" sz="3200" dirty="0"/>
          </a:p>
        </p:txBody>
      </p:sp>
      <p:pic>
        <p:nvPicPr>
          <p:cNvPr id="5" name="Picture 4" descr="BodySty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667000"/>
            <a:ext cx="2362200" cy="3048000"/>
          </a:xfrm>
          <a:prstGeom prst="rect">
            <a:avLst/>
          </a:prstGeom>
        </p:spPr>
      </p:pic>
      <p:pic>
        <p:nvPicPr>
          <p:cNvPr id="6" name="Picture 5" descr="BodyStylePie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7233" y="2363821"/>
            <a:ext cx="3177967" cy="28939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5486401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Sedan</a:t>
            </a:r>
            <a:r>
              <a:rPr lang="en-PH" dirty="0" smtClean="0"/>
              <a:t> and</a:t>
            </a:r>
            <a:r>
              <a:rPr lang="en-PH" dirty="0" smtClean="0">
                <a:solidFill>
                  <a:srgbClr val="0070C0"/>
                </a:solidFill>
              </a:rPr>
              <a:t> </a:t>
            </a:r>
            <a:r>
              <a:rPr lang="en-PH" dirty="0" smtClean="0">
                <a:solidFill>
                  <a:srgbClr val="0070C0"/>
                </a:solidFill>
              </a:rPr>
              <a:t>hatchback </a:t>
            </a:r>
            <a:r>
              <a:rPr lang="en-PH" dirty="0" smtClean="0"/>
              <a:t>are popular body style.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More than 80% </a:t>
            </a:r>
            <a:r>
              <a:rPr lang="en-PH" dirty="0" smtClean="0"/>
              <a:t>vehicles are of </a:t>
            </a:r>
            <a:r>
              <a:rPr lang="en-PH" dirty="0" smtClean="0">
                <a:solidFill>
                  <a:srgbClr val="0070C0"/>
                </a:solidFill>
              </a:rPr>
              <a:t>Sedan and hatchback </a:t>
            </a:r>
            <a:r>
              <a:rPr lang="en-PH" dirty="0" smtClean="0"/>
              <a:t>body </a:t>
            </a:r>
            <a:r>
              <a:rPr lang="en-PH" dirty="0" smtClean="0"/>
              <a:t>style.</a:t>
            </a:r>
            <a:endParaRPr lang="en-PH" dirty="0" smtClean="0"/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Correlation Analysis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Correl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5181600"/>
            <a:ext cx="1600200" cy="1600200"/>
          </a:xfrm>
          <a:prstGeom prst="rect">
            <a:avLst/>
          </a:prstGeom>
        </p:spPr>
      </p:pic>
      <p:pic>
        <p:nvPicPr>
          <p:cNvPr id="4" name="Picture 3" descr="CorellationHeatm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371600"/>
            <a:ext cx="7848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53340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Car price </a:t>
            </a:r>
            <a:r>
              <a:rPr lang="en-PH" dirty="0" smtClean="0"/>
              <a:t>is </a:t>
            </a:r>
            <a:r>
              <a:rPr lang="en-PH" dirty="0" smtClean="0">
                <a:solidFill>
                  <a:srgbClr val="0070C0"/>
                </a:solidFill>
              </a:rPr>
              <a:t>positively </a:t>
            </a:r>
            <a:r>
              <a:rPr lang="en-PH" dirty="0" smtClean="0">
                <a:solidFill>
                  <a:srgbClr val="0070C0"/>
                </a:solidFill>
              </a:rPr>
              <a:t>correlated </a:t>
            </a:r>
            <a:r>
              <a:rPr lang="en-PH" dirty="0" smtClean="0"/>
              <a:t>with </a:t>
            </a:r>
            <a:r>
              <a:rPr lang="en-PH" dirty="0" smtClean="0">
                <a:solidFill>
                  <a:srgbClr val="0070C0"/>
                </a:solidFill>
              </a:rPr>
              <a:t>engine size, curb </a:t>
            </a:r>
            <a:r>
              <a:rPr lang="en-PH" dirty="0" smtClean="0">
                <a:solidFill>
                  <a:srgbClr val="0070C0"/>
                </a:solidFill>
              </a:rPr>
              <a:t>weight.</a:t>
            </a:r>
            <a:endParaRPr lang="en-PH" dirty="0" smtClean="0">
              <a:solidFill>
                <a:srgbClr val="0070C0"/>
              </a:solidFill>
            </a:endParaRPr>
          </a:p>
          <a:p>
            <a:r>
              <a:rPr lang="en-PH" dirty="0" smtClean="0">
                <a:solidFill>
                  <a:srgbClr val="0070C0"/>
                </a:solidFill>
              </a:rPr>
              <a:t>Curb weight </a:t>
            </a:r>
            <a:r>
              <a:rPr lang="en-PH" dirty="0" smtClean="0"/>
              <a:t>is </a:t>
            </a:r>
            <a:r>
              <a:rPr lang="en-PH" dirty="0" smtClean="0">
                <a:solidFill>
                  <a:srgbClr val="0070C0"/>
                </a:solidFill>
              </a:rPr>
              <a:t>mostly correlated </a:t>
            </a:r>
            <a:r>
              <a:rPr lang="en-PH" dirty="0" smtClean="0"/>
              <a:t>with </a:t>
            </a:r>
            <a:r>
              <a:rPr lang="en-PH" dirty="0" smtClean="0">
                <a:solidFill>
                  <a:srgbClr val="0070C0"/>
                </a:solidFill>
              </a:rPr>
              <a:t>engine size, length and </a:t>
            </a:r>
            <a:r>
              <a:rPr lang="en-PH" dirty="0" smtClean="0">
                <a:solidFill>
                  <a:srgbClr val="0070C0"/>
                </a:solidFill>
              </a:rPr>
              <a:t>width.</a:t>
            </a:r>
            <a:endParaRPr lang="en-PH" dirty="0" smtClean="0">
              <a:solidFill>
                <a:srgbClr val="0070C0"/>
              </a:solidFill>
            </a:endParaRP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Car make and price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CarMakeandPr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1" y="4693000"/>
            <a:ext cx="3124200" cy="2088799"/>
          </a:xfrm>
          <a:prstGeom prst="rect">
            <a:avLst/>
          </a:prstGeom>
        </p:spPr>
      </p:pic>
      <p:pic>
        <p:nvPicPr>
          <p:cNvPr id="4" name="Picture 3" descr="CarMakeAndPriceBoxPl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142" y="1328941"/>
            <a:ext cx="8000258" cy="3319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45720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Most expensive </a:t>
            </a:r>
            <a:r>
              <a:rPr lang="en-PH" dirty="0" smtClean="0"/>
              <a:t>cars are of make-</a:t>
            </a:r>
            <a:r>
              <a:rPr lang="en-PH" dirty="0" err="1" smtClean="0">
                <a:solidFill>
                  <a:srgbClr val="0070C0"/>
                </a:solidFill>
              </a:rPr>
              <a:t>Mercedez</a:t>
            </a:r>
            <a:r>
              <a:rPr lang="en-PH" dirty="0" smtClean="0">
                <a:solidFill>
                  <a:srgbClr val="0070C0"/>
                </a:solidFill>
              </a:rPr>
              <a:t> </a:t>
            </a:r>
            <a:r>
              <a:rPr lang="en-PH" dirty="0" err="1" smtClean="0">
                <a:solidFill>
                  <a:srgbClr val="0070C0"/>
                </a:solidFill>
              </a:rPr>
              <a:t>benz</a:t>
            </a:r>
            <a:r>
              <a:rPr lang="en-PH" dirty="0" smtClean="0">
                <a:solidFill>
                  <a:srgbClr val="0070C0"/>
                </a:solidFill>
              </a:rPr>
              <a:t> </a:t>
            </a:r>
            <a:r>
              <a:rPr lang="en-PH" dirty="0" smtClean="0"/>
              <a:t>and </a:t>
            </a:r>
            <a:r>
              <a:rPr lang="en-PH" dirty="0" smtClean="0">
                <a:solidFill>
                  <a:srgbClr val="0070C0"/>
                </a:solidFill>
              </a:rPr>
              <a:t>least expensive </a:t>
            </a:r>
            <a:r>
              <a:rPr lang="en-PH" dirty="0" smtClean="0"/>
              <a:t>cars are of make- </a:t>
            </a:r>
            <a:r>
              <a:rPr lang="en-PH" dirty="0" err="1" smtClean="0">
                <a:solidFill>
                  <a:srgbClr val="0070C0"/>
                </a:solidFill>
              </a:rPr>
              <a:t>chevrolet</a:t>
            </a:r>
            <a:r>
              <a:rPr lang="en-PH" dirty="0" smtClean="0">
                <a:solidFill>
                  <a:srgbClr val="0070C0"/>
                </a:solidFill>
              </a:rPr>
              <a:t>.</a:t>
            </a:r>
            <a:endParaRPr lang="en-PH" dirty="0" smtClean="0">
              <a:solidFill>
                <a:srgbClr val="0070C0"/>
              </a:solidFill>
            </a:endParaRPr>
          </a:p>
          <a:p>
            <a:r>
              <a:rPr lang="en-PH" dirty="0" smtClean="0"/>
              <a:t>Price ranges </a:t>
            </a:r>
            <a:r>
              <a:rPr lang="en-PH" dirty="0" smtClean="0">
                <a:solidFill>
                  <a:srgbClr val="0070C0"/>
                </a:solidFill>
              </a:rPr>
              <a:t>Premium Cars-20000+ Mid range-10000 to 20000 and Budget cars- less than </a:t>
            </a:r>
            <a:r>
              <a:rPr lang="en-PH" dirty="0" smtClean="0">
                <a:solidFill>
                  <a:srgbClr val="0070C0"/>
                </a:solidFill>
              </a:rPr>
              <a:t>10000.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Premium car makes- </a:t>
            </a:r>
            <a:r>
              <a:rPr lang="en-PH" dirty="0" err="1" smtClean="0"/>
              <a:t>BMW,Jaguar</a:t>
            </a:r>
            <a:r>
              <a:rPr lang="en-PH" dirty="0" smtClean="0"/>
              <a:t>, </a:t>
            </a:r>
            <a:r>
              <a:rPr lang="en-PH" dirty="0" err="1" smtClean="0"/>
              <a:t>Mercedez</a:t>
            </a:r>
            <a:r>
              <a:rPr lang="en-PH" dirty="0" smtClean="0"/>
              <a:t> Benz and </a:t>
            </a:r>
            <a:r>
              <a:rPr lang="en-PH" dirty="0" err="1" smtClean="0"/>
              <a:t>Porche</a:t>
            </a:r>
            <a:r>
              <a:rPr lang="en-PH" dirty="0" smtClean="0"/>
              <a:t>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Budget car makes </a:t>
            </a:r>
            <a:r>
              <a:rPr lang="en-PH" dirty="0" smtClean="0"/>
              <a:t>are- </a:t>
            </a:r>
            <a:r>
              <a:rPr lang="en-PH" dirty="0" err="1" smtClean="0"/>
              <a:t>Chervolet</a:t>
            </a:r>
            <a:r>
              <a:rPr lang="en-PH" dirty="0" smtClean="0"/>
              <a:t>, Dodge, Honda, </a:t>
            </a:r>
            <a:r>
              <a:rPr lang="en-PH" dirty="0" err="1" smtClean="0"/>
              <a:t>Mistubishi</a:t>
            </a:r>
            <a:r>
              <a:rPr lang="en-PH" dirty="0" smtClean="0"/>
              <a:t>, Plymouth and R</a:t>
            </a:r>
            <a:r>
              <a:rPr lang="en-PH" dirty="0" smtClean="0"/>
              <a:t>enault.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485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Exploratory data analysis on Automobile data  </vt:lpstr>
      <vt:lpstr>About data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Automobile data </dc:title>
  <dc:creator>Praneet Rane</dc:creator>
  <cp:lastModifiedBy>Praneet Rane</cp:lastModifiedBy>
  <cp:revision>76</cp:revision>
  <dcterms:created xsi:type="dcterms:W3CDTF">2006-08-16T00:00:00Z</dcterms:created>
  <dcterms:modified xsi:type="dcterms:W3CDTF">2018-09-26T03:01:54Z</dcterms:modified>
</cp:coreProperties>
</file>