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0" r:id="rId3"/>
    <p:sldId id="256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34" autoAdjust="0"/>
    <p:restoredTop sz="94773" autoAdjust="0"/>
  </p:normalViewPr>
  <p:slideViewPr>
    <p:cSldViewPr>
      <p:cViewPr varScale="1">
        <p:scale>
          <a:sx n="54" d="100"/>
          <a:sy n="54" d="100"/>
        </p:scale>
        <p:origin x="-15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57600"/>
            <a:ext cx="9144000" cy="32004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r>
              <a:rPr lang="en-PH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itchFamily="34" charset="0"/>
                <a:cs typeface="Andalus" pitchFamily="18" charset="-78"/>
              </a:rPr>
              <a:t>Exploratory data analysis on Automobile data </a:t>
            </a:r>
            <a:r>
              <a:rPr lang="en-PH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 Black" pitchFamily="34" charset="0"/>
                <a:cs typeface="Andalus" pitchFamily="18" charset="-78"/>
              </a:rPr>
              <a:t/>
            </a:r>
            <a:br>
              <a:rPr lang="en-PH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 Black" pitchFamily="34" charset="0"/>
                <a:cs typeface="Andalus" pitchFamily="18" charset="-78"/>
              </a:rPr>
            </a:br>
            <a:endParaRPr lang="en-PH" sz="3200" b="1" dirty="0">
              <a:solidFill>
                <a:schemeClr val="tx2">
                  <a:lumMod val="20000"/>
                  <a:lumOff val="80000"/>
                </a:schemeClr>
              </a:solidFill>
              <a:latin typeface="Arial Black" pitchFamily="34" charset="0"/>
              <a:cs typeface="Andalus" pitchFamily="18" charset="-78"/>
            </a:endParaRPr>
          </a:p>
        </p:txBody>
      </p:sp>
      <p:pic>
        <p:nvPicPr>
          <p:cNvPr id="3" name="Picture 2" descr="2016-alfa-romeo-4c-base-coupe-angular-front.png.crdownload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0"/>
            <a:ext cx="6242317" cy="38862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0" y="5669280"/>
            <a:ext cx="914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Praneet  Phot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5715000"/>
            <a:ext cx="1066800" cy="1066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9200" y="571500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Praneet Rane</a:t>
            </a:r>
            <a:endParaRPr lang="en-PH" sz="32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11" descr="gi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5400" y="6248400"/>
            <a:ext cx="914400" cy="5120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09800" y="6336268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https://github.com/praneetrane/EDA_Automobile-data.git</a:t>
            </a:r>
            <a:endParaRPr lang="en-PH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r>
              <a:rPr lang="en-PH" sz="3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</a:rPr>
              <a:t>About data</a:t>
            </a:r>
            <a:endParaRPr lang="en-PH" sz="3200" dirty="0">
              <a:solidFill>
                <a:schemeClr val="tx2">
                  <a:lumMod val="40000"/>
                  <a:lumOff val="60000"/>
                </a:schemeClr>
              </a:solidFill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6002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295400"/>
            <a:ext cx="8382000" cy="646331"/>
          </a:xfrm>
          <a:prstGeom prst="rect">
            <a:avLst/>
          </a:prstGeom>
        </p:spPr>
        <p:style>
          <a:lnRef idx="1">
            <a:schemeClr val="accent4"/>
          </a:lnRef>
          <a:fillRef idx="1001">
            <a:schemeClr val="lt1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dirty="0" smtClean="0"/>
              <a:t>This dataset contains information about </a:t>
            </a:r>
            <a:r>
              <a:rPr lang="en-PH" dirty="0" smtClean="0"/>
              <a:t>cars</a:t>
            </a:r>
            <a:endParaRPr lang="en-PH" dirty="0" smtClean="0"/>
          </a:p>
          <a:p>
            <a:r>
              <a:rPr lang="en-PH" dirty="0" smtClean="0"/>
              <a:t>Data Volume- 205 records , 26 variables</a:t>
            </a:r>
            <a:endParaRPr lang="en-PH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349487" y="1905000"/>
            <a:ext cx="252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Data Attributes</a:t>
            </a:r>
            <a:endParaRPr lang="en-PH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" y="2301240"/>
          <a:ext cx="83058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262"/>
                <a:gridCol w="1922638"/>
                <a:gridCol w="2076450"/>
                <a:gridCol w="2076450"/>
              </a:tblGrid>
              <a:tr h="273698">
                <a:tc>
                  <a:txBody>
                    <a:bodyPr/>
                    <a:lstStyle/>
                    <a:p>
                      <a:r>
                        <a:rPr lang="en-PH" sz="1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 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 Range 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 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 Range </a:t>
                      </a:r>
                      <a:endParaRPr lang="en-PH" sz="1400" dirty="0"/>
                    </a:p>
                  </a:txBody>
                  <a:tcPr/>
                </a:tc>
              </a:tr>
              <a:tr h="273698">
                <a:tc>
                  <a:txBody>
                    <a:bodyPr/>
                    <a:lstStyle/>
                    <a:p>
                      <a:r>
                        <a:rPr lang="en-PH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PH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symboling</a:t>
                      </a:r>
                      <a:r>
                        <a:rPr lang="en-PH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 -2, -1, 0, 1, 2, 3. 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/>
                    </a:p>
                  </a:txBody>
                  <a:tcPr/>
                </a:tc>
              </a:tr>
              <a:tr h="465287">
                <a:tc>
                  <a:txBody>
                    <a:bodyPr/>
                    <a:lstStyle/>
                    <a:p>
                      <a:r>
                        <a:rPr lang="en-PH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normalized-losses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continuous from 65 to 256. 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</a:tr>
              <a:tr h="273698"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/>
                    </a:p>
                  </a:txBody>
                  <a:tcPr/>
                </a:tc>
              </a:tr>
              <a:tr h="273698"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/>
                    </a:p>
                  </a:txBody>
                  <a:tcPr/>
                </a:tc>
              </a:tr>
              <a:tr h="273698"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</a:tr>
              <a:tr h="273698"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</a:tr>
              <a:tr h="273698"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</a:tr>
              <a:tr h="273698">
                <a:tc>
                  <a:txBody>
                    <a:bodyPr/>
                    <a:lstStyle/>
                    <a:p>
                      <a:endParaRPr lang="en-PH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</a:tr>
              <a:tr h="273698"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</a:tr>
              <a:tr h="273698">
                <a:tc>
                  <a:txBody>
                    <a:bodyPr/>
                    <a:lstStyle/>
                    <a:p>
                      <a:endParaRPr lang="en-PH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</a:tr>
              <a:tr h="273698">
                <a:tc>
                  <a:txBody>
                    <a:bodyPr/>
                    <a:lstStyle/>
                    <a:p>
                      <a:endParaRPr lang="en-PH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</a:tr>
              <a:tr h="273698"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/>
                    </a:p>
                  </a:txBody>
                  <a:tcPr/>
                </a:tc>
              </a:tr>
              <a:tr h="273698">
                <a:tc>
                  <a:txBody>
                    <a:bodyPr/>
                    <a:lstStyle/>
                    <a:p>
                      <a:endParaRPr lang="en-PH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EDASteps.png"/>
          <p:cNvPicPr>
            <a:picLocks noChangeAspect="1"/>
          </p:cNvPicPr>
          <p:nvPr/>
        </p:nvPicPr>
        <p:blipFill>
          <a:blip r:embed="rId2" cstate="print">
            <a:lum bright="26000"/>
          </a:blip>
          <a:stretch>
            <a:fillRect/>
          </a:stretch>
        </p:blipFill>
        <p:spPr>
          <a:xfrm>
            <a:off x="2422029" y="1905001"/>
            <a:ext cx="6493371" cy="4190999"/>
          </a:xfrm>
          <a:prstGeom prst="rect">
            <a:avLst/>
          </a:prstGeom>
          <a:effectLst>
            <a:outerShdw dir="5400000" sx="82000" sy="82000" algn="ctr" rotWithShape="0">
              <a:srgbClr val="000000">
                <a:alpha val="45000"/>
              </a:srgbClr>
            </a:outerShdw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152400"/>
            <a:ext cx="9144000" cy="1143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3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  <a:ea typeface="+mj-ea"/>
                <a:cs typeface="+mj-cs"/>
              </a:rPr>
              <a:t>Steps involved</a:t>
            </a:r>
            <a:endParaRPr kumimoji="0" lang="en-PH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676400"/>
            <a:ext cx="8610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PH" sz="2800" dirty="0" smtClean="0"/>
              <a:t> Loading Data</a:t>
            </a:r>
          </a:p>
          <a:p>
            <a:pPr>
              <a:buFont typeface="Wingdings" pitchFamily="2" charset="2"/>
              <a:buChar char="v"/>
            </a:pPr>
            <a:r>
              <a:rPr lang="en-PH" sz="2800" dirty="0" smtClean="0"/>
              <a:t>Data profile report before data cleaning</a:t>
            </a:r>
          </a:p>
          <a:p>
            <a:pPr>
              <a:buFont typeface="Wingdings" pitchFamily="2" charset="2"/>
              <a:buChar char="v"/>
            </a:pPr>
            <a:r>
              <a:rPr lang="en-PH" sz="2800" dirty="0" smtClean="0"/>
              <a:t>Variable identification</a:t>
            </a:r>
          </a:p>
          <a:p>
            <a:pPr>
              <a:buFont typeface="Wingdings" pitchFamily="2" charset="2"/>
              <a:buChar char="v"/>
            </a:pPr>
            <a:r>
              <a:rPr lang="en-PH" sz="2800" dirty="0" smtClean="0"/>
              <a:t>Cleaning of data</a:t>
            </a:r>
          </a:p>
          <a:p>
            <a:pPr>
              <a:buFont typeface="Wingdings" pitchFamily="2" charset="2"/>
              <a:buChar char="v"/>
            </a:pPr>
            <a:r>
              <a:rPr lang="en-PH" sz="2800" dirty="0" smtClean="0"/>
              <a:t>Standardizing data</a:t>
            </a:r>
          </a:p>
          <a:p>
            <a:pPr>
              <a:buFont typeface="Wingdings" pitchFamily="2" charset="2"/>
              <a:buChar char="v"/>
            </a:pPr>
            <a:r>
              <a:rPr lang="en-PH" sz="2800" dirty="0" smtClean="0"/>
              <a:t>Data profile report after data cleaning</a:t>
            </a:r>
          </a:p>
          <a:p>
            <a:pPr>
              <a:buFont typeface="Wingdings" pitchFamily="2" charset="2"/>
              <a:buChar char="v"/>
            </a:pPr>
            <a:r>
              <a:rPr lang="en-PH" sz="2800" dirty="0" smtClean="0"/>
              <a:t>Univariate analysis</a:t>
            </a:r>
          </a:p>
          <a:p>
            <a:pPr>
              <a:buFont typeface="Wingdings" pitchFamily="2" charset="2"/>
              <a:buChar char="v"/>
            </a:pPr>
            <a:r>
              <a:rPr lang="en-PH" sz="2800" dirty="0" smtClean="0"/>
              <a:t>Bi-</a:t>
            </a:r>
            <a:r>
              <a:rPr lang="en-PH" sz="2800" dirty="0" err="1" smtClean="0"/>
              <a:t>variate</a:t>
            </a:r>
            <a:r>
              <a:rPr lang="en-PH" sz="2800" dirty="0" smtClean="0"/>
              <a:t> analysis</a:t>
            </a:r>
          </a:p>
          <a:p>
            <a:pPr>
              <a:buFont typeface="Wingdings" pitchFamily="2" charset="2"/>
              <a:buChar char="v"/>
            </a:pPr>
            <a:r>
              <a:rPr lang="en-PH" sz="2800" dirty="0" smtClean="0"/>
              <a:t>Conclusion</a:t>
            </a: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japanese-car-brands.jpg"/>
          <p:cNvPicPr>
            <a:picLocks noChangeAspect="1"/>
          </p:cNvPicPr>
          <p:nvPr/>
        </p:nvPicPr>
        <p:blipFill>
          <a:blip r:embed="rId2" cstate="print">
            <a:lum bright="27000" contrast="6000"/>
          </a:blip>
          <a:stretch>
            <a:fillRect/>
          </a:stretch>
        </p:blipFill>
        <p:spPr>
          <a:xfrm>
            <a:off x="0" y="3077291"/>
            <a:ext cx="4572000" cy="26377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endParaRPr lang="en-PH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52400"/>
            <a:ext cx="9144000" cy="1143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3200" noProof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  <a:ea typeface="+mj-ea"/>
                <a:cs typeface="+mj-cs"/>
              </a:rPr>
              <a:t>Top brands analysis</a:t>
            </a:r>
            <a:endParaRPr kumimoji="0" lang="en-PH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7" name="Picture 6" descr="Topbrand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9400" y="2133600"/>
            <a:ext cx="62484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14478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 smtClean="0"/>
              <a:t>Which are </a:t>
            </a:r>
            <a:r>
              <a:rPr lang="en-PH" sz="3200" b="1" dirty="0" smtClean="0">
                <a:solidFill>
                  <a:srgbClr val="0070C0"/>
                </a:solidFill>
              </a:rPr>
              <a:t>popular car brand </a:t>
            </a:r>
            <a:r>
              <a:rPr lang="en-PH" sz="3200" dirty="0" smtClean="0"/>
              <a:t>?</a:t>
            </a:r>
            <a:endParaRPr lang="en-PH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733800" y="5334000"/>
            <a:ext cx="5105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200" dirty="0" smtClean="0"/>
              <a:t>Top popular brands- </a:t>
            </a:r>
            <a:r>
              <a:rPr lang="en-PH" sz="2200" dirty="0" smtClean="0">
                <a:solidFill>
                  <a:srgbClr val="0070C0"/>
                </a:solidFill>
              </a:rPr>
              <a:t>Toyota, Nissan, Mazda, Honda and Mistubishi</a:t>
            </a:r>
          </a:p>
          <a:p>
            <a:r>
              <a:rPr lang="en-PH" sz="2200" dirty="0" smtClean="0">
                <a:solidFill>
                  <a:srgbClr val="0070C0"/>
                </a:solidFill>
              </a:rPr>
              <a:t>Toyota</a:t>
            </a:r>
            <a:r>
              <a:rPr lang="en-PH" sz="2200" dirty="0" smtClean="0"/>
              <a:t> has </a:t>
            </a:r>
            <a:r>
              <a:rPr lang="en-PH" sz="2200" dirty="0" smtClean="0">
                <a:solidFill>
                  <a:srgbClr val="0070C0"/>
                </a:solidFill>
              </a:rPr>
              <a:t>most number of </a:t>
            </a:r>
            <a:r>
              <a:rPr lang="en-PH" sz="2200" dirty="0" smtClean="0">
                <a:solidFill>
                  <a:srgbClr val="0070C0"/>
                </a:solidFill>
              </a:rPr>
              <a:t>cars</a:t>
            </a:r>
            <a:endParaRPr lang="en-PH" sz="2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Destribution.png"/>
          <p:cNvPicPr>
            <a:picLocks noChangeAspect="1"/>
          </p:cNvPicPr>
          <p:nvPr/>
        </p:nvPicPr>
        <p:blipFill>
          <a:blip r:embed="rId2" cstate="print">
            <a:lum bright="16000"/>
          </a:blip>
          <a:stretch>
            <a:fillRect/>
          </a:stretch>
        </p:blipFill>
        <p:spPr>
          <a:xfrm>
            <a:off x="6477000" y="4724400"/>
            <a:ext cx="2200275" cy="170844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152400"/>
            <a:ext cx="9144000" cy="1143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3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  <a:ea typeface="+mj-ea"/>
                <a:cs typeface="+mj-cs"/>
              </a:rPr>
              <a:t>Data Distribution</a:t>
            </a:r>
            <a:endParaRPr kumimoji="0" lang="en-PH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6" name="Picture 5" descr="DataDistributionHist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1524000"/>
            <a:ext cx="5519351" cy="5105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15000" y="1371600"/>
            <a:ext cx="320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Most of the vehicle's </a:t>
            </a:r>
            <a:r>
              <a:rPr lang="en-PH" dirty="0" smtClean="0">
                <a:solidFill>
                  <a:srgbClr val="0070C0"/>
                </a:solidFill>
              </a:rPr>
              <a:t>engine size </a:t>
            </a:r>
            <a:r>
              <a:rPr lang="en-PH" dirty="0" smtClean="0"/>
              <a:t>ranges between </a:t>
            </a:r>
            <a:r>
              <a:rPr lang="en-PH" dirty="0" smtClean="0">
                <a:solidFill>
                  <a:srgbClr val="0070C0"/>
                </a:solidFill>
              </a:rPr>
              <a:t>60 to 160</a:t>
            </a:r>
            <a:r>
              <a:rPr lang="en-PH" dirty="0" smtClean="0"/>
              <a:t>.</a:t>
            </a:r>
          </a:p>
          <a:p>
            <a:endParaRPr lang="en-PH" dirty="0" smtClean="0"/>
          </a:p>
          <a:p>
            <a:r>
              <a:rPr lang="en-PH" dirty="0" smtClean="0"/>
              <a:t>Most of the vehicle's </a:t>
            </a:r>
            <a:r>
              <a:rPr lang="en-PH" dirty="0" smtClean="0">
                <a:solidFill>
                  <a:srgbClr val="0070C0"/>
                </a:solidFill>
              </a:rPr>
              <a:t>horse power </a:t>
            </a:r>
            <a:r>
              <a:rPr lang="en-PH" dirty="0" smtClean="0"/>
              <a:t>is in between </a:t>
            </a:r>
            <a:r>
              <a:rPr lang="en-PH" dirty="0" smtClean="0">
                <a:solidFill>
                  <a:srgbClr val="0070C0"/>
                </a:solidFill>
              </a:rPr>
              <a:t>40 to 120</a:t>
            </a:r>
            <a:r>
              <a:rPr lang="en-PH" dirty="0" smtClean="0"/>
              <a:t>.</a:t>
            </a:r>
          </a:p>
          <a:p>
            <a:endParaRPr lang="en-PH" dirty="0" smtClean="0"/>
          </a:p>
          <a:p>
            <a:r>
              <a:rPr lang="en-PH" dirty="0" smtClean="0"/>
              <a:t>Most </a:t>
            </a:r>
            <a:r>
              <a:rPr lang="en-PH" dirty="0" smtClean="0"/>
              <a:t>of the vehicle's </a:t>
            </a:r>
            <a:r>
              <a:rPr lang="en-PH" dirty="0" smtClean="0">
                <a:solidFill>
                  <a:srgbClr val="0070C0"/>
                </a:solidFill>
              </a:rPr>
              <a:t>peak-rpm</a:t>
            </a:r>
            <a:r>
              <a:rPr lang="en-PH" dirty="0" smtClean="0"/>
              <a:t> ranges between </a:t>
            </a:r>
            <a:r>
              <a:rPr lang="en-PH" dirty="0" smtClean="0">
                <a:solidFill>
                  <a:srgbClr val="0070C0"/>
                </a:solidFill>
              </a:rPr>
              <a:t>4750 to </a:t>
            </a:r>
            <a:r>
              <a:rPr lang="en-PH" dirty="0" smtClean="0">
                <a:solidFill>
                  <a:srgbClr val="0070C0"/>
                </a:solidFill>
              </a:rPr>
              <a:t>5700</a:t>
            </a:r>
            <a:r>
              <a:rPr lang="en-PH" dirty="0" smtClean="0"/>
              <a:t>.</a:t>
            </a:r>
          </a:p>
          <a:p>
            <a:endParaRPr lang="en-PH" dirty="0" smtClean="0"/>
          </a:p>
          <a:p>
            <a:r>
              <a:rPr lang="en-PH" dirty="0" smtClean="0"/>
              <a:t>Most </a:t>
            </a:r>
            <a:r>
              <a:rPr lang="en-PH" dirty="0" smtClean="0"/>
              <a:t>of the </a:t>
            </a:r>
            <a:r>
              <a:rPr lang="en-PH" dirty="0" smtClean="0">
                <a:solidFill>
                  <a:srgbClr val="0070C0"/>
                </a:solidFill>
              </a:rPr>
              <a:t>vehicle's price </a:t>
            </a:r>
            <a:r>
              <a:rPr lang="en-PH" dirty="0" smtClean="0"/>
              <a:t>ranges between </a:t>
            </a:r>
            <a:r>
              <a:rPr lang="en-PH" dirty="0" smtClean="0">
                <a:solidFill>
                  <a:srgbClr val="0070C0"/>
                </a:solidFill>
              </a:rPr>
              <a:t>2000 to </a:t>
            </a:r>
            <a:r>
              <a:rPr lang="en-PH" dirty="0" smtClean="0">
                <a:solidFill>
                  <a:srgbClr val="0070C0"/>
                </a:solidFill>
              </a:rPr>
              <a:t>20000</a:t>
            </a:r>
            <a:r>
              <a:rPr lang="en-PH" dirty="0" smtClean="0"/>
              <a:t>.</a:t>
            </a:r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52400"/>
            <a:ext cx="9144000" cy="1143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3200" noProof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  <a:ea typeface="+mj-ea"/>
                <a:cs typeface="+mj-cs"/>
              </a:rPr>
              <a:t>Fuel Type</a:t>
            </a:r>
            <a:endParaRPr kumimoji="0" lang="en-PH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91432" y="1611868"/>
            <a:ext cx="55611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3200" dirty="0" smtClean="0"/>
              <a:t>Which </a:t>
            </a:r>
            <a:r>
              <a:rPr lang="en-PH" sz="3200" dirty="0" smtClean="0"/>
              <a:t>is the </a:t>
            </a:r>
            <a:r>
              <a:rPr lang="en-PH" sz="3200" b="1" dirty="0" smtClean="0">
                <a:solidFill>
                  <a:srgbClr val="0070C0"/>
                </a:solidFill>
              </a:rPr>
              <a:t>popular fuel type </a:t>
            </a:r>
            <a:r>
              <a:rPr lang="en-PH" sz="3200" dirty="0" smtClean="0"/>
              <a:t>?</a:t>
            </a:r>
            <a:endParaRPr lang="en-PH" sz="3200" dirty="0"/>
          </a:p>
        </p:txBody>
      </p:sp>
      <p:pic>
        <p:nvPicPr>
          <p:cNvPr id="5" name="Picture 4" descr="Fueltype.jpg"/>
          <p:cNvPicPr>
            <a:picLocks noChangeAspect="1"/>
          </p:cNvPicPr>
          <p:nvPr/>
        </p:nvPicPr>
        <p:blipFill>
          <a:blip r:embed="rId2" cstate="print">
            <a:lum bright="-12000" contrast="12000"/>
          </a:blip>
          <a:stretch>
            <a:fillRect/>
          </a:stretch>
        </p:blipFill>
        <p:spPr>
          <a:xfrm>
            <a:off x="152400" y="2286000"/>
            <a:ext cx="2895600" cy="426720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translucentPowder"/>
        </p:spPr>
      </p:pic>
      <p:pic>
        <p:nvPicPr>
          <p:cNvPr id="6" name="Picture 5" descr="FuelTypePieCha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2292" y="2145594"/>
            <a:ext cx="3270508" cy="32402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33800" y="55626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rgbClr val="0070C0"/>
                </a:solidFill>
              </a:rPr>
              <a:t>Gas</a:t>
            </a:r>
            <a:r>
              <a:rPr lang="en-PH" dirty="0" smtClean="0"/>
              <a:t> is </a:t>
            </a:r>
            <a:r>
              <a:rPr lang="en-PH" dirty="0" smtClean="0">
                <a:solidFill>
                  <a:srgbClr val="0070C0"/>
                </a:solidFill>
              </a:rPr>
              <a:t>popular fuel type</a:t>
            </a:r>
            <a:r>
              <a:rPr lang="en-PH" dirty="0" smtClean="0"/>
              <a:t>. More than </a:t>
            </a:r>
            <a:r>
              <a:rPr lang="en-PH" dirty="0" smtClean="0">
                <a:solidFill>
                  <a:srgbClr val="0070C0"/>
                </a:solidFill>
              </a:rPr>
              <a:t>90%</a:t>
            </a:r>
            <a:r>
              <a:rPr lang="en-PH" dirty="0" smtClean="0"/>
              <a:t> vehicles run on gas.</a:t>
            </a:r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191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Exploratory data analysis on Automobile data  </vt:lpstr>
      <vt:lpstr>About data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on Automobile data </dc:title>
  <dc:creator>Praneet Rane</dc:creator>
  <cp:lastModifiedBy>Praneet Rane</cp:lastModifiedBy>
  <cp:revision>34</cp:revision>
  <dcterms:created xsi:type="dcterms:W3CDTF">2006-08-16T00:00:00Z</dcterms:created>
  <dcterms:modified xsi:type="dcterms:W3CDTF">2018-09-24T02:54:00Z</dcterms:modified>
</cp:coreProperties>
</file>