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0" r:id="rId3"/>
    <p:sldId id="256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34" autoAdjust="0"/>
    <p:restoredTop sz="94773" autoAdjust="0"/>
  </p:normalViewPr>
  <p:slideViewPr>
    <p:cSldViewPr>
      <p:cViewPr varScale="1">
        <p:scale>
          <a:sx n="54" d="100"/>
          <a:sy n="54" d="100"/>
        </p:scale>
        <p:origin x="-15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57600"/>
            <a:ext cx="9144000" cy="32004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r>
              <a:rPr lang="en-PH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itchFamily="34" charset="0"/>
                <a:cs typeface="Andalus" pitchFamily="18" charset="-78"/>
              </a:rPr>
              <a:t>Exploratory data analysis on Automobile data </a:t>
            </a:r>
            <a:r>
              <a:rPr lang="en-PH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 Black" pitchFamily="34" charset="0"/>
                <a:cs typeface="Andalus" pitchFamily="18" charset="-78"/>
              </a:rPr>
              <a:t/>
            </a:r>
            <a:br>
              <a:rPr lang="en-PH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 Black" pitchFamily="34" charset="0"/>
                <a:cs typeface="Andalus" pitchFamily="18" charset="-78"/>
              </a:rPr>
            </a:br>
            <a:endParaRPr lang="en-PH" sz="3200" b="1" dirty="0">
              <a:solidFill>
                <a:schemeClr val="tx2">
                  <a:lumMod val="20000"/>
                  <a:lumOff val="80000"/>
                </a:schemeClr>
              </a:solidFill>
              <a:latin typeface="Arial Black" pitchFamily="34" charset="0"/>
              <a:cs typeface="Andalus" pitchFamily="18" charset="-78"/>
            </a:endParaRPr>
          </a:p>
        </p:txBody>
      </p:sp>
      <p:pic>
        <p:nvPicPr>
          <p:cNvPr id="3" name="Picture 2" descr="2016-alfa-romeo-4c-base-coupe-angular-front.png.crdownload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0"/>
            <a:ext cx="6242317" cy="38862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0" y="5669280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Praneet  Phot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5715000"/>
            <a:ext cx="1066800" cy="106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9200" y="571500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Praneet Rane</a:t>
            </a:r>
            <a:endParaRPr lang="en-PH" sz="32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11" descr="gi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5400" y="6248400"/>
            <a:ext cx="914400" cy="5120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09800" y="6336268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https://github.com/praneetrane/EDA_Automobile-data.git</a:t>
            </a:r>
            <a:endParaRPr lang="en-PH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52400"/>
            <a:ext cx="9144000" cy="1143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PH" sz="3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  <a:ea typeface="+mj-ea"/>
                <a:cs typeface="+mj-cs"/>
              </a:rPr>
              <a:t>Price and Engine size</a:t>
            </a:r>
            <a:endParaRPr kumimoji="0" lang="en-PH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3" name="Picture 2" descr="engine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9249" y="3048000"/>
            <a:ext cx="3348351" cy="1524000"/>
          </a:xfrm>
          <a:prstGeom prst="rect">
            <a:avLst/>
          </a:prstGeom>
        </p:spPr>
      </p:pic>
      <p:pic>
        <p:nvPicPr>
          <p:cNvPr id="4" name="Picture 3" descr="PriceansEngineSizeScatterPl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53218" y="2438400"/>
            <a:ext cx="4862182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1828800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Car is </a:t>
            </a:r>
            <a:r>
              <a:rPr lang="en-PH" dirty="0" smtClean="0">
                <a:solidFill>
                  <a:srgbClr val="0070C0"/>
                </a:solidFill>
              </a:rPr>
              <a:t>costlier when engine size is more</a:t>
            </a:r>
            <a:r>
              <a:rPr lang="en-PH" dirty="0" smtClean="0"/>
              <a:t>.</a:t>
            </a:r>
          </a:p>
          <a:p>
            <a:r>
              <a:rPr lang="en-PH" dirty="0" smtClean="0">
                <a:solidFill>
                  <a:srgbClr val="0070C0"/>
                </a:solidFill>
              </a:rPr>
              <a:t>Font engine cars</a:t>
            </a:r>
            <a:r>
              <a:rPr lang="en-PH" dirty="0" smtClean="0"/>
              <a:t> </a:t>
            </a:r>
            <a:r>
              <a:rPr lang="en-PH" dirty="0" smtClean="0">
                <a:solidFill>
                  <a:srgbClr val="0070C0"/>
                </a:solidFill>
              </a:rPr>
              <a:t>are less expensive </a:t>
            </a:r>
            <a:r>
              <a:rPr lang="en-PH" dirty="0" smtClean="0"/>
              <a:t>compare to </a:t>
            </a:r>
            <a:r>
              <a:rPr lang="en-PH" dirty="0" smtClean="0">
                <a:solidFill>
                  <a:srgbClr val="0070C0"/>
                </a:solidFill>
              </a:rPr>
              <a:t>Rear engine cars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52400"/>
            <a:ext cx="9144000" cy="1143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PH" sz="3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  <a:ea typeface="+mj-ea"/>
                <a:cs typeface="+mj-cs"/>
              </a:rPr>
              <a:t>Drive wheels, Body Style and Price</a:t>
            </a:r>
            <a:endParaRPr kumimoji="0" lang="en-PH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3" name="Picture 2" descr="aw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5105400"/>
            <a:ext cx="2168203" cy="1447800"/>
          </a:xfrm>
          <a:prstGeom prst="rect">
            <a:avLst/>
          </a:prstGeom>
        </p:spPr>
      </p:pic>
      <p:pic>
        <p:nvPicPr>
          <p:cNvPr id="4" name="Picture 3" descr="drivewheelandPriceBoxpl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371600"/>
            <a:ext cx="8229600" cy="3276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0" y="4750475"/>
            <a:ext cx="624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rgbClr val="0070C0"/>
                </a:solidFill>
              </a:rPr>
              <a:t>Convertible and Hardtop </a:t>
            </a:r>
            <a:r>
              <a:rPr lang="en-PH" dirty="0" smtClean="0"/>
              <a:t>comes with </a:t>
            </a:r>
            <a:r>
              <a:rPr lang="en-PH" dirty="0" smtClean="0">
                <a:solidFill>
                  <a:srgbClr val="0070C0"/>
                </a:solidFill>
              </a:rPr>
              <a:t>Rear wheel drive </a:t>
            </a:r>
            <a:r>
              <a:rPr lang="en-PH" dirty="0" smtClean="0"/>
              <a:t>and they are </a:t>
            </a:r>
            <a:r>
              <a:rPr lang="en-PH" dirty="0" smtClean="0">
                <a:solidFill>
                  <a:srgbClr val="0070C0"/>
                </a:solidFill>
              </a:rPr>
              <a:t>expensive</a:t>
            </a:r>
            <a:r>
              <a:rPr lang="en-PH" dirty="0" smtClean="0"/>
              <a:t>.</a:t>
            </a:r>
          </a:p>
          <a:p>
            <a:r>
              <a:rPr lang="en-PH" dirty="0" smtClean="0">
                <a:solidFill>
                  <a:srgbClr val="0070C0"/>
                </a:solidFill>
              </a:rPr>
              <a:t>Font engine cars </a:t>
            </a:r>
            <a:r>
              <a:rPr lang="en-PH" dirty="0" smtClean="0"/>
              <a:t>are </a:t>
            </a:r>
            <a:r>
              <a:rPr lang="en-PH" dirty="0" smtClean="0">
                <a:solidFill>
                  <a:srgbClr val="0070C0"/>
                </a:solidFill>
              </a:rPr>
              <a:t>less expensive </a:t>
            </a:r>
            <a:r>
              <a:rPr lang="en-PH" dirty="0" smtClean="0"/>
              <a:t>compare to Rear engine and four wheel drive cars</a:t>
            </a:r>
            <a:r>
              <a:rPr lang="en-PH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PH" dirty="0" smtClean="0">
                <a:solidFill>
                  <a:srgbClr val="0070C0"/>
                </a:solidFill>
              </a:rPr>
              <a:t>Four wheel drive </a:t>
            </a:r>
            <a:r>
              <a:rPr lang="en-PH" dirty="0" smtClean="0"/>
              <a:t>cars are </a:t>
            </a:r>
            <a:r>
              <a:rPr lang="en-PH" dirty="0" smtClean="0">
                <a:solidFill>
                  <a:srgbClr val="0070C0"/>
                </a:solidFill>
              </a:rPr>
              <a:t>little expensive </a:t>
            </a:r>
            <a:r>
              <a:rPr lang="en-PH" dirty="0" smtClean="0"/>
              <a:t>than front wheel drive cars.</a:t>
            </a:r>
          </a:p>
          <a:p>
            <a:r>
              <a:rPr lang="en-PH" dirty="0" smtClean="0">
                <a:solidFill>
                  <a:srgbClr val="0070C0"/>
                </a:solidFill>
              </a:rPr>
              <a:t>Hatchback </a:t>
            </a:r>
            <a:r>
              <a:rPr lang="en-PH" dirty="0" smtClean="0"/>
              <a:t>cars are </a:t>
            </a:r>
            <a:r>
              <a:rPr lang="en-PH" dirty="0" smtClean="0">
                <a:solidFill>
                  <a:srgbClr val="0070C0"/>
                </a:solidFill>
              </a:rPr>
              <a:t>least expensive </a:t>
            </a:r>
            <a:r>
              <a:rPr lang="en-PH" dirty="0" smtClean="0"/>
              <a:t>in all drive wheel categories.</a:t>
            </a:r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52400"/>
            <a:ext cx="9144000" cy="1143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PH" sz="3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  <a:ea typeface="+mj-ea"/>
                <a:cs typeface="+mj-cs"/>
              </a:rPr>
              <a:t>Prices by body type</a:t>
            </a:r>
            <a:endParaRPr kumimoji="0" lang="en-PH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3" name="Picture 2" descr="CarPiceByBodyTypeViolinPl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393769"/>
            <a:ext cx="7772400" cy="3256369"/>
          </a:xfrm>
          <a:prstGeom prst="rect">
            <a:avLst/>
          </a:prstGeom>
        </p:spPr>
      </p:pic>
      <p:pic>
        <p:nvPicPr>
          <p:cNvPr id="4" name="Picture 3" descr="carcost.jf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4953000"/>
            <a:ext cx="2781300" cy="1647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0" y="510540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rgbClr val="0070C0"/>
                </a:solidFill>
              </a:rPr>
              <a:t>Hardtop and convertible </a:t>
            </a:r>
            <a:r>
              <a:rPr lang="en-PH" dirty="0" smtClean="0"/>
              <a:t>body type cars are </a:t>
            </a:r>
            <a:r>
              <a:rPr lang="en-PH" dirty="0" smtClean="0">
                <a:solidFill>
                  <a:srgbClr val="0070C0"/>
                </a:solidFill>
              </a:rPr>
              <a:t>expensive.</a:t>
            </a:r>
          </a:p>
          <a:p>
            <a:r>
              <a:rPr lang="en-PH" dirty="0" smtClean="0">
                <a:solidFill>
                  <a:srgbClr val="0070C0"/>
                </a:solidFill>
              </a:rPr>
              <a:t>Hatchback </a:t>
            </a:r>
            <a:r>
              <a:rPr lang="en-PH" dirty="0" smtClean="0"/>
              <a:t>cars are </a:t>
            </a:r>
            <a:r>
              <a:rPr lang="en-PH" dirty="0" smtClean="0">
                <a:solidFill>
                  <a:srgbClr val="0070C0"/>
                </a:solidFill>
              </a:rPr>
              <a:t>budget cars.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52400"/>
            <a:ext cx="9144000" cy="1143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PH" sz="3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  <a:ea typeface="+mj-ea"/>
                <a:cs typeface="+mj-cs"/>
              </a:rPr>
              <a:t>Car mileage based on body style</a:t>
            </a:r>
            <a:endParaRPr kumimoji="0" lang="en-PH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3" name="Picture 2" descr="CarMilageBodyStyleScatterpl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04667" y="1767831"/>
            <a:ext cx="5282133" cy="4328169"/>
          </a:xfrm>
          <a:prstGeom prst="rect">
            <a:avLst/>
          </a:prstGeom>
        </p:spPr>
      </p:pic>
      <p:pic>
        <p:nvPicPr>
          <p:cNvPr id="4" name="Picture 3" descr="carmil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3962400"/>
            <a:ext cx="1981200" cy="13984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18288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rgbClr val="0070C0"/>
                </a:solidFill>
              </a:rPr>
              <a:t>Hatchback</a:t>
            </a:r>
            <a:r>
              <a:rPr lang="en-PH" dirty="0" smtClean="0"/>
              <a:t> cars have </a:t>
            </a:r>
            <a:r>
              <a:rPr lang="en-PH" dirty="0" smtClean="0">
                <a:solidFill>
                  <a:srgbClr val="0070C0"/>
                </a:solidFill>
              </a:rPr>
              <a:t>smaller engine</a:t>
            </a:r>
            <a:r>
              <a:rPr lang="en-PH" dirty="0" smtClean="0"/>
              <a:t> but they are </a:t>
            </a:r>
            <a:r>
              <a:rPr lang="en-PH" dirty="0" smtClean="0">
                <a:solidFill>
                  <a:srgbClr val="0070C0"/>
                </a:solidFill>
              </a:rPr>
              <a:t>better in mileage.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52400"/>
            <a:ext cx="9144000" cy="1143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PH" sz="3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  <a:ea typeface="+mj-ea"/>
                <a:cs typeface="+mj-cs"/>
              </a:rPr>
              <a:t>Price based on aspiration</a:t>
            </a:r>
            <a:endParaRPr kumimoji="0" lang="en-PH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3" name="Picture 2" descr="turbo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5095875"/>
            <a:ext cx="1762125" cy="1533525"/>
          </a:xfrm>
          <a:prstGeom prst="rect">
            <a:avLst/>
          </a:prstGeom>
        </p:spPr>
      </p:pic>
      <p:pic>
        <p:nvPicPr>
          <p:cNvPr id="4" name="Picture 3" descr="PricebasedonAspirationpointpl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1524000"/>
            <a:ext cx="8153400" cy="3374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9000" y="5352871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rgbClr val="0070C0"/>
                </a:solidFill>
              </a:rPr>
              <a:t>Turbo</a:t>
            </a:r>
            <a:r>
              <a:rPr lang="en-PH" dirty="0" smtClean="0"/>
              <a:t> models have </a:t>
            </a:r>
            <a:r>
              <a:rPr lang="en-PH" dirty="0" smtClean="0">
                <a:solidFill>
                  <a:srgbClr val="0070C0"/>
                </a:solidFill>
              </a:rPr>
              <a:t>higher prices </a:t>
            </a:r>
            <a:r>
              <a:rPr lang="en-PH" dirty="0" smtClean="0"/>
              <a:t>than for the standard model</a:t>
            </a:r>
            <a:r>
              <a:rPr lang="en-PH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PH" dirty="0" smtClean="0">
                <a:solidFill>
                  <a:srgbClr val="0070C0"/>
                </a:solidFill>
              </a:rPr>
              <a:t>Convertible</a:t>
            </a:r>
            <a:r>
              <a:rPr lang="en-PH" dirty="0" smtClean="0"/>
              <a:t> cars </a:t>
            </a:r>
            <a:r>
              <a:rPr lang="en-PH" dirty="0" smtClean="0">
                <a:solidFill>
                  <a:srgbClr val="0070C0"/>
                </a:solidFill>
              </a:rPr>
              <a:t>don't have Turbo </a:t>
            </a:r>
            <a:r>
              <a:rPr lang="en-PH" dirty="0" smtClean="0"/>
              <a:t>models</a:t>
            </a:r>
            <a:r>
              <a:rPr lang="en-PH" dirty="0" smtClean="0">
                <a:solidFill>
                  <a:srgbClr val="0070C0"/>
                </a:solidFill>
              </a:rPr>
              <a:t>.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52400"/>
            <a:ext cx="9144000" cy="1143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PH" sz="3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  <a:ea typeface="+mj-ea"/>
                <a:cs typeface="+mj-cs"/>
              </a:rPr>
              <a:t>Conclusion</a:t>
            </a:r>
            <a:endParaRPr kumimoji="0" lang="en-PH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3" name="Picture 2" descr="conclusion.jfif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48936" y="1828800"/>
            <a:ext cx="3442664" cy="37817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1981200"/>
            <a:ext cx="59436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>
                <a:solidFill>
                  <a:srgbClr val="0070C0"/>
                </a:solidFill>
              </a:rPr>
              <a:t>Based on the analysis we understand</a:t>
            </a:r>
            <a:r>
              <a:rPr lang="en-PH" sz="2800" b="1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PH" sz="2400" dirty="0" smtClean="0"/>
              <a:t>Data distribution</a:t>
            </a:r>
          </a:p>
          <a:p>
            <a:pPr>
              <a:buFont typeface="Wingdings" pitchFamily="2" charset="2"/>
              <a:buChar char="v"/>
            </a:pPr>
            <a:r>
              <a:rPr lang="en-PH" sz="2400" dirty="0" smtClean="0"/>
              <a:t>Factors affecting Car prices</a:t>
            </a:r>
          </a:p>
          <a:p>
            <a:pPr>
              <a:buFont typeface="Wingdings" pitchFamily="2" charset="2"/>
              <a:buChar char="v"/>
            </a:pPr>
            <a:r>
              <a:rPr lang="en-PH" sz="2400" dirty="0" smtClean="0"/>
              <a:t>Budget friendly and performance car and Body styles</a:t>
            </a:r>
          </a:p>
          <a:p>
            <a:pPr>
              <a:buFont typeface="Wingdings" pitchFamily="2" charset="2"/>
              <a:buChar char="v"/>
            </a:pPr>
            <a:r>
              <a:rPr lang="en-PH" sz="2400" dirty="0" smtClean="0"/>
              <a:t>Popular make, body styles and fuel type</a:t>
            </a:r>
          </a:p>
          <a:p>
            <a:endParaRPr lang="en-PH" dirty="0" smtClean="0"/>
          </a:p>
          <a:p>
            <a:endParaRPr lang="en-PH" dirty="0" smtClean="0"/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ankYo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7810" y="1981200"/>
            <a:ext cx="7339390" cy="2311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r>
              <a:rPr lang="en-PH" sz="3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</a:rPr>
              <a:t>About data</a:t>
            </a:r>
            <a:endParaRPr lang="en-PH" sz="3200" dirty="0">
              <a:solidFill>
                <a:schemeClr val="tx2">
                  <a:lumMod val="40000"/>
                  <a:lumOff val="60000"/>
                </a:schemeClr>
              </a:solidFill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6002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258669"/>
            <a:ext cx="8382000" cy="646331"/>
          </a:xfrm>
          <a:prstGeom prst="rect">
            <a:avLst/>
          </a:prstGeom>
        </p:spPr>
        <p:style>
          <a:lnRef idx="1">
            <a:schemeClr val="accent4"/>
          </a:lnRef>
          <a:fillRef idx="1001">
            <a:schemeClr val="lt1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dirty="0" smtClean="0"/>
              <a:t>This dataset contains information about cars</a:t>
            </a:r>
          </a:p>
          <a:p>
            <a:r>
              <a:rPr lang="en-PH" dirty="0" smtClean="0"/>
              <a:t>Data Volume- 205 records , 26 variables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9487" y="1905000"/>
            <a:ext cx="244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Data Attributes</a:t>
            </a:r>
            <a:endParaRPr lang="en-PH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" y="2282734"/>
          <a:ext cx="8915400" cy="4346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3951"/>
                <a:gridCol w="2063749"/>
                <a:gridCol w="2228850"/>
                <a:gridCol w="2228850"/>
              </a:tblGrid>
              <a:tr h="289560">
                <a:tc>
                  <a:txBody>
                    <a:bodyPr/>
                    <a:lstStyle/>
                    <a:p>
                      <a:r>
                        <a:rPr lang="en-PH" sz="1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 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Attribute Range </a:t>
                      </a:r>
                      <a:endParaRPr lang="en-PH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Attribute </a:t>
                      </a:r>
                      <a:endParaRPr lang="en-PH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Attribute Range </a:t>
                      </a:r>
                      <a:endParaRPr lang="en-PH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7369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PH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symboling</a:t>
                      </a:r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 -2, -1, 0, 1, 2, 3. </a:t>
                      </a:r>
                      <a:endParaRPr lang="en-PH" sz="105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 curb-weight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continuous from 1488 to 4066. </a:t>
                      </a:r>
                      <a:endParaRPr lang="en-PH" sz="105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288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normalized-losses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continuous from 65 to 256. </a:t>
                      </a:r>
                      <a:endParaRPr lang="en-PH" sz="105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15. engine-type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dohc</a:t>
                      </a:r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PH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dohcv</a:t>
                      </a:r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l, </a:t>
                      </a:r>
                      <a:r>
                        <a:rPr lang="en-PH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ohc</a:t>
                      </a:r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PH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ohcf</a:t>
                      </a:r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PH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ohcv</a:t>
                      </a:r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rotor </a:t>
                      </a:r>
                      <a:endParaRPr lang="en-PH" sz="105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7369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make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H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alfa-romero</a:t>
                      </a:r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PH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bmw</a:t>
                      </a:r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PH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chevrolet</a:t>
                      </a:r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,...</a:t>
                      </a:r>
                      <a:r>
                        <a:rPr lang="en-PH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volvo</a:t>
                      </a:r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etc.</a:t>
                      </a:r>
                      <a:endParaRPr lang="en-PH" sz="105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16. num-of-cylinders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eight, five, four, six, </a:t>
                      </a:r>
                      <a:r>
                        <a:rPr lang="en-PH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three,twelve</a:t>
                      </a:r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two. </a:t>
                      </a:r>
                      <a:endParaRPr lang="en-PH" sz="105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271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4.fuel-type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diesel, gas.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 engine-size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continuous from 61 to 326. </a:t>
                      </a:r>
                      <a:endParaRPr lang="en-PH" sz="105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 aspiration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std, turbo. </a:t>
                      </a:r>
                      <a:endParaRPr lang="en-PH" sz="105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18. fuel-system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1bbl, 2bbl, 4bbl, </a:t>
                      </a:r>
                      <a:r>
                        <a:rPr lang="en-PH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idi</a:t>
                      </a:r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PH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mfi</a:t>
                      </a:r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PH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mpfi</a:t>
                      </a:r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PH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spdi</a:t>
                      </a:r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PH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spfi</a:t>
                      </a:r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/>
                </a:tc>
              </a:tr>
              <a:tr h="27369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 num-of-doors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four, two. </a:t>
                      </a:r>
                      <a:endParaRPr lang="en-PH" sz="105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 bore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continuous from 2.54 to 3.94. </a:t>
                      </a:r>
                    </a:p>
                  </a:txBody>
                  <a:tcPr/>
                </a:tc>
              </a:tr>
              <a:tr h="27369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 body-style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hardtop, wagon, sedan, hatchback, convertible. </a:t>
                      </a:r>
                      <a:endParaRPr lang="en-PH" sz="105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20. stroke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continuous from 2.07 to 4.17. </a:t>
                      </a:r>
                    </a:p>
                  </a:txBody>
                  <a:tcPr/>
                </a:tc>
              </a:tr>
              <a:tr h="27369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 drive-wheels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4wd, fwd, </a:t>
                      </a:r>
                      <a:r>
                        <a:rPr lang="en-PH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rwd</a:t>
                      </a:r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PH" sz="105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21. compression-ratio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continuous from 7 to 23. </a:t>
                      </a:r>
                    </a:p>
                  </a:txBody>
                  <a:tcPr/>
                </a:tc>
              </a:tr>
              <a:tr h="27369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 engine-location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front, rear. </a:t>
                      </a:r>
                      <a:endParaRPr lang="en-PH" sz="105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22. horsepower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continuous from 48 to 288. </a:t>
                      </a:r>
                      <a:endParaRPr lang="en-PH" sz="105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7369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 wheel-base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continuous from 86.6120.9.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23. peak-rpm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continuous from 4150 to 6600 </a:t>
                      </a:r>
                      <a:endParaRPr lang="en-PH" sz="105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7369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 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continuous from 141.1 to 208.1. </a:t>
                      </a:r>
                      <a:endParaRPr lang="en-PH" sz="105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24. city-mpg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continuous from 13 to 49. </a:t>
                      </a:r>
                      <a:endParaRPr lang="en-PH" sz="105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7369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12. width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continuous from 60.3 to 72.3. </a:t>
                      </a:r>
                      <a:endParaRPr lang="en-PH" sz="105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25. highway-mpg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continuous from 16 to 54. 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 height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continuous from 47.8 to 59.8. </a:t>
                      </a:r>
                      <a:endParaRPr lang="en-PH" sz="105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26. 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continuous from 5118 to 45400.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EDASteps.png"/>
          <p:cNvPicPr>
            <a:picLocks noChangeAspect="1"/>
          </p:cNvPicPr>
          <p:nvPr/>
        </p:nvPicPr>
        <p:blipFill>
          <a:blip r:embed="rId2" cstate="print">
            <a:lum bright="26000"/>
          </a:blip>
          <a:stretch>
            <a:fillRect/>
          </a:stretch>
        </p:blipFill>
        <p:spPr>
          <a:xfrm>
            <a:off x="2422029" y="1905001"/>
            <a:ext cx="6493371" cy="4190999"/>
          </a:xfrm>
          <a:prstGeom prst="rect">
            <a:avLst/>
          </a:prstGeom>
          <a:effectLst>
            <a:outerShdw dir="5400000" sx="82000" sy="82000" algn="ctr" rotWithShape="0">
              <a:srgbClr val="000000">
                <a:alpha val="45000"/>
              </a:srgbClr>
            </a:outerShdw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152400"/>
            <a:ext cx="9144000" cy="1143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3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  <a:ea typeface="+mj-ea"/>
                <a:cs typeface="+mj-cs"/>
              </a:rPr>
              <a:t>Steps involved</a:t>
            </a:r>
            <a:endParaRPr kumimoji="0" lang="en-PH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676400"/>
            <a:ext cx="8610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PH" sz="2800" dirty="0" smtClean="0"/>
              <a:t> Loading Data</a:t>
            </a:r>
          </a:p>
          <a:p>
            <a:pPr>
              <a:buFont typeface="Wingdings" pitchFamily="2" charset="2"/>
              <a:buChar char="v"/>
            </a:pPr>
            <a:r>
              <a:rPr lang="en-PH" sz="2800" dirty="0" smtClean="0"/>
              <a:t>Data profile report before data cleaning</a:t>
            </a:r>
          </a:p>
          <a:p>
            <a:pPr>
              <a:buFont typeface="Wingdings" pitchFamily="2" charset="2"/>
              <a:buChar char="v"/>
            </a:pPr>
            <a:r>
              <a:rPr lang="en-PH" sz="2800" dirty="0" smtClean="0"/>
              <a:t>Variable identification</a:t>
            </a:r>
          </a:p>
          <a:p>
            <a:pPr>
              <a:buFont typeface="Wingdings" pitchFamily="2" charset="2"/>
              <a:buChar char="v"/>
            </a:pPr>
            <a:r>
              <a:rPr lang="en-PH" sz="2800" dirty="0" smtClean="0"/>
              <a:t>Cleaning of data</a:t>
            </a:r>
          </a:p>
          <a:p>
            <a:pPr>
              <a:buFont typeface="Wingdings" pitchFamily="2" charset="2"/>
              <a:buChar char="v"/>
            </a:pPr>
            <a:r>
              <a:rPr lang="en-PH" sz="2800" dirty="0" smtClean="0"/>
              <a:t>Standardizing data</a:t>
            </a:r>
          </a:p>
          <a:p>
            <a:pPr>
              <a:buFont typeface="Wingdings" pitchFamily="2" charset="2"/>
              <a:buChar char="v"/>
            </a:pPr>
            <a:r>
              <a:rPr lang="en-PH" sz="2800" dirty="0" smtClean="0"/>
              <a:t>Data profile report after data cleaning</a:t>
            </a:r>
          </a:p>
          <a:p>
            <a:pPr>
              <a:buFont typeface="Wingdings" pitchFamily="2" charset="2"/>
              <a:buChar char="v"/>
            </a:pPr>
            <a:r>
              <a:rPr lang="en-PH" sz="2800" dirty="0" smtClean="0"/>
              <a:t>Univariate analysis</a:t>
            </a:r>
          </a:p>
          <a:p>
            <a:pPr>
              <a:buFont typeface="Wingdings" pitchFamily="2" charset="2"/>
              <a:buChar char="v"/>
            </a:pPr>
            <a:r>
              <a:rPr lang="en-PH" sz="2800" dirty="0" smtClean="0"/>
              <a:t>Bi-</a:t>
            </a:r>
            <a:r>
              <a:rPr lang="en-PH" sz="2800" dirty="0" err="1" smtClean="0"/>
              <a:t>variate</a:t>
            </a:r>
            <a:r>
              <a:rPr lang="en-PH" sz="2800" dirty="0" smtClean="0"/>
              <a:t> analysis</a:t>
            </a:r>
          </a:p>
          <a:p>
            <a:pPr>
              <a:buFont typeface="Wingdings" pitchFamily="2" charset="2"/>
              <a:buChar char="v"/>
            </a:pPr>
            <a:r>
              <a:rPr lang="en-PH" sz="2800" dirty="0" smtClean="0"/>
              <a:t>Conclusion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japanese-car-brands.jpg"/>
          <p:cNvPicPr>
            <a:picLocks noChangeAspect="1"/>
          </p:cNvPicPr>
          <p:nvPr/>
        </p:nvPicPr>
        <p:blipFill>
          <a:blip r:embed="rId2" cstate="print">
            <a:lum bright="27000" contrast="6000"/>
          </a:blip>
          <a:stretch>
            <a:fillRect/>
          </a:stretch>
        </p:blipFill>
        <p:spPr>
          <a:xfrm>
            <a:off x="0" y="3077291"/>
            <a:ext cx="4572000" cy="26377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endParaRPr lang="en-PH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52400"/>
            <a:ext cx="9144000" cy="1143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3200" noProof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  <a:ea typeface="+mj-ea"/>
                <a:cs typeface="+mj-cs"/>
              </a:rPr>
              <a:t>Top brands analysis</a:t>
            </a:r>
            <a:endParaRPr kumimoji="0" lang="en-PH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7" name="Picture 6" descr="Topbrand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9400" y="2133600"/>
            <a:ext cx="62484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14478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 smtClean="0"/>
              <a:t>Which are </a:t>
            </a:r>
            <a:r>
              <a:rPr lang="en-PH" sz="3200" b="1" dirty="0" smtClean="0">
                <a:solidFill>
                  <a:srgbClr val="0070C0"/>
                </a:solidFill>
              </a:rPr>
              <a:t>popular car brand </a:t>
            </a:r>
            <a:r>
              <a:rPr lang="en-PH" sz="3200" dirty="0" smtClean="0"/>
              <a:t>?</a:t>
            </a:r>
            <a:endParaRPr lang="en-PH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733800" y="5334000"/>
            <a:ext cx="5105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200" dirty="0" smtClean="0"/>
              <a:t>Top popular brands- </a:t>
            </a:r>
            <a:r>
              <a:rPr lang="en-PH" sz="2200" dirty="0" smtClean="0">
                <a:solidFill>
                  <a:srgbClr val="0070C0"/>
                </a:solidFill>
              </a:rPr>
              <a:t>Toyota, Nissan, Mazda, Honda and </a:t>
            </a:r>
            <a:r>
              <a:rPr lang="en-PH" sz="2200" dirty="0" err="1" smtClean="0">
                <a:solidFill>
                  <a:srgbClr val="0070C0"/>
                </a:solidFill>
              </a:rPr>
              <a:t>Mistubishi</a:t>
            </a:r>
            <a:r>
              <a:rPr lang="en-PH" sz="22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PH" sz="2200" dirty="0" smtClean="0">
                <a:solidFill>
                  <a:srgbClr val="0070C0"/>
                </a:solidFill>
              </a:rPr>
              <a:t>Toyota</a:t>
            </a:r>
            <a:r>
              <a:rPr lang="en-PH" sz="2200" dirty="0" smtClean="0"/>
              <a:t> has </a:t>
            </a:r>
            <a:r>
              <a:rPr lang="en-PH" sz="2200" dirty="0" smtClean="0">
                <a:solidFill>
                  <a:srgbClr val="0070C0"/>
                </a:solidFill>
              </a:rPr>
              <a:t>most number of cars.</a:t>
            </a:r>
            <a:endParaRPr lang="en-PH" sz="2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Destribution.png"/>
          <p:cNvPicPr>
            <a:picLocks noChangeAspect="1"/>
          </p:cNvPicPr>
          <p:nvPr/>
        </p:nvPicPr>
        <p:blipFill>
          <a:blip r:embed="rId2" cstate="print">
            <a:lum bright="16000"/>
          </a:blip>
          <a:stretch>
            <a:fillRect/>
          </a:stretch>
        </p:blipFill>
        <p:spPr>
          <a:xfrm>
            <a:off x="6477000" y="4724400"/>
            <a:ext cx="2200275" cy="170844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152400"/>
            <a:ext cx="9144000" cy="1143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3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  <a:ea typeface="+mj-ea"/>
                <a:cs typeface="+mj-cs"/>
              </a:rPr>
              <a:t>Data Distribution</a:t>
            </a:r>
            <a:endParaRPr kumimoji="0" lang="en-PH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6" name="Picture 5" descr="DataDistributionHist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1524000"/>
            <a:ext cx="5519351" cy="5105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15000" y="1371600"/>
            <a:ext cx="320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Most of the vehicle's </a:t>
            </a:r>
            <a:r>
              <a:rPr lang="en-PH" dirty="0" smtClean="0">
                <a:solidFill>
                  <a:srgbClr val="0070C0"/>
                </a:solidFill>
              </a:rPr>
              <a:t>engine size </a:t>
            </a:r>
            <a:r>
              <a:rPr lang="en-PH" dirty="0" smtClean="0"/>
              <a:t>ranges between </a:t>
            </a:r>
            <a:r>
              <a:rPr lang="en-PH" dirty="0" smtClean="0">
                <a:solidFill>
                  <a:srgbClr val="0070C0"/>
                </a:solidFill>
              </a:rPr>
              <a:t>60 to 160</a:t>
            </a:r>
            <a:r>
              <a:rPr lang="en-PH" dirty="0" smtClean="0"/>
              <a:t>.</a:t>
            </a:r>
          </a:p>
          <a:p>
            <a:endParaRPr lang="en-PH" dirty="0" smtClean="0"/>
          </a:p>
          <a:p>
            <a:r>
              <a:rPr lang="en-PH" dirty="0" smtClean="0"/>
              <a:t>Most of the vehicle's </a:t>
            </a:r>
            <a:r>
              <a:rPr lang="en-PH" dirty="0" smtClean="0">
                <a:solidFill>
                  <a:srgbClr val="0070C0"/>
                </a:solidFill>
              </a:rPr>
              <a:t>horse power </a:t>
            </a:r>
            <a:r>
              <a:rPr lang="en-PH" dirty="0" smtClean="0"/>
              <a:t>is in between </a:t>
            </a:r>
            <a:r>
              <a:rPr lang="en-PH" dirty="0" smtClean="0">
                <a:solidFill>
                  <a:srgbClr val="0070C0"/>
                </a:solidFill>
              </a:rPr>
              <a:t>40 to 120</a:t>
            </a:r>
            <a:r>
              <a:rPr lang="en-PH" dirty="0" smtClean="0"/>
              <a:t>.</a:t>
            </a:r>
          </a:p>
          <a:p>
            <a:endParaRPr lang="en-PH" dirty="0" smtClean="0"/>
          </a:p>
          <a:p>
            <a:r>
              <a:rPr lang="en-PH" dirty="0" smtClean="0"/>
              <a:t>Most of the vehicle's </a:t>
            </a:r>
            <a:r>
              <a:rPr lang="en-PH" dirty="0" smtClean="0">
                <a:solidFill>
                  <a:srgbClr val="0070C0"/>
                </a:solidFill>
              </a:rPr>
              <a:t>peak-rpm</a:t>
            </a:r>
            <a:r>
              <a:rPr lang="en-PH" dirty="0" smtClean="0"/>
              <a:t> ranges between </a:t>
            </a:r>
            <a:r>
              <a:rPr lang="en-PH" dirty="0" smtClean="0">
                <a:solidFill>
                  <a:srgbClr val="0070C0"/>
                </a:solidFill>
              </a:rPr>
              <a:t>4750 to 5700</a:t>
            </a:r>
            <a:r>
              <a:rPr lang="en-PH" dirty="0" smtClean="0"/>
              <a:t>.</a:t>
            </a:r>
          </a:p>
          <a:p>
            <a:endParaRPr lang="en-PH" dirty="0" smtClean="0"/>
          </a:p>
          <a:p>
            <a:r>
              <a:rPr lang="en-PH" dirty="0" smtClean="0"/>
              <a:t>Most of the </a:t>
            </a:r>
            <a:r>
              <a:rPr lang="en-PH" dirty="0" smtClean="0">
                <a:solidFill>
                  <a:srgbClr val="0070C0"/>
                </a:solidFill>
              </a:rPr>
              <a:t>vehicle's price </a:t>
            </a:r>
            <a:r>
              <a:rPr lang="en-PH" dirty="0" smtClean="0"/>
              <a:t>ranges between </a:t>
            </a:r>
            <a:r>
              <a:rPr lang="en-PH" dirty="0" smtClean="0">
                <a:solidFill>
                  <a:srgbClr val="0070C0"/>
                </a:solidFill>
              </a:rPr>
              <a:t>2000 to 20000</a:t>
            </a:r>
            <a:r>
              <a:rPr lang="en-PH" dirty="0" smtClean="0"/>
              <a:t>.</a:t>
            </a:r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52400"/>
            <a:ext cx="9144000" cy="1143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3200" noProof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  <a:ea typeface="+mj-ea"/>
                <a:cs typeface="+mj-cs"/>
              </a:rPr>
              <a:t>Fuel Type</a:t>
            </a:r>
            <a:endParaRPr kumimoji="0" lang="en-PH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1432" y="1611868"/>
            <a:ext cx="55611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3200" dirty="0" smtClean="0"/>
              <a:t>Which is the </a:t>
            </a:r>
            <a:r>
              <a:rPr lang="en-PH" sz="3200" b="1" dirty="0" smtClean="0">
                <a:solidFill>
                  <a:srgbClr val="0070C0"/>
                </a:solidFill>
              </a:rPr>
              <a:t>popular fuel type </a:t>
            </a:r>
            <a:r>
              <a:rPr lang="en-PH" sz="3200" dirty="0" smtClean="0"/>
              <a:t>?</a:t>
            </a:r>
            <a:endParaRPr lang="en-PH" sz="3200" dirty="0"/>
          </a:p>
        </p:txBody>
      </p:sp>
      <p:pic>
        <p:nvPicPr>
          <p:cNvPr id="5" name="Picture 4" descr="Fueltype.jpg"/>
          <p:cNvPicPr>
            <a:picLocks noChangeAspect="1"/>
          </p:cNvPicPr>
          <p:nvPr/>
        </p:nvPicPr>
        <p:blipFill>
          <a:blip r:embed="rId2" cstate="print">
            <a:lum bright="-12000" contrast="12000"/>
          </a:blip>
          <a:stretch>
            <a:fillRect/>
          </a:stretch>
        </p:blipFill>
        <p:spPr>
          <a:xfrm>
            <a:off x="152400" y="2286000"/>
            <a:ext cx="2895600" cy="426720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translucentPowder"/>
        </p:spPr>
      </p:pic>
      <p:pic>
        <p:nvPicPr>
          <p:cNvPr id="6" name="Picture 5" descr="FuelTypePieCha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2292" y="2145594"/>
            <a:ext cx="3270508" cy="32402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33800" y="55626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rgbClr val="0070C0"/>
                </a:solidFill>
              </a:rPr>
              <a:t>Gas</a:t>
            </a:r>
            <a:r>
              <a:rPr lang="en-PH" dirty="0" smtClean="0"/>
              <a:t> is </a:t>
            </a:r>
            <a:r>
              <a:rPr lang="en-PH" dirty="0" smtClean="0">
                <a:solidFill>
                  <a:srgbClr val="0070C0"/>
                </a:solidFill>
              </a:rPr>
              <a:t>popular fuel type</a:t>
            </a:r>
            <a:r>
              <a:rPr lang="en-PH" dirty="0" smtClean="0"/>
              <a:t>. More than </a:t>
            </a:r>
            <a:r>
              <a:rPr lang="en-PH" dirty="0" smtClean="0">
                <a:solidFill>
                  <a:srgbClr val="0070C0"/>
                </a:solidFill>
              </a:rPr>
              <a:t>90%</a:t>
            </a:r>
            <a:r>
              <a:rPr lang="en-PH" dirty="0" smtClean="0"/>
              <a:t> vehicles run on gas.</a:t>
            </a:r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52400"/>
            <a:ext cx="9144000" cy="1143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3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  <a:ea typeface="+mj-ea"/>
                <a:cs typeface="+mj-cs"/>
              </a:rPr>
              <a:t>Body style</a:t>
            </a:r>
            <a:endParaRPr kumimoji="0" lang="en-PH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9202" y="1611868"/>
            <a:ext cx="57056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3200" dirty="0" smtClean="0"/>
              <a:t>Which is the </a:t>
            </a:r>
            <a:r>
              <a:rPr lang="en-PH" sz="3200" b="1" dirty="0" smtClean="0">
                <a:solidFill>
                  <a:srgbClr val="0070C0"/>
                </a:solidFill>
              </a:rPr>
              <a:t>popular body style</a:t>
            </a:r>
            <a:r>
              <a:rPr lang="en-PH" sz="3200" dirty="0" smtClean="0"/>
              <a:t>?</a:t>
            </a:r>
            <a:endParaRPr lang="en-PH" sz="3200" dirty="0"/>
          </a:p>
        </p:txBody>
      </p:sp>
      <p:pic>
        <p:nvPicPr>
          <p:cNvPr id="5" name="Picture 4" descr="BodySty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667000"/>
            <a:ext cx="2362200" cy="3048000"/>
          </a:xfrm>
          <a:prstGeom prst="rect">
            <a:avLst/>
          </a:prstGeom>
        </p:spPr>
      </p:pic>
      <p:pic>
        <p:nvPicPr>
          <p:cNvPr id="6" name="Picture 5" descr="BodyStylePieCha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7233" y="2363821"/>
            <a:ext cx="3177967" cy="28939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57600" y="5486401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rgbClr val="0070C0"/>
                </a:solidFill>
              </a:rPr>
              <a:t>Sedan</a:t>
            </a:r>
            <a:r>
              <a:rPr lang="en-PH" dirty="0" smtClean="0"/>
              <a:t> and</a:t>
            </a:r>
            <a:r>
              <a:rPr lang="en-PH" dirty="0" smtClean="0">
                <a:solidFill>
                  <a:srgbClr val="0070C0"/>
                </a:solidFill>
              </a:rPr>
              <a:t> hatchback </a:t>
            </a:r>
            <a:r>
              <a:rPr lang="en-PH" dirty="0" smtClean="0"/>
              <a:t>are popular body style.</a:t>
            </a:r>
          </a:p>
          <a:p>
            <a:r>
              <a:rPr lang="en-PH" dirty="0" smtClean="0">
                <a:solidFill>
                  <a:srgbClr val="0070C0"/>
                </a:solidFill>
              </a:rPr>
              <a:t>More than 80% </a:t>
            </a:r>
            <a:r>
              <a:rPr lang="en-PH" dirty="0" smtClean="0"/>
              <a:t>vehicles are of </a:t>
            </a:r>
            <a:r>
              <a:rPr lang="en-PH" dirty="0" smtClean="0">
                <a:solidFill>
                  <a:srgbClr val="0070C0"/>
                </a:solidFill>
              </a:rPr>
              <a:t>Sedan and hatchback </a:t>
            </a:r>
            <a:r>
              <a:rPr lang="en-PH" dirty="0" smtClean="0"/>
              <a:t>body style.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52400"/>
            <a:ext cx="9144000" cy="1143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PH" sz="3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  <a:ea typeface="+mj-ea"/>
                <a:cs typeface="+mj-cs"/>
              </a:rPr>
              <a:t>Correlation Analysis</a:t>
            </a:r>
            <a:endParaRPr kumimoji="0" lang="en-PH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3" name="Picture 2" descr="Correl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5181600"/>
            <a:ext cx="1600200" cy="1600200"/>
          </a:xfrm>
          <a:prstGeom prst="rect">
            <a:avLst/>
          </a:prstGeom>
        </p:spPr>
      </p:pic>
      <p:pic>
        <p:nvPicPr>
          <p:cNvPr id="4" name="Picture 3" descr="CorellationHeatma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1371600"/>
            <a:ext cx="7848600" cy="373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5334000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rgbClr val="0070C0"/>
                </a:solidFill>
              </a:rPr>
              <a:t>Car price </a:t>
            </a:r>
            <a:r>
              <a:rPr lang="en-PH" dirty="0" smtClean="0"/>
              <a:t>is </a:t>
            </a:r>
            <a:r>
              <a:rPr lang="en-PH" dirty="0" smtClean="0">
                <a:solidFill>
                  <a:srgbClr val="0070C0"/>
                </a:solidFill>
              </a:rPr>
              <a:t>positively correlated </a:t>
            </a:r>
            <a:r>
              <a:rPr lang="en-PH" dirty="0" smtClean="0"/>
              <a:t>with </a:t>
            </a:r>
            <a:r>
              <a:rPr lang="en-PH" dirty="0" smtClean="0">
                <a:solidFill>
                  <a:srgbClr val="0070C0"/>
                </a:solidFill>
              </a:rPr>
              <a:t>engine size, curb weight.</a:t>
            </a:r>
          </a:p>
          <a:p>
            <a:r>
              <a:rPr lang="en-PH" dirty="0" smtClean="0">
                <a:solidFill>
                  <a:srgbClr val="0070C0"/>
                </a:solidFill>
              </a:rPr>
              <a:t>Curb weight </a:t>
            </a:r>
            <a:r>
              <a:rPr lang="en-PH" dirty="0" smtClean="0"/>
              <a:t>is </a:t>
            </a:r>
            <a:r>
              <a:rPr lang="en-PH" dirty="0" smtClean="0">
                <a:solidFill>
                  <a:srgbClr val="0070C0"/>
                </a:solidFill>
              </a:rPr>
              <a:t>mostly correlated </a:t>
            </a:r>
            <a:r>
              <a:rPr lang="en-PH" dirty="0" smtClean="0"/>
              <a:t>with </a:t>
            </a:r>
            <a:r>
              <a:rPr lang="en-PH" dirty="0" smtClean="0">
                <a:solidFill>
                  <a:srgbClr val="0070C0"/>
                </a:solidFill>
              </a:rPr>
              <a:t>engine size, length and width.</a:t>
            </a:r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52400"/>
            <a:ext cx="9144000" cy="1143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PH" sz="3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  <a:ea typeface="+mj-ea"/>
                <a:cs typeface="+mj-cs"/>
              </a:rPr>
              <a:t>Car make and price</a:t>
            </a:r>
            <a:endParaRPr kumimoji="0" lang="en-PH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3" name="Picture 2" descr="CarMakeandPri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1" y="4693000"/>
            <a:ext cx="3124200" cy="2088799"/>
          </a:xfrm>
          <a:prstGeom prst="rect">
            <a:avLst/>
          </a:prstGeom>
        </p:spPr>
      </p:pic>
      <p:pic>
        <p:nvPicPr>
          <p:cNvPr id="4" name="Picture 3" descr="CarMakeAndPriceBoxPl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4142" y="1328941"/>
            <a:ext cx="8000258" cy="3319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9000" y="4572000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rgbClr val="0070C0"/>
                </a:solidFill>
              </a:rPr>
              <a:t>Most expensive </a:t>
            </a:r>
            <a:r>
              <a:rPr lang="en-PH" dirty="0" smtClean="0"/>
              <a:t>cars are of make-</a:t>
            </a:r>
            <a:r>
              <a:rPr lang="en-PH" dirty="0" err="1" smtClean="0">
                <a:solidFill>
                  <a:srgbClr val="0070C0"/>
                </a:solidFill>
              </a:rPr>
              <a:t>Mercedez</a:t>
            </a:r>
            <a:r>
              <a:rPr lang="en-PH" dirty="0" smtClean="0">
                <a:solidFill>
                  <a:srgbClr val="0070C0"/>
                </a:solidFill>
              </a:rPr>
              <a:t> </a:t>
            </a:r>
            <a:r>
              <a:rPr lang="en-PH" dirty="0" err="1" smtClean="0">
                <a:solidFill>
                  <a:srgbClr val="0070C0"/>
                </a:solidFill>
              </a:rPr>
              <a:t>benz</a:t>
            </a:r>
            <a:r>
              <a:rPr lang="en-PH" dirty="0" smtClean="0">
                <a:solidFill>
                  <a:srgbClr val="0070C0"/>
                </a:solidFill>
              </a:rPr>
              <a:t> </a:t>
            </a:r>
            <a:r>
              <a:rPr lang="en-PH" dirty="0" smtClean="0"/>
              <a:t>and </a:t>
            </a:r>
            <a:r>
              <a:rPr lang="en-PH" dirty="0" smtClean="0">
                <a:solidFill>
                  <a:srgbClr val="0070C0"/>
                </a:solidFill>
              </a:rPr>
              <a:t>least expensive </a:t>
            </a:r>
            <a:r>
              <a:rPr lang="en-PH" dirty="0" smtClean="0"/>
              <a:t>cars are of make- </a:t>
            </a:r>
            <a:r>
              <a:rPr lang="en-PH" dirty="0" err="1" smtClean="0">
                <a:solidFill>
                  <a:srgbClr val="0070C0"/>
                </a:solidFill>
              </a:rPr>
              <a:t>chevrolet</a:t>
            </a:r>
            <a:r>
              <a:rPr lang="en-PH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PH" dirty="0" smtClean="0"/>
              <a:t>Price ranges </a:t>
            </a:r>
            <a:r>
              <a:rPr lang="en-PH" dirty="0" smtClean="0">
                <a:solidFill>
                  <a:srgbClr val="0070C0"/>
                </a:solidFill>
              </a:rPr>
              <a:t>Premium Cars-20000+ Mid range-10000 to 20000 and Budget cars- less than 10000.</a:t>
            </a:r>
          </a:p>
          <a:p>
            <a:r>
              <a:rPr lang="en-PH" dirty="0" smtClean="0">
                <a:solidFill>
                  <a:srgbClr val="0070C0"/>
                </a:solidFill>
              </a:rPr>
              <a:t>Premium car makes- </a:t>
            </a:r>
            <a:r>
              <a:rPr lang="en-PH" dirty="0" err="1" smtClean="0"/>
              <a:t>BMW,Jaguar</a:t>
            </a:r>
            <a:r>
              <a:rPr lang="en-PH" dirty="0" smtClean="0"/>
              <a:t>, </a:t>
            </a:r>
            <a:r>
              <a:rPr lang="en-PH" dirty="0" err="1" smtClean="0"/>
              <a:t>Mercedez</a:t>
            </a:r>
            <a:r>
              <a:rPr lang="en-PH" dirty="0" smtClean="0"/>
              <a:t> Benz and </a:t>
            </a:r>
            <a:r>
              <a:rPr lang="en-PH" dirty="0" err="1" smtClean="0"/>
              <a:t>Porche</a:t>
            </a:r>
            <a:r>
              <a:rPr lang="en-PH" dirty="0" smtClean="0"/>
              <a:t>.</a:t>
            </a:r>
          </a:p>
          <a:p>
            <a:r>
              <a:rPr lang="en-PH" dirty="0" smtClean="0">
                <a:solidFill>
                  <a:srgbClr val="0070C0"/>
                </a:solidFill>
              </a:rPr>
              <a:t>Budget car makes </a:t>
            </a:r>
            <a:r>
              <a:rPr lang="en-PH" dirty="0" smtClean="0"/>
              <a:t>are- </a:t>
            </a:r>
            <a:r>
              <a:rPr lang="en-PH" dirty="0" err="1" smtClean="0"/>
              <a:t>Chervolet</a:t>
            </a:r>
            <a:r>
              <a:rPr lang="en-PH" dirty="0" smtClean="0"/>
              <a:t>, Dodge, Honda, </a:t>
            </a:r>
            <a:r>
              <a:rPr lang="en-PH" dirty="0" err="1" smtClean="0"/>
              <a:t>Mistubishi</a:t>
            </a:r>
            <a:r>
              <a:rPr lang="en-PH" dirty="0" smtClean="0"/>
              <a:t>, Plymouth and Renault.</a:t>
            </a:r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718</Words>
  <Application>Microsoft Office PowerPoint</Application>
  <PresentationFormat>On-screen Show (4:3)</PresentationFormat>
  <Paragraphs>123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Exploratory data analysis on Automobile data  </vt:lpstr>
      <vt:lpstr>About data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on Automobile data </dc:title>
  <dc:creator>Praneet Rane</dc:creator>
  <cp:lastModifiedBy>Praneet Rane</cp:lastModifiedBy>
  <cp:revision>93</cp:revision>
  <dcterms:created xsi:type="dcterms:W3CDTF">2006-08-16T00:00:00Z</dcterms:created>
  <dcterms:modified xsi:type="dcterms:W3CDTF">2018-09-28T02:19:14Z</dcterms:modified>
</cp:coreProperties>
</file>