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56" r:id="rId3"/>
    <p:sldId id="265" r:id="rId4"/>
    <p:sldId id="266" r:id="rId5"/>
    <p:sldId id="276" r:id="rId6"/>
    <p:sldId id="268" r:id="rId7"/>
    <p:sldId id="267" r:id="rId8"/>
    <p:sldId id="269" r:id="rId9"/>
    <p:sldId id="270" r:id="rId10"/>
    <p:sldId id="271" r:id="rId11"/>
    <p:sldId id="275" r:id="rId12"/>
    <p:sldId id="272" r:id="rId13"/>
    <p:sldId id="273"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9" autoAdjust="0"/>
    <p:restoredTop sz="94660"/>
  </p:normalViewPr>
  <p:slideViewPr>
    <p:cSldViewPr showGuides="1">
      <p:cViewPr varScale="1">
        <p:scale>
          <a:sx n="80" d="100"/>
          <a:sy n="80" d="100"/>
        </p:scale>
        <p:origin x="18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11/22/2015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11/22/2015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t>11/22/2015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11/22/2015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11/22/2015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11/22/2015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FA9E5-6744-4841-888F-9E7CC0C2B7EC}" type="datetimeFigureOut">
              <a:rPr lang="en-US"/>
              <a:t>11/22/2015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t>11/22/2015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t>11/22/2015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E0FA9E5-6744-4841-888F-9E7CC0C2B7EC}" type="datetimeFigureOut">
              <a:rPr lang="en-US"/>
              <a:t>11/22/2015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11/22/2015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t>11/22/2015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11/22/2015</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Nearest_neighbour_algorithm" TargetMode="External"/><Relationship Id="rId2" Type="http://schemas.openxmlformats.org/officeDocument/2006/relationships/hyperlink" Target="http://en.wikipedia.org/wiki/Weighted_Majority_Algorithm" TargetMode="External"/><Relationship Id="rId1" Type="http://schemas.openxmlformats.org/officeDocument/2006/relationships/slideLayout" Target="../slideLayouts/slideLayout2.xml"/><Relationship Id="rId4" Type="http://schemas.openxmlformats.org/officeDocument/2006/relationships/hyperlink" Target="http://en.wikipedia.org/wiki/AdaBoo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8534398" cy="2514601"/>
          </a:xfrm>
        </p:spPr>
        <p:txBody>
          <a:bodyPr/>
          <a:lstStyle/>
          <a:p>
            <a:r>
              <a:rPr lang="en-US" dirty="0"/>
              <a:t>Drone Collision Detection System</a:t>
            </a:r>
          </a:p>
        </p:txBody>
      </p:sp>
      <p:sp>
        <p:nvSpPr>
          <p:cNvPr id="3" name="Subtitle 2"/>
          <p:cNvSpPr>
            <a:spLocks noGrp="1"/>
          </p:cNvSpPr>
          <p:nvPr>
            <p:ph type="subTitle" idx="1"/>
          </p:nvPr>
        </p:nvSpPr>
        <p:spPr>
          <a:xfrm>
            <a:off x="1065213" y="3403600"/>
            <a:ext cx="5029200" cy="3911600"/>
          </a:xfrm>
        </p:spPr>
        <p:txBody>
          <a:bodyPr/>
          <a:lstStyle/>
          <a:p>
            <a:r>
              <a:rPr lang="en-US" dirty="0"/>
              <a:t>Final Project Report: Program Structure &amp; </a:t>
            </a:r>
            <a:r>
              <a:rPr lang="en-US" dirty="0" smtClean="0"/>
              <a:t>Algorithms</a:t>
            </a:r>
          </a:p>
          <a:p>
            <a:endParaRPr lang="en-US" dirty="0" smtClean="0"/>
          </a:p>
          <a:p>
            <a:r>
              <a:rPr lang="en-US" dirty="0" smtClean="0"/>
              <a:t>Submitted By </a:t>
            </a:r>
          </a:p>
          <a:p>
            <a:r>
              <a:rPr lang="en-US" dirty="0" smtClean="0"/>
              <a:t>Praneetsingh Solanki</a:t>
            </a:r>
          </a:p>
          <a:p>
            <a:endParaRPr lang="en-US" dirty="0"/>
          </a:p>
          <a:p>
            <a:r>
              <a:rPr lang="en-US" dirty="0" smtClean="0"/>
              <a:t>Under Guidance of </a:t>
            </a:r>
          </a:p>
          <a:p>
            <a:r>
              <a:rPr lang="en-US" dirty="0" smtClean="0"/>
              <a:t>Professor </a:t>
            </a:r>
            <a:r>
              <a:rPr lang="en-US" dirty="0" err="1" smtClean="0"/>
              <a:t>Kal</a:t>
            </a:r>
            <a:r>
              <a:rPr lang="en-US" dirty="0" smtClean="0"/>
              <a:t> </a:t>
            </a:r>
            <a:r>
              <a:rPr lang="en-US" dirty="0" err="1" smtClean="0"/>
              <a:t>Bugrara</a:t>
            </a:r>
            <a:endParaRPr lang="en-US" dirty="0" smtClean="0"/>
          </a:p>
          <a:p>
            <a:endParaRPr lang="en-US" dirty="0"/>
          </a:p>
          <a:p>
            <a:endParaRPr lang="en-US" dirty="0"/>
          </a:p>
          <a:p>
            <a:endParaRPr lang="en-US" dirty="0" smtClean="0"/>
          </a:p>
          <a:p>
            <a:endParaRPr lang="en-US" dirty="0"/>
          </a:p>
        </p:txBody>
      </p:sp>
      <p:pic>
        <p:nvPicPr>
          <p:cNvPr id="7" name="Picture 6"/>
          <p:cNvPicPr>
            <a:picLocks noChangeAspect="1"/>
          </p:cNvPicPr>
          <p:nvPr/>
        </p:nvPicPr>
        <p:blipFill>
          <a:blip r:embed="rId2"/>
          <a:stretch>
            <a:fillRect/>
          </a:stretch>
        </p:blipFill>
        <p:spPr>
          <a:xfrm>
            <a:off x="2778800" y="2661221"/>
            <a:ext cx="6631223" cy="1535558"/>
          </a:xfrm>
          <a:prstGeom prst="rect">
            <a:avLst/>
          </a:prstGeom>
        </p:spPr>
      </p:pic>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itle 1"/>
          <p:cNvSpPr>
            <a:spLocks noGrp="1"/>
          </p:cNvSpPr>
          <p:nvPr>
            <p:ph type="title"/>
          </p:nvPr>
        </p:nvSpPr>
        <p:spPr>
          <a:xfrm>
            <a:off x="381000" y="355847"/>
            <a:ext cx="8381260" cy="1054394"/>
          </a:xfrm>
        </p:spPr>
        <p:txBody>
          <a:bodyPr/>
          <a:lstStyle/>
          <a:p>
            <a:r>
              <a:rPr lang="en-US" dirty="0" smtClean="0"/>
              <a:t>Machine </a:t>
            </a:r>
            <a:r>
              <a:rPr lang="en-US" dirty="0" smtClean="0"/>
              <a:t>Learning </a:t>
            </a:r>
            <a:r>
              <a:rPr lang="en-US" dirty="0" smtClean="0"/>
              <a:t>Data set</a:t>
            </a:r>
            <a:endParaRPr lang="en-US" dirty="0"/>
          </a:p>
        </p:txBody>
      </p:sp>
      <p:cxnSp>
        <p:nvCxnSpPr>
          <p:cNvPr id="213" name="Straight Arrow Connector 212"/>
          <p:cNvCxnSpPr/>
          <p:nvPr/>
        </p:nvCxnSpPr>
        <p:spPr>
          <a:xfrm>
            <a:off x="1024265" y="3335633"/>
            <a:ext cx="3082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4" name="TextBox 213"/>
          <p:cNvSpPr txBox="1"/>
          <p:nvPr/>
        </p:nvSpPr>
        <p:spPr>
          <a:xfrm>
            <a:off x="4156004" y="5724096"/>
            <a:ext cx="184666" cy="369332"/>
          </a:xfrm>
          <a:prstGeom prst="rect">
            <a:avLst/>
          </a:prstGeom>
          <a:noFill/>
        </p:spPr>
        <p:txBody>
          <a:bodyPr wrap="none" rtlCol="0">
            <a:spAutoFit/>
          </a:bodyPr>
          <a:lstStyle/>
          <a:p>
            <a:endParaRPr lang="en-US" dirty="0"/>
          </a:p>
        </p:txBody>
      </p:sp>
      <p:sp>
        <p:nvSpPr>
          <p:cNvPr id="215" name="TextBox 214"/>
          <p:cNvSpPr txBox="1"/>
          <p:nvPr/>
        </p:nvSpPr>
        <p:spPr>
          <a:xfrm>
            <a:off x="358462" y="2493000"/>
            <a:ext cx="985471" cy="369332"/>
          </a:xfrm>
          <a:prstGeom prst="rect">
            <a:avLst/>
          </a:prstGeom>
          <a:noFill/>
        </p:spPr>
        <p:txBody>
          <a:bodyPr wrap="square" rtlCol="0">
            <a:spAutoFit/>
          </a:bodyPr>
          <a:lstStyle/>
          <a:p>
            <a:r>
              <a:rPr lang="en-US" dirty="0" smtClean="0"/>
              <a:t>Source </a:t>
            </a:r>
            <a:endParaRPr lang="en-US" dirty="0"/>
          </a:p>
        </p:txBody>
      </p:sp>
      <p:sp>
        <p:nvSpPr>
          <p:cNvPr id="216" name="Rounded Rectangle 215"/>
          <p:cNvSpPr/>
          <p:nvPr/>
        </p:nvSpPr>
        <p:spPr>
          <a:xfrm>
            <a:off x="1332506" y="3121153"/>
            <a:ext cx="3626595" cy="505489"/>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217" name="TextBox 216"/>
          <p:cNvSpPr txBox="1"/>
          <p:nvPr/>
        </p:nvSpPr>
        <p:spPr>
          <a:xfrm>
            <a:off x="389286" y="2062924"/>
            <a:ext cx="1269957" cy="369332"/>
          </a:xfrm>
          <a:prstGeom prst="rect">
            <a:avLst/>
          </a:prstGeom>
          <a:noFill/>
        </p:spPr>
        <p:txBody>
          <a:bodyPr wrap="square" rtlCol="0">
            <a:spAutoFit/>
          </a:bodyPr>
          <a:lstStyle/>
          <a:p>
            <a:r>
              <a:rPr lang="en-US" dirty="0" smtClean="0">
                <a:solidFill>
                  <a:schemeClr val="accent5">
                    <a:lumMod val="75000"/>
                  </a:schemeClr>
                </a:solidFill>
              </a:rPr>
              <a:t>Key</a:t>
            </a:r>
            <a:endParaRPr lang="en-US" dirty="0">
              <a:solidFill>
                <a:schemeClr val="accent5">
                  <a:lumMod val="75000"/>
                </a:schemeClr>
              </a:solidFill>
            </a:endParaRPr>
          </a:p>
        </p:txBody>
      </p:sp>
      <p:sp>
        <p:nvSpPr>
          <p:cNvPr id="218" name="TextBox 217"/>
          <p:cNvSpPr txBox="1"/>
          <p:nvPr/>
        </p:nvSpPr>
        <p:spPr>
          <a:xfrm>
            <a:off x="2921459" y="2033221"/>
            <a:ext cx="1269957" cy="369332"/>
          </a:xfrm>
          <a:prstGeom prst="rect">
            <a:avLst/>
          </a:prstGeom>
          <a:noFill/>
        </p:spPr>
        <p:txBody>
          <a:bodyPr wrap="square" rtlCol="0">
            <a:spAutoFit/>
          </a:bodyPr>
          <a:lstStyle/>
          <a:p>
            <a:r>
              <a:rPr lang="en-US" dirty="0" smtClean="0">
                <a:solidFill>
                  <a:schemeClr val="accent5">
                    <a:lumMod val="75000"/>
                  </a:schemeClr>
                </a:solidFill>
              </a:rPr>
              <a:t>Value</a:t>
            </a:r>
            <a:endParaRPr lang="en-US" dirty="0">
              <a:solidFill>
                <a:schemeClr val="accent5">
                  <a:lumMod val="75000"/>
                </a:schemeClr>
              </a:solidFill>
            </a:endParaRPr>
          </a:p>
        </p:txBody>
      </p:sp>
      <p:sp>
        <p:nvSpPr>
          <p:cNvPr id="219" name="Rounded Rectangle 4"/>
          <p:cNvSpPr/>
          <p:nvPr/>
        </p:nvSpPr>
        <p:spPr>
          <a:xfrm>
            <a:off x="863077" y="3057329"/>
            <a:ext cx="1027622" cy="43915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endParaRPr lang="en-US" sz="2400" kern="1200" dirty="0"/>
          </a:p>
        </p:txBody>
      </p:sp>
      <p:sp>
        <p:nvSpPr>
          <p:cNvPr id="220" name="Oval 219"/>
          <p:cNvSpPr/>
          <p:nvPr/>
        </p:nvSpPr>
        <p:spPr>
          <a:xfrm>
            <a:off x="605055" y="3131064"/>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Oval 220"/>
          <p:cNvSpPr/>
          <p:nvPr/>
        </p:nvSpPr>
        <p:spPr>
          <a:xfrm>
            <a:off x="1344837" y="3169999"/>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Oval 221"/>
          <p:cNvSpPr/>
          <p:nvPr/>
        </p:nvSpPr>
        <p:spPr>
          <a:xfrm>
            <a:off x="1801038" y="3173551"/>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p:cNvSpPr/>
          <p:nvPr/>
        </p:nvSpPr>
        <p:spPr>
          <a:xfrm>
            <a:off x="2257241" y="3169999"/>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Oval 223"/>
          <p:cNvSpPr/>
          <p:nvPr/>
        </p:nvSpPr>
        <p:spPr>
          <a:xfrm>
            <a:off x="2713442" y="3175024"/>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Oval 224"/>
          <p:cNvSpPr/>
          <p:nvPr/>
        </p:nvSpPr>
        <p:spPr>
          <a:xfrm>
            <a:off x="3169643" y="3178576"/>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p:cNvSpPr/>
          <p:nvPr/>
        </p:nvSpPr>
        <p:spPr>
          <a:xfrm>
            <a:off x="3625846" y="3175024"/>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Oval 226"/>
          <p:cNvSpPr/>
          <p:nvPr/>
        </p:nvSpPr>
        <p:spPr>
          <a:xfrm>
            <a:off x="4083689" y="3170371"/>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Oval 227"/>
          <p:cNvSpPr/>
          <p:nvPr/>
        </p:nvSpPr>
        <p:spPr>
          <a:xfrm>
            <a:off x="4539892" y="3166819"/>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ounded Rectangle 228"/>
          <p:cNvSpPr/>
          <p:nvPr/>
        </p:nvSpPr>
        <p:spPr>
          <a:xfrm>
            <a:off x="5294778" y="3116364"/>
            <a:ext cx="1512107" cy="505489"/>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75000"/>
                  </a:schemeClr>
                </a:solidFill>
              </a:rPr>
              <a:t>……</a:t>
            </a:r>
            <a:r>
              <a:rPr lang="en-US" dirty="0" smtClean="0">
                <a:ln>
                  <a:solidFill>
                    <a:schemeClr val="accent1">
                      <a:lumMod val="75000"/>
                    </a:schemeClr>
                  </a:solidFill>
                </a:ln>
                <a:solidFill>
                  <a:schemeClr val="accent1">
                    <a:lumMod val="75000"/>
                  </a:schemeClr>
                </a:solidFill>
              </a:rPr>
              <a:t>……….</a:t>
            </a:r>
            <a:endParaRPr lang="en-US" dirty="0">
              <a:ln>
                <a:solidFill>
                  <a:schemeClr val="accent1">
                    <a:lumMod val="75000"/>
                  </a:schemeClr>
                </a:solidFill>
              </a:ln>
              <a:solidFill>
                <a:schemeClr val="accent1">
                  <a:lumMod val="75000"/>
                </a:schemeClr>
              </a:solidFill>
            </a:endParaRPr>
          </a:p>
        </p:txBody>
      </p:sp>
      <p:cxnSp>
        <p:nvCxnSpPr>
          <p:cNvPr id="230" name="Straight Arrow Connector 229"/>
          <p:cNvCxnSpPr>
            <a:stCxn id="216" idx="3"/>
            <a:endCxn id="229" idx="1"/>
          </p:cNvCxnSpPr>
          <p:nvPr/>
        </p:nvCxnSpPr>
        <p:spPr>
          <a:xfrm flipV="1">
            <a:off x="4959101" y="3369109"/>
            <a:ext cx="335677" cy="47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1" name="Oval 230"/>
          <p:cNvSpPr/>
          <p:nvPr/>
        </p:nvSpPr>
        <p:spPr>
          <a:xfrm>
            <a:off x="5294778" y="3170371"/>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Oval 231"/>
          <p:cNvSpPr/>
          <p:nvPr/>
        </p:nvSpPr>
        <p:spPr>
          <a:xfrm>
            <a:off x="5738646" y="3178576"/>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Oval 232"/>
          <p:cNvSpPr/>
          <p:nvPr/>
        </p:nvSpPr>
        <p:spPr>
          <a:xfrm>
            <a:off x="6387675" y="3170371"/>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ounded Rectangle 233"/>
          <p:cNvSpPr/>
          <p:nvPr/>
        </p:nvSpPr>
        <p:spPr>
          <a:xfrm>
            <a:off x="7062364" y="3124235"/>
            <a:ext cx="1512107" cy="505489"/>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75000"/>
                  </a:schemeClr>
                </a:solidFill>
              </a:rPr>
              <a:t>……</a:t>
            </a:r>
            <a:r>
              <a:rPr lang="en-US" dirty="0" smtClean="0">
                <a:ln>
                  <a:solidFill>
                    <a:schemeClr val="accent1">
                      <a:lumMod val="75000"/>
                    </a:schemeClr>
                  </a:solidFill>
                </a:ln>
                <a:solidFill>
                  <a:schemeClr val="accent1">
                    <a:lumMod val="75000"/>
                  </a:schemeClr>
                </a:solidFill>
              </a:rPr>
              <a:t>……….</a:t>
            </a:r>
            <a:endParaRPr lang="en-US" dirty="0">
              <a:ln>
                <a:solidFill>
                  <a:schemeClr val="accent1">
                    <a:lumMod val="75000"/>
                  </a:schemeClr>
                </a:solidFill>
              </a:ln>
              <a:solidFill>
                <a:schemeClr val="accent1">
                  <a:lumMod val="75000"/>
                </a:schemeClr>
              </a:solidFill>
            </a:endParaRPr>
          </a:p>
        </p:txBody>
      </p:sp>
      <p:sp>
        <p:nvSpPr>
          <p:cNvPr id="235" name="Oval 234"/>
          <p:cNvSpPr/>
          <p:nvPr/>
        </p:nvSpPr>
        <p:spPr>
          <a:xfrm>
            <a:off x="7062364" y="317824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Oval 235"/>
          <p:cNvSpPr/>
          <p:nvPr/>
        </p:nvSpPr>
        <p:spPr>
          <a:xfrm>
            <a:off x="7506232" y="3186447"/>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Oval 236"/>
          <p:cNvSpPr/>
          <p:nvPr/>
        </p:nvSpPr>
        <p:spPr>
          <a:xfrm>
            <a:off x="8155261" y="317824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8" name="Straight Arrow Connector 237"/>
          <p:cNvCxnSpPr>
            <a:endCxn id="235" idx="2"/>
          </p:cNvCxnSpPr>
          <p:nvPr/>
        </p:nvCxnSpPr>
        <p:spPr>
          <a:xfrm>
            <a:off x="6806885" y="3369110"/>
            <a:ext cx="255479" cy="94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9" name="Rounded Rectangle 238"/>
          <p:cNvSpPr/>
          <p:nvPr/>
        </p:nvSpPr>
        <p:spPr>
          <a:xfrm>
            <a:off x="1369497" y="3963976"/>
            <a:ext cx="3626595" cy="505489"/>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240" name="Oval 239"/>
          <p:cNvSpPr/>
          <p:nvPr/>
        </p:nvSpPr>
        <p:spPr>
          <a:xfrm>
            <a:off x="1381828" y="401282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Oval 240"/>
          <p:cNvSpPr/>
          <p:nvPr/>
        </p:nvSpPr>
        <p:spPr>
          <a:xfrm>
            <a:off x="1838029" y="4016374"/>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Oval 241"/>
          <p:cNvSpPr/>
          <p:nvPr/>
        </p:nvSpPr>
        <p:spPr>
          <a:xfrm>
            <a:off x="2294232" y="401282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Oval 242"/>
          <p:cNvSpPr/>
          <p:nvPr/>
        </p:nvSpPr>
        <p:spPr>
          <a:xfrm>
            <a:off x="2750433" y="4017847"/>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Oval 243"/>
          <p:cNvSpPr/>
          <p:nvPr/>
        </p:nvSpPr>
        <p:spPr>
          <a:xfrm>
            <a:off x="3206634" y="4021399"/>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Oval 244"/>
          <p:cNvSpPr/>
          <p:nvPr/>
        </p:nvSpPr>
        <p:spPr>
          <a:xfrm>
            <a:off x="3662837" y="4017847"/>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Oval 245"/>
          <p:cNvSpPr/>
          <p:nvPr/>
        </p:nvSpPr>
        <p:spPr>
          <a:xfrm>
            <a:off x="4120680" y="4013194"/>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p:cNvSpPr/>
          <p:nvPr/>
        </p:nvSpPr>
        <p:spPr>
          <a:xfrm>
            <a:off x="4576883" y="400964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8" name="Straight Arrow Connector 247"/>
          <p:cNvCxnSpPr>
            <a:stCxn id="239" idx="3"/>
          </p:cNvCxnSpPr>
          <p:nvPr/>
        </p:nvCxnSpPr>
        <p:spPr>
          <a:xfrm flipV="1">
            <a:off x="4996092" y="4211932"/>
            <a:ext cx="335677" cy="47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9" name="Oval 248"/>
          <p:cNvSpPr/>
          <p:nvPr/>
        </p:nvSpPr>
        <p:spPr>
          <a:xfrm>
            <a:off x="5310467" y="400964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p:cNvSpPr/>
          <p:nvPr/>
        </p:nvSpPr>
        <p:spPr>
          <a:xfrm>
            <a:off x="5766668" y="4013194"/>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p:cNvSpPr/>
          <p:nvPr/>
        </p:nvSpPr>
        <p:spPr>
          <a:xfrm>
            <a:off x="6222871" y="400964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p:cNvSpPr/>
          <p:nvPr/>
        </p:nvSpPr>
        <p:spPr>
          <a:xfrm>
            <a:off x="6679072" y="4014667"/>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p:cNvSpPr/>
          <p:nvPr/>
        </p:nvSpPr>
        <p:spPr>
          <a:xfrm>
            <a:off x="7135273" y="4018219"/>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p:cNvSpPr/>
          <p:nvPr/>
        </p:nvSpPr>
        <p:spPr>
          <a:xfrm>
            <a:off x="7591476" y="4014667"/>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p:cNvSpPr/>
          <p:nvPr/>
        </p:nvSpPr>
        <p:spPr>
          <a:xfrm>
            <a:off x="8049319" y="4010014"/>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6" name="Straight Arrow Connector 255"/>
          <p:cNvCxnSpPr/>
          <p:nvPr/>
        </p:nvCxnSpPr>
        <p:spPr>
          <a:xfrm>
            <a:off x="1024265" y="4228385"/>
            <a:ext cx="3082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7" name="Oval 256"/>
          <p:cNvSpPr/>
          <p:nvPr/>
        </p:nvSpPr>
        <p:spPr>
          <a:xfrm>
            <a:off x="605055" y="4023816"/>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ounded Rectangle 257"/>
          <p:cNvSpPr/>
          <p:nvPr/>
        </p:nvSpPr>
        <p:spPr>
          <a:xfrm>
            <a:off x="1368594" y="4780766"/>
            <a:ext cx="3626595" cy="505489"/>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259" name="Oval 258"/>
          <p:cNvSpPr/>
          <p:nvPr/>
        </p:nvSpPr>
        <p:spPr>
          <a:xfrm>
            <a:off x="1380925" y="482961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p:cNvSpPr/>
          <p:nvPr/>
        </p:nvSpPr>
        <p:spPr>
          <a:xfrm>
            <a:off x="1837126" y="4833164"/>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p:cNvSpPr/>
          <p:nvPr/>
        </p:nvSpPr>
        <p:spPr>
          <a:xfrm>
            <a:off x="2293329" y="482961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p:cNvSpPr/>
          <p:nvPr/>
        </p:nvSpPr>
        <p:spPr>
          <a:xfrm>
            <a:off x="2749530" y="4834637"/>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p:cNvSpPr/>
          <p:nvPr/>
        </p:nvSpPr>
        <p:spPr>
          <a:xfrm>
            <a:off x="3205731" y="4838189"/>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p:cNvSpPr/>
          <p:nvPr/>
        </p:nvSpPr>
        <p:spPr>
          <a:xfrm>
            <a:off x="3661934" y="4834637"/>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p:cNvSpPr/>
          <p:nvPr/>
        </p:nvSpPr>
        <p:spPr>
          <a:xfrm>
            <a:off x="4119777" y="4829984"/>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p:cNvSpPr/>
          <p:nvPr/>
        </p:nvSpPr>
        <p:spPr>
          <a:xfrm>
            <a:off x="4575980" y="4826432"/>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7" name="Straight Arrow Connector 266"/>
          <p:cNvCxnSpPr>
            <a:stCxn id="258" idx="3"/>
          </p:cNvCxnSpPr>
          <p:nvPr/>
        </p:nvCxnSpPr>
        <p:spPr>
          <a:xfrm flipV="1">
            <a:off x="4995189" y="5028722"/>
            <a:ext cx="335677" cy="47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1023362" y="5045175"/>
            <a:ext cx="3082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9" name="Oval 268"/>
          <p:cNvSpPr/>
          <p:nvPr/>
        </p:nvSpPr>
        <p:spPr>
          <a:xfrm>
            <a:off x="604152" y="4840606"/>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ounded Rectangle 269"/>
          <p:cNvSpPr/>
          <p:nvPr/>
        </p:nvSpPr>
        <p:spPr>
          <a:xfrm>
            <a:off x="5347458" y="4794568"/>
            <a:ext cx="1512107" cy="505489"/>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75000"/>
                  </a:schemeClr>
                </a:solidFill>
              </a:rPr>
              <a:t>……</a:t>
            </a:r>
            <a:r>
              <a:rPr lang="en-US" dirty="0" smtClean="0">
                <a:ln>
                  <a:solidFill>
                    <a:schemeClr val="accent1">
                      <a:lumMod val="75000"/>
                    </a:schemeClr>
                  </a:solidFill>
                </a:ln>
                <a:solidFill>
                  <a:schemeClr val="accent1">
                    <a:lumMod val="75000"/>
                  </a:schemeClr>
                </a:solidFill>
              </a:rPr>
              <a:t>……….</a:t>
            </a:r>
            <a:endParaRPr lang="en-US" dirty="0">
              <a:ln>
                <a:solidFill>
                  <a:schemeClr val="accent1">
                    <a:lumMod val="75000"/>
                  </a:schemeClr>
                </a:solidFill>
              </a:ln>
              <a:solidFill>
                <a:schemeClr val="accent1">
                  <a:lumMod val="75000"/>
                </a:schemeClr>
              </a:solidFill>
            </a:endParaRPr>
          </a:p>
        </p:txBody>
      </p:sp>
      <p:sp>
        <p:nvSpPr>
          <p:cNvPr id="271" name="Oval 270"/>
          <p:cNvSpPr/>
          <p:nvPr/>
        </p:nvSpPr>
        <p:spPr>
          <a:xfrm>
            <a:off x="5347458" y="4848575"/>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p:cNvSpPr/>
          <p:nvPr/>
        </p:nvSpPr>
        <p:spPr>
          <a:xfrm>
            <a:off x="5791326" y="4856780"/>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p:cNvSpPr/>
          <p:nvPr/>
        </p:nvSpPr>
        <p:spPr>
          <a:xfrm>
            <a:off x="6440355" y="4848575"/>
            <a:ext cx="419210" cy="400693"/>
          </a:xfrm>
          <a:prstGeom prst="ellipse">
            <a:avLst/>
          </a:prstGeom>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524065" y="3000257"/>
            <a:ext cx="585683" cy="24233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6" name="Straight Arrow Connector 275"/>
          <p:cNvCxnSpPr/>
          <p:nvPr/>
        </p:nvCxnSpPr>
        <p:spPr>
          <a:xfrm>
            <a:off x="2505519" y="5300057"/>
            <a:ext cx="0" cy="6039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a:endCxn id="279" idx="2"/>
          </p:cNvCxnSpPr>
          <p:nvPr/>
        </p:nvCxnSpPr>
        <p:spPr>
          <a:xfrm flipV="1">
            <a:off x="7098282" y="2472767"/>
            <a:ext cx="407950" cy="573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9" name="TextBox 278"/>
          <p:cNvSpPr txBox="1"/>
          <p:nvPr/>
        </p:nvSpPr>
        <p:spPr>
          <a:xfrm>
            <a:off x="6465805" y="2103435"/>
            <a:ext cx="2080854" cy="369332"/>
          </a:xfrm>
          <a:prstGeom prst="rect">
            <a:avLst/>
          </a:prstGeom>
          <a:noFill/>
        </p:spPr>
        <p:txBody>
          <a:bodyPr wrap="square" rtlCol="0">
            <a:spAutoFit/>
          </a:bodyPr>
          <a:lstStyle/>
          <a:p>
            <a:r>
              <a:rPr lang="en-US" dirty="0" smtClean="0">
                <a:solidFill>
                  <a:schemeClr val="accent5">
                    <a:lumMod val="75000"/>
                  </a:schemeClr>
                </a:solidFill>
              </a:rPr>
              <a:t>Linked list of Paths</a:t>
            </a:r>
            <a:endParaRPr lang="en-US" dirty="0">
              <a:solidFill>
                <a:schemeClr val="accent5">
                  <a:lumMod val="75000"/>
                </a:schemeClr>
              </a:solidFill>
            </a:endParaRPr>
          </a:p>
        </p:txBody>
      </p:sp>
      <p:sp>
        <p:nvSpPr>
          <p:cNvPr id="280" name="TextBox 279"/>
          <p:cNvSpPr txBox="1"/>
          <p:nvPr/>
        </p:nvSpPr>
        <p:spPr>
          <a:xfrm>
            <a:off x="1714727" y="5812495"/>
            <a:ext cx="2080854" cy="369332"/>
          </a:xfrm>
          <a:prstGeom prst="rect">
            <a:avLst/>
          </a:prstGeom>
          <a:noFill/>
        </p:spPr>
        <p:txBody>
          <a:bodyPr wrap="square" rtlCol="0">
            <a:spAutoFit/>
          </a:bodyPr>
          <a:lstStyle/>
          <a:p>
            <a:r>
              <a:rPr lang="en-US" dirty="0" err="1" smtClean="0">
                <a:solidFill>
                  <a:schemeClr val="accent5">
                    <a:lumMod val="75000"/>
                  </a:schemeClr>
                </a:solidFill>
              </a:rPr>
              <a:t>PathNode</a:t>
            </a:r>
            <a:endParaRPr lang="en-US" dirty="0">
              <a:solidFill>
                <a:schemeClr val="accent5">
                  <a:lumMod val="75000"/>
                </a:schemeClr>
              </a:solidFill>
            </a:endParaRPr>
          </a:p>
        </p:txBody>
      </p:sp>
    </p:spTree>
    <p:extLst>
      <p:ext uri="{BB962C8B-B14F-4D97-AF65-F5344CB8AC3E}">
        <p14:creationId xmlns:p14="http://schemas.microsoft.com/office/powerpoint/2010/main" val="42689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br>
              <a:rPr lang="en-US" dirty="0"/>
            </a:br>
            <a:endParaRPr lang="en-US" dirty="0"/>
          </a:p>
        </p:txBody>
      </p:sp>
      <p:sp>
        <p:nvSpPr>
          <p:cNvPr id="5" name="Content Placeholder 4"/>
          <p:cNvSpPr>
            <a:spLocks noGrp="1"/>
          </p:cNvSpPr>
          <p:nvPr>
            <p:ph idx="1"/>
          </p:nvPr>
        </p:nvSpPr>
        <p:spPr/>
        <p:txBody>
          <a:bodyPr>
            <a:normAutofit/>
          </a:bodyPr>
          <a:lstStyle/>
          <a:p>
            <a:r>
              <a:rPr lang="en-US" dirty="0" smtClean="0"/>
              <a:t>Weighted </a:t>
            </a:r>
            <a:r>
              <a:rPr lang="en-US" dirty="0"/>
              <a:t>Majority Algorithm:</a:t>
            </a:r>
          </a:p>
          <a:p>
            <a:pPr marL="45720" indent="0">
              <a:buNone/>
            </a:pPr>
            <a:r>
              <a:rPr lang="en-US" u="sng" dirty="0" smtClean="0">
                <a:hlinkClick r:id="rId2"/>
              </a:rPr>
              <a:t>http</a:t>
            </a:r>
            <a:r>
              <a:rPr lang="en-US" u="sng" dirty="0">
                <a:hlinkClick r:id="rId2"/>
              </a:rPr>
              <a:t>://</a:t>
            </a:r>
            <a:r>
              <a:rPr lang="en-US" u="sng" dirty="0" smtClean="0">
                <a:hlinkClick r:id="rId2"/>
              </a:rPr>
              <a:t>en.wikipedia.org/wiki/Weighted_Majority_Algorithm</a:t>
            </a:r>
            <a:r>
              <a:rPr lang="en-US" dirty="0"/>
              <a:t> </a:t>
            </a:r>
          </a:p>
          <a:p>
            <a:r>
              <a:rPr lang="en-US" dirty="0"/>
              <a:t>Nearest </a:t>
            </a:r>
            <a:r>
              <a:rPr lang="en-US" dirty="0" err="1"/>
              <a:t>Neighbour</a:t>
            </a:r>
            <a:r>
              <a:rPr lang="en-US" dirty="0"/>
              <a:t> Algorithm:</a:t>
            </a:r>
          </a:p>
          <a:p>
            <a:pPr marL="45720" indent="0">
              <a:buNone/>
            </a:pPr>
            <a:r>
              <a:rPr lang="en-US" u="sng" dirty="0">
                <a:hlinkClick r:id="rId3"/>
              </a:rPr>
              <a:t>http://</a:t>
            </a:r>
            <a:r>
              <a:rPr lang="en-US" u="sng" dirty="0" smtClean="0">
                <a:hlinkClick r:id="rId3"/>
              </a:rPr>
              <a:t>en.wikipedia.org/wiki/Nearest_neighbour_algorithm</a:t>
            </a:r>
            <a:r>
              <a:rPr lang="en-US" dirty="0"/>
              <a:t> </a:t>
            </a:r>
          </a:p>
          <a:p>
            <a:r>
              <a:rPr lang="en-US" dirty="0" err="1"/>
              <a:t>AdaBoost</a:t>
            </a:r>
            <a:r>
              <a:rPr lang="en-US" dirty="0"/>
              <a:t>:</a:t>
            </a:r>
          </a:p>
          <a:p>
            <a:pPr marL="45720" indent="0">
              <a:buNone/>
            </a:pPr>
            <a:r>
              <a:rPr lang="en-US" u="sng" dirty="0">
                <a:hlinkClick r:id="rId4"/>
              </a:rPr>
              <a:t>http://en.wikipedia.org/wiki/AdaBoost</a:t>
            </a:r>
            <a:endParaRPr lang="en-US" dirty="0"/>
          </a:p>
          <a:p>
            <a:endParaRPr lang="en-US" dirty="0"/>
          </a:p>
        </p:txBody>
      </p:sp>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45720" indent="0" algn="ctr">
              <a:buNone/>
            </a:pPr>
            <a:r>
              <a:rPr lang="en-US" sz="6000" dirty="0"/>
              <a:t>Thank you</a:t>
            </a:r>
          </a:p>
        </p:txBody>
      </p:sp>
    </p:spTree>
    <p:extLst>
      <p:ext uri="{BB962C8B-B14F-4D97-AF65-F5344CB8AC3E}">
        <p14:creationId xmlns:p14="http://schemas.microsoft.com/office/powerpoint/2010/main" val="422421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Problem Statement</a:t>
            </a:r>
            <a:endParaRPr lang="en-US" dirty="0"/>
          </a:p>
        </p:txBody>
      </p:sp>
      <p:sp>
        <p:nvSpPr>
          <p:cNvPr id="14" name="Content Placeholder 13"/>
          <p:cNvSpPr>
            <a:spLocks noGrp="1"/>
          </p:cNvSpPr>
          <p:nvPr>
            <p:ph idx="1"/>
          </p:nvPr>
        </p:nvSpPr>
        <p:spPr>
          <a:xfrm>
            <a:off x="1065212" y="1828800"/>
            <a:ext cx="9753600" cy="4191000"/>
          </a:xfrm>
        </p:spPr>
        <p:txBody>
          <a:bodyPr/>
          <a:lstStyle/>
          <a:p>
            <a:r>
              <a:rPr lang="en-US" dirty="0"/>
              <a:t>We are given a drone along with its source and destination points. We need to fly the drone from source to destination finding the most optimum path. </a:t>
            </a:r>
            <a:endParaRPr lang="en-US" dirty="0" smtClean="0"/>
          </a:p>
          <a:p>
            <a:r>
              <a:rPr lang="en-US" dirty="0" smtClean="0"/>
              <a:t>To </a:t>
            </a:r>
            <a:r>
              <a:rPr lang="en-US" dirty="0"/>
              <a:t>determine the most optimum path we need to consider several factors including weather condition, wind condition, obstacles and other types of anomalies. </a:t>
            </a:r>
            <a:endParaRPr lang="en-US" dirty="0" smtClean="0"/>
          </a:p>
          <a:p>
            <a:r>
              <a:rPr lang="en-US" dirty="0" smtClean="0"/>
              <a:t>Each </a:t>
            </a:r>
            <a:r>
              <a:rPr lang="en-US" dirty="0"/>
              <a:t>time an anomaly occurs on the drone path, a new optimum path should be determined. Also the path should be stored to implement machine learning.</a:t>
            </a: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Implemented Solution:</a:t>
            </a:r>
          </a:p>
        </p:txBody>
      </p:sp>
      <p:sp>
        <p:nvSpPr>
          <p:cNvPr id="3" name="Content Placeholder 2"/>
          <p:cNvSpPr>
            <a:spLocks noGrp="1"/>
          </p:cNvSpPr>
          <p:nvPr>
            <p:ph idx="1"/>
          </p:nvPr>
        </p:nvSpPr>
        <p:spPr/>
        <p:txBody>
          <a:bodyPr>
            <a:normAutofit fontScale="70000" lnSpcReduction="20000"/>
          </a:bodyPr>
          <a:lstStyle/>
          <a:p>
            <a:pPr lvl="0"/>
            <a:r>
              <a:rPr lang="en-US" dirty="0"/>
              <a:t>Determined different type of anomalies which can cause hindrance in drone path traversal</a:t>
            </a:r>
          </a:p>
          <a:p>
            <a:pPr lvl="0"/>
            <a:r>
              <a:rPr lang="en-US" dirty="0"/>
              <a:t>The drone will travel from source to destination by using Nearest </a:t>
            </a:r>
            <a:r>
              <a:rPr lang="en-US" dirty="0" err="1"/>
              <a:t>Neighbour</a:t>
            </a:r>
            <a:r>
              <a:rPr lang="en-US" dirty="0"/>
              <a:t> and Ada Boost algorithm</a:t>
            </a:r>
          </a:p>
          <a:p>
            <a:pPr lvl="0"/>
            <a:r>
              <a:rPr lang="en-US" dirty="0"/>
              <a:t>For the first run, as there is no data in the learned dataset, drone will use the Nearest </a:t>
            </a:r>
            <a:r>
              <a:rPr lang="en-US" dirty="0" err="1"/>
              <a:t>Neighbour</a:t>
            </a:r>
            <a:r>
              <a:rPr lang="en-US" dirty="0"/>
              <a:t> algorithm to determine the complete path. This path will be stored to dataset once drone reaches destination.</a:t>
            </a:r>
          </a:p>
          <a:p>
            <a:pPr lvl="0"/>
            <a:r>
              <a:rPr lang="en-US" dirty="0"/>
              <a:t>For the second time, if the same source and destination are provided, the drone will check for existing path in dataset and retrieve that path and traverse on that path</a:t>
            </a:r>
          </a:p>
          <a:p>
            <a:pPr lvl="0"/>
            <a:r>
              <a:rPr lang="en-US" dirty="0"/>
              <a:t>Each new traversed path will be stored along with the calculated confidence factor for that path</a:t>
            </a:r>
          </a:p>
          <a:p>
            <a:pPr lvl="0"/>
            <a:r>
              <a:rPr lang="en-US" dirty="0"/>
              <a:t>Drone will follow a path until anomaly is detected on the next node in the path. Once the anomaly is detected, the drone will use Nearest </a:t>
            </a:r>
            <a:r>
              <a:rPr lang="en-US" dirty="0" err="1"/>
              <a:t>Neighbour</a:t>
            </a:r>
            <a:r>
              <a:rPr lang="en-US" dirty="0"/>
              <a:t> algorithm to determine the next nearest node without anomaly and then</a:t>
            </a:r>
          </a:p>
          <a:p>
            <a:pPr lvl="0"/>
            <a:r>
              <a:rPr lang="en-US" dirty="0"/>
              <a:t>One source and destination can have several paths. Each path will be stored for that source destination pair based on the confidence factor.</a:t>
            </a:r>
          </a:p>
          <a:p>
            <a:pPr lvl="0"/>
            <a:r>
              <a:rPr lang="en-US" dirty="0"/>
              <a:t>The more the drone will travel the more it will learn.</a:t>
            </a:r>
          </a:p>
          <a:p>
            <a:pPr marL="45720" indent="0">
              <a:buNone/>
            </a:pPr>
            <a:endParaRPr lang="en-US" dirty="0"/>
          </a:p>
        </p:txBody>
      </p:sp>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Oval 104"/>
          <p:cNvSpPr/>
          <p:nvPr/>
        </p:nvSpPr>
        <p:spPr>
          <a:xfrm>
            <a:off x="603413" y="45720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0,0</a:t>
            </a:r>
            <a:endParaRPr lang="en-US" sz="900" dirty="0">
              <a:solidFill>
                <a:schemeClr val="bg1"/>
              </a:solidFill>
            </a:endParaRPr>
          </a:p>
        </p:txBody>
      </p:sp>
      <p:sp>
        <p:nvSpPr>
          <p:cNvPr id="106" name="TextBox 105"/>
          <p:cNvSpPr txBox="1"/>
          <p:nvPr/>
        </p:nvSpPr>
        <p:spPr>
          <a:xfrm>
            <a:off x="196529" y="41379"/>
            <a:ext cx="1989333" cy="369332"/>
          </a:xfrm>
          <a:prstGeom prst="rect">
            <a:avLst/>
          </a:prstGeom>
          <a:solidFill>
            <a:schemeClr val="tx1">
              <a:lumMod val="65000"/>
              <a:lumOff val="35000"/>
            </a:schemeClr>
          </a:solidFill>
        </p:spPr>
        <p:txBody>
          <a:bodyPr wrap="square" rtlCol="0">
            <a:spAutoFit/>
          </a:bodyPr>
          <a:lstStyle/>
          <a:p>
            <a:r>
              <a:rPr lang="en-US" dirty="0" smtClean="0">
                <a:solidFill>
                  <a:schemeClr val="bg1"/>
                </a:solidFill>
              </a:rPr>
              <a:t>Source</a:t>
            </a:r>
            <a:endParaRPr lang="en-US" dirty="0">
              <a:solidFill>
                <a:schemeClr val="bg1"/>
              </a:solidFill>
            </a:endParaRPr>
          </a:p>
        </p:txBody>
      </p:sp>
      <p:sp>
        <p:nvSpPr>
          <p:cNvPr id="107" name="TextBox 106"/>
          <p:cNvSpPr txBox="1"/>
          <p:nvPr/>
        </p:nvSpPr>
        <p:spPr>
          <a:xfrm>
            <a:off x="8380412" y="5870410"/>
            <a:ext cx="1377199" cy="369332"/>
          </a:xfrm>
          <a:prstGeom prst="rect">
            <a:avLst/>
          </a:prstGeom>
          <a:solidFill>
            <a:schemeClr val="tx1">
              <a:lumMod val="65000"/>
              <a:lumOff val="35000"/>
            </a:schemeClr>
          </a:solidFill>
        </p:spPr>
        <p:txBody>
          <a:bodyPr wrap="square" rtlCol="0">
            <a:spAutoFit/>
          </a:bodyPr>
          <a:lstStyle/>
          <a:p>
            <a:r>
              <a:rPr lang="en-US" dirty="0" smtClean="0">
                <a:solidFill>
                  <a:schemeClr val="bg1"/>
                </a:solidFill>
              </a:rPr>
              <a:t>Destination</a:t>
            </a:r>
            <a:endParaRPr lang="en-US" dirty="0">
              <a:solidFill>
                <a:schemeClr val="bg1"/>
              </a:solidFill>
            </a:endParaRPr>
          </a:p>
        </p:txBody>
      </p:sp>
      <p:sp>
        <p:nvSpPr>
          <p:cNvPr id="108" name="Oval 107"/>
          <p:cNvSpPr/>
          <p:nvPr/>
        </p:nvSpPr>
        <p:spPr>
          <a:xfrm>
            <a:off x="1372297" y="45720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0,1</a:t>
            </a:r>
            <a:endParaRPr lang="en-US" sz="900" dirty="0">
              <a:solidFill>
                <a:schemeClr val="bg1"/>
              </a:solidFill>
            </a:endParaRPr>
          </a:p>
        </p:txBody>
      </p:sp>
      <p:sp>
        <p:nvSpPr>
          <p:cNvPr id="109" name="Oval 108"/>
          <p:cNvSpPr/>
          <p:nvPr/>
        </p:nvSpPr>
        <p:spPr>
          <a:xfrm>
            <a:off x="2104192" y="45720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0,2</a:t>
            </a:r>
            <a:endParaRPr lang="en-US" sz="900" dirty="0">
              <a:solidFill>
                <a:schemeClr val="bg1"/>
              </a:solidFill>
            </a:endParaRPr>
          </a:p>
        </p:txBody>
      </p:sp>
      <p:sp>
        <p:nvSpPr>
          <p:cNvPr id="110" name="Oval 109"/>
          <p:cNvSpPr/>
          <p:nvPr/>
        </p:nvSpPr>
        <p:spPr>
          <a:xfrm>
            <a:off x="2840530" y="45720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0,3</a:t>
            </a:r>
            <a:endParaRPr lang="en-US" sz="900" dirty="0">
              <a:solidFill>
                <a:schemeClr val="bg1"/>
              </a:solidFill>
            </a:endParaRPr>
          </a:p>
        </p:txBody>
      </p:sp>
      <p:sp>
        <p:nvSpPr>
          <p:cNvPr id="111" name="Oval 110"/>
          <p:cNvSpPr/>
          <p:nvPr/>
        </p:nvSpPr>
        <p:spPr>
          <a:xfrm>
            <a:off x="3572425" y="45720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12" name="Oval 111"/>
          <p:cNvSpPr/>
          <p:nvPr/>
        </p:nvSpPr>
        <p:spPr>
          <a:xfrm>
            <a:off x="4261883" y="45720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13" name="Oval 112"/>
          <p:cNvSpPr/>
          <p:nvPr/>
        </p:nvSpPr>
        <p:spPr>
          <a:xfrm>
            <a:off x="4993778" y="45720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14" name="Oval 113"/>
          <p:cNvSpPr/>
          <p:nvPr/>
        </p:nvSpPr>
        <p:spPr>
          <a:xfrm>
            <a:off x="5730116" y="45720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15" name="Oval 114"/>
          <p:cNvSpPr/>
          <p:nvPr/>
        </p:nvSpPr>
        <p:spPr>
          <a:xfrm>
            <a:off x="6462011" y="45720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16" name="Oval 115"/>
          <p:cNvSpPr/>
          <p:nvPr/>
        </p:nvSpPr>
        <p:spPr>
          <a:xfrm>
            <a:off x="7132257" y="45720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17" name="Oval 116"/>
          <p:cNvSpPr/>
          <p:nvPr/>
        </p:nvSpPr>
        <p:spPr>
          <a:xfrm>
            <a:off x="7864152" y="45720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18" name="Oval 117"/>
          <p:cNvSpPr/>
          <p:nvPr/>
        </p:nvSpPr>
        <p:spPr>
          <a:xfrm>
            <a:off x="1372297" y="111508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19" name="Oval 118"/>
          <p:cNvSpPr/>
          <p:nvPr/>
        </p:nvSpPr>
        <p:spPr>
          <a:xfrm>
            <a:off x="2104192" y="111508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0" name="Oval 119"/>
          <p:cNvSpPr/>
          <p:nvPr/>
        </p:nvSpPr>
        <p:spPr>
          <a:xfrm>
            <a:off x="2840530" y="111508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1" name="Oval 120"/>
          <p:cNvSpPr/>
          <p:nvPr/>
        </p:nvSpPr>
        <p:spPr>
          <a:xfrm>
            <a:off x="3572425" y="111508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2" name="Oval 121"/>
          <p:cNvSpPr/>
          <p:nvPr/>
        </p:nvSpPr>
        <p:spPr>
          <a:xfrm>
            <a:off x="4261883" y="111508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3" name="Oval 122"/>
          <p:cNvSpPr/>
          <p:nvPr/>
        </p:nvSpPr>
        <p:spPr>
          <a:xfrm>
            <a:off x="4993778" y="111508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4" name="Oval 123"/>
          <p:cNvSpPr/>
          <p:nvPr/>
        </p:nvSpPr>
        <p:spPr>
          <a:xfrm>
            <a:off x="5730116" y="111508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5" name="Oval 124"/>
          <p:cNvSpPr/>
          <p:nvPr/>
        </p:nvSpPr>
        <p:spPr>
          <a:xfrm>
            <a:off x="6462011" y="111508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6" name="Oval 125"/>
          <p:cNvSpPr/>
          <p:nvPr/>
        </p:nvSpPr>
        <p:spPr>
          <a:xfrm>
            <a:off x="7132257" y="111508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7" name="Oval 126"/>
          <p:cNvSpPr/>
          <p:nvPr/>
        </p:nvSpPr>
        <p:spPr>
          <a:xfrm>
            <a:off x="7864152" y="111508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8" name="Oval 127"/>
          <p:cNvSpPr/>
          <p:nvPr/>
        </p:nvSpPr>
        <p:spPr>
          <a:xfrm>
            <a:off x="1372297" y="179318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29" name="Oval 128"/>
          <p:cNvSpPr/>
          <p:nvPr/>
        </p:nvSpPr>
        <p:spPr>
          <a:xfrm>
            <a:off x="2104192" y="179318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0" name="Oval 129"/>
          <p:cNvSpPr/>
          <p:nvPr/>
        </p:nvSpPr>
        <p:spPr>
          <a:xfrm>
            <a:off x="2840530" y="179318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1" name="Oval 130"/>
          <p:cNvSpPr/>
          <p:nvPr/>
        </p:nvSpPr>
        <p:spPr>
          <a:xfrm>
            <a:off x="3572425" y="179318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2" name="Oval 131"/>
          <p:cNvSpPr/>
          <p:nvPr/>
        </p:nvSpPr>
        <p:spPr>
          <a:xfrm>
            <a:off x="4261883" y="179318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3" name="Oval 132"/>
          <p:cNvSpPr/>
          <p:nvPr/>
        </p:nvSpPr>
        <p:spPr>
          <a:xfrm>
            <a:off x="4993778" y="179318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4" name="Oval 133"/>
          <p:cNvSpPr/>
          <p:nvPr/>
        </p:nvSpPr>
        <p:spPr>
          <a:xfrm>
            <a:off x="5730116" y="1793185"/>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5" name="Oval 134"/>
          <p:cNvSpPr/>
          <p:nvPr/>
        </p:nvSpPr>
        <p:spPr>
          <a:xfrm>
            <a:off x="6462011" y="1793185"/>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6" name="Oval 135"/>
          <p:cNvSpPr/>
          <p:nvPr/>
        </p:nvSpPr>
        <p:spPr>
          <a:xfrm>
            <a:off x="7132257" y="179318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7" name="Oval 136"/>
          <p:cNvSpPr/>
          <p:nvPr/>
        </p:nvSpPr>
        <p:spPr>
          <a:xfrm>
            <a:off x="7864152" y="179318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8" name="Oval 137"/>
          <p:cNvSpPr/>
          <p:nvPr/>
        </p:nvSpPr>
        <p:spPr>
          <a:xfrm>
            <a:off x="1372297" y="244661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39" name="Oval 138"/>
          <p:cNvSpPr/>
          <p:nvPr/>
        </p:nvSpPr>
        <p:spPr>
          <a:xfrm>
            <a:off x="2104192" y="244661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0" name="Oval 139"/>
          <p:cNvSpPr/>
          <p:nvPr/>
        </p:nvSpPr>
        <p:spPr>
          <a:xfrm>
            <a:off x="2840530" y="244662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1" name="Oval 140"/>
          <p:cNvSpPr/>
          <p:nvPr/>
        </p:nvSpPr>
        <p:spPr>
          <a:xfrm>
            <a:off x="3572425" y="244662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2" name="Oval 141"/>
          <p:cNvSpPr/>
          <p:nvPr/>
        </p:nvSpPr>
        <p:spPr>
          <a:xfrm>
            <a:off x="4261883" y="244662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3" name="Oval 142"/>
          <p:cNvSpPr/>
          <p:nvPr/>
        </p:nvSpPr>
        <p:spPr>
          <a:xfrm>
            <a:off x="4993778" y="244662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4" name="Oval 143"/>
          <p:cNvSpPr/>
          <p:nvPr/>
        </p:nvSpPr>
        <p:spPr>
          <a:xfrm>
            <a:off x="5730116" y="244662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5" name="Oval 144"/>
          <p:cNvSpPr/>
          <p:nvPr/>
        </p:nvSpPr>
        <p:spPr>
          <a:xfrm>
            <a:off x="6462011" y="244662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6" name="Oval 145"/>
          <p:cNvSpPr/>
          <p:nvPr/>
        </p:nvSpPr>
        <p:spPr>
          <a:xfrm>
            <a:off x="7132257" y="244661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7" name="Oval 146"/>
          <p:cNvSpPr/>
          <p:nvPr/>
        </p:nvSpPr>
        <p:spPr>
          <a:xfrm>
            <a:off x="7864152" y="244661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8" name="Oval 147"/>
          <p:cNvSpPr/>
          <p:nvPr/>
        </p:nvSpPr>
        <p:spPr>
          <a:xfrm>
            <a:off x="1372297" y="3104506"/>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49" name="Oval 148"/>
          <p:cNvSpPr/>
          <p:nvPr/>
        </p:nvSpPr>
        <p:spPr>
          <a:xfrm>
            <a:off x="2104192" y="3104506"/>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0" name="Oval 149"/>
          <p:cNvSpPr/>
          <p:nvPr/>
        </p:nvSpPr>
        <p:spPr>
          <a:xfrm>
            <a:off x="2840530" y="310450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1" name="Oval 150"/>
          <p:cNvSpPr/>
          <p:nvPr/>
        </p:nvSpPr>
        <p:spPr>
          <a:xfrm>
            <a:off x="3572425" y="310450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2" name="Oval 151"/>
          <p:cNvSpPr/>
          <p:nvPr/>
        </p:nvSpPr>
        <p:spPr>
          <a:xfrm>
            <a:off x="4261883" y="310450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3" name="Oval 152"/>
          <p:cNvSpPr/>
          <p:nvPr/>
        </p:nvSpPr>
        <p:spPr>
          <a:xfrm>
            <a:off x="4993778" y="310450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4" name="Oval 153"/>
          <p:cNvSpPr/>
          <p:nvPr/>
        </p:nvSpPr>
        <p:spPr>
          <a:xfrm>
            <a:off x="5730116" y="310450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5" name="Oval 154"/>
          <p:cNvSpPr/>
          <p:nvPr/>
        </p:nvSpPr>
        <p:spPr>
          <a:xfrm>
            <a:off x="6462011" y="310450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6" name="Oval 155"/>
          <p:cNvSpPr/>
          <p:nvPr/>
        </p:nvSpPr>
        <p:spPr>
          <a:xfrm>
            <a:off x="7132257" y="3104506"/>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7" name="Oval 156"/>
          <p:cNvSpPr/>
          <p:nvPr/>
        </p:nvSpPr>
        <p:spPr>
          <a:xfrm>
            <a:off x="7864152" y="3104506"/>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8" name="Oval 157"/>
          <p:cNvSpPr/>
          <p:nvPr/>
        </p:nvSpPr>
        <p:spPr>
          <a:xfrm>
            <a:off x="1372297" y="378260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59" name="Oval 158"/>
          <p:cNvSpPr/>
          <p:nvPr/>
        </p:nvSpPr>
        <p:spPr>
          <a:xfrm>
            <a:off x="2104192" y="378260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0" name="Oval 159"/>
          <p:cNvSpPr/>
          <p:nvPr/>
        </p:nvSpPr>
        <p:spPr>
          <a:xfrm>
            <a:off x="2840530" y="378260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1" name="Oval 160"/>
          <p:cNvSpPr/>
          <p:nvPr/>
        </p:nvSpPr>
        <p:spPr>
          <a:xfrm>
            <a:off x="3572425" y="378260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2" name="Oval 161"/>
          <p:cNvSpPr/>
          <p:nvPr/>
        </p:nvSpPr>
        <p:spPr>
          <a:xfrm>
            <a:off x="4261883" y="378260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3" name="Oval 162"/>
          <p:cNvSpPr/>
          <p:nvPr/>
        </p:nvSpPr>
        <p:spPr>
          <a:xfrm>
            <a:off x="4993778" y="378260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4" name="Oval 163"/>
          <p:cNvSpPr/>
          <p:nvPr/>
        </p:nvSpPr>
        <p:spPr>
          <a:xfrm>
            <a:off x="5730116" y="378260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5" name="Oval 164"/>
          <p:cNvSpPr/>
          <p:nvPr/>
        </p:nvSpPr>
        <p:spPr>
          <a:xfrm>
            <a:off x="6462011" y="378260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6" name="Oval 165"/>
          <p:cNvSpPr/>
          <p:nvPr/>
        </p:nvSpPr>
        <p:spPr>
          <a:xfrm>
            <a:off x="7132257" y="378260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7" name="Oval 166"/>
          <p:cNvSpPr/>
          <p:nvPr/>
        </p:nvSpPr>
        <p:spPr>
          <a:xfrm>
            <a:off x="7864152" y="378260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8" name="Oval 167"/>
          <p:cNvSpPr/>
          <p:nvPr/>
        </p:nvSpPr>
        <p:spPr>
          <a:xfrm>
            <a:off x="1372297" y="444836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69" name="Oval 168"/>
          <p:cNvSpPr/>
          <p:nvPr/>
        </p:nvSpPr>
        <p:spPr>
          <a:xfrm>
            <a:off x="2104192" y="444836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0" name="Oval 169"/>
          <p:cNvSpPr/>
          <p:nvPr/>
        </p:nvSpPr>
        <p:spPr>
          <a:xfrm>
            <a:off x="2840530" y="444837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1" name="Oval 170"/>
          <p:cNvSpPr/>
          <p:nvPr/>
        </p:nvSpPr>
        <p:spPr>
          <a:xfrm>
            <a:off x="3572425" y="444837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2" name="Oval 171"/>
          <p:cNvSpPr/>
          <p:nvPr/>
        </p:nvSpPr>
        <p:spPr>
          <a:xfrm>
            <a:off x="4261883" y="444837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3" name="Oval 172"/>
          <p:cNvSpPr/>
          <p:nvPr/>
        </p:nvSpPr>
        <p:spPr>
          <a:xfrm>
            <a:off x="4993778" y="4448370"/>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4" name="Oval 173"/>
          <p:cNvSpPr/>
          <p:nvPr/>
        </p:nvSpPr>
        <p:spPr>
          <a:xfrm>
            <a:off x="5730116" y="444837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5" name="Oval 174"/>
          <p:cNvSpPr/>
          <p:nvPr/>
        </p:nvSpPr>
        <p:spPr>
          <a:xfrm>
            <a:off x="6462011" y="444837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6" name="Oval 175"/>
          <p:cNvSpPr/>
          <p:nvPr/>
        </p:nvSpPr>
        <p:spPr>
          <a:xfrm>
            <a:off x="7132257" y="444836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7" name="Oval 176"/>
          <p:cNvSpPr/>
          <p:nvPr/>
        </p:nvSpPr>
        <p:spPr>
          <a:xfrm>
            <a:off x="7864152" y="444836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8" name="Oval 177"/>
          <p:cNvSpPr/>
          <p:nvPr/>
        </p:nvSpPr>
        <p:spPr>
          <a:xfrm>
            <a:off x="1372297" y="5106256"/>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79" name="Oval 178"/>
          <p:cNvSpPr/>
          <p:nvPr/>
        </p:nvSpPr>
        <p:spPr>
          <a:xfrm>
            <a:off x="2104192" y="5106256"/>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0" name="Oval 179"/>
          <p:cNvSpPr/>
          <p:nvPr/>
        </p:nvSpPr>
        <p:spPr>
          <a:xfrm>
            <a:off x="2840530" y="510625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1" name="Oval 180"/>
          <p:cNvSpPr/>
          <p:nvPr/>
        </p:nvSpPr>
        <p:spPr>
          <a:xfrm>
            <a:off x="3572425" y="510625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2" name="Oval 181"/>
          <p:cNvSpPr/>
          <p:nvPr/>
        </p:nvSpPr>
        <p:spPr>
          <a:xfrm>
            <a:off x="4261883" y="510625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3" name="Oval 182"/>
          <p:cNvSpPr/>
          <p:nvPr/>
        </p:nvSpPr>
        <p:spPr>
          <a:xfrm>
            <a:off x="4993778" y="5106257"/>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4" name="Oval 183"/>
          <p:cNvSpPr/>
          <p:nvPr/>
        </p:nvSpPr>
        <p:spPr>
          <a:xfrm>
            <a:off x="5730116" y="510625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5" name="Oval 184"/>
          <p:cNvSpPr/>
          <p:nvPr/>
        </p:nvSpPr>
        <p:spPr>
          <a:xfrm>
            <a:off x="6462011" y="510625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6" name="Oval 185"/>
          <p:cNvSpPr/>
          <p:nvPr/>
        </p:nvSpPr>
        <p:spPr>
          <a:xfrm>
            <a:off x="7132257" y="5106256"/>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7" name="Oval 186"/>
          <p:cNvSpPr/>
          <p:nvPr/>
        </p:nvSpPr>
        <p:spPr>
          <a:xfrm>
            <a:off x="7864152" y="5106256"/>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8" name="Oval 187"/>
          <p:cNvSpPr/>
          <p:nvPr/>
        </p:nvSpPr>
        <p:spPr>
          <a:xfrm>
            <a:off x="1372297" y="578435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89" name="Oval 188"/>
          <p:cNvSpPr/>
          <p:nvPr/>
        </p:nvSpPr>
        <p:spPr>
          <a:xfrm>
            <a:off x="2104192" y="578435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90" name="Oval 189"/>
          <p:cNvSpPr/>
          <p:nvPr/>
        </p:nvSpPr>
        <p:spPr>
          <a:xfrm>
            <a:off x="2840530" y="578435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91" name="Oval 190"/>
          <p:cNvSpPr/>
          <p:nvPr/>
        </p:nvSpPr>
        <p:spPr>
          <a:xfrm>
            <a:off x="3572425" y="578435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92" name="Oval 191"/>
          <p:cNvSpPr/>
          <p:nvPr/>
        </p:nvSpPr>
        <p:spPr>
          <a:xfrm>
            <a:off x="4261883" y="578435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93" name="Oval 192"/>
          <p:cNvSpPr/>
          <p:nvPr/>
        </p:nvSpPr>
        <p:spPr>
          <a:xfrm>
            <a:off x="4993778" y="5784353"/>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94" name="Oval 193"/>
          <p:cNvSpPr/>
          <p:nvPr/>
        </p:nvSpPr>
        <p:spPr>
          <a:xfrm>
            <a:off x="5730116" y="578435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95" name="Oval 194"/>
          <p:cNvSpPr/>
          <p:nvPr/>
        </p:nvSpPr>
        <p:spPr>
          <a:xfrm>
            <a:off x="6462011" y="578435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96" name="Oval 195"/>
          <p:cNvSpPr/>
          <p:nvPr/>
        </p:nvSpPr>
        <p:spPr>
          <a:xfrm>
            <a:off x="7132257" y="578435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97" name="Oval 196"/>
          <p:cNvSpPr/>
          <p:nvPr/>
        </p:nvSpPr>
        <p:spPr>
          <a:xfrm>
            <a:off x="7864152" y="5784352"/>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198" name="Oval 197"/>
          <p:cNvSpPr/>
          <p:nvPr/>
        </p:nvSpPr>
        <p:spPr>
          <a:xfrm>
            <a:off x="603413" y="1119539"/>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1,1</a:t>
            </a:r>
            <a:endParaRPr lang="en-US" sz="900" dirty="0">
              <a:solidFill>
                <a:schemeClr val="bg1"/>
              </a:solidFill>
            </a:endParaRPr>
          </a:p>
        </p:txBody>
      </p:sp>
      <p:sp>
        <p:nvSpPr>
          <p:cNvPr id="199" name="Oval 198"/>
          <p:cNvSpPr/>
          <p:nvPr/>
        </p:nvSpPr>
        <p:spPr>
          <a:xfrm>
            <a:off x="603413" y="1797635"/>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1,2</a:t>
            </a:r>
            <a:endParaRPr lang="en-US" sz="900" dirty="0">
              <a:solidFill>
                <a:schemeClr val="bg1"/>
              </a:solidFill>
            </a:endParaRPr>
          </a:p>
        </p:txBody>
      </p:sp>
      <p:sp>
        <p:nvSpPr>
          <p:cNvPr id="200" name="Oval 199"/>
          <p:cNvSpPr/>
          <p:nvPr/>
        </p:nvSpPr>
        <p:spPr>
          <a:xfrm>
            <a:off x="603413" y="245107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01" name="Oval 200"/>
          <p:cNvSpPr/>
          <p:nvPr/>
        </p:nvSpPr>
        <p:spPr>
          <a:xfrm>
            <a:off x="603413" y="310895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02" name="Oval 201"/>
          <p:cNvSpPr/>
          <p:nvPr/>
        </p:nvSpPr>
        <p:spPr>
          <a:xfrm>
            <a:off x="603413" y="378705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03" name="Oval 202"/>
          <p:cNvSpPr/>
          <p:nvPr/>
        </p:nvSpPr>
        <p:spPr>
          <a:xfrm>
            <a:off x="603413" y="4452821"/>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04" name="Oval 203"/>
          <p:cNvSpPr/>
          <p:nvPr/>
        </p:nvSpPr>
        <p:spPr>
          <a:xfrm>
            <a:off x="603413" y="5110708"/>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05" name="Oval 204"/>
          <p:cNvSpPr/>
          <p:nvPr/>
        </p:nvSpPr>
        <p:spPr>
          <a:xfrm>
            <a:off x="603413" y="5788804"/>
            <a:ext cx="516260" cy="541448"/>
          </a:xfrm>
          <a:prstGeom prst="ellipse">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Tree>
    <p:extLst>
      <p:ext uri="{BB962C8B-B14F-4D97-AF65-F5344CB8AC3E}">
        <p14:creationId xmlns:p14="http://schemas.microsoft.com/office/powerpoint/2010/main" val="5586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8686801" cy="762000"/>
          </a:xfrm>
        </p:spPr>
        <p:txBody>
          <a:bodyPr/>
          <a:lstStyle/>
          <a:p>
            <a:r>
              <a:rPr lang="en-US" dirty="0"/>
              <a:t>Techniques Used:</a:t>
            </a:r>
          </a:p>
        </p:txBody>
      </p:sp>
      <p:sp>
        <p:nvSpPr>
          <p:cNvPr id="3" name="Content Placeholder 2"/>
          <p:cNvSpPr>
            <a:spLocks noGrp="1"/>
          </p:cNvSpPr>
          <p:nvPr>
            <p:ph sz="half" idx="1"/>
          </p:nvPr>
        </p:nvSpPr>
        <p:spPr>
          <a:xfrm>
            <a:off x="1211261" y="1447800"/>
            <a:ext cx="9601200" cy="5029200"/>
          </a:xfrm>
        </p:spPr>
        <p:txBody>
          <a:bodyPr/>
          <a:lstStyle/>
          <a:p>
            <a:pPr marL="45720" indent="0">
              <a:buNone/>
            </a:pPr>
            <a:r>
              <a:rPr lang="en-US" b="1" dirty="0"/>
              <a:t>1. Nearest </a:t>
            </a:r>
            <a:r>
              <a:rPr lang="en-US" b="1" dirty="0" err="1"/>
              <a:t>Neighbour</a:t>
            </a:r>
            <a:r>
              <a:rPr lang="en-US" b="1" dirty="0"/>
              <a:t> </a:t>
            </a:r>
            <a:r>
              <a:rPr lang="en-US" b="1" smtClean="0"/>
              <a:t>algorithm(Shortest Distance </a:t>
            </a:r>
            <a:r>
              <a:rPr lang="en-US" b="1" dirty="0" err="1" smtClean="0"/>
              <a:t>Algo</a:t>
            </a:r>
            <a:r>
              <a:rPr lang="en-US" b="1" dirty="0" smtClean="0"/>
              <a:t>)</a:t>
            </a:r>
            <a:endParaRPr lang="en-US" dirty="0"/>
          </a:p>
          <a:p>
            <a:r>
              <a:rPr lang="en-US" dirty="0"/>
              <a:t>The nearest </a:t>
            </a:r>
            <a:r>
              <a:rPr lang="en-US" dirty="0" err="1"/>
              <a:t>neighbour</a:t>
            </a:r>
            <a:r>
              <a:rPr lang="en-US" dirty="0"/>
              <a:t> algorithm is one of the first algorithms used to determine a solution to the travelling salesman problem. </a:t>
            </a:r>
            <a:endParaRPr lang="en-US" dirty="0" smtClean="0"/>
          </a:p>
          <a:p>
            <a:r>
              <a:rPr lang="en-US" dirty="0" smtClean="0"/>
              <a:t>At </a:t>
            </a:r>
            <a:r>
              <a:rPr lang="en-US" dirty="0"/>
              <a:t>the current node, the motive is to determine the next possible node to go. The next node should be the one which is closest to the destination and also does not have any anomaly. </a:t>
            </a:r>
            <a:endParaRPr lang="en-US" dirty="0" smtClean="0"/>
          </a:p>
          <a:p>
            <a:r>
              <a:rPr lang="en-US" dirty="0" smtClean="0"/>
              <a:t>We </a:t>
            </a:r>
            <a:r>
              <a:rPr lang="en-US" dirty="0"/>
              <a:t>calculate the distance destination from next node using following formula</a:t>
            </a:r>
            <a:r>
              <a:rPr lang="en-US" dirty="0" smtClean="0"/>
              <a:t>:</a:t>
            </a:r>
          </a:p>
          <a:p>
            <a:endParaRPr lang="en-US" dirty="0" smtClean="0"/>
          </a:p>
          <a:p>
            <a:endParaRPr lang="en-US" dirty="0"/>
          </a:p>
          <a:p>
            <a:endParaRPr lang="en-US" dirty="0"/>
          </a:p>
          <a:p>
            <a:endParaRPr lang="en-US" dirty="0"/>
          </a:p>
        </p:txBody>
      </p:sp>
      <p:pic>
        <p:nvPicPr>
          <p:cNvPr id="2050" name="Picture 2" descr="distance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4261686"/>
            <a:ext cx="25622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Techniques Used:</a:t>
            </a:r>
          </a:p>
        </p:txBody>
      </p:sp>
      <p:sp>
        <p:nvSpPr>
          <p:cNvPr id="6" name="Content Placeholder 5"/>
          <p:cNvSpPr>
            <a:spLocks noGrp="1"/>
          </p:cNvSpPr>
          <p:nvPr>
            <p:ph sz="half" idx="1"/>
          </p:nvPr>
        </p:nvSpPr>
        <p:spPr>
          <a:xfrm>
            <a:off x="1065212" y="1828800"/>
            <a:ext cx="10210800" cy="4191000"/>
          </a:xfrm>
        </p:spPr>
        <p:txBody>
          <a:bodyPr/>
          <a:lstStyle/>
          <a:p>
            <a:pPr marL="45720" indent="0">
              <a:buNone/>
            </a:pPr>
            <a:r>
              <a:rPr lang="en-US" b="1" dirty="0"/>
              <a:t>2.a Weighted Majority Algorithm</a:t>
            </a:r>
            <a:endParaRPr lang="en-US" dirty="0"/>
          </a:p>
          <a:p>
            <a:r>
              <a:rPr lang="en-US" dirty="0"/>
              <a:t>The algorithm assumes that it has no prior knowledge about the accuracy of the algorithms in the pool, but there are sufficient reasons to believe that one or more will perform well. </a:t>
            </a:r>
            <a:endParaRPr lang="en-US" dirty="0" smtClean="0"/>
          </a:p>
          <a:p>
            <a:r>
              <a:rPr lang="en-US" dirty="0" smtClean="0"/>
              <a:t>In </a:t>
            </a:r>
            <a:r>
              <a:rPr lang="en-US" dirty="0"/>
              <a:t>our case, the drone blindly follows the provided path without knowing that there can be a better path. </a:t>
            </a:r>
            <a:endParaRPr lang="en-US" dirty="0" smtClean="0"/>
          </a:p>
          <a:p>
            <a:r>
              <a:rPr lang="en-US" dirty="0" smtClean="0"/>
              <a:t>Once </a:t>
            </a:r>
            <a:r>
              <a:rPr lang="en-US" dirty="0"/>
              <a:t>the path is traversed it increase the confidence of that path.</a:t>
            </a:r>
          </a:p>
        </p:txBody>
      </p:sp>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762000"/>
          </a:xfrm>
        </p:spPr>
        <p:txBody>
          <a:bodyPr>
            <a:noAutofit/>
          </a:bodyPr>
          <a:lstStyle/>
          <a:p>
            <a:r>
              <a:rPr lang="en-US" sz="3600" dirty="0"/>
              <a:t>Techniques Used:</a:t>
            </a:r>
          </a:p>
        </p:txBody>
      </p:sp>
      <p:sp>
        <p:nvSpPr>
          <p:cNvPr id="3" name="Text Placeholder 2"/>
          <p:cNvSpPr>
            <a:spLocks noGrp="1"/>
          </p:cNvSpPr>
          <p:nvPr>
            <p:ph type="body" idx="1"/>
          </p:nvPr>
        </p:nvSpPr>
        <p:spPr>
          <a:xfrm>
            <a:off x="1065214" y="1600200"/>
            <a:ext cx="10210798" cy="4495800"/>
          </a:xfrm>
        </p:spPr>
        <p:txBody>
          <a:bodyPr>
            <a:normAutofit fontScale="92500" lnSpcReduction="20000"/>
          </a:bodyPr>
          <a:lstStyle/>
          <a:p>
            <a:r>
              <a:rPr lang="en-US" b="1" dirty="0"/>
              <a:t>2.b </a:t>
            </a:r>
            <a:r>
              <a:rPr lang="en-US" b="1" dirty="0" err="1" smtClean="0"/>
              <a:t>AdaBoost</a:t>
            </a:r>
            <a:endParaRPr lang="en-US" b="1" dirty="0" smtClean="0"/>
          </a:p>
          <a:p>
            <a:endParaRPr lang="en-US" dirty="0"/>
          </a:p>
          <a:p>
            <a:pPr marL="342900" indent="-342900">
              <a:buFont typeface="Arial" panose="020B0604020202020204" pitchFamily="34" charset="0"/>
              <a:buChar char="•"/>
            </a:pPr>
            <a:r>
              <a:rPr lang="en-US" dirty="0"/>
              <a:t>Boosting is an approach to machine learning based on the idea of creating a highly accurate prediction rule by combining many relatively weak and inaccurate rules. </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The </a:t>
            </a:r>
            <a:r>
              <a:rPr lang="en-US" dirty="0" err="1"/>
              <a:t>AdaBoost</a:t>
            </a:r>
            <a:r>
              <a:rPr lang="en-US" dirty="0"/>
              <a:t> algorithm was the first practical boosting algorithm, and remains one of the most widely used and studied, with applications in numerous field. </a:t>
            </a:r>
          </a:p>
          <a:p>
            <a:pPr marL="342900" indent="-342900">
              <a:buFont typeface="Arial" panose="020B0604020202020204" pitchFamily="34" charset="0"/>
              <a:buChar char="•"/>
            </a:pPr>
            <a:r>
              <a:rPr lang="en-US" dirty="0"/>
              <a:t> </a:t>
            </a:r>
          </a:p>
          <a:p>
            <a:pPr marL="342900" indent="-342900">
              <a:buFont typeface="Arial" panose="020B0604020202020204" pitchFamily="34" charset="0"/>
              <a:buChar char="•"/>
            </a:pPr>
            <a:r>
              <a:rPr lang="en-US" dirty="0"/>
              <a:t>In this project, </a:t>
            </a:r>
            <a:r>
              <a:rPr lang="en-US" dirty="0" err="1"/>
              <a:t>AdaBoost</a:t>
            </a:r>
            <a:r>
              <a:rPr lang="en-US" dirty="0"/>
              <a:t> is used to boost the machine learning performance by adding more paths to the dataset. </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More </a:t>
            </a:r>
            <a:r>
              <a:rPr lang="en-US" dirty="0"/>
              <a:t>the data in the dataset, the more accurate is the result. We are adding the path to destination from each traversed node. This helps in creating the dataset very quickly and boosting up the machine performance.</a:t>
            </a:r>
          </a:p>
          <a:p>
            <a:endParaRPr lang="en-US" dirty="0"/>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Used:</a:t>
            </a:r>
            <a:br>
              <a:rPr lang="en-US" dirty="0"/>
            </a:br>
            <a:endParaRPr lang="en-US" dirty="0"/>
          </a:p>
        </p:txBody>
      </p:sp>
      <p:sp>
        <p:nvSpPr>
          <p:cNvPr id="4" name="Content Placeholder 3"/>
          <p:cNvSpPr>
            <a:spLocks noGrp="1"/>
          </p:cNvSpPr>
          <p:nvPr>
            <p:ph sz="half" idx="2"/>
          </p:nvPr>
        </p:nvSpPr>
        <p:spPr>
          <a:xfrm>
            <a:off x="1065212" y="1752600"/>
            <a:ext cx="9753600" cy="4267200"/>
          </a:xfrm>
        </p:spPr>
        <p:txBody>
          <a:bodyPr/>
          <a:lstStyle/>
          <a:p>
            <a:pPr marL="45720" indent="0">
              <a:buNone/>
            </a:pPr>
            <a:r>
              <a:rPr lang="en-US" b="1" dirty="0"/>
              <a:t>3. Collisions due to Anomaly and its Handling</a:t>
            </a:r>
            <a:endParaRPr lang="en-US" dirty="0"/>
          </a:p>
          <a:p>
            <a:r>
              <a:rPr lang="en-US" dirty="0"/>
              <a:t>I have considered two types of anomalies. High Intensity and Low Intensity. Every second anomalies are generated randomly. </a:t>
            </a:r>
            <a:endParaRPr lang="en-US" dirty="0" smtClean="0"/>
          </a:p>
          <a:p>
            <a:r>
              <a:rPr lang="en-US" dirty="0" smtClean="0"/>
              <a:t>Drone </a:t>
            </a:r>
            <a:r>
              <a:rPr lang="en-US" dirty="0"/>
              <a:t>cannot move to the node which has high intensity. This collision is handled using nearest </a:t>
            </a:r>
            <a:r>
              <a:rPr lang="en-US" dirty="0" err="1"/>
              <a:t>neighbour</a:t>
            </a:r>
            <a:r>
              <a:rPr lang="en-US" dirty="0"/>
              <a:t> algorithm. </a:t>
            </a:r>
            <a:endParaRPr lang="en-US" dirty="0" smtClean="0"/>
          </a:p>
          <a:p>
            <a:r>
              <a:rPr lang="en-US" dirty="0" smtClean="0"/>
              <a:t>Whenever </a:t>
            </a:r>
            <a:r>
              <a:rPr lang="en-US" dirty="0"/>
              <a:t>drone face high intensity anomaly, the adjust node with least distance from the destination is calculated and drone is deviated to that node.</a:t>
            </a:r>
          </a:p>
          <a:p>
            <a:endParaRPr lang="en-US" dirty="0"/>
          </a:p>
        </p:txBody>
      </p:sp>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Used:</a:t>
            </a:r>
          </a:p>
        </p:txBody>
      </p:sp>
      <p:sp>
        <p:nvSpPr>
          <p:cNvPr id="3" name="Content Placeholder 2"/>
          <p:cNvSpPr>
            <a:spLocks noGrp="1"/>
          </p:cNvSpPr>
          <p:nvPr>
            <p:ph idx="1"/>
          </p:nvPr>
        </p:nvSpPr>
        <p:spPr>
          <a:xfrm>
            <a:off x="1065212" y="1828800"/>
            <a:ext cx="8686801" cy="4648200"/>
          </a:xfrm>
        </p:spPr>
        <p:txBody>
          <a:bodyPr>
            <a:normAutofit/>
          </a:bodyPr>
          <a:lstStyle/>
          <a:p>
            <a:r>
              <a:rPr lang="en-US" b="1" dirty="0"/>
              <a:t>4. Data Structure Used:</a:t>
            </a:r>
            <a:endParaRPr lang="en-US" dirty="0"/>
          </a:p>
          <a:p>
            <a:r>
              <a:rPr lang="en-US" dirty="0"/>
              <a:t>I have used </a:t>
            </a:r>
            <a:r>
              <a:rPr lang="en-US" dirty="0" err="1"/>
              <a:t>Hashtable</a:t>
            </a:r>
            <a:r>
              <a:rPr lang="en-US" dirty="0"/>
              <a:t> with separate chaining as the data structure to store the path from source to destination. The main operation which is performed during the flight of a drone is the retrieval operation. </a:t>
            </a:r>
            <a:endParaRPr lang="en-US" dirty="0" smtClean="0"/>
          </a:p>
          <a:p>
            <a:r>
              <a:rPr lang="en-US" dirty="0" smtClean="0"/>
              <a:t>Each </a:t>
            </a:r>
            <a:r>
              <a:rPr lang="en-US" dirty="0"/>
              <a:t>time drone needs the path to move forward, it should get it as quick as possible. This can be done best by using </a:t>
            </a:r>
            <a:r>
              <a:rPr lang="en-US" dirty="0" err="1"/>
              <a:t>Hashtable</a:t>
            </a:r>
            <a:r>
              <a:rPr lang="en-US" dirty="0"/>
              <a:t> with search complexity as O(1). The </a:t>
            </a:r>
            <a:r>
              <a:rPr lang="en-US" dirty="0" err="1"/>
              <a:t>Hashtable</a:t>
            </a:r>
            <a:r>
              <a:rPr lang="en-US" dirty="0"/>
              <a:t> if as follows: </a:t>
            </a:r>
          </a:p>
          <a:p>
            <a:r>
              <a:rPr lang="en-US" dirty="0" err="1"/>
              <a:t>Hashtable</a:t>
            </a:r>
            <a:r>
              <a:rPr lang="en-US" dirty="0"/>
              <a:t>&lt;</a:t>
            </a:r>
            <a:r>
              <a:rPr lang="en-US" dirty="0" err="1"/>
              <a:t>Node,PathLinkedList</a:t>
            </a:r>
            <a:r>
              <a:rPr lang="en-US" dirty="0" smtClean="0"/>
              <a:t>&gt;</a:t>
            </a:r>
            <a:r>
              <a:rPr lang="en-US" dirty="0"/>
              <a:t> </a:t>
            </a:r>
          </a:p>
          <a:p>
            <a:r>
              <a:rPr lang="en-US" dirty="0"/>
              <a:t>Here the key is the source node and the value is the </a:t>
            </a:r>
            <a:r>
              <a:rPr lang="en-US" dirty="0" err="1"/>
              <a:t>LinkedList</a:t>
            </a:r>
            <a:r>
              <a:rPr lang="en-US" dirty="0"/>
              <a:t>. This linked list consist of a front </a:t>
            </a:r>
            <a:r>
              <a:rPr lang="en-US" dirty="0" err="1"/>
              <a:t>PathNode</a:t>
            </a:r>
            <a:r>
              <a:rPr lang="en-US" dirty="0"/>
              <a:t>. </a:t>
            </a:r>
            <a:r>
              <a:rPr lang="en-US" dirty="0" err="1"/>
              <a:t>PathNode</a:t>
            </a:r>
            <a:r>
              <a:rPr lang="en-US" dirty="0"/>
              <a:t> is individual nodes of </a:t>
            </a:r>
            <a:r>
              <a:rPr lang="en-US" dirty="0" err="1"/>
              <a:t>LinkedList</a:t>
            </a:r>
            <a:r>
              <a:rPr lang="en-US" dirty="0"/>
              <a:t>. </a:t>
            </a:r>
          </a:p>
          <a:p>
            <a:r>
              <a:rPr lang="en-US" dirty="0" err="1"/>
              <a:t>PathNode</a:t>
            </a:r>
            <a:r>
              <a:rPr lang="en-US" dirty="0"/>
              <a:t> consist of </a:t>
            </a:r>
            <a:r>
              <a:rPr lang="en-US" dirty="0" err="1"/>
              <a:t>ArrayList</a:t>
            </a:r>
            <a:r>
              <a:rPr lang="en-US" dirty="0"/>
              <a:t> of nodes along with confidence factor, path distance and </a:t>
            </a:r>
            <a:r>
              <a:rPr lang="en-US" dirty="0" err="1"/>
              <a:t>fule</a:t>
            </a:r>
            <a:r>
              <a:rPr lang="en-US" dirty="0"/>
              <a:t> consumption.</a:t>
            </a:r>
          </a:p>
          <a:p>
            <a:endParaRPr lang="en-US" dirty="0"/>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D0870B-5333-4B89-B14A-85A8EA464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0</TotalTime>
  <Words>724</Words>
  <Application>Microsoft Office PowerPoint</Application>
  <PresentationFormat>Custom</PresentationFormat>
  <Paragraphs>85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Franklin Gothic Medium</vt:lpstr>
      <vt:lpstr>Business Contrast 16x9</vt:lpstr>
      <vt:lpstr>Drone Collision Detection System</vt:lpstr>
      <vt:lpstr>Problem Statement</vt:lpstr>
      <vt:lpstr>Implemented Solution:</vt:lpstr>
      <vt:lpstr>PowerPoint Presentation</vt:lpstr>
      <vt:lpstr>Techniques Used:</vt:lpstr>
      <vt:lpstr>Techniques Used:</vt:lpstr>
      <vt:lpstr>Techniques Used:</vt:lpstr>
      <vt:lpstr>Techniques Used: </vt:lpstr>
      <vt:lpstr>Techniques Used:</vt:lpstr>
      <vt:lpstr>Machine Learning Data set</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2015-04-25T18:41:09Z</dcterms:created>
  <dcterms:modified xsi:type="dcterms:W3CDTF">2015-11-23T00:46:57Z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