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86" r:id="rId10"/>
    <p:sldId id="287" r:id="rId11"/>
    <p:sldId id="288" r:id="rId12"/>
    <p:sldId id="289" r:id="rId13"/>
    <p:sldId id="268" r:id="rId14"/>
    <p:sldId id="269" r:id="rId15"/>
    <p:sldId id="270" r:id="rId16"/>
    <p:sldId id="292" r:id="rId17"/>
    <p:sldId id="290" r:id="rId18"/>
    <p:sldId id="284" r:id="rId19"/>
    <p:sldId id="291" r:id="rId20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85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sh B" userId="5f7f8ed898c2be3d" providerId="LiveId" clId="{9BD1E95F-86F8-486D-8899-C0E16361164A}"/>
    <pc:docChg chg="undo custSel modSld">
      <pc:chgData name="Pranesh B" userId="5f7f8ed898c2be3d" providerId="LiveId" clId="{9BD1E95F-86F8-486D-8899-C0E16361164A}" dt="2022-05-21T15:03:33.037" v="3" actId="2711"/>
      <pc:docMkLst>
        <pc:docMk/>
      </pc:docMkLst>
      <pc:sldChg chg="modSp mod">
        <pc:chgData name="Pranesh B" userId="5f7f8ed898c2be3d" providerId="LiveId" clId="{9BD1E95F-86F8-486D-8899-C0E16361164A}" dt="2022-05-21T15:00:38.061" v="1" actId="1076"/>
        <pc:sldMkLst>
          <pc:docMk/>
          <pc:sldMk cId="0" sldId="256"/>
        </pc:sldMkLst>
        <pc:spChg chg="mod">
          <ac:chgData name="Pranesh B" userId="5f7f8ed898c2be3d" providerId="LiveId" clId="{9BD1E95F-86F8-486D-8899-C0E16361164A}" dt="2022-05-21T15:00:38.061" v="1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anesh B" userId="5f7f8ed898c2be3d" providerId="LiveId" clId="{9BD1E95F-86F8-486D-8899-C0E16361164A}" dt="2022-05-21T15:03:33.037" v="3" actId="2711"/>
        <pc:sldMkLst>
          <pc:docMk/>
          <pc:sldMk cId="0" sldId="270"/>
        </pc:sldMkLst>
        <pc:spChg chg="mod">
          <ac:chgData name="Pranesh B" userId="5f7f8ed898c2be3d" providerId="LiveId" clId="{9BD1E95F-86F8-486D-8899-C0E16361164A}" dt="2022-05-21T15:02:52.601" v="2" actId="115"/>
          <ac:spMkLst>
            <pc:docMk/>
            <pc:sldMk cId="0" sldId="270"/>
            <ac:spMk id="8" creationId="{00000000-0000-0000-0000-000000000000}"/>
          </ac:spMkLst>
        </pc:spChg>
        <pc:spChg chg="mod">
          <ac:chgData name="Pranesh B" userId="5f7f8ed898c2be3d" providerId="LiveId" clId="{9BD1E95F-86F8-486D-8899-C0E16361164A}" dt="2022-05-21T15:03:33.037" v="3" actId="2711"/>
          <ac:spMkLst>
            <pc:docMk/>
            <pc:sldMk cId="0" sldId="270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44561" y="229361"/>
            <a:ext cx="83820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44561" y="229361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9361" y="229361"/>
            <a:ext cx="838200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9361" y="229361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9" y="370213"/>
                </a:lnTo>
                <a:lnTo>
                  <a:pt x="11068" y="322985"/>
                </a:lnTo>
                <a:lnTo>
                  <a:pt x="24433" y="277731"/>
                </a:lnTo>
                <a:lnTo>
                  <a:pt x="42598" y="234764"/>
                </a:lnTo>
                <a:lnTo>
                  <a:pt x="65250" y="194399"/>
                </a:lnTo>
                <a:lnTo>
                  <a:pt x="92073" y="156949"/>
                </a:lnTo>
                <a:lnTo>
                  <a:pt x="122753" y="122729"/>
                </a:lnTo>
                <a:lnTo>
                  <a:pt x="156976" y="92053"/>
                </a:lnTo>
                <a:lnTo>
                  <a:pt x="194427" y="65234"/>
                </a:lnTo>
                <a:lnTo>
                  <a:pt x="234792" y="42587"/>
                </a:lnTo>
                <a:lnTo>
                  <a:pt x="277756" y="24426"/>
                </a:lnTo>
                <a:lnTo>
                  <a:pt x="323005" y="11065"/>
                </a:lnTo>
                <a:lnTo>
                  <a:pt x="370225" y="2818"/>
                </a:lnTo>
                <a:lnTo>
                  <a:pt x="419100" y="0"/>
                </a:lnTo>
                <a:lnTo>
                  <a:pt x="467974" y="2818"/>
                </a:lnTo>
                <a:lnTo>
                  <a:pt x="515194" y="11065"/>
                </a:lnTo>
                <a:lnTo>
                  <a:pt x="560443" y="24426"/>
                </a:lnTo>
                <a:lnTo>
                  <a:pt x="603407" y="42587"/>
                </a:lnTo>
                <a:lnTo>
                  <a:pt x="643772" y="65234"/>
                </a:lnTo>
                <a:lnTo>
                  <a:pt x="681223" y="92053"/>
                </a:lnTo>
                <a:lnTo>
                  <a:pt x="715446" y="122729"/>
                </a:lnTo>
                <a:lnTo>
                  <a:pt x="746126" y="156949"/>
                </a:lnTo>
                <a:lnTo>
                  <a:pt x="772949" y="194399"/>
                </a:lnTo>
                <a:lnTo>
                  <a:pt x="795601" y="234764"/>
                </a:lnTo>
                <a:lnTo>
                  <a:pt x="813766" y="277731"/>
                </a:lnTo>
                <a:lnTo>
                  <a:pt x="827131" y="322985"/>
                </a:lnTo>
                <a:lnTo>
                  <a:pt x="835380" y="370213"/>
                </a:lnTo>
                <a:lnTo>
                  <a:pt x="838200" y="419100"/>
                </a:lnTo>
                <a:lnTo>
                  <a:pt x="835380" y="467986"/>
                </a:lnTo>
                <a:lnTo>
                  <a:pt x="827131" y="515214"/>
                </a:lnTo>
                <a:lnTo>
                  <a:pt x="813766" y="560468"/>
                </a:lnTo>
                <a:lnTo>
                  <a:pt x="795601" y="603435"/>
                </a:lnTo>
                <a:lnTo>
                  <a:pt x="772949" y="643800"/>
                </a:lnTo>
                <a:lnTo>
                  <a:pt x="746126" y="681250"/>
                </a:lnTo>
                <a:lnTo>
                  <a:pt x="715446" y="715470"/>
                </a:lnTo>
                <a:lnTo>
                  <a:pt x="681223" y="746146"/>
                </a:lnTo>
                <a:lnTo>
                  <a:pt x="643772" y="772965"/>
                </a:lnTo>
                <a:lnTo>
                  <a:pt x="603407" y="795612"/>
                </a:lnTo>
                <a:lnTo>
                  <a:pt x="560443" y="813773"/>
                </a:lnTo>
                <a:lnTo>
                  <a:pt x="515194" y="827134"/>
                </a:lnTo>
                <a:lnTo>
                  <a:pt x="467974" y="835381"/>
                </a:lnTo>
                <a:lnTo>
                  <a:pt x="419100" y="838200"/>
                </a:lnTo>
                <a:lnTo>
                  <a:pt x="370225" y="835381"/>
                </a:lnTo>
                <a:lnTo>
                  <a:pt x="323005" y="827134"/>
                </a:lnTo>
                <a:lnTo>
                  <a:pt x="277756" y="813773"/>
                </a:lnTo>
                <a:lnTo>
                  <a:pt x="234792" y="795612"/>
                </a:lnTo>
                <a:lnTo>
                  <a:pt x="194427" y="772965"/>
                </a:lnTo>
                <a:lnTo>
                  <a:pt x="156976" y="746146"/>
                </a:lnTo>
                <a:lnTo>
                  <a:pt x="122753" y="715470"/>
                </a:lnTo>
                <a:lnTo>
                  <a:pt x="92073" y="681250"/>
                </a:lnTo>
                <a:lnTo>
                  <a:pt x="65250" y="643800"/>
                </a:lnTo>
                <a:lnTo>
                  <a:pt x="42598" y="603435"/>
                </a:lnTo>
                <a:lnTo>
                  <a:pt x="24433" y="560468"/>
                </a:lnTo>
                <a:lnTo>
                  <a:pt x="11068" y="515214"/>
                </a:lnTo>
                <a:lnTo>
                  <a:pt x="2819" y="467986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954" y="752650"/>
            <a:ext cx="4030345" cy="58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150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271" y="5740552"/>
            <a:ext cx="3086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4561" y="229361"/>
              <a:ext cx="838200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4561" y="229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86" y="2818"/>
                  </a:lnTo>
                  <a:lnTo>
                    <a:pt x="515214" y="11065"/>
                  </a:lnTo>
                  <a:lnTo>
                    <a:pt x="560468" y="24426"/>
                  </a:lnTo>
                  <a:lnTo>
                    <a:pt x="603435" y="42587"/>
                  </a:lnTo>
                  <a:lnTo>
                    <a:pt x="643800" y="65234"/>
                  </a:lnTo>
                  <a:lnTo>
                    <a:pt x="681250" y="92053"/>
                  </a:lnTo>
                  <a:lnTo>
                    <a:pt x="715470" y="122729"/>
                  </a:lnTo>
                  <a:lnTo>
                    <a:pt x="746146" y="156949"/>
                  </a:lnTo>
                  <a:lnTo>
                    <a:pt x="772965" y="194399"/>
                  </a:lnTo>
                  <a:lnTo>
                    <a:pt x="795612" y="234764"/>
                  </a:lnTo>
                  <a:lnTo>
                    <a:pt x="813773" y="277731"/>
                  </a:lnTo>
                  <a:lnTo>
                    <a:pt x="827134" y="322985"/>
                  </a:lnTo>
                  <a:lnTo>
                    <a:pt x="835381" y="370213"/>
                  </a:lnTo>
                  <a:lnTo>
                    <a:pt x="838200" y="419100"/>
                  </a:lnTo>
                  <a:lnTo>
                    <a:pt x="835381" y="467986"/>
                  </a:lnTo>
                  <a:lnTo>
                    <a:pt x="827134" y="515214"/>
                  </a:lnTo>
                  <a:lnTo>
                    <a:pt x="813773" y="560468"/>
                  </a:lnTo>
                  <a:lnTo>
                    <a:pt x="795612" y="603435"/>
                  </a:lnTo>
                  <a:lnTo>
                    <a:pt x="772965" y="643800"/>
                  </a:lnTo>
                  <a:lnTo>
                    <a:pt x="746146" y="681250"/>
                  </a:lnTo>
                  <a:lnTo>
                    <a:pt x="715470" y="715470"/>
                  </a:lnTo>
                  <a:lnTo>
                    <a:pt x="681250" y="746146"/>
                  </a:lnTo>
                  <a:lnTo>
                    <a:pt x="643800" y="772965"/>
                  </a:lnTo>
                  <a:lnTo>
                    <a:pt x="603435" y="795612"/>
                  </a:lnTo>
                  <a:lnTo>
                    <a:pt x="560468" y="813773"/>
                  </a:lnTo>
                  <a:lnTo>
                    <a:pt x="515214" y="827134"/>
                  </a:lnTo>
                  <a:lnTo>
                    <a:pt x="467986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361" y="229361"/>
              <a:ext cx="838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661" y="216661"/>
              <a:ext cx="926338" cy="9263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4540" y="4549902"/>
            <a:ext cx="28632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E8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</a:pPr>
            <a:endParaRPr lang="en-US" sz="1600" spc="-45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Varshini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R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[1JB18EC106] 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1027" y="522224"/>
            <a:ext cx="2116455" cy="297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 algn="ctr">
              <a:lnSpc>
                <a:spcPts val="950"/>
              </a:lnSpc>
              <a:spcBef>
                <a:spcPts val="105"/>
              </a:spcBef>
            </a:pPr>
            <a:r>
              <a:rPr sz="800" b="1" spc="-5" dirty="0">
                <a:solidFill>
                  <a:srgbClr val="2E2B1F"/>
                </a:solidFill>
                <a:latin typeface="Arial"/>
                <a:cs typeface="Arial"/>
              </a:rPr>
              <a:t>║</a:t>
            </a:r>
            <a:r>
              <a:rPr sz="800" b="1" spc="-5" dirty="0">
                <a:solidFill>
                  <a:srgbClr val="2E2B1F"/>
                </a:solidFill>
                <a:latin typeface="Carlito"/>
                <a:cs typeface="Carlito"/>
              </a:rPr>
              <a:t>JAI </a:t>
            </a:r>
            <a:r>
              <a:rPr sz="800" b="1" dirty="0">
                <a:solidFill>
                  <a:srgbClr val="2E2B1F"/>
                </a:solidFill>
                <a:latin typeface="Carlito"/>
                <a:cs typeface="Carlito"/>
              </a:rPr>
              <a:t>SRI</a:t>
            </a:r>
            <a:r>
              <a:rPr sz="800" b="1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800" b="1" dirty="0">
                <a:solidFill>
                  <a:srgbClr val="2E2B1F"/>
                </a:solidFill>
                <a:latin typeface="Carlito"/>
                <a:cs typeface="Carlito"/>
              </a:rPr>
              <a:t>GURUDEV</a:t>
            </a:r>
            <a:r>
              <a:rPr sz="800" b="1" dirty="0">
                <a:solidFill>
                  <a:srgbClr val="2E2B1F"/>
                </a:solidFill>
                <a:latin typeface="Arial"/>
                <a:cs typeface="Arial"/>
              </a:rPr>
              <a:t>║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1190"/>
              </a:lnSpc>
            </a:pPr>
            <a:r>
              <a:rPr sz="1000" b="1" spc="-5" dirty="0">
                <a:solidFill>
                  <a:srgbClr val="2E2B1F"/>
                </a:solidFill>
                <a:latin typeface="Carlito"/>
                <a:cs typeface="Carlito"/>
              </a:rPr>
              <a:t>Sri AdichunchanagiriShikshana Trust</a:t>
            </a:r>
            <a:r>
              <a:rPr sz="1000" b="1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2E2B1F"/>
                </a:solidFill>
                <a:latin typeface="Carlito"/>
                <a:cs typeface="Carlito"/>
              </a:rPr>
              <a:t>(R)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pc="-5" dirty="0"/>
              <a:t>SJB INSTITUTE OF</a:t>
            </a:r>
            <a:r>
              <a:rPr spc="-90" dirty="0"/>
              <a:t> </a:t>
            </a:r>
            <a:r>
              <a:rPr spc="-15" dirty="0"/>
              <a:t>TECHNOLOGY</a:t>
            </a:r>
          </a:p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</a:rPr>
              <a:t>BGS Health &amp; Education City, Kengeri , Bangalore – 60</a:t>
            </a:r>
            <a:r>
              <a:rPr sz="1000" spc="75" dirty="0">
                <a:solidFill>
                  <a:srgbClr val="2E2B1F"/>
                </a:solidFill>
              </a:rPr>
              <a:t> </a:t>
            </a:r>
            <a:r>
              <a:rPr sz="1000" spc="-5" dirty="0">
                <a:solidFill>
                  <a:srgbClr val="2E2B1F"/>
                </a:solidFill>
              </a:rPr>
              <a:t>.</a:t>
            </a: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78230" y="1467887"/>
            <a:ext cx="7160895" cy="21100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980"/>
              </a:spcBef>
            </a:pPr>
            <a:r>
              <a:rPr sz="1800" b="1" i="1" spc="-20" dirty="0">
                <a:solidFill>
                  <a:srgbClr val="2E2B1F"/>
                </a:solidFill>
                <a:latin typeface="Carlito"/>
                <a:cs typeface="Carlito"/>
              </a:rPr>
              <a:t>DEPARTMENT </a:t>
            </a:r>
            <a:r>
              <a:rPr sz="1800" b="1" i="1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800" b="1" i="1" spc="-10" dirty="0">
                <a:solidFill>
                  <a:srgbClr val="2E2B1F"/>
                </a:solidFill>
                <a:latin typeface="Carlito"/>
                <a:cs typeface="Carlito"/>
              </a:rPr>
              <a:t>ELECTRONICS </a:t>
            </a:r>
            <a:r>
              <a:rPr sz="1800" b="1" i="1" dirty="0">
                <a:solidFill>
                  <a:srgbClr val="2E2B1F"/>
                </a:solidFill>
                <a:latin typeface="Carlito"/>
                <a:cs typeface="Carlito"/>
              </a:rPr>
              <a:t>&amp; </a:t>
            </a:r>
            <a:r>
              <a:rPr sz="1800" b="1" i="1" spc="-20" dirty="0">
                <a:solidFill>
                  <a:srgbClr val="2E2B1F"/>
                </a:solidFill>
                <a:latin typeface="Carlito"/>
                <a:cs typeface="Carlito"/>
              </a:rPr>
              <a:t>COMMUNICATION</a:t>
            </a:r>
            <a:r>
              <a:rPr sz="1800" b="1" i="1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US" sz="1800" b="1" i="1" spc="-5" dirty="0">
                <a:solidFill>
                  <a:srgbClr val="2E2B1F"/>
                </a:solidFill>
                <a:latin typeface="Carlito"/>
                <a:cs typeface="Carlito"/>
              </a:rPr>
              <a:t>NGINEERING</a:t>
            </a:r>
            <a:endParaRPr lang="en-US" sz="1800" dirty="0">
              <a:latin typeface="Carlito"/>
              <a:cs typeface="Carlito"/>
            </a:endParaRPr>
          </a:p>
          <a:p>
            <a:r>
              <a:rPr lang="en-US" sz="2400" dirty="0">
                <a:latin typeface="Caladea"/>
                <a:cs typeface="Caladea"/>
              </a:rPr>
              <a:t>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0" algn="ctr">
              <a:lnSpc>
                <a:spcPct val="92000"/>
              </a:lnSpc>
              <a:spcBef>
                <a:spcPts val="74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Machine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Learning</a:t>
            </a:r>
            <a:r>
              <a:rPr lang="en-US" sz="1800" b="1" spc="-125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Techniques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EEG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Based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Brain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800" b="1" spc="-36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91201" y="4549903"/>
            <a:ext cx="188023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ECE,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SJBIT</a:t>
            </a:r>
          </a:p>
        </p:txBody>
      </p:sp>
      <p:sp>
        <p:nvSpPr>
          <p:cNvPr id="15" name="object 15"/>
          <p:cNvSpPr/>
          <p:nvPr/>
        </p:nvSpPr>
        <p:spPr>
          <a:xfrm>
            <a:off x="6534911" y="813816"/>
            <a:ext cx="437388" cy="329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7C44-96D4-D39B-4559-4DA452DE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752650"/>
            <a:ext cx="5029200" cy="9848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Clasification</a:t>
            </a: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types of BCI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03CB-A199-8E1B-D043-D4339484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276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D2D1F-D393-2549-315C-8DB29786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8229600" cy="33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C2C3-47A6-0C30-E4EA-D6E82BA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52650"/>
            <a:ext cx="5410200" cy="1231106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Categorization of</a:t>
            </a:r>
            <a:r>
              <a:rPr lang="en-US" sz="28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800" b="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800" b="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F370-7488-A7B8-A0C3-18E1E2C9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276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3F62-AA19-07CE-6199-73BBAEB4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2" y="2362200"/>
            <a:ext cx="77785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4393-0942-E2AE-9723-FC50B29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4" y="752650"/>
            <a:ext cx="4030345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FD03-991A-4096-F814-C50AF9BC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7772400" cy="22698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various computational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classification of motor imagery, P300, and SSVEP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training process, a learning algorithm is used to</a:t>
            </a:r>
            <a:r>
              <a:rPr lang="en-US" sz="20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for testing process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0"/>
              </a:spcBef>
              <a:spcAft>
                <a:spcPts val="0"/>
              </a:spcAft>
            </a:pPr>
            <a:r>
              <a:rPr lang="en-US" sz="11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49CC-98D7-C960-8278-D89CBD60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3573902"/>
            <a:ext cx="3816179" cy="2979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D1E2-F3F7-09CA-D7DB-B7A12E023149}"/>
              </a:ext>
            </a:extLst>
          </p:cNvPr>
          <p:cNvSpPr txBox="1"/>
          <p:nvPr/>
        </p:nvSpPr>
        <p:spPr>
          <a:xfrm flipH="1">
            <a:off x="3846659" y="3863222"/>
            <a:ext cx="44348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/Technology used in this paper are,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Machine</a:t>
            </a:r>
            <a:r>
              <a:rPr lang="en-US" spc="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Learning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Based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BCI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Machine</a:t>
            </a:r>
            <a:r>
              <a:rPr lang="en-US" spc="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Learning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P300</a:t>
            </a:r>
            <a:r>
              <a:rPr lang="en-US" spc="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Based</a:t>
            </a:r>
            <a:r>
              <a:rPr lang="en-US" spc="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BCI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Machine</a:t>
            </a:r>
            <a:r>
              <a:rPr lang="en-US" spc="1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Learning</a:t>
            </a:r>
            <a:r>
              <a:rPr lang="en-US" spc="14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n-US" spc="14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SSVEP</a:t>
            </a:r>
            <a:r>
              <a:rPr lang="en-US" spc="14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Based</a:t>
            </a:r>
            <a:r>
              <a:rPr lang="en-US" spc="1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BCI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4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2289" y="512191"/>
            <a:ext cx="39249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b="0" dirty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sz="44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14955" y="1077512"/>
            <a:ext cx="6775450" cy="4979035"/>
            <a:chOff x="2314955" y="1077512"/>
            <a:chExt cx="6775450" cy="4979035"/>
          </a:xfrm>
        </p:grpSpPr>
        <p:sp>
          <p:nvSpPr>
            <p:cNvPr id="5" name="object 5"/>
            <p:cNvSpPr/>
            <p:nvPr/>
          </p:nvSpPr>
          <p:spPr>
            <a:xfrm>
              <a:off x="2314955" y="1077512"/>
              <a:ext cx="3937254" cy="76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2114" y="565022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  <a:path w="548640" h="396239">
                  <a:moveTo>
                    <a:pt x="477519" y="0"/>
                  </a:moveTo>
                  <a:lnTo>
                    <a:pt x="505188" y="5588"/>
                  </a:lnTo>
                  <a:lnTo>
                    <a:pt x="527796" y="20829"/>
                  </a:lnTo>
                  <a:lnTo>
                    <a:pt x="543046" y="43435"/>
                  </a:lnTo>
                  <a:lnTo>
                    <a:pt x="548639" y="71120"/>
                  </a:lnTo>
                  <a:lnTo>
                    <a:pt x="548639" y="325120"/>
                  </a:lnTo>
                  <a:lnTo>
                    <a:pt x="543046" y="352804"/>
                  </a:lnTo>
                  <a:lnTo>
                    <a:pt x="527796" y="375410"/>
                  </a:lnTo>
                  <a:lnTo>
                    <a:pt x="505188" y="390651"/>
                  </a:lnTo>
                  <a:lnTo>
                    <a:pt x="477519" y="39624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624024"/>
            <a:ext cx="7463155" cy="2977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99085" algn="l"/>
                <a:tab pos="299720" algn="l"/>
                <a:tab pos="2275840" algn="l"/>
                <a:tab pos="3708400" algn="l"/>
                <a:tab pos="4069715" algn="l"/>
                <a:tab pos="5332095" algn="l"/>
                <a:tab pos="5801360" algn="l"/>
                <a:tab pos="6830695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Classif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cati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pre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ict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ng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cl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gi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points.</a:t>
            </a:r>
            <a:endParaRPr sz="2200" dirty="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99085" algn="l"/>
                <a:tab pos="299720" algn="l"/>
                <a:tab pos="988060" algn="l"/>
                <a:tab pos="1387475" algn="l"/>
                <a:tab pos="3184525" algn="l"/>
                <a:tab pos="3475354" algn="l"/>
                <a:tab pos="4618990" algn="l"/>
                <a:tab pos="5717540" algn="l"/>
                <a:tab pos="6162675" algn="l"/>
                <a:tab pos="6873240" algn="l"/>
              </a:tabLst>
            </a:pPr>
            <a:r>
              <a:rPr sz="2200" spc="-16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ask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ap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rox</a:t>
            </a:r>
            <a:r>
              <a:rPr sz="2200" spc="1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ating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ap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ing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(f)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2E2B1F"/>
                </a:solidFill>
                <a:latin typeface="Times New Roman"/>
                <a:cs typeface="Times New Roman"/>
              </a:rPr>
              <a:t>fr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om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inp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variables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(X) to discrete output variables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(y).</a:t>
            </a:r>
            <a:endParaRPr sz="32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200" spc="-30" dirty="0">
                <a:solidFill>
                  <a:srgbClr val="2E2B1F"/>
                </a:solidFill>
                <a:latin typeface="Times New Roman"/>
                <a:cs typeface="Times New Roman"/>
              </a:rPr>
              <a:t>Types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Classifiers</a:t>
            </a:r>
            <a:r>
              <a:rPr sz="22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K-Nearest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Neighbor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Support </a:t>
            </a:r>
            <a:r>
              <a:rPr sz="2200" spc="-45" dirty="0">
                <a:solidFill>
                  <a:srgbClr val="2E2B1F"/>
                </a:solidFill>
                <a:latin typeface="Times New Roman"/>
                <a:cs typeface="Times New Roman"/>
              </a:rPr>
              <a:t>Vector</a:t>
            </a:r>
            <a:r>
              <a:rPr sz="22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Machine</a:t>
            </a:r>
            <a:endParaRPr lang="en-US" sz="2200" spc="-5" dirty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CNN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419600" y="1219200"/>
            <a:ext cx="3797697" cy="4896853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200" b="1" dirty="0">
                <a:solidFill>
                  <a:srgbClr val="2E2B1F"/>
                </a:solidFill>
                <a:latin typeface="Times New Roman"/>
                <a:cs typeface="Times New Roman"/>
              </a:rPr>
              <a:t>1. </a:t>
            </a:r>
            <a:r>
              <a:rPr sz="22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K-Nearest</a:t>
            </a:r>
            <a:r>
              <a:rPr sz="2200" b="1" u="heavy" spc="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Neighbor</a:t>
            </a:r>
            <a:endParaRPr sz="22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45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simplest machine learning algorithm based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supervised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learning  technique.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 lazy learner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algorithm.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K-NN is </a:t>
            </a:r>
            <a:r>
              <a:rPr sz="1800" dirty="0">
                <a:latin typeface="Times New Roman"/>
                <a:cs typeface="Times New Roman"/>
              </a:rPr>
              <a:t>a non-parametric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KNN </a:t>
            </a:r>
            <a:r>
              <a:rPr sz="1800" dirty="0">
                <a:latin typeface="Times New Roman"/>
                <a:cs typeface="Times New Roman"/>
              </a:rPr>
              <a:t>algorithm at the </a:t>
            </a:r>
            <a:r>
              <a:rPr sz="1800" spc="-5" dirty="0">
                <a:latin typeface="Times New Roman"/>
                <a:cs typeface="Times New Roman"/>
              </a:rPr>
              <a:t>training phase </a:t>
            </a:r>
            <a:r>
              <a:rPr sz="1800" dirty="0">
                <a:latin typeface="Times New Roman"/>
                <a:cs typeface="Times New Roman"/>
              </a:rPr>
              <a:t>just stores the </a:t>
            </a:r>
            <a:r>
              <a:rPr sz="1800" spc="-5" dirty="0">
                <a:latin typeface="Times New Roman"/>
                <a:cs typeface="Times New Roman"/>
              </a:rPr>
              <a:t>dataset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it gets  new </a:t>
            </a:r>
            <a:r>
              <a:rPr sz="1800" spc="-5" dirty="0">
                <a:latin typeface="Times New Roman"/>
                <a:cs typeface="Times New Roman"/>
              </a:rPr>
              <a:t>data, </a:t>
            </a:r>
            <a:r>
              <a:rPr sz="1800" dirty="0">
                <a:latin typeface="Times New Roman"/>
                <a:cs typeface="Times New Roman"/>
              </a:rPr>
              <a:t>then it </a:t>
            </a:r>
            <a:r>
              <a:rPr sz="1800" spc="-5" dirty="0">
                <a:latin typeface="Times New Roman"/>
                <a:cs typeface="Times New Roman"/>
              </a:rPr>
              <a:t>classifies that data </a:t>
            </a:r>
            <a:r>
              <a:rPr sz="1800" dirty="0">
                <a:latin typeface="Times New Roman"/>
                <a:cs typeface="Times New Roman"/>
              </a:rPr>
              <a:t>into a </a:t>
            </a:r>
            <a:r>
              <a:rPr sz="1800" spc="-5" dirty="0">
                <a:latin typeface="Times New Roman"/>
                <a:cs typeface="Times New Roman"/>
              </a:rPr>
              <a:t>category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is much similar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K </a:t>
            </a:r>
            <a:r>
              <a:rPr sz="1800" dirty="0">
                <a:latin typeface="Times New Roman"/>
                <a:cs typeface="Times New Roman"/>
              </a:rPr>
              <a:t>denotes the count of nearest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neighbor.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calculate distance between datapoints: Euclidean distance,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Manhattan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1294E4E-75DE-7CC0-47F0-872D9CD4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247" y="533400"/>
            <a:ext cx="4030345" cy="677108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Classification</a:t>
            </a:r>
          </a:p>
        </p:txBody>
      </p:sp>
      <p:pic>
        <p:nvPicPr>
          <p:cNvPr id="6146" name="Picture 2" descr="KNN Classification Tutorial using Sklearn Python | DataCamp">
            <a:extLst>
              <a:ext uri="{FF2B5EF4-FFF2-40B4-BE49-F238E27FC236}">
                <a16:creationId xmlns:a16="http://schemas.microsoft.com/office/drawing/2014/main" id="{CED406EE-7B83-E3D1-D132-99CA913D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8" y="1521049"/>
            <a:ext cx="40303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332" y="448182"/>
            <a:ext cx="47270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dirty="0">
                <a:solidFill>
                  <a:schemeClr val="tx1"/>
                </a:solidFill>
                <a:latin typeface="Times New Roman"/>
                <a:cs typeface="Times New Roman"/>
              </a:rPr>
              <a:t>       Classification</a:t>
            </a:r>
            <a:endParaRPr sz="48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65898"/>
            <a:ext cx="7461884" cy="13614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25"/>
              </a:spcBef>
            </a:pPr>
            <a:r>
              <a:rPr sz="2200" b="1" spc="-5" dirty="0">
                <a:solidFill>
                  <a:srgbClr val="2E2B1F"/>
                </a:solidFill>
                <a:latin typeface="Carlito"/>
                <a:cs typeface="Carlito"/>
              </a:rPr>
              <a:t>2. </a:t>
            </a:r>
            <a:r>
              <a:rPr sz="2200" b="1" u="sng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Support </a:t>
            </a:r>
            <a:r>
              <a:rPr sz="2200" b="1" u="sng" spc="-4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Vector</a:t>
            </a:r>
            <a:r>
              <a:rPr sz="2200" b="1" u="sng" spc="-6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Machine</a:t>
            </a:r>
            <a:endParaRPr sz="2200" u="sng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439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Supervised Learning algorithms used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classification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regression  problems.</a:t>
            </a:r>
            <a:endParaRPr sz="1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SVM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algorithm</a:t>
            </a:r>
            <a:r>
              <a:rPr sz="18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-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47724" y="3963365"/>
            <a:ext cx="238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9CBDBC"/>
                </a:solidFill>
                <a:latin typeface="Carlito"/>
                <a:cs typeface="Carlito"/>
              </a:rPr>
              <a:t>iii.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349250" indent="-515620">
              <a:lnSpc>
                <a:spcPct val="100000"/>
              </a:lnSpc>
              <a:spcBef>
                <a:spcPts val="100"/>
              </a:spcBef>
              <a:buClr>
                <a:srgbClr val="9CBDBC"/>
              </a:buClr>
              <a:buAutoNum type="romanLcPeriod"/>
              <a:tabLst>
                <a:tab pos="527685" algn="l"/>
                <a:tab pos="528320" algn="l"/>
                <a:tab pos="5496560" algn="l"/>
              </a:tabLst>
            </a:pPr>
            <a:r>
              <a:rPr spc="-5" dirty="0"/>
              <a:t>The algorithm </a:t>
            </a:r>
            <a:r>
              <a:rPr spc="-15" dirty="0"/>
              <a:t>creates </a:t>
            </a:r>
            <a:r>
              <a:rPr dirty="0"/>
              <a:t>a </a:t>
            </a:r>
            <a:r>
              <a:rPr spc="-5" dirty="0"/>
              <a:t>decision boundary</a:t>
            </a:r>
            <a:r>
              <a:rPr spc="125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10" dirty="0"/>
              <a:t>can	</a:t>
            </a:r>
            <a:r>
              <a:rPr spc="-15" dirty="0"/>
              <a:t>segregate</a:t>
            </a:r>
            <a:r>
              <a:rPr spc="-55" dirty="0"/>
              <a:t> </a:t>
            </a:r>
            <a:r>
              <a:rPr spc="20" dirty="0"/>
              <a:t>n- 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dimensional</a:t>
            </a:r>
            <a:r>
              <a:rPr spc="-5" dirty="0"/>
              <a:t> </a:t>
            </a:r>
            <a:r>
              <a:rPr dirty="0"/>
              <a:t>space </a:t>
            </a:r>
            <a:r>
              <a:rPr spc="-10" dirty="0"/>
              <a:t>into</a:t>
            </a:r>
            <a:r>
              <a:rPr spc="5" dirty="0"/>
              <a:t> </a:t>
            </a:r>
            <a:r>
              <a:rPr spc="-5" dirty="0"/>
              <a:t>classes.</a:t>
            </a:r>
          </a:p>
          <a:p>
            <a:pPr marL="527685" marR="697865" indent="-515620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AutoNum type="romanLcPeriod"/>
              <a:tabLst>
                <a:tab pos="527685" algn="l"/>
                <a:tab pos="528320" algn="l"/>
              </a:tabLst>
            </a:pPr>
            <a:r>
              <a:rPr spc="-5" dirty="0"/>
              <a:t>The </a:t>
            </a:r>
            <a:r>
              <a:rPr spc="-10" dirty="0"/>
              <a:t>best </a:t>
            </a:r>
            <a:r>
              <a:rPr spc="-5" dirty="0"/>
              <a:t>boundary </a:t>
            </a:r>
            <a:r>
              <a:rPr dirty="0"/>
              <a:t>is the </a:t>
            </a:r>
            <a:r>
              <a:rPr spc="-5" dirty="0"/>
              <a:t>hyperplane of </a:t>
            </a:r>
            <a:r>
              <a:rPr spc="-10" dirty="0"/>
              <a:t>SVM </a:t>
            </a:r>
            <a:r>
              <a:rPr spc="-5" dirty="0"/>
              <a:t>having maximum  </a:t>
            </a:r>
            <a:r>
              <a:rPr spc="-10" dirty="0"/>
              <a:t>distance </a:t>
            </a:r>
            <a:r>
              <a:rPr spc="-5" dirty="0"/>
              <a:t>between</a:t>
            </a:r>
            <a:r>
              <a:rPr spc="25" dirty="0"/>
              <a:t> </a:t>
            </a:r>
            <a:r>
              <a:rPr spc="-10" dirty="0"/>
              <a:t>datapoints.</a:t>
            </a:r>
          </a:p>
          <a:p>
            <a:pPr marL="527685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The </a:t>
            </a:r>
            <a:r>
              <a:rPr spc="-10" dirty="0"/>
              <a:t>closest datapoint to </a:t>
            </a:r>
            <a:r>
              <a:rPr dirty="0"/>
              <a:t>the </a:t>
            </a:r>
            <a:r>
              <a:rPr spc="-5" dirty="0"/>
              <a:t>hyperplane </a:t>
            </a:r>
            <a:r>
              <a:rPr spc="-10" dirty="0"/>
              <a:t>are called </a:t>
            </a:r>
            <a:r>
              <a:rPr dirty="0"/>
              <a:t>as </a:t>
            </a:r>
            <a:r>
              <a:rPr spc="-5" dirty="0"/>
              <a:t>support</a:t>
            </a:r>
            <a:r>
              <a:rPr spc="155" dirty="0"/>
              <a:t> </a:t>
            </a:r>
            <a:r>
              <a:rPr spc="-10" dirty="0"/>
              <a:t>vectors.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4293234"/>
            <a:ext cx="722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generation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3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lines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separates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classes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accurately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</a:t>
            </a:r>
            <a:r>
              <a:rPr sz="1800" spc="1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clearly.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5122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A884736E-D9F8-1999-627A-FFA02B18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5059514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C85-DA0C-74AE-FE6D-04D77FB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4" y="752650"/>
            <a:ext cx="4030345" cy="677108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0607-C88A-FE6E-5B0A-CA42A0A6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7003415" cy="276999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 Neural network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55134-D569-D11D-1D4F-F76AEEE7B73E}"/>
              </a:ext>
            </a:extLst>
          </p:cNvPr>
          <p:cNvSpPr txBox="1"/>
          <p:nvPr/>
        </p:nvSpPr>
        <p:spPr>
          <a:xfrm>
            <a:off x="228600" y="2286001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or CNN is a type of artificial neural network, which is widely used for image/object recognition and classification. Deep Learning thus recognizes objects in an image by using a CNN.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 a neural network that has one or more convolutional layers and are used mainly for image processing, classification, segmentation and also for other auto correlated data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What is max pooling in convolutional neural networks? - Quora">
            <a:extLst>
              <a:ext uri="{FF2B5EF4-FFF2-40B4-BE49-F238E27FC236}">
                <a16:creationId xmlns:a16="http://schemas.microsoft.com/office/drawing/2014/main" id="{4572F990-AA84-001A-9F16-DA7FA5A8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9" y="4744047"/>
            <a:ext cx="52197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4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8678-4C87-680D-0149-411616B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752650"/>
            <a:ext cx="5486400" cy="1354217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5E94-97B9-CD1A-1506-25761E34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challenges pertaining</a:t>
            </a:r>
            <a:r>
              <a:rPr lang="en-US" sz="24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EEG-based BCI were identified and categorized according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BCI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assessment,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commercialization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To develop an efficient BCI model that will be able to </a:t>
            </a:r>
            <a:r>
              <a:rPr lang="en-US" sz="2400" dirty="0" err="1">
                <a:latin typeface="Times New Roman" panose="02020603050405020304" pitchFamily="18" charset="0"/>
              </a:rPr>
              <a:t>assit</a:t>
            </a:r>
            <a:r>
              <a:rPr lang="en-US" sz="2400" dirty="0">
                <a:latin typeface="Times New Roman" panose="02020603050405020304" pitchFamily="18" charset="0"/>
              </a:rPr>
              <a:t> people with lost limbs using  Robotic prosthetic by </a:t>
            </a:r>
            <a:r>
              <a:rPr lang="en-US" sz="2400" dirty="0" err="1">
                <a:latin typeface="Times New Roman" panose="02020603050405020304" pitchFamily="18" charset="0"/>
              </a:rPr>
              <a:t>analysing</a:t>
            </a:r>
            <a:r>
              <a:rPr lang="en-US" sz="2400" dirty="0">
                <a:latin typeface="Times New Roman" panose="02020603050405020304" pitchFamily="18" charset="0"/>
              </a:rPr>
              <a:t> the brain signals for MI tasks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93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1595373"/>
            <a:ext cx="7542530" cy="602023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42900" marR="7493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Ramadan RA,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Vasilakos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AV (2017) Brain computer interface: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signals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eview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Neurocomputing</a:t>
            </a:r>
          </a:p>
          <a:p>
            <a:pPr marL="342900" marR="7493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66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Aricò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Borghini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G, Di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Flumeri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Sciaraffa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Babiloni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(2018) Passive BCI beyond the lab: current trends and future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Physiol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66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39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Kamousi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Amini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AN, He B (2007) Classification of motor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imagery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cortical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density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Von</a:t>
            </a:r>
            <a:r>
              <a:rPr lang="en-US" sz="1100" spc="-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Neumann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entropy.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39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39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Birbaumer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(1999) Slow cortical potentials: plasticity, operant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control,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behavioral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effects.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Neuroscientist</a:t>
            </a:r>
          </a:p>
          <a:p>
            <a:pPr marL="342900" marR="7239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Hoffmann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U,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Vesin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JM,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Ebrahimi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T,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Diserens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(2008)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cient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P300-based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brain–computer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subjects.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Neurosci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</a:p>
          <a:p>
            <a:pPr marL="342900" marR="74295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175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Middendorf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McMillan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Calhoun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Jones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KS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(2000)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Brain-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computer interfaces based on the steady-state visual-evoked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Rehabil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175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66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Huang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D,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Qian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Fei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Jia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(2012)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Electro-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encephalography (EEG)-based brain–computer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(BCI): a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2-D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wheelchair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event-related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desynchro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nization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/synchronization and state control. IEEE Trans Neural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Rehabil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66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Höhne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Tangermann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(2014) Towards user-friendly spell-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an auditory brain-computer interface: the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charstreamer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paradigm.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marR="7429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Kwak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NS,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Müller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KR,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(2015)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limb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exoskeleton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system based on steady state visual evoked potentials. J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93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Wolpaw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JR,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Wolpaw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EW (2012) Brain-computer interfaces: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new under the sun. Brain–computer interfaces: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ciples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</a:t>
            </a:r>
          </a:p>
          <a:p>
            <a:pPr marL="342900" marR="74295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Vidal JJ (1973) Toward direct brain–computer communication.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Annu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Biophys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Bioeng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4295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6200" lvl="0" indent="-34290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Fetz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EE (1969) Operant conditioning of cortical unit activity.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6200" lvl="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4930" lvl="0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SzPts val="850"/>
              <a:tabLst>
                <a:tab pos="324485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      Delgado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JMR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(1969)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mind: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psy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1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chocivilized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society,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Publications</a:t>
            </a:r>
          </a:p>
          <a:p>
            <a:pPr marL="342900" marR="74930" lvl="0" indent="-342900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SzPts val="850"/>
              <a:buFont typeface="Times New Roman" panose="02020603050405020304" pitchFamily="18" charset="0"/>
              <a:buAutoNum type="arabicPeriod"/>
              <a:tabLst>
                <a:tab pos="32448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3DA29C4-7EA5-7CCE-4FC5-F5C83C9B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85800"/>
            <a:ext cx="3966845" cy="677108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18D5-05BD-D051-BA89-013F3ED2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4" y="752650"/>
            <a:ext cx="4030345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8BF1-DA32-BAEF-DF35-CE69037A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276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6" name="Picture 4" descr="THANK YOU® STUDIO">
            <a:extLst>
              <a:ext uri="{FF2B5EF4-FFF2-40B4-BE49-F238E27FC236}">
                <a16:creationId xmlns:a16="http://schemas.microsoft.com/office/drawing/2014/main" id="{618A885D-3ACD-FF85-0683-84FACCFD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26" y="220980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66" y="467994"/>
            <a:ext cx="21570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5" dirty="0">
                <a:solidFill>
                  <a:srgbClr val="675E46"/>
                </a:solidFill>
                <a:latin typeface="Caladea"/>
                <a:cs typeface="Caladea"/>
              </a:rPr>
              <a:t>Contents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2180"/>
            <a:ext cx="5026660" cy="44948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4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spc="-10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 Cap and Electrode Placement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spc="-5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types of BCI</a:t>
            </a: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</a:t>
            </a: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  <a:path w="548640" h="396239">
                <a:moveTo>
                  <a:pt x="477519" y="0"/>
                </a:moveTo>
                <a:lnTo>
                  <a:pt x="505188" y="5588"/>
                </a:lnTo>
                <a:lnTo>
                  <a:pt x="527796" y="20829"/>
                </a:lnTo>
                <a:lnTo>
                  <a:pt x="543046" y="43435"/>
                </a:lnTo>
                <a:lnTo>
                  <a:pt x="548639" y="71120"/>
                </a:lnTo>
                <a:lnTo>
                  <a:pt x="548639" y="325120"/>
                </a:lnTo>
                <a:lnTo>
                  <a:pt x="543046" y="352804"/>
                </a:lnTo>
                <a:lnTo>
                  <a:pt x="527796" y="375410"/>
                </a:lnTo>
                <a:lnTo>
                  <a:pt x="505188" y="390651"/>
                </a:lnTo>
                <a:lnTo>
                  <a:pt x="477519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464567"/>
            <a:ext cx="3961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dirty="0">
                <a:latin typeface="Caladea"/>
                <a:cs typeface="Caladea"/>
              </a:rPr>
              <a:t> </a:t>
            </a:r>
            <a:r>
              <a:rPr lang="en-US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131" y="1538986"/>
            <a:ext cx="4017645" cy="325435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8890" indent="-343535" algn="just">
              <a:lnSpc>
                <a:spcPct val="90100"/>
              </a:lnSpc>
              <a:spcBef>
                <a:spcPts val="28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BCI is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communication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control 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system established</a:t>
            </a:r>
            <a:r>
              <a:rPr lang="en-US" sz="16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CNS(</a:t>
            </a:r>
            <a:r>
              <a:rPr lang="en-US" sz="1600" dirty="0"/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nervous system) and its external or internal environment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ts val="1730"/>
              </a:lnSpc>
              <a:spcBef>
                <a:spcPts val="119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BCI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is a collaboration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in which brain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accepts 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 controls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mechanical device as a  natural part of its representation of the</a:t>
            </a:r>
            <a:r>
              <a:rPr sz="16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Times New Roman"/>
                <a:cs typeface="Times New Roman"/>
              </a:rPr>
              <a:t>body.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90000"/>
              </a:lnSpc>
              <a:spcBef>
                <a:spcPts val="115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makes humans bind their brains to computers, allowing people to generate brain waves that are converted into commands for the applications they are designed for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31" y="5145785"/>
            <a:ext cx="4024629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 algn="just">
              <a:lnSpc>
                <a:spcPts val="1730"/>
              </a:lnSpc>
              <a:spcBef>
                <a:spcPts val="31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65" dirty="0">
                <a:solidFill>
                  <a:srgbClr val="2E2B1F"/>
                </a:solidFill>
                <a:latin typeface="Times New Roman"/>
                <a:cs typeface="Times New Roman"/>
              </a:rPr>
              <a:t>EEG </a:t>
            </a:r>
            <a:r>
              <a:rPr sz="1600" spc="-4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600" spc="-65" dirty="0">
                <a:solidFill>
                  <a:srgbClr val="2E2B1F"/>
                </a:solidFill>
                <a:latin typeface="Times New Roman"/>
                <a:cs typeface="Times New Roman"/>
              </a:rPr>
              <a:t>used </a:t>
            </a:r>
            <a:r>
              <a:rPr sz="1600" spc="-45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1600" spc="-55" dirty="0">
                <a:solidFill>
                  <a:srgbClr val="2E2B1F"/>
                </a:solidFill>
                <a:latin typeface="Times New Roman"/>
                <a:cs typeface="Times New Roman"/>
              </a:rPr>
              <a:t>BCI </a:t>
            </a:r>
            <a:r>
              <a:rPr sz="1600" spc="-7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1600" spc="-4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5" dirty="0">
                <a:solidFill>
                  <a:srgbClr val="2E2B1F"/>
                </a:solidFill>
                <a:latin typeface="Times New Roman"/>
                <a:cs typeface="Times New Roman"/>
              </a:rPr>
              <a:t>its </a:t>
            </a:r>
            <a:r>
              <a:rPr sz="1600" spc="-65" dirty="0">
                <a:solidFill>
                  <a:srgbClr val="2E2B1F"/>
                </a:solidFill>
                <a:latin typeface="Times New Roman"/>
                <a:cs typeface="Times New Roman"/>
              </a:rPr>
              <a:t>high time  </a:t>
            </a:r>
            <a:r>
              <a:rPr sz="1600" spc="-75" dirty="0">
                <a:solidFill>
                  <a:srgbClr val="2E2B1F"/>
                </a:solidFill>
                <a:latin typeface="Times New Roman"/>
                <a:cs typeface="Times New Roman"/>
              </a:rPr>
              <a:t>resolution, </a:t>
            </a:r>
            <a:r>
              <a:rPr sz="1600" spc="-70" dirty="0">
                <a:solidFill>
                  <a:srgbClr val="2E2B1F"/>
                </a:solidFill>
                <a:latin typeface="Times New Roman"/>
                <a:cs typeface="Times New Roman"/>
              </a:rPr>
              <a:t>relative </a:t>
            </a:r>
            <a:r>
              <a:rPr sz="1600" spc="-5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1600" spc="-4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65" dirty="0">
                <a:solidFill>
                  <a:srgbClr val="2E2B1F"/>
                </a:solidFill>
                <a:latin typeface="Times New Roman"/>
                <a:cs typeface="Times New Roman"/>
              </a:rPr>
              <a:t>brain </a:t>
            </a:r>
            <a:r>
              <a:rPr sz="1600" spc="-70" dirty="0">
                <a:solidFill>
                  <a:srgbClr val="2E2B1F"/>
                </a:solidFill>
                <a:latin typeface="Times New Roman"/>
                <a:cs typeface="Times New Roman"/>
              </a:rPr>
              <a:t>signal </a:t>
            </a:r>
            <a:r>
              <a:rPr sz="1600" spc="-75" dirty="0">
                <a:solidFill>
                  <a:srgbClr val="2E2B1F"/>
                </a:solidFill>
                <a:latin typeface="Times New Roman"/>
                <a:cs typeface="Times New Roman"/>
              </a:rPr>
              <a:t>acquisition  </a:t>
            </a:r>
            <a:r>
              <a:rPr sz="1600" spc="-6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600" spc="-80" dirty="0">
                <a:solidFill>
                  <a:srgbClr val="2E2B1F"/>
                </a:solidFill>
                <a:latin typeface="Times New Roman"/>
                <a:cs typeface="Times New Roman"/>
              </a:rPr>
              <a:t>non-invasive </a:t>
            </a:r>
            <a:r>
              <a:rPr sz="1600" spc="-45" dirty="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sz="1600" spc="-2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2E2B1F"/>
                </a:solidFill>
                <a:latin typeface="Times New Roman"/>
                <a:cs typeface="Times New Roman"/>
              </a:rPr>
              <a:t>nature.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138627-DC83-127A-988A-EF2EA1AB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06625"/>
            <a:ext cx="2439160" cy="2439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35940" y="1627073"/>
            <a:ext cx="4337685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95" dirty="0">
                <a:solidFill>
                  <a:srgbClr val="2E2B1F"/>
                </a:solidFill>
                <a:latin typeface="Times New Roman"/>
                <a:cs typeface="Times New Roman"/>
              </a:rPr>
              <a:t>Thinking </a:t>
            </a:r>
            <a:r>
              <a:rPr sz="1600" spc="35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1600" spc="110" dirty="0">
                <a:solidFill>
                  <a:srgbClr val="2E2B1F"/>
                </a:solidFill>
                <a:latin typeface="Times New Roman"/>
                <a:cs typeface="Times New Roman"/>
              </a:rPr>
              <a:t>imagination-based</a:t>
            </a:r>
            <a:r>
              <a:rPr sz="16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2E2B1F"/>
                </a:solidFill>
                <a:latin typeface="Times New Roman"/>
                <a:cs typeface="Times New Roman"/>
              </a:rPr>
              <a:t>activitie</a:t>
            </a:r>
            <a:r>
              <a:rPr lang="en-US" sz="1600" spc="10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endParaRPr lang="en-US" sz="16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lang="en-US" sz="1600" spc="80" dirty="0">
                <a:solidFill>
                  <a:srgbClr val="2E2B1F"/>
                </a:solidFill>
                <a:latin typeface="Times New Roman"/>
                <a:cs typeface="Times New Roman"/>
              </a:rPr>
              <a:t>known </a:t>
            </a:r>
            <a:r>
              <a:rPr lang="en-US"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as </a:t>
            </a:r>
            <a:r>
              <a:rPr lang="en-US" sz="1600" spc="80" dirty="0">
                <a:solidFill>
                  <a:srgbClr val="2E2B1F"/>
                </a:solidFill>
                <a:latin typeface="Times New Roman"/>
                <a:cs typeface="Times New Roman"/>
              </a:rPr>
              <a:t>Motor</a:t>
            </a:r>
            <a:r>
              <a:rPr lang="en-US" sz="1600" spc="2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E2B1F"/>
                </a:solidFill>
                <a:latin typeface="Times New Roman"/>
                <a:cs typeface="Times New Roman"/>
              </a:rPr>
              <a:t>Imagery(MI) </a:t>
            </a:r>
            <a:r>
              <a:rPr lang="en-US"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activities.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MI involves imagining a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moving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body part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without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any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actual movement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muscles in  </a:t>
            </a:r>
            <a:r>
              <a:rPr sz="1600" spc="-25" dirty="0">
                <a:solidFill>
                  <a:srgbClr val="2E2B1F"/>
                </a:solidFill>
                <a:latin typeface="Times New Roman"/>
                <a:cs typeface="Times New Roman"/>
              </a:rPr>
              <a:t>body.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443" y="4010694"/>
            <a:ext cx="4337685" cy="2266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different rhythms of the brain such as </a:t>
            </a:r>
            <a:r>
              <a:rPr lang="en-US" sz="1600" dirty="0">
                <a:solidFill>
                  <a:srgbClr val="1F1F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Beta (14-30 Hz),</a:t>
            </a:r>
            <a:r>
              <a:rPr lang="en-US" sz="1600" spc="5" dirty="0">
                <a:solidFill>
                  <a:srgbClr val="1F1F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F1F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(8-13 Hz), Theta (4-7 Hz), and Delta (1-3 Hz)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differ in their frequency ranges, state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mind.</a:t>
            </a:r>
          </a:p>
          <a:p>
            <a:pPr marL="297815" marR="5080" indent="-28575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interface can be based on brain activity during muscular movements or the changes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rhythms of brain signals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030" name="Picture 6" descr="Home-based motor imagery intervention improves functional performance  following total knee arthroplasty in the short term: a randomized  controlled trial | Journal of Orthopaedic Surgery and Research | Full Text">
            <a:extLst>
              <a:ext uri="{FF2B5EF4-FFF2-40B4-BE49-F238E27FC236}">
                <a16:creationId xmlns:a16="http://schemas.microsoft.com/office/drawing/2014/main" id="{E83786D6-EA41-D827-3F71-E155F5F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17161"/>
            <a:ext cx="2401063" cy="46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53B0D5-A922-2079-463D-1FBA64923BAA}"/>
              </a:ext>
            </a:extLst>
          </p:cNvPr>
          <p:cNvSpPr txBox="1"/>
          <p:nvPr/>
        </p:nvSpPr>
        <p:spPr>
          <a:xfrm>
            <a:off x="2590800" y="557041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imagery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2269" y="201625"/>
            <a:ext cx="42430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dirty="0">
                <a:solidFill>
                  <a:schemeClr val="tx1"/>
                </a:solidFill>
                <a:latin typeface="Times New Roman"/>
                <a:cs typeface="Times New Roman"/>
              </a:rPr>
              <a:t>Literature survey</a:t>
            </a:r>
            <a:endParaRPr sz="48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3411" y="880872"/>
            <a:ext cx="6937375" cy="5175250"/>
            <a:chOff x="2153411" y="880872"/>
            <a:chExt cx="6937375" cy="5175250"/>
          </a:xfrm>
        </p:grpSpPr>
        <p:sp>
          <p:nvSpPr>
            <p:cNvPr id="5" name="object 5"/>
            <p:cNvSpPr/>
            <p:nvPr/>
          </p:nvSpPr>
          <p:spPr>
            <a:xfrm>
              <a:off x="2153411" y="880872"/>
              <a:ext cx="4263390" cy="89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2114" y="5650230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  <a:path w="548640" h="396239">
                  <a:moveTo>
                    <a:pt x="477519" y="0"/>
                  </a:moveTo>
                  <a:lnTo>
                    <a:pt x="505188" y="5588"/>
                  </a:lnTo>
                  <a:lnTo>
                    <a:pt x="527796" y="20829"/>
                  </a:lnTo>
                  <a:lnTo>
                    <a:pt x="543046" y="43435"/>
                  </a:lnTo>
                  <a:lnTo>
                    <a:pt x="548639" y="71120"/>
                  </a:lnTo>
                  <a:lnTo>
                    <a:pt x="548639" y="325120"/>
                  </a:lnTo>
                  <a:lnTo>
                    <a:pt x="543046" y="352804"/>
                  </a:lnTo>
                  <a:lnTo>
                    <a:pt x="527796" y="375410"/>
                  </a:lnTo>
                  <a:lnTo>
                    <a:pt x="505188" y="390651"/>
                  </a:lnTo>
                  <a:lnTo>
                    <a:pt x="477519" y="39624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8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49076"/>
              </p:ext>
            </p:extLst>
          </p:nvPr>
        </p:nvGraphicFramePr>
        <p:xfrm>
          <a:off x="298450" y="1381504"/>
          <a:ext cx="7854950" cy="5463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506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Title and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Autors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with Year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estaiblished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Machine learning techniques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559">
                <a:tc>
                  <a:txBody>
                    <a:bodyPr/>
                    <a:lstStyle/>
                    <a:p>
                      <a:pPr marL="90805" marR="32131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Baig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MZ, Aslam N, Shum HP, Zhang L (2017)</a:t>
                      </a:r>
                    </a:p>
                    <a:p>
                      <a:pPr marL="90805" marR="32131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Differential evo-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lution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algorithm as a tool for optimal feature subset selection in motor imagery </a:t>
                      </a:r>
                    </a:p>
                    <a:p>
                      <a:pPr marL="90805" marR="321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91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SVM, K-NN, Naïve Bayes	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Accuracy: 90.4%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456">
                <a:tc>
                  <a:txBody>
                    <a:bodyPr/>
                    <a:lstStyle/>
                    <a:p>
                      <a:pPr marL="90805" marR="83185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788035" algn="l"/>
                          <a:tab pos="914400" algn="l"/>
                          <a:tab pos="1520825" algn="l"/>
                          <a:tab pos="1666875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Islam MR, Tanaka T,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Akter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MS,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Molla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MKI (2017)</a:t>
                      </a:r>
                    </a:p>
                    <a:p>
                      <a:pPr marL="90805" marR="83185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788035" algn="l"/>
                          <a:tab pos="914400" algn="l"/>
                          <a:tab pos="1520825" algn="l"/>
                          <a:tab pos="1666875" algn="l"/>
                        </a:tabLs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motor imagery BCI using multiband tangent space map- ping. In: 2017 22nd International conference on digital signal processing (DSP). IEEE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US" sz="12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Accuracy: 83.82%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78">
                <a:tc>
                  <a:txBody>
                    <a:bodyPr/>
                    <a:lstStyle/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Lee HK, Choi YS (2018) </a:t>
                      </a:r>
                    </a:p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convolution neural networks scheme for classification of motor imagery EEG based on wavelet time- frequency image.</a:t>
                      </a:r>
                    </a:p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In: 2018 International conference 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networking (ICOIN). IEEE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Accuracy: 78.93%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44">
                <a:tc>
                  <a:txBody>
                    <a:bodyPr/>
                    <a:lstStyle/>
                    <a:p>
                      <a:pPr marL="90805" marR="1905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Rashid M, Bari BS, Hasan MJ,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Razman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MAM, Musa RM, Ab Nasir AF, Majeed APA (2021) </a:t>
                      </a:r>
                    </a:p>
                    <a:p>
                      <a:pPr marL="90805" marR="1905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classification of motor imagery response: an accuracy enhancement through the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random subspace k-NN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k-nearest neighbor (k-NN)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Accuracy: 95.21%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4626" y="228600"/>
            <a:ext cx="302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6C5224"/>
                </a:solidFill>
                <a:uFill>
                  <a:solidFill>
                    <a:srgbClr val="6C5224"/>
                  </a:solidFill>
                </a:uFill>
                <a:latin typeface="Times New Roman"/>
                <a:cs typeface="Times New Roman"/>
              </a:rPr>
              <a:t>CHALLENGES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1" y="1371600"/>
            <a:ext cx="411479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400" spc="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7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  <a:r>
              <a:rPr sz="2400" spc="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400" spc="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7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scalp</a:t>
            </a:r>
            <a:r>
              <a:rPr sz="2400" spc="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sz="2400" spc="7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400" spc="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non-stationary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nature,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of noise </a:t>
            </a:r>
            <a:r>
              <a:rPr sz="24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artefacts are</a:t>
            </a:r>
            <a:r>
              <a:rPr sz="2400" spc="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essential.</a:t>
            </a:r>
            <a:endParaRPr lang="en-US" sz="2400" spc="-5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400" spc="-5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important for better classification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800">
              <a:latin typeface="Carlito"/>
              <a:cs typeface="Carli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F2AE40-5E5B-07E9-C0DD-74A71B91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05000"/>
            <a:ext cx="21307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9870" y="467994"/>
            <a:ext cx="33261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heavy" spc="-95" dirty="0">
                <a:solidFill>
                  <a:srgbClr val="675E46"/>
                </a:solidFill>
                <a:uFill>
                  <a:solidFill>
                    <a:srgbClr val="675E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0632" y="1088100"/>
            <a:ext cx="6320155" cy="4968240"/>
            <a:chOff x="2770632" y="1088100"/>
            <a:chExt cx="6320155" cy="4968240"/>
          </a:xfrm>
        </p:grpSpPr>
        <p:sp>
          <p:nvSpPr>
            <p:cNvPr id="5" name="object 5"/>
            <p:cNvSpPr/>
            <p:nvPr/>
          </p:nvSpPr>
          <p:spPr>
            <a:xfrm>
              <a:off x="2770632" y="1088100"/>
              <a:ext cx="3027425" cy="922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2114" y="5650230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  <a:path w="548640" h="396239">
                  <a:moveTo>
                    <a:pt x="477519" y="0"/>
                  </a:moveTo>
                  <a:lnTo>
                    <a:pt x="505188" y="5588"/>
                  </a:lnTo>
                  <a:lnTo>
                    <a:pt x="527796" y="20829"/>
                  </a:lnTo>
                  <a:lnTo>
                    <a:pt x="543046" y="43435"/>
                  </a:lnTo>
                  <a:lnTo>
                    <a:pt x="548639" y="71120"/>
                  </a:lnTo>
                  <a:lnTo>
                    <a:pt x="548639" y="325120"/>
                  </a:lnTo>
                  <a:lnTo>
                    <a:pt x="543046" y="352804"/>
                  </a:lnTo>
                  <a:lnTo>
                    <a:pt x="527796" y="375410"/>
                  </a:lnTo>
                  <a:lnTo>
                    <a:pt x="505188" y="390651"/>
                  </a:lnTo>
                  <a:lnTo>
                    <a:pt x="477519" y="39624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534109"/>
            <a:ext cx="7388859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055"/>
              </a:lnSpc>
              <a:spcBef>
                <a:spcPts val="100"/>
              </a:spcBef>
              <a:buClr>
                <a:srgbClr val="A9A47B"/>
              </a:buClr>
              <a:buSzPct val="55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Acquiring</a:t>
            </a:r>
            <a:r>
              <a:rPr sz="1800" spc="2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18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brain</a:t>
            </a:r>
            <a:r>
              <a:rPr sz="1800" spc="2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signals,</a:t>
            </a:r>
            <a:r>
              <a:rPr sz="18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1800" spc="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analyze</a:t>
            </a:r>
            <a:r>
              <a:rPr sz="1800" spc="229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interpret</a:t>
            </a:r>
            <a:r>
              <a:rPr sz="1800" spc="2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1800" spc="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properties</a:t>
            </a:r>
            <a:r>
              <a:rPr sz="1800" spc="229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18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EEG</a:t>
            </a:r>
            <a:endParaRPr sz="1800" dirty="0">
              <a:latin typeface="Times New Roman"/>
              <a:cs typeface="Times New Roman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signals.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marR="7620" indent="-343535">
              <a:lnSpc>
                <a:spcPts val="1939"/>
              </a:lnSpc>
              <a:buClr>
                <a:srgbClr val="A9A47B"/>
              </a:buClr>
              <a:buSzPct val="55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6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classify motor imagery activities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like 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elbow,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wrist, finger movements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techniques.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Wingdings"/>
              <a:buChar char=""/>
            </a:pPr>
            <a:endParaRPr sz="2450" dirty="0"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1939"/>
              </a:lnSpc>
              <a:buClr>
                <a:srgbClr val="A9A47B"/>
              </a:buClr>
              <a:buSzPct val="55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6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develop an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intelligent BCI based prosthesis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all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functions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displayed by 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human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hand.</a:t>
            </a:r>
            <a:endParaRPr lang="en-US" sz="1800" dirty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1939"/>
              </a:lnSpc>
              <a:buClr>
                <a:srgbClr val="A9A47B"/>
              </a:buClr>
              <a:buSzPct val="55555"/>
              <a:buFont typeface="Wingdings"/>
              <a:buChar char=""/>
              <a:tabLst>
                <a:tab pos="355600" algn="l"/>
                <a:tab pos="356235" algn="l"/>
              </a:tabLst>
            </a:pPr>
            <a:endParaRPr lang="en-US" dirty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1939"/>
              </a:lnSpc>
              <a:buClr>
                <a:srgbClr val="A9A47B"/>
              </a:buClr>
              <a:buSzPct val="55555"/>
              <a:buFont typeface="Wingdings"/>
              <a:buChar char=""/>
              <a:tabLst>
                <a:tab pos="355600" algn="l"/>
                <a:tab pos="356235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5940" y="1538986"/>
            <a:ext cx="3804285" cy="2317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5080" indent="-343535" algn="just">
              <a:lnSpc>
                <a:spcPct val="90100"/>
              </a:lnSpc>
              <a:spcBef>
                <a:spcPts val="28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position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electrodes 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scalp is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based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on 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International 10-20 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system.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Non-invasive</a:t>
            </a:r>
            <a:r>
              <a:rPr sz="16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F – frontal</a:t>
            </a:r>
            <a:r>
              <a:rPr sz="16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lobe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190"/>
              </a:spcBef>
              <a:buClr>
                <a:srgbClr val="9CBDBC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 – central</a:t>
            </a:r>
            <a:r>
              <a:rPr sz="16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lobe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195"/>
              </a:spcBef>
              <a:buClr>
                <a:srgbClr val="9CBDBC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 - parietal</a:t>
            </a:r>
            <a:r>
              <a:rPr sz="16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lobe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190"/>
              </a:spcBef>
              <a:buClr>
                <a:srgbClr val="9CBDBC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 – occipital</a:t>
            </a:r>
            <a:r>
              <a:rPr sz="16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lobe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195"/>
              </a:spcBef>
              <a:buClr>
                <a:srgbClr val="9CBDBC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 –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temporal</a:t>
            </a:r>
            <a:r>
              <a:rPr sz="16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lobe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00" y="1836420"/>
            <a:ext cx="4671060" cy="4219575"/>
            <a:chOff x="4419600" y="1836420"/>
            <a:chExt cx="4671060" cy="4219575"/>
          </a:xfrm>
        </p:grpSpPr>
        <p:sp>
          <p:nvSpPr>
            <p:cNvPr id="11" name="object 11"/>
            <p:cNvSpPr/>
            <p:nvPr/>
          </p:nvSpPr>
          <p:spPr>
            <a:xfrm>
              <a:off x="4419600" y="1836420"/>
              <a:ext cx="3657600" cy="3351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2114" y="565022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  <a:path w="548640" h="396239">
                  <a:moveTo>
                    <a:pt x="477519" y="0"/>
                  </a:moveTo>
                  <a:lnTo>
                    <a:pt x="505188" y="5588"/>
                  </a:lnTo>
                  <a:lnTo>
                    <a:pt x="527796" y="20829"/>
                  </a:lnTo>
                  <a:lnTo>
                    <a:pt x="543046" y="43435"/>
                  </a:lnTo>
                  <a:lnTo>
                    <a:pt x="548639" y="71120"/>
                  </a:lnTo>
                  <a:lnTo>
                    <a:pt x="548639" y="325120"/>
                  </a:lnTo>
                  <a:lnTo>
                    <a:pt x="543046" y="352804"/>
                  </a:lnTo>
                  <a:lnTo>
                    <a:pt x="527796" y="375410"/>
                  </a:lnTo>
                  <a:lnTo>
                    <a:pt x="505188" y="390651"/>
                  </a:lnTo>
                  <a:lnTo>
                    <a:pt x="477519" y="39624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96477" y="3129504"/>
            <a:ext cx="178435" cy="135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UG</a:t>
            </a:r>
            <a:r>
              <a:rPr sz="1200" spc="-45" dirty="0">
                <a:solidFill>
                  <a:srgbClr val="DFDCB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DFDCB7"/>
                </a:solidFill>
                <a:latin typeface="Carlito"/>
                <a:cs typeface="Carlito"/>
              </a:rPr>
              <a:t>Project/ECE/SJBIT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766564" y="5150561"/>
            <a:ext cx="296227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Fig – International 10/20 system</a:t>
            </a:r>
            <a:r>
              <a:rPr sz="1600" spc="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electrode</a:t>
            </a:r>
            <a:r>
              <a:rPr sz="16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placement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2F2C-8BCD-27F4-0A9F-CDEC9047E756}"/>
              </a:ext>
            </a:extLst>
          </p:cNvPr>
          <p:cNvSpPr txBox="1"/>
          <p:nvPr/>
        </p:nvSpPr>
        <p:spPr>
          <a:xfrm>
            <a:off x="1066800" y="22860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469900" algn="l"/>
                <a:tab pos="470534" algn="l"/>
              </a:tabLst>
            </a:pPr>
            <a:r>
              <a:rPr lang="en-US" sz="36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 Cap and Electrode Placement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A2B8-4A4D-A4B8-3F4A-C631605C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4" y="752650"/>
            <a:ext cx="4030345" cy="738664"/>
          </a:xfrm>
        </p:spPr>
        <p:txBody>
          <a:bodyPr/>
          <a:lstStyle/>
          <a:p>
            <a:r>
              <a:rPr lang="en-US" sz="4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C68E-C41E-B7C9-830E-A8B37D7C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24" y="2756661"/>
            <a:ext cx="7003415" cy="276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34E8C-AD84-7374-FBB7-6178CBFB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0" y="2133600"/>
            <a:ext cx="6820491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1517</Words>
  <Application>Microsoft Office PowerPoint</Application>
  <PresentationFormat>Custom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Caladea</vt:lpstr>
      <vt:lpstr>Calibri</vt:lpstr>
      <vt:lpstr>Carlito</vt:lpstr>
      <vt:lpstr>Times New Roman</vt:lpstr>
      <vt:lpstr>Wingdings</vt:lpstr>
      <vt:lpstr>Office Theme</vt:lpstr>
      <vt:lpstr>SJB INSTITUTE OF TECHNOLOGY BGS Health &amp; Education City, Kengeri , Bangalore – 60 .</vt:lpstr>
      <vt:lpstr>Contents</vt:lpstr>
      <vt:lpstr> Introduction</vt:lpstr>
      <vt:lpstr>PowerPoint Presentation</vt:lpstr>
      <vt:lpstr>Literature survey</vt:lpstr>
      <vt:lpstr>PowerPoint Presentation</vt:lpstr>
      <vt:lpstr>OBJECTIVES</vt:lpstr>
      <vt:lpstr>PowerPoint Presentation</vt:lpstr>
      <vt:lpstr>Methodology</vt:lpstr>
      <vt:lpstr> Clasification of types of BCI</vt:lpstr>
      <vt:lpstr>Categorization of Machine learning techniques </vt:lpstr>
      <vt:lpstr> </vt:lpstr>
      <vt:lpstr>Classification</vt:lpstr>
      <vt:lpstr>    Classification</vt:lpstr>
      <vt:lpstr>       Classification</vt:lpstr>
      <vt:lpstr>Classification</vt:lpstr>
      <vt:lpstr>Result and Conclusion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APPLICATION PROGRAMMING [15CS664]  Syllabus &amp; Module -1</dc:title>
  <dc:creator>Mahantesh</dc:creator>
  <cp:lastModifiedBy>Pranesh B</cp:lastModifiedBy>
  <cp:revision>1</cp:revision>
  <dcterms:created xsi:type="dcterms:W3CDTF">2022-05-21T10:00:44Z</dcterms:created>
  <dcterms:modified xsi:type="dcterms:W3CDTF">2022-05-21T15:03:41Z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2022-05-21T00:00:00Z</vt:filetime>
  </property>
</Properties>
</file>