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48" r:id="rId1"/>
  </p:sldMasterIdLst>
  <p:notesMasterIdLst>
    <p:notesMasterId r:id="rId21"/>
  </p:notesMasterIdLst>
  <p:sldIdLst>
    <p:sldId id="256" r:id="rId2"/>
    <p:sldId id="331" r:id="rId3"/>
    <p:sldId id="317" r:id="rId4"/>
    <p:sldId id="316" r:id="rId5"/>
    <p:sldId id="319" r:id="rId6"/>
    <p:sldId id="320" r:id="rId7"/>
    <p:sldId id="321" r:id="rId8"/>
    <p:sldId id="328" r:id="rId9"/>
    <p:sldId id="318" r:id="rId10"/>
    <p:sldId id="322" r:id="rId11"/>
    <p:sldId id="323" r:id="rId12"/>
    <p:sldId id="324" r:id="rId13"/>
    <p:sldId id="325" r:id="rId14"/>
    <p:sldId id="326" r:id="rId15"/>
    <p:sldId id="327" r:id="rId16"/>
    <p:sldId id="329" r:id="rId17"/>
    <p:sldId id="330" r:id="rId18"/>
    <p:sldId id="332" r:id="rId19"/>
    <p:sldId id="333" r:id="rId20"/>
  </p:sldIdLst>
  <p:sldSz cx="9144000" cy="6858000" type="screen4x3"/>
  <p:notesSz cx="6881813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D5C54E-848D-4C8E-9954-55F77B3D2F6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C67717-838B-4938-97C1-46116B96621E}">
      <dgm:prSet phldrT="[Text]" custT="1"/>
      <dgm:spPr/>
      <dgm:t>
        <a:bodyPr/>
        <a:lstStyle/>
        <a:p>
          <a:r>
            <a:rPr lang="en-US" sz="1600" b="1" dirty="0" smtClean="0">
              <a:latin typeface="Garamond" panose="02020404030301010803" pitchFamily="18" charset="0"/>
            </a:rPr>
            <a:t>Merged Data Set</a:t>
          </a:r>
          <a:endParaRPr lang="en-US" sz="1600" b="1" dirty="0">
            <a:latin typeface="Garamond" panose="02020404030301010803" pitchFamily="18" charset="0"/>
          </a:endParaRPr>
        </a:p>
      </dgm:t>
    </dgm:pt>
    <dgm:pt modelId="{19701CA9-E0DB-48E8-B3E0-B38749519055}" type="parTrans" cxnId="{A7F123A8-C2A8-4342-9FEC-1D4BE2E4A7F3}">
      <dgm:prSet/>
      <dgm:spPr/>
      <dgm:t>
        <a:bodyPr/>
        <a:lstStyle/>
        <a:p>
          <a:endParaRPr lang="en-US"/>
        </a:p>
      </dgm:t>
    </dgm:pt>
    <dgm:pt modelId="{E2A097AB-9D45-441D-9FDE-880491A70F53}" type="sibTrans" cxnId="{A7F123A8-C2A8-4342-9FEC-1D4BE2E4A7F3}">
      <dgm:prSet/>
      <dgm:spPr/>
      <dgm:t>
        <a:bodyPr/>
        <a:lstStyle/>
        <a:p>
          <a:endParaRPr lang="en-US"/>
        </a:p>
      </dgm:t>
    </dgm:pt>
    <dgm:pt modelId="{605ADF22-5677-41DA-9A7E-344F15B76B01}">
      <dgm:prSet phldrT="[Text]" custT="1"/>
      <dgm:spPr/>
      <dgm:t>
        <a:bodyPr/>
        <a:lstStyle/>
        <a:p>
          <a:r>
            <a:rPr lang="en-US" sz="1600" dirty="0" smtClean="0">
              <a:latin typeface="Garamond" panose="02020404030301010803" pitchFamily="18" charset="0"/>
            </a:rPr>
            <a:t>Brand</a:t>
          </a:r>
          <a:endParaRPr lang="en-US" sz="2000" dirty="0">
            <a:latin typeface="Garamond" panose="02020404030301010803" pitchFamily="18" charset="0"/>
          </a:endParaRPr>
        </a:p>
      </dgm:t>
    </dgm:pt>
    <dgm:pt modelId="{CD36BE4F-E1EF-4CC1-9B37-59EB4ECB5550}" type="parTrans" cxnId="{A2FDC434-5F49-4799-9E10-2D94C687E7C8}">
      <dgm:prSet/>
      <dgm:spPr/>
      <dgm:t>
        <a:bodyPr/>
        <a:lstStyle/>
        <a:p>
          <a:endParaRPr lang="en-US"/>
        </a:p>
      </dgm:t>
    </dgm:pt>
    <dgm:pt modelId="{56D8241F-9FE6-4AFA-9340-B73CDFDB4B99}" type="sibTrans" cxnId="{A2FDC434-5F49-4799-9E10-2D94C687E7C8}">
      <dgm:prSet/>
      <dgm:spPr/>
      <dgm:t>
        <a:bodyPr/>
        <a:lstStyle/>
        <a:p>
          <a:endParaRPr lang="en-US"/>
        </a:p>
      </dgm:t>
    </dgm:pt>
    <dgm:pt modelId="{9C65EABC-C6AA-4121-9472-B0288B82E05F}">
      <dgm:prSet phldrT="[Text]" custT="1"/>
      <dgm:spPr/>
      <dgm:t>
        <a:bodyPr/>
        <a:lstStyle/>
        <a:p>
          <a:r>
            <a:rPr lang="en-US" sz="1200" b="1" dirty="0" smtClean="0">
              <a:latin typeface="Garamond" panose="02020404030301010803" pitchFamily="18" charset="0"/>
            </a:rPr>
            <a:t>Heinz</a:t>
          </a:r>
          <a:endParaRPr lang="en-US" sz="1600" b="1" dirty="0">
            <a:latin typeface="Garamond" panose="02020404030301010803" pitchFamily="18" charset="0"/>
          </a:endParaRPr>
        </a:p>
      </dgm:t>
    </dgm:pt>
    <dgm:pt modelId="{47FA1C63-0569-4577-87FF-F289CAEE32CE}" type="parTrans" cxnId="{22C6866C-2AB5-4D67-A274-1703EDB04B3D}">
      <dgm:prSet/>
      <dgm:spPr/>
      <dgm:t>
        <a:bodyPr/>
        <a:lstStyle/>
        <a:p>
          <a:endParaRPr lang="en-US"/>
        </a:p>
      </dgm:t>
    </dgm:pt>
    <dgm:pt modelId="{A253D819-AF1F-40D8-96F7-D4609BD282F5}" type="sibTrans" cxnId="{22C6866C-2AB5-4D67-A274-1703EDB04B3D}">
      <dgm:prSet/>
      <dgm:spPr/>
      <dgm:t>
        <a:bodyPr/>
        <a:lstStyle/>
        <a:p>
          <a:endParaRPr lang="en-US"/>
        </a:p>
      </dgm:t>
    </dgm:pt>
    <dgm:pt modelId="{2A014D1F-7510-47B5-83F7-390DE63803C3}">
      <dgm:prSet phldrT="[Text]" custT="1"/>
      <dgm:spPr/>
      <dgm:t>
        <a:bodyPr/>
        <a:lstStyle/>
        <a:p>
          <a:r>
            <a:rPr lang="en-US" sz="1200" b="1" dirty="0" err="1" smtClean="0">
              <a:latin typeface="Garamond" panose="02020404030301010803" pitchFamily="18" charset="0"/>
            </a:rPr>
            <a:t>Delmonte</a:t>
          </a:r>
          <a:endParaRPr lang="en-US" sz="1300" b="1" dirty="0">
            <a:latin typeface="Garamond" panose="02020404030301010803" pitchFamily="18" charset="0"/>
          </a:endParaRPr>
        </a:p>
      </dgm:t>
    </dgm:pt>
    <dgm:pt modelId="{351A097D-1CC7-4B39-A425-5A91DE05AA86}" type="parTrans" cxnId="{9F01E9CE-74B6-4411-A46D-9802BA10DAF1}">
      <dgm:prSet/>
      <dgm:spPr/>
      <dgm:t>
        <a:bodyPr/>
        <a:lstStyle/>
        <a:p>
          <a:endParaRPr lang="en-US"/>
        </a:p>
      </dgm:t>
    </dgm:pt>
    <dgm:pt modelId="{90DA631E-72F5-4B4E-AEBB-D7E69364F947}" type="sibTrans" cxnId="{9F01E9CE-74B6-4411-A46D-9802BA10DAF1}">
      <dgm:prSet/>
      <dgm:spPr/>
      <dgm:t>
        <a:bodyPr/>
        <a:lstStyle/>
        <a:p>
          <a:endParaRPr lang="en-US"/>
        </a:p>
      </dgm:t>
    </dgm:pt>
    <dgm:pt modelId="{1D9350EC-3D90-4476-9252-31FC4E88860F}">
      <dgm:prSet phldrT="[Text]" custT="1"/>
      <dgm:spPr/>
      <dgm:t>
        <a:bodyPr/>
        <a:lstStyle/>
        <a:p>
          <a:r>
            <a:rPr lang="en-US" sz="1600" dirty="0" smtClean="0">
              <a:latin typeface="Garamond" panose="02020404030301010803" pitchFamily="18" charset="0"/>
            </a:rPr>
            <a:t>Product</a:t>
          </a:r>
          <a:endParaRPr lang="en-US" sz="1600" dirty="0">
            <a:latin typeface="Garamond" panose="02020404030301010803" pitchFamily="18" charset="0"/>
          </a:endParaRPr>
        </a:p>
      </dgm:t>
    </dgm:pt>
    <dgm:pt modelId="{EEED8BC5-7D38-44D7-B18C-4057D3F2250B}" type="parTrans" cxnId="{A8FF488A-2477-4091-96D6-24B9A6A89AA2}">
      <dgm:prSet/>
      <dgm:spPr/>
      <dgm:t>
        <a:bodyPr/>
        <a:lstStyle/>
        <a:p>
          <a:endParaRPr lang="en-US"/>
        </a:p>
      </dgm:t>
    </dgm:pt>
    <dgm:pt modelId="{E7020D1F-29AB-485B-9F30-314564096C26}" type="sibTrans" cxnId="{A8FF488A-2477-4091-96D6-24B9A6A89AA2}">
      <dgm:prSet/>
      <dgm:spPr/>
      <dgm:t>
        <a:bodyPr/>
        <a:lstStyle/>
        <a:p>
          <a:endParaRPr lang="en-US"/>
        </a:p>
      </dgm:t>
    </dgm:pt>
    <dgm:pt modelId="{3A57780E-B820-40C7-BC3E-782EE1B6E7D9}">
      <dgm:prSet phldrT="[Text]" custT="1"/>
      <dgm:spPr/>
      <dgm:t>
        <a:bodyPr/>
        <a:lstStyle/>
        <a:p>
          <a:r>
            <a:rPr lang="en-US" sz="1400" b="1" dirty="0" smtClean="0">
              <a:latin typeface="Garamond" panose="02020404030301010803" pitchFamily="18" charset="0"/>
            </a:rPr>
            <a:t>24</a:t>
          </a:r>
          <a:endParaRPr lang="en-US" sz="1700" b="1" dirty="0">
            <a:latin typeface="Garamond" panose="02020404030301010803" pitchFamily="18" charset="0"/>
          </a:endParaRPr>
        </a:p>
      </dgm:t>
    </dgm:pt>
    <dgm:pt modelId="{39D1C6E9-DCC3-4BB1-AAF6-27969C737475}" type="parTrans" cxnId="{489FA96E-33C0-4D59-B9BD-EC3D0CD54234}">
      <dgm:prSet/>
      <dgm:spPr/>
      <dgm:t>
        <a:bodyPr/>
        <a:lstStyle/>
        <a:p>
          <a:endParaRPr lang="en-US"/>
        </a:p>
      </dgm:t>
    </dgm:pt>
    <dgm:pt modelId="{908BDC78-F8F3-4EE9-AD40-6FED3E206982}" type="sibTrans" cxnId="{489FA96E-33C0-4D59-B9BD-EC3D0CD54234}">
      <dgm:prSet/>
      <dgm:spPr/>
      <dgm:t>
        <a:bodyPr/>
        <a:lstStyle/>
        <a:p>
          <a:endParaRPr lang="en-US"/>
        </a:p>
      </dgm:t>
    </dgm:pt>
    <dgm:pt modelId="{85A95A46-1D89-4073-BF70-B55A4260BA9F}">
      <dgm:prSet phldrT="[Text]" custT="1"/>
      <dgm:spPr/>
      <dgm:t>
        <a:bodyPr/>
        <a:lstStyle/>
        <a:p>
          <a:r>
            <a:rPr lang="en-US" sz="1200" b="1" dirty="0" smtClean="0">
              <a:latin typeface="Garamond" panose="02020404030301010803" pitchFamily="18" charset="0"/>
            </a:rPr>
            <a:t>Hunts</a:t>
          </a:r>
          <a:endParaRPr lang="en-US" sz="1200" b="1" dirty="0">
            <a:latin typeface="Garamond" panose="02020404030301010803" pitchFamily="18" charset="0"/>
          </a:endParaRPr>
        </a:p>
      </dgm:t>
    </dgm:pt>
    <dgm:pt modelId="{E7386F89-2B3E-4271-AD5E-277A287D401C}" type="parTrans" cxnId="{869A4EA2-CEC4-4116-AF2F-E25004462D7A}">
      <dgm:prSet/>
      <dgm:spPr/>
      <dgm:t>
        <a:bodyPr/>
        <a:lstStyle/>
        <a:p>
          <a:endParaRPr lang="en-US"/>
        </a:p>
      </dgm:t>
    </dgm:pt>
    <dgm:pt modelId="{C2F83D17-27C6-4755-A556-3F28D6B79A61}" type="sibTrans" cxnId="{869A4EA2-CEC4-4116-AF2F-E25004462D7A}">
      <dgm:prSet/>
      <dgm:spPr/>
      <dgm:t>
        <a:bodyPr/>
        <a:lstStyle/>
        <a:p>
          <a:endParaRPr lang="en-US"/>
        </a:p>
      </dgm:t>
    </dgm:pt>
    <dgm:pt modelId="{22F466C0-7BF6-48C0-B6CF-ECBDD516270E}">
      <dgm:prSet phldrT="[Text]" custT="1"/>
      <dgm:spPr/>
      <dgm:t>
        <a:bodyPr/>
        <a:lstStyle/>
        <a:p>
          <a:r>
            <a:rPr lang="en-US" sz="1400" b="1" dirty="0" smtClean="0">
              <a:latin typeface="Garamond" panose="02020404030301010803" pitchFamily="18" charset="0"/>
            </a:rPr>
            <a:t>36</a:t>
          </a:r>
          <a:endParaRPr lang="en-US" sz="1700" b="1" dirty="0">
            <a:latin typeface="Garamond" panose="02020404030301010803" pitchFamily="18" charset="0"/>
          </a:endParaRPr>
        </a:p>
      </dgm:t>
    </dgm:pt>
    <dgm:pt modelId="{0062126B-58CA-4CA2-BE8E-92D6D793C97D}" type="parTrans" cxnId="{B274C12A-B68C-4C90-A225-AC617573592D}">
      <dgm:prSet/>
      <dgm:spPr/>
      <dgm:t>
        <a:bodyPr/>
        <a:lstStyle/>
        <a:p>
          <a:endParaRPr lang="en-US"/>
        </a:p>
      </dgm:t>
    </dgm:pt>
    <dgm:pt modelId="{5A2344DF-010A-471F-9C70-CCAE21C400E5}" type="sibTrans" cxnId="{B274C12A-B68C-4C90-A225-AC617573592D}">
      <dgm:prSet/>
      <dgm:spPr/>
      <dgm:t>
        <a:bodyPr/>
        <a:lstStyle/>
        <a:p>
          <a:endParaRPr lang="en-US"/>
        </a:p>
      </dgm:t>
    </dgm:pt>
    <dgm:pt modelId="{08FB96BD-C1A2-49E4-9C02-0011C5E36834}" type="pres">
      <dgm:prSet presAssocID="{0CD5C54E-848D-4C8E-9954-55F77B3D2F6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5CC9951-EAC8-422F-B919-FE781C60326B}" type="pres">
      <dgm:prSet presAssocID="{44C67717-838B-4938-97C1-46116B96621E}" presName="hierRoot1" presStyleCnt="0"/>
      <dgm:spPr/>
    </dgm:pt>
    <dgm:pt modelId="{79452D3F-8EB6-48DC-878F-F731C9AEF60A}" type="pres">
      <dgm:prSet presAssocID="{44C67717-838B-4938-97C1-46116B96621E}" presName="composite" presStyleCnt="0"/>
      <dgm:spPr/>
    </dgm:pt>
    <dgm:pt modelId="{5B3CC266-B79B-417C-97B8-8EBC6DD209B4}" type="pres">
      <dgm:prSet presAssocID="{44C67717-838B-4938-97C1-46116B96621E}" presName="background" presStyleLbl="node0" presStyleIdx="0" presStyleCnt="1"/>
      <dgm:spPr/>
    </dgm:pt>
    <dgm:pt modelId="{5065874B-8035-4049-902A-92B7958F0F7E}" type="pres">
      <dgm:prSet presAssocID="{44C67717-838B-4938-97C1-46116B96621E}" presName="text" presStyleLbl="fgAcc0" presStyleIdx="0" presStyleCnt="1" custScaleX="171856" custScaleY="1848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CF75BB-42F0-4BF2-ABF9-2E02358AA574}" type="pres">
      <dgm:prSet presAssocID="{44C67717-838B-4938-97C1-46116B96621E}" presName="hierChild2" presStyleCnt="0"/>
      <dgm:spPr/>
    </dgm:pt>
    <dgm:pt modelId="{C821601C-BB3D-4E11-AAD7-627B96FDCDC1}" type="pres">
      <dgm:prSet presAssocID="{CD36BE4F-E1EF-4CC1-9B37-59EB4ECB5550}" presName="Name10" presStyleLbl="parChTrans1D2" presStyleIdx="0" presStyleCnt="2"/>
      <dgm:spPr/>
      <dgm:t>
        <a:bodyPr/>
        <a:lstStyle/>
        <a:p>
          <a:endParaRPr lang="en-US"/>
        </a:p>
      </dgm:t>
    </dgm:pt>
    <dgm:pt modelId="{CD27765F-ED28-491D-A6BE-9A0AD71F4D5E}" type="pres">
      <dgm:prSet presAssocID="{605ADF22-5677-41DA-9A7E-344F15B76B01}" presName="hierRoot2" presStyleCnt="0"/>
      <dgm:spPr/>
    </dgm:pt>
    <dgm:pt modelId="{76F6DD14-5078-4835-949E-4B0007B6E1E5}" type="pres">
      <dgm:prSet presAssocID="{605ADF22-5677-41DA-9A7E-344F15B76B01}" presName="composite2" presStyleCnt="0"/>
      <dgm:spPr/>
    </dgm:pt>
    <dgm:pt modelId="{4B937155-617C-4570-9724-4EA1E97E858D}" type="pres">
      <dgm:prSet presAssocID="{605ADF22-5677-41DA-9A7E-344F15B76B01}" presName="background2" presStyleLbl="node2" presStyleIdx="0" presStyleCnt="2"/>
      <dgm:spPr/>
    </dgm:pt>
    <dgm:pt modelId="{E3F72041-AF3C-47BC-AA4A-1035DA6E3736}" type="pres">
      <dgm:prSet presAssocID="{605ADF22-5677-41DA-9A7E-344F15B76B01}" presName="text2" presStyleLbl="fgAcc2" presStyleIdx="0" presStyleCnt="2" custScaleX="143446" custScaleY="8849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C29D51-3836-4B5F-BF35-31F7ECCAF0A4}" type="pres">
      <dgm:prSet presAssocID="{605ADF22-5677-41DA-9A7E-344F15B76B01}" presName="hierChild3" presStyleCnt="0"/>
      <dgm:spPr/>
    </dgm:pt>
    <dgm:pt modelId="{FFA3B58E-AA22-4ADA-95A4-BEB9C699887C}" type="pres">
      <dgm:prSet presAssocID="{47FA1C63-0569-4577-87FF-F289CAEE32CE}" presName="Name17" presStyleLbl="parChTrans1D3" presStyleIdx="0" presStyleCnt="5"/>
      <dgm:spPr/>
      <dgm:t>
        <a:bodyPr/>
        <a:lstStyle/>
        <a:p>
          <a:endParaRPr lang="en-US"/>
        </a:p>
      </dgm:t>
    </dgm:pt>
    <dgm:pt modelId="{6A1A119B-9C76-46EA-AC89-EB9D25C4FF96}" type="pres">
      <dgm:prSet presAssocID="{9C65EABC-C6AA-4121-9472-B0288B82E05F}" presName="hierRoot3" presStyleCnt="0"/>
      <dgm:spPr/>
    </dgm:pt>
    <dgm:pt modelId="{31706FF8-8CE0-4E8C-BA9B-D7CC99621E58}" type="pres">
      <dgm:prSet presAssocID="{9C65EABC-C6AA-4121-9472-B0288B82E05F}" presName="composite3" presStyleCnt="0"/>
      <dgm:spPr/>
    </dgm:pt>
    <dgm:pt modelId="{812C458A-60BF-4DF0-AF54-305BA7737D8B}" type="pres">
      <dgm:prSet presAssocID="{9C65EABC-C6AA-4121-9472-B0288B82E05F}" presName="background3" presStyleLbl="node3" presStyleIdx="0" presStyleCnt="5"/>
      <dgm:spPr/>
    </dgm:pt>
    <dgm:pt modelId="{EB093D5B-18A4-4A31-A018-0C3C9D8D0369}" type="pres">
      <dgm:prSet presAssocID="{9C65EABC-C6AA-4121-9472-B0288B82E05F}" presName="text3" presStyleLbl="fgAcc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B2818E-E462-4DD9-A73B-F438D081BCA7}" type="pres">
      <dgm:prSet presAssocID="{9C65EABC-C6AA-4121-9472-B0288B82E05F}" presName="hierChild4" presStyleCnt="0"/>
      <dgm:spPr/>
    </dgm:pt>
    <dgm:pt modelId="{B092EECA-B185-40BB-930B-63029ECF0BF6}" type="pres">
      <dgm:prSet presAssocID="{E7386F89-2B3E-4271-AD5E-277A287D401C}" presName="Name17" presStyleLbl="parChTrans1D3" presStyleIdx="1" presStyleCnt="5"/>
      <dgm:spPr/>
      <dgm:t>
        <a:bodyPr/>
        <a:lstStyle/>
        <a:p>
          <a:endParaRPr lang="en-US"/>
        </a:p>
      </dgm:t>
    </dgm:pt>
    <dgm:pt modelId="{D2115C54-363B-4B0B-BCCC-33BB1DC33CEC}" type="pres">
      <dgm:prSet presAssocID="{85A95A46-1D89-4073-BF70-B55A4260BA9F}" presName="hierRoot3" presStyleCnt="0"/>
      <dgm:spPr/>
    </dgm:pt>
    <dgm:pt modelId="{2593C1A5-7D77-4552-A34C-5DD0CCBF9E96}" type="pres">
      <dgm:prSet presAssocID="{85A95A46-1D89-4073-BF70-B55A4260BA9F}" presName="composite3" presStyleCnt="0"/>
      <dgm:spPr/>
    </dgm:pt>
    <dgm:pt modelId="{83A146CC-B218-4586-99BC-7C2692F7782F}" type="pres">
      <dgm:prSet presAssocID="{85A95A46-1D89-4073-BF70-B55A4260BA9F}" presName="background3" presStyleLbl="node3" presStyleIdx="1" presStyleCnt="5"/>
      <dgm:spPr/>
    </dgm:pt>
    <dgm:pt modelId="{34D8B5C3-6D27-42B0-9CA5-D1A9E7E99AC3}" type="pres">
      <dgm:prSet presAssocID="{85A95A46-1D89-4073-BF70-B55A4260BA9F}" presName="text3" presStyleLbl="fgAcc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FEC608-11E3-4EA1-BAF5-F0255ED6C724}" type="pres">
      <dgm:prSet presAssocID="{85A95A46-1D89-4073-BF70-B55A4260BA9F}" presName="hierChild4" presStyleCnt="0"/>
      <dgm:spPr/>
    </dgm:pt>
    <dgm:pt modelId="{28046AD2-5915-475F-B440-B5A23F495A3C}" type="pres">
      <dgm:prSet presAssocID="{351A097D-1CC7-4B39-A425-5A91DE05AA86}" presName="Name17" presStyleLbl="parChTrans1D3" presStyleIdx="2" presStyleCnt="5"/>
      <dgm:spPr/>
      <dgm:t>
        <a:bodyPr/>
        <a:lstStyle/>
        <a:p>
          <a:endParaRPr lang="en-US"/>
        </a:p>
      </dgm:t>
    </dgm:pt>
    <dgm:pt modelId="{BD0908E1-58A4-4BC7-B7DC-C1D2AE59D72B}" type="pres">
      <dgm:prSet presAssocID="{2A014D1F-7510-47B5-83F7-390DE63803C3}" presName="hierRoot3" presStyleCnt="0"/>
      <dgm:spPr/>
    </dgm:pt>
    <dgm:pt modelId="{3C9DE724-32C9-460F-A98A-97AB5D8CB366}" type="pres">
      <dgm:prSet presAssocID="{2A014D1F-7510-47B5-83F7-390DE63803C3}" presName="composite3" presStyleCnt="0"/>
      <dgm:spPr/>
    </dgm:pt>
    <dgm:pt modelId="{2A717F87-07E3-4EC4-8AC3-F6D5A1AA27EA}" type="pres">
      <dgm:prSet presAssocID="{2A014D1F-7510-47B5-83F7-390DE63803C3}" presName="background3" presStyleLbl="node3" presStyleIdx="2" presStyleCnt="5"/>
      <dgm:spPr/>
    </dgm:pt>
    <dgm:pt modelId="{7E7CFDC2-8E4A-49AD-B9D7-1DA55B3195A8}" type="pres">
      <dgm:prSet presAssocID="{2A014D1F-7510-47B5-83F7-390DE63803C3}" presName="text3" presStyleLbl="fgAcc3" presStyleIdx="2" presStyleCnt="5" custScaleX="1354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9E39DD-DE07-4AEA-96ED-46FBACEC9928}" type="pres">
      <dgm:prSet presAssocID="{2A014D1F-7510-47B5-83F7-390DE63803C3}" presName="hierChild4" presStyleCnt="0"/>
      <dgm:spPr/>
    </dgm:pt>
    <dgm:pt modelId="{2DA4F0F8-0CBC-4846-AE02-37291E94699F}" type="pres">
      <dgm:prSet presAssocID="{EEED8BC5-7D38-44D7-B18C-4057D3F2250B}" presName="Name10" presStyleLbl="parChTrans1D2" presStyleIdx="1" presStyleCnt="2"/>
      <dgm:spPr/>
      <dgm:t>
        <a:bodyPr/>
        <a:lstStyle/>
        <a:p>
          <a:endParaRPr lang="en-US"/>
        </a:p>
      </dgm:t>
    </dgm:pt>
    <dgm:pt modelId="{6F7FAD4A-9014-4148-8348-252271609C2A}" type="pres">
      <dgm:prSet presAssocID="{1D9350EC-3D90-4476-9252-31FC4E88860F}" presName="hierRoot2" presStyleCnt="0"/>
      <dgm:spPr/>
    </dgm:pt>
    <dgm:pt modelId="{2B687B3F-1C2C-497E-BC1D-F07A9850A34C}" type="pres">
      <dgm:prSet presAssocID="{1D9350EC-3D90-4476-9252-31FC4E88860F}" presName="composite2" presStyleCnt="0"/>
      <dgm:spPr/>
    </dgm:pt>
    <dgm:pt modelId="{8607AF00-D8BA-4436-AD35-ED576A5BCA70}" type="pres">
      <dgm:prSet presAssocID="{1D9350EC-3D90-4476-9252-31FC4E88860F}" presName="background2" presStyleLbl="node2" presStyleIdx="1" presStyleCnt="2"/>
      <dgm:spPr/>
    </dgm:pt>
    <dgm:pt modelId="{6BA58A95-90A3-4E1C-849C-BB447E9CC89F}" type="pres">
      <dgm:prSet presAssocID="{1D9350EC-3D90-4476-9252-31FC4E88860F}" presName="text2" presStyleLbl="fgAcc2" presStyleIdx="1" presStyleCnt="2" custScaleX="204549" custScaleY="834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E80AD4-3553-48FA-90CB-55A8010E9139}" type="pres">
      <dgm:prSet presAssocID="{1D9350EC-3D90-4476-9252-31FC4E88860F}" presName="hierChild3" presStyleCnt="0"/>
      <dgm:spPr/>
    </dgm:pt>
    <dgm:pt modelId="{10A97379-1BF6-42C2-9052-A28C1DF17F75}" type="pres">
      <dgm:prSet presAssocID="{39D1C6E9-DCC3-4BB1-AAF6-27969C737475}" presName="Name17" presStyleLbl="parChTrans1D3" presStyleIdx="3" presStyleCnt="5"/>
      <dgm:spPr/>
      <dgm:t>
        <a:bodyPr/>
        <a:lstStyle/>
        <a:p>
          <a:endParaRPr lang="en-US"/>
        </a:p>
      </dgm:t>
    </dgm:pt>
    <dgm:pt modelId="{9DF8074A-9161-4B6C-BAA9-136C4EF01DC4}" type="pres">
      <dgm:prSet presAssocID="{3A57780E-B820-40C7-BC3E-782EE1B6E7D9}" presName="hierRoot3" presStyleCnt="0"/>
      <dgm:spPr/>
    </dgm:pt>
    <dgm:pt modelId="{ACFBCFB5-7D6C-45F2-9603-9CC15ABAE5D6}" type="pres">
      <dgm:prSet presAssocID="{3A57780E-B820-40C7-BC3E-782EE1B6E7D9}" presName="composite3" presStyleCnt="0"/>
      <dgm:spPr/>
    </dgm:pt>
    <dgm:pt modelId="{1F22989F-9D1D-4117-945C-2C249C78CBE6}" type="pres">
      <dgm:prSet presAssocID="{3A57780E-B820-40C7-BC3E-782EE1B6E7D9}" presName="background3" presStyleLbl="node3" presStyleIdx="3" presStyleCnt="5"/>
      <dgm:spPr/>
    </dgm:pt>
    <dgm:pt modelId="{D052A220-1B90-4745-8981-6C20E46A1116}" type="pres">
      <dgm:prSet presAssocID="{3A57780E-B820-40C7-BC3E-782EE1B6E7D9}" presName="text3" presStyleLbl="fgAcc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8464CB-113C-4C34-AFA5-8F2757019D71}" type="pres">
      <dgm:prSet presAssocID="{3A57780E-B820-40C7-BC3E-782EE1B6E7D9}" presName="hierChild4" presStyleCnt="0"/>
      <dgm:spPr/>
    </dgm:pt>
    <dgm:pt modelId="{49B90398-4998-4C07-9C99-2DC76ABF8FE1}" type="pres">
      <dgm:prSet presAssocID="{0062126B-58CA-4CA2-BE8E-92D6D793C97D}" presName="Name17" presStyleLbl="parChTrans1D3" presStyleIdx="4" presStyleCnt="5"/>
      <dgm:spPr/>
      <dgm:t>
        <a:bodyPr/>
        <a:lstStyle/>
        <a:p>
          <a:endParaRPr lang="en-US"/>
        </a:p>
      </dgm:t>
    </dgm:pt>
    <dgm:pt modelId="{779BEFA5-1153-4B20-8C69-D94EEA2CC4D8}" type="pres">
      <dgm:prSet presAssocID="{22F466C0-7BF6-48C0-B6CF-ECBDD516270E}" presName="hierRoot3" presStyleCnt="0"/>
      <dgm:spPr/>
    </dgm:pt>
    <dgm:pt modelId="{71D8A09B-28BC-493B-A38A-0F50CCF66619}" type="pres">
      <dgm:prSet presAssocID="{22F466C0-7BF6-48C0-B6CF-ECBDD516270E}" presName="composite3" presStyleCnt="0"/>
      <dgm:spPr/>
    </dgm:pt>
    <dgm:pt modelId="{224462C4-221C-4F5A-BAE0-CD85996C815F}" type="pres">
      <dgm:prSet presAssocID="{22F466C0-7BF6-48C0-B6CF-ECBDD516270E}" presName="background3" presStyleLbl="node3" presStyleIdx="4" presStyleCnt="5"/>
      <dgm:spPr/>
    </dgm:pt>
    <dgm:pt modelId="{6A2BE0D0-BA6C-4522-81D6-A959E5D9F543}" type="pres">
      <dgm:prSet presAssocID="{22F466C0-7BF6-48C0-B6CF-ECBDD516270E}" presName="text3" presStyleLbl="fgAcc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059A93-417B-44C6-B85C-93D8B6D813CF}" type="pres">
      <dgm:prSet presAssocID="{22F466C0-7BF6-48C0-B6CF-ECBDD516270E}" presName="hierChild4" presStyleCnt="0"/>
      <dgm:spPr/>
    </dgm:pt>
  </dgm:ptLst>
  <dgm:cxnLst>
    <dgm:cxn modelId="{8E356734-9044-41B7-B826-7DCEA05B663F}" type="presOf" srcId="{22F466C0-7BF6-48C0-B6CF-ECBDD516270E}" destId="{6A2BE0D0-BA6C-4522-81D6-A959E5D9F543}" srcOrd="0" destOrd="0" presId="urn:microsoft.com/office/officeart/2005/8/layout/hierarchy1"/>
    <dgm:cxn modelId="{869A4EA2-CEC4-4116-AF2F-E25004462D7A}" srcId="{605ADF22-5677-41DA-9A7E-344F15B76B01}" destId="{85A95A46-1D89-4073-BF70-B55A4260BA9F}" srcOrd="1" destOrd="0" parTransId="{E7386F89-2B3E-4271-AD5E-277A287D401C}" sibTransId="{C2F83D17-27C6-4755-A556-3F28D6B79A61}"/>
    <dgm:cxn modelId="{6785315B-4A18-45D6-880D-34E962C914A4}" type="presOf" srcId="{EEED8BC5-7D38-44D7-B18C-4057D3F2250B}" destId="{2DA4F0F8-0CBC-4846-AE02-37291E94699F}" srcOrd="0" destOrd="0" presId="urn:microsoft.com/office/officeart/2005/8/layout/hierarchy1"/>
    <dgm:cxn modelId="{A7F123A8-C2A8-4342-9FEC-1D4BE2E4A7F3}" srcId="{0CD5C54E-848D-4C8E-9954-55F77B3D2F66}" destId="{44C67717-838B-4938-97C1-46116B96621E}" srcOrd="0" destOrd="0" parTransId="{19701CA9-E0DB-48E8-B3E0-B38749519055}" sibTransId="{E2A097AB-9D45-441D-9FDE-880491A70F53}"/>
    <dgm:cxn modelId="{5017826D-984D-452A-B3AE-E0A3E1059729}" type="presOf" srcId="{85A95A46-1D89-4073-BF70-B55A4260BA9F}" destId="{34D8B5C3-6D27-42B0-9CA5-D1A9E7E99AC3}" srcOrd="0" destOrd="0" presId="urn:microsoft.com/office/officeart/2005/8/layout/hierarchy1"/>
    <dgm:cxn modelId="{9E57C328-C10F-40EE-AE81-0980BB1297B8}" type="presOf" srcId="{CD36BE4F-E1EF-4CC1-9B37-59EB4ECB5550}" destId="{C821601C-BB3D-4E11-AAD7-627B96FDCDC1}" srcOrd="0" destOrd="0" presId="urn:microsoft.com/office/officeart/2005/8/layout/hierarchy1"/>
    <dgm:cxn modelId="{47C821CA-3E34-4C28-B12C-9F9F8B97A9AA}" type="presOf" srcId="{0062126B-58CA-4CA2-BE8E-92D6D793C97D}" destId="{49B90398-4998-4C07-9C99-2DC76ABF8FE1}" srcOrd="0" destOrd="0" presId="urn:microsoft.com/office/officeart/2005/8/layout/hierarchy1"/>
    <dgm:cxn modelId="{489FA96E-33C0-4D59-B9BD-EC3D0CD54234}" srcId="{1D9350EC-3D90-4476-9252-31FC4E88860F}" destId="{3A57780E-B820-40C7-BC3E-782EE1B6E7D9}" srcOrd="0" destOrd="0" parTransId="{39D1C6E9-DCC3-4BB1-AAF6-27969C737475}" sibTransId="{908BDC78-F8F3-4EE9-AD40-6FED3E206982}"/>
    <dgm:cxn modelId="{9F01E9CE-74B6-4411-A46D-9802BA10DAF1}" srcId="{605ADF22-5677-41DA-9A7E-344F15B76B01}" destId="{2A014D1F-7510-47B5-83F7-390DE63803C3}" srcOrd="2" destOrd="0" parTransId="{351A097D-1CC7-4B39-A425-5A91DE05AA86}" sibTransId="{90DA631E-72F5-4B4E-AEBB-D7E69364F947}"/>
    <dgm:cxn modelId="{2DD0F7BE-FA8A-4F64-B812-1D1E8F40AA95}" type="presOf" srcId="{2A014D1F-7510-47B5-83F7-390DE63803C3}" destId="{7E7CFDC2-8E4A-49AD-B9D7-1DA55B3195A8}" srcOrd="0" destOrd="0" presId="urn:microsoft.com/office/officeart/2005/8/layout/hierarchy1"/>
    <dgm:cxn modelId="{A53730CD-298F-445F-AB66-7F2F0367EB8E}" type="presOf" srcId="{0CD5C54E-848D-4C8E-9954-55F77B3D2F66}" destId="{08FB96BD-C1A2-49E4-9C02-0011C5E36834}" srcOrd="0" destOrd="0" presId="urn:microsoft.com/office/officeart/2005/8/layout/hierarchy1"/>
    <dgm:cxn modelId="{7CD036E5-6EBD-4AF2-9DD1-AEC1FB144C88}" type="presOf" srcId="{605ADF22-5677-41DA-9A7E-344F15B76B01}" destId="{E3F72041-AF3C-47BC-AA4A-1035DA6E3736}" srcOrd="0" destOrd="0" presId="urn:microsoft.com/office/officeart/2005/8/layout/hierarchy1"/>
    <dgm:cxn modelId="{A8675D5C-EC0D-4477-81C3-465A5CF7853E}" type="presOf" srcId="{E7386F89-2B3E-4271-AD5E-277A287D401C}" destId="{B092EECA-B185-40BB-930B-63029ECF0BF6}" srcOrd="0" destOrd="0" presId="urn:microsoft.com/office/officeart/2005/8/layout/hierarchy1"/>
    <dgm:cxn modelId="{CC6BB9D6-114C-4EF0-8627-748DCBFC2188}" type="presOf" srcId="{39D1C6E9-DCC3-4BB1-AAF6-27969C737475}" destId="{10A97379-1BF6-42C2-9052-A28C1DF17F75}" srcOrd="0" destOrd="0" presId="urn:microsoft.com/office/officeart/2005/8/layout/hierarchy1"/>
    <dgm:cxn modelId="{737537C2-5C40-4309-AD2D-EA760684D61E}" type="presOf" srcId="{3A57780E-B820-40C7-BC3E-782EE1B6E7D9}" destId="{D052A220-1B90-4745-8981-6C20E46A1116}" srcOrd="0" destOrd="0" presId="urn:microsoft.com/office/officeart/2005/8/layout/hierarchy1"/>
    <dgm:cxn modelId="{A8FF488A-2477-4091-96D6-24B9A6A89AA2}" srcId="{44C67717-838B-4938-97C1-46116B96621E}" destId="{1D9350EC-3D90-4476-9252-31FC4E88860F}" srcOrd="1" destOrd="0" parTransId="{EEED8BC5-7D38-44D7-B18C-4057D3F2250B}" sibTransId="{E7020D1F-29AB-485B-9F30-314564096C26}"/>
    <dgm:cxn modelId="{831EA532-945C-456D-AE21-C9B2FCD33B94}" type="presOf" srcId="{44C67717-838B-4938-97C1-46116B96621E}" destId="{5065874B-8035-4049-902A-92B7958F0F7E}" srcOrd="0" destOrd="0" presId="urn:microsoft.com/office/officeart/2005/8/layout/hierarchy1"/>
    <dgm:cxn modelId="{B274C12A-B68C-4C90-A225-AC617573592D}" srcId="{1D9350EC-3D90-4476-9252-31FC4E88860F}" destId="{22F466C0-7BF6-48C0-B6CF-ECBDD516270E}" srcOrd="1" destOrd="0" parTransId="{0062126B-58CA-4CA2-BE8E-92D6D793C97D}" sibTransId="{5A2344DF-010A-471F-9C70-CCAE21C400E5}"/>
    <dgm:cxn modelId="{27D2FD26-7FA0-4995-906C-94162E56251A}" type="presOf" srcId="{47FA1C63-0569-4577-87FF-F289CAEE32CE}" destId="{FFA3B58E-AA22-4ADA-95A4-BEB9C699887C}" srcOrd="0" destOrd="0" presId="urn:microsoft.com/office/officeart/2005/8/layout/hierarchy1"/>
    <dgm:cxn modelId="{5A529FA3-9A20-4F83-AC2C-FF921C93C784}" type="presOf" srcId="{9C65EABC-C6AA-4121-9472-B0288B82E05F}" destId="{EB093D5B-18A4-4A31-A018-0C3C9D8D0369}" srcOrd="0" destOrd="0" presId="urn:microsoft.com/office/officeart/2005/8/layout/hierarchy1"/>
    <dgm:cxn modelId="{22C6866C-2AB5-4D67-A274-1703EDB04B3D}" srcId="{605ADF22-5677-41DA-9A7E-344F15B76B01}" destId="{9C65EABC-C6AA-4121-9472-B0288B82E05F}" srcOrd="0" destOrd="0" parTransId="{47FA1C63-0569-4577-87FF-F289CAEE32CE}" sibTransId="{A253D819-AF1F-40D8-96F7-D4609BD282F5}"/>
    <dgm:cxn modelId="{2977ED7E-C7FD-48A9-AE35-86BA3183E92C}" type="presOf" srcId="{351A097D-1CC7-4B39-A425-5A91DE05AA86}" destId="{28046AD2-5915-475F-B440-B5A23F495A3C}" srcOrd="0" destOrd="0" presId="urn:microsoft.com/office/officeart/2005/8/layout/hierarchy1"/>
    <dgm:cxn modelId="{363A0B83-BF1E-42C1-8B9F-99846C8D212D}" type="presOf" srcId="{1D9350EC-3D90-4476-9252-31FC4E88860F}" destId="{6BA58A95-90A3-4E1C-849C-BB447E9CC89F}" srcOrd="0" destOrd="0" presId="urn:microsoft.com/office/officeart/2005/8/layout/hierarchy1"/>
    <dgm:cxn modelId="{A2FDC434-5F49-4799-9E10-2D94C687E7C8}" srcId="{44C67717-838B-4938-97C1-46116B96621E}" destId="{605ADF22-5677-41DA-9A7E-344F15B76B01}" srcOrd="0" destOrd="0" parTransId="{CD36BE4F-E1EF-4CC1-9B37-59EB4ECB5550}" sibTransId="{56D8241F-9FE6-4AFA-9340-B73CDFDB4B99}"/>
    <dgm:cxn modelId="{38E2764C-B612-4F3B-8402-9A6EBD1F8DC1}" type="presParOf" srcId="{08FB96BD-C1A2-49E4-9C02-0011C5E36834}" destId="{E5CC9951-EAC8-422F-B919-FE781C60326B}" srcOrd="0" destOrd="0" presId="urn:microsoft.com/office/officeart/2005/8/layout/hierarchy1"/>
    <dgm:cxn modelId="{28B33945-4E75-4258-9EB6-9584E6B3A132}" type="presParOf" srcId="{E5CC9951-EAC8-422F-B919-FE781C60326B}" destId="{79452D3F-8EB6-48DC-878F-F731C9AEF60A}" srcOrd="0" destOrd="0" presId="urn:microsoft.com/office/officeart/2005/8/layout/hierarchy1"/>
    <dgm:cxn modelId="{F4C619B0-AAF9-4005-8924-8539F9B8FB12}" type="presParOf" srcId="{79452D3F-8EB6-48DC-878F-F731C9AEF60A}" destId="{5B3CC266-B79B-417C-97B8-8EBC6DD209B4}" srcOrd="0" destOrd="0" presId="urn:microsoft.com/office/officeart/2005/8/layout/hierarchy1"/>
    <dgm:cxn modelId="{FEA4742C-4436-4264-A64B-A6197621A078}" type="presParOf" srcId="{79452D3F-8EB6-48DC-878F-F731C9AEF60A}" destId="{5065874B-8035-4049-902A-92B7958F0F7E}" srcOrd="1" destOrd="0" presId="urn:microsoft.com/office/officeart/2005/8/layout/hierarchy1"/>
    <dgm:cxn modelId="{237D5DBD-9E73-40E7-9912-4D0EA4C256A2}" type="presParOf" srcId="{E5CC9951-EAC8-422F-B919-FE781C60326B}" destId="{9FCF75BB-42F0-4BF2-ABF9-2E02358AA574}" srcOrd="1" destOrd="0" presId="urn:microsoft.com/office/officeart/2005/8/layout/hierarchy1"/>
    <dgm:cxn modelId="{1CFF1E7B-9A3F-4640-8013-4D5BE9F16937}" type="presParOf" srcId="{9FCF75BB-42F0-4BF2-ABF9-2E02358AA574}" destId="{C821601C-BB3D-4E11-AAD7-627B96FDCDC1}" srcOrd="0" destOrd="0" presId="urn:microsoft.com/office/officeart/2005/8/layout/hierarchy1"/>
    <dgm:cxn modelId="{40DE0015-ECCF-4007-A332-0BCB6857C87A}" type="presParOf" srcId="{9FCF75BB-42F0-4BF2-ABF9-2E02358AA574}" destId="{CD27765F-ED28-491D-A6BE-9A0AD71F4D5E}" srcOrd="1" destOrd="0" presId="urn:microsoft.com/office/officeart/2005/8/layout/hierarchy1"/>
    <dgm:cxn modelId="{A6E85811-4DBE-475E-A4D9-DA121FE00FC5}" type="presParOf" srcId="{CD27765F-ED28-491D-A6BE-9A0AD71F4D5E}" destId="{76F6DD14-5078-4835-949E-4B0007B6E1E5}" srcOrd="0" destOrd="0" presId="urn:microsoft.com/office/officeart/2005/8/layout/hierarchy1"/>
    <dgm:cxn modelId="{6A2FC489-4D71-43C8-8652-4D8076543CB9}" type="presParOf" srcId="{76F6DD14-5078-4835-949E-4B0007B6E1E5}" destId="{4B937155-617C-4570-9724-4EA1E97E858D}" srcOrd="0" destOrd="0" presId="urn:microsoft.com/office/officeart/2005/8/layout/hierarchy1"/>
    <dgm:cxn modelId="{E2FB340F-ACAD-47B9-B702-0F7F6EF0F890}" type="presParOf" srcId="{76F6DD14-5078-4835-949E-4B0007B6E1E5}" destId="{E3F72041-AF3C-47BC-AA4A-1035DA6E3736}" srcOrd="1" destOrd="0" presId="urn:microsoft.com/office/officeart/2005/8/layout/hierarchy1"/>
    <dgm:cxn modelId="{D80570F7-EE66-4BDF-86BA-E45FB171EDC2}" type="presParOf" srcId="{CD27765F-ED28-491D-A6BE-9A0AD71F4D5E}" destId="{E0C29D51-3836-4B5F-BF35-31F7ECCAF0A4}" srcOrd="1" destOrd="0" presId="urn:microsoft.com/office/officeart/2005/8/layout/hierarchy1"/>
    <dgm:cxn modelId="{CF4280AA-F170-4C81-8F8F-52AD0316CB02}" type="presParOf" srcId="{E0C29D51-3836-4B5F-BF35-31F7ECCAF0A4}" destId="{FFA3B58E-AA22-4ADA-95A4-BEB9C699887C}" srcOrd="0" destOrd="0" presId="urn:microsoft.com/office/officeart/2005/8/layout/hierarchy1"/>
    <dgm:cxn modelId="{340C733D-072F-4EC4-8CCB-17688F78AF20}" type="presParOf" srcId="{E0C29D51-3836-4B5F-BF35-31F7ECCAF0A4}" destId="{6A1A119B-9C76-46EA-AC89-EB9D25C4FF96}" srcOrd="1" destOrd="0" presId="urn:microsoft.com/office/officeart/2005/8/layout/hierarchy1"/>
    <dgm:cxn modelId="{BCEAA898-AC35-4F51-8C15-20049FD35220}" type="presParOf" srcId="{6A1A119B-9C76-46EA-AC89-EB9D25C4FF96}" destId="{31706FF8-8CE0-4E8C-BA9B-D7CC99621E58}" srcOrd="0" destOrd="0" presId="urn:microsoft.com/office/officeart/2005/8/layout/hierarchy1"/>
    <dgm:cxn modelId="{E1676385-BFF4-4691-82F7-4CD0953D55AB}" type="presParOf" srcId="{31706FF8-8CE0-4E8C-BA9B-D7CC99621E58}" destId="{812C458A-60BF-4DF0-AF54-305BA7737D8B}" srcOrd="0" destOrd="0" presId="urn:microsoft.com/office/officeart/2005/8/layout/hierarchy1"/>
    <dgm:cxn modelId="{7E0CC8FA-0602-4A09-8F73-05BA32559D3F}" type="presParOf" srcId="{31706FF8-8CE0-4E8C-BA9B-D7CC99621E58}" destId="{EB093D5B-18A4-4A31-A018-0C3C9D8D0369}" srcOrd="1" destOrd="0" presId="urn:microsoft.com/office/officeart/2005/8/layout/hierarchy1"/>
    <dgm:cxn modelId="{3B68F6AA-CA6E-4596-82C0-F464B69F9703}" type="presParOf" srcId="{6A1A119B-9C76-46EA-AC89-EB9D25C4FF96}" destId="{86B2818E-E462-4DD9-A73B-F438D081BCA7}" srcOrd="1" destOrd="0" presId="urn:microsoft.com/office/officeart/2005/8/layout/hierarchy1"/>
    <dgm:cxn modelId="{9FD511D5-1362-47AA-95A9-333F7CD013E1}" type="presParOf" srcId="{E0C29D51-3836-4B5F-BF35-31F7ECCAF0A4}" destId="{B092EECA-B185-40BB-930B-63029ECF0BF6}" srcOrd="2" destOrd="0" presId="urn:microsoft.com/office/officeart/2005/8/layout/hierarchy1"/>
    <dgm:cxn modelId="{21E24BB7-FF7E-44F3-A054-C8C71E1A17C7}" type="presParOf" srcId="{E0C29D51-3836-4B5F-BF35-31F7ECCAF0A4}" destId="{D2115C54-363B-4B0B-BCCC-33BB1DC33CEC}" srcOrd="3" destOrd="0" presId="urn:microsoft.com/office/officeart/2005/8/layout/hierarchy1"/>
    <dgm:cxn modelId="{719339FD-E8AB-4EA0-84AF-B446B597697B}" type="presParOf" srcId="{D2115C54-363B-4B0B-BCCC-33BB1DC33CEC}" destId="{2593C1A5-7D77-4552-A34C-5DD0CCBF9E96}" srcOrd="0" destOrd="0" presId="urn:microsoft.com/office/officeart/2005/8/layout/hierarchy1"/>
    <dgm:cxn modelId="{03BD76AD-F59E-442C-BA24-DC7967562CFD}" type="presParOf" srcId="{2593C1A5-7D77-4552-A34C-5DD0CCBF9E96}" destId="{83A146CC-B218-4586-99BC-7C2692F7782F}" srcOrd="0" destOrd="0" presId="urn:microsoft.com/office/officeart/2005/8/layout/hierarchy1"/>
    <dgm:cxn modelId="{D28A9862-AC43-4094-87D5-EF8CD34AE6FF}" type="presParOf" srcId="{2593C1A5-7D77-4552-A34C-5DD0CCBF9E96}" destId="{34D8B5C3-6D27-42B0-9CA5-D1A9E7E99AC3}" srcOrd="1" destOrd="0" presId="urn:microsoft.com/office/officeart/2005/8/layout/hierarchy1"/>
    <dgm:cxn modelId="{3C9C35A4-6B65-4E78-B458-2F6D0143EA88}" type="presParOf" srcId="{D2115C54-363B-4B0B-BCCC-33BB1DC33CEC}" destId="{F9FEC608-11E3-4EA1-BAF5-F0255ED6C724}" srcOrd="1" destOrd="0" presId="urn:microsoft.com/office/officeart/2005/8/layout/hierarchy1"/>
    <dgm:cxn modelId="{7D30CAF7-73B0-4E23-B9C5-CD5C135B3D84}" type="presParOf" srcId="{E0C29D51-3836-4B5F-BF35-31F7ECCAF0A4}" destId="{28046AD2-5915-475F-B440-B5A23F495A3C}" srcOrd="4" destOrd="0" presId="urn:microsoft.com/office/officeart/2005/8/layout/hierarchy1"/>
    <dgm:cxn modelId="{5AAC737F-2C74-4DCA-AAC7-99D695860C13}" type="presParOf" srcId="{E0C29D51-3836-4B5F-BF35-31F7ECCAF0A4}" destId="{BD0908E1-58A4-4BC7-B7DC-C1D2AE59D72B}" srcOrd="5" destOrd="0" presId="urn:microsoft.com/office/officeart/2005/8/layout/hierarchy1"/>
    <dgm:cxn modelId="{72E26312-B7BD-4F9D-887E-E643C4D6ED24}" type="presParOf" srcId="{BD0908E1-58A4-4BC7-B7DC-C1D2AE59D72B}" destId="{3C9DE724-32C9-460F-A98A-97AB5D8CB366}" srcOrd="0" destOrd="0" presId="urn:microsoft.com/office/officeart/2005/8/layout/hierarchy1"/>
    <dgm:cxn modelId="{56BF7697-79BE-4E82-B124-0E124F3F65F5}" type="presParOf" srcId="{3C9DE724-32C9-460F-A98A-97AB5D8CB366}" destId="{2A717F87-07E3-4EC4-8AC3-F6D5A1AA27EA}" srcOrd="0" destOrd="0" presId="urn:microsoft.com/office/officeart/2005/8/layout/hierarchy1"/>
    <dgm:cxn modelId="{2989FB44-1B3C-4C8D-A378-8B487C04D2C6}" type="presParOf" srcId="{3C9DE724-32C9-460F-A98A-97AB5D8CB366}" destId="{7E7CFDC2-8E4A-49AD-B9D7-1DA55B3195A8}" srcOrd="1" destOrd="0" presId="urn:microsoft.com/office/officeart/2005/8/layout/hierarchy1"/>
    <dgm:cxn modelId="{008D8D69-D131-45EB-A955-75944760DF55}" type="presParOf" srcId="{BD0908E1-58A4-4BC7-B7DC-C1D2AE59D72B}" destId="{FA9E39DD-DE07-4AEA-96ED-46FBACEC9928}" srcOrd="1" destOrd="0" presId="urn:microsoft.com/office/officeart/2005/8/layout/hierarchy1"/>
    <dgm:cxn modelId="{461FD9E1-BA46-46BA-896C-E568C1F7EF20}" type="presParOf" srcId="{9FCF75BB-42F0-4BF2-ABF9-2E02358AA574}" destId="{2DA4F0F8-0CBC-4846-AE02-37291E94699F}" srcOrd="2" destOrd="0" presId="urn:microsoft.com/office/officeart/2005/8/layout/hierarchy1"/>
    <dgm:cxn modelId="{F346FE63-1965-4DB8-9E19-F668C8D714F3}" type="presParOf" srcId="{9FCF75BB-42F0-4BF2-ABF9-2E02358AA574}" destId="{6F7FAD4A-9014-4148-8348-252271609C2A}" srcOrd="3" destOrd="0" presId="urn:microsoft.com/office/officeart/2005/8/layout/hierarchy1"/>
    <dgm:cxn modelId="{07B5AEA4-E44C-43DE-B6C1-43833900AA99}" type="presParOf" srcId="{6F7FAD4A-9014-4148-8348-252271609C2A}" destId="{2B687B3F-1C2C-497E-BC1D-F07A9850A34C}" srcOrd="0" destOrd="0" presId="urn:microsoft.com/office/officeart/2005/8/layout/hierarchy1"/>
    <dgm:cxn modelId="{521EB839-7D91-463C-BE97-92281E4F17F8}" type="presParOf" srcId="{2B687B3F-1C2C-497E-BC1D-F07A9850A34C}" destId="{8607AF00-D8BA-4436-AD35-ED576A5BCA70}" srcOrd="0" destOrd="0" presId="urn:microsoft.com/office/officeart/2005/8/layout/hierarchy1"/>
    <dgm:cxn modelId="{60AF27FD-3E56-4496-B69B-2AE4C0DC5684}" type="presParOf" srcId="{2B687B3F-1C2C-497E-BC1D-F07A9850A34C}" destId="{6BA58A95-90A3-4E1C-849C-BB447E9CC89F}" srcOrd="1" destOrd="0" presId="urn:microsoft.com/office/officeart/2005/8/layout/hierarchy1"/>
    <dgm:cxn modelId="{097782C3-3A2B-43D3-9CDD-F5FA89F43934}" type="presParOf" srcId="{6F7FAD4A-9014-4148-8348-252271609C2A}" destId="{C2E80AD4-3553-48FA-90CB-55A8010E9139}" srcOrd="1" destOrd="0" presId="urn:microsoft.com/office/officeart/2005/8/layout/hierarchy1"/>
    <dgm:cxn modelId="{3C079901-9EAC-48B9-BFAD-26DEA2EE38F4}" type="presParOf" srcId="{C2E80AD4-3553-48FA-90CB-55A8010E9139}" destId="{10A97379-1BF6-42C2-9052-A28C1DF17F75}" srcOrd="0" destOrd="0" presId="urn:microsoft.com/office/officeart/2005/8/layout/hierarchy1"/>
    <dgm:cxn modelId="{EEC06FB2-C80D-446F-955B-8819BA759E7D}" type="presParOf" srcId="{C2E80AD4-3553-48FA-90CB-55A8010E9139}" destId="{9DF8074A-9161-4B6C-BAA9-136C4EF01DC4}" srcOrd="1" destOrd="0" presId="urn:microsoft.com/office/officeart/2005/8/layout/hierarchy1"/>
    <dgm:cxn modelId="{0F345700-E7D2-4426-AB30-DFDEF0AC8F20}" type="presParOf" srcId="{9DF8074A-9161-4B6C-BAA9-136C4EF01DC4}" destId="{ACFBCFB5-7D6C-45F2-9603-9CC15ABAE5D6}" srcOrd="0" destOrd="0" presId="urn:microsoft.com/office/officeart/2005/8/layout/hierarchy1"/>
    <dgm:cxn modelId="{33F6A0B9-05E2-401B-A0E5-8FF88B864631}" type="presParOf" srcId="{ACFBCFB5-7D6C-45F2-9603-9CC15ABAE5D6}" destId="{1F22989F-9D1D-4117-945C-2C249C78CBE6}" srcOrd="0" destOrd="0" presId="urn:microsoft.com/office/officeart/2005/8/layout/hierarchy1"/>
    <dgm:cxn modelId="{3E74EC84-3246-4A97-B2AC-8D2829DFB9A0}" type="presParOf" srcId="{ACFBCFB5-7D6C-45F2-9603-9CC15ABAE5D6}" destId="{D052A220-1B90-4745-8981-6C20E46A1116}" srcOrd="1" destOrd="0" presId="urn:microsoft.com/office/officeart/2005/8/layout/hierarchy1"/>
    <dgm:cxn modelId="{7ACE7E5D-3277-467F-8FD9-198D27608598}" type="presParOf" srcId="{9DF8074A-9161-4B6C-BAA9-136C4EF01DC4}" destId="{8F8464CB-113C-4C34-AFA5-8F2757019D71}" srcOrd="1" destOrd="0" presId="urn:microsoft.com/office/officeart/2005/8/layout/hierarchy1"/>
    <dgm:cxn modelId="{3FC025B9-0140-478D-A1E4-6F0A29D0298C}" type="presParOf" srcId="{C2E80AD4-3553-48FA-90CB-55A8010E9139}" destId="{49B90398-4998-4C07-9C99-2DC76ABF8FE1}" srcOrd="2" destOrd="0" presId="urn:microsoft.com/office/officeart/2005/8/layout/hierarchy1"/>
    <dgm:cxn modelId="{0A5362F7-45BF-4F7C-8C85-41CA0EE843A3}" type="presParOf" srcId="{C2E80AD4-3553-48FA-90CB-55A8010E9139}" destId="{779BEFA5-1153-4B20-8C69-D94EEA2CC4D8}" srcOrd="3" destOrd="0" presId="urn:microsoft.com/office/officeart/2005/8/layout/hierarchy1"/>
    <dgm:cxn modelId="{2F9940C6-D03B-4E45-86AD-F7216290EBEA}" type="presParOf" srcId="{779BEFA5-1153-4B20-8C69-D94EEA2CC4D8}" destId="{71D8A09B-28BC-493B-A38A-0F50CCF66619}" srcOrd="0" destOrd="0" presId="urn:microsoft.com/office/officeart/2005/8/layout/hierarchy1"/>
    <dgm:cxn modelId="{B376CA4B-65D0-4A9D-9FC1-D0C7CE748F98}" type="presParOf" srcId="{71D8A09B-28BC-493B-A38A-0F50CCF66619}" destId="{224462C4-221C-4F5A-BAE0-CD85996C815F}" srcOrd="0" destOrd="0" presId="urn:microsoft.com/office/officeart/2005/8/layout/hierarchy1"/>
    <dgm:cxn modelId="{DEB2CC3F-5076-4EBC-B224-DB7912C3BA28}" type="presParOf" srcId="{71D8A09B-28BC-493B-A38A-0F50CCF66619}" destId="{6A2BE0D0-BA6C-4522-81D6-A959E5D9F543}" srcOrd="1" destOrd="0" presId="urn:microsoft.com/office/officeart/2005/8/layout/hierarchy1"/>
    <dgm:cxn modelId="{6694B671-A7DF-401A-8114-F7AD4D9014AD}" type="presParOf" srcId="{779BEFA5-1153-4B20-8C69-D94EEA2CC4D8}" destId="{D3059A93-417B-44C6-B85C-93D8B6D813C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B90398-4998-4C07-9C99-2DC76ABF8FE1}">
      <dsp:nvSpPr>
        <dsp:cNvPr id="0" name=""/>
        <dsp:cNvSpPr/>
      </dsp:nvSpPr>
      <dsp:spPr>
        <a:xfrm>
          <a:off x="3144309" y="1506316"/>
          <a:ext cx="374338" cy="1781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04"/>
              </a:lnTo>
              <a:lnTo>
                <a:pt x="374338" y="121404"/>
              </a:lnTo>
              <a:lnTo>
                <a:pt x="374338" y="1781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A97379-1BF6-42C2-9052-A28C1DF17F75}">
      <dsp:nvSpPr>
        <dsp:cNvPr id="0" name=""/>
        <dsp:cNvSpPr/>
      </dsp:nvSpPr>
      <dsp:spPr>
        <a:xfrm>
          <a:off x="2769971" y="1506316"/>
          <a:ext cx="374338" cy="178150"/>
        </a:xfrm>
        <a:custGeom>
          <a:avLst/>
          <a:gdLst/>
          <a:ahLst/>
          <a:cxnLst/>
          <a:rect l="0" t="0" r="0" b="0"/>
          <a:pathLst>
            <a:path>
              <a:moveTo>
                <a:pt x="374338" y="0"/>
              </a:moveTo>
              <a:lnTo>
                <a:pt x="374338" y="121404"/>
              </a:lnTo>
              <a:lnTo>
                <a:pt x="0" y="121404"/>
              </a:lnTo>
              <a:lnTo>
                <a:pt x="0" y="1781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A4F0F8-0CBC-4846-AE02-37291E94699F}">
      <dsp:nvSpPr>
        <dsp:cNvPr id="0" name=""/>
        <dsp:cNvSpPr/>
      </dsp:nvSpPr>
      <dsp:spPr>
        <a:xfrm>
          <a:off x="2247766" y="1003626"/>
          <a:ext cx="896542" cy="1781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04"/>
              </a:lnTo>
              <a:lnTo>
                <a:pt x="896542" y="121404"/>
              </a:lnTo>
              <a:lnTo>
                <a:pt x="896542" y="1781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046AD2-5915-475F-B440-B5A23F495A3C}">
      <dsp:nvSpPr>
        <dsp:cNvPr id="0" name=""/>
        <dsp:cNvSpPr/>
      </dsp:nvSpPr>
      <dsp:spPr>
        <a:xfrm>
          <a:off x="1164079" y="1525982"/>
          <a:ext cx="748676" cy="1781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04"/>
              </a:lnTo>
              <a:lnTo>
                <a:pt x="748676" y="121404"/>
              </a:lnTo>
              <a:lnTo>
                <a:pt x="748676" y="1781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92EECA-B185-40BB-930B-63029ECF0BF6}">
      <dsp:nvSpPr>
        <dsp:cNvPr id="0" name=""/>
        <dsp:cNvSpPr/>
      </dsp:nvSpPr>
      <dsp:spPr>
        <a:xfrm>
          <a:off x="1055541" y="1525982"/>
          <a:ext cx="108538" cy="178150"/>
        </a:xfrm>
        <a:custGeom>
          <a:avLst/>
          <a:gdLst/>
          <a:ahLst/>
          <a:cxnLst/>
          <a:rect l="0" t="0" r="0" b="0"/>
          <a:pathLst>
            <a:path>
              <a:moveTo>
                <a:pt x="108538" y="0"/>
              </a:moveTo>
              <a:lnTo>
                <a:pt x="108538" y="121404"/>
              </a:lnTo>
              <a:lnTo>
                <a:pt x="0" y="121404"/>
              </a:lnTo>
              <a:lnTo>
                <a:pt x="0" y="1781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A3B58E-AA22-4ADA-95A4-BEB9C699887C}">
      <dsp:nvSpPr>
        <dsp:cNvPr id="0" name=""/>
        <dsp:cNvSpPr/>
      </dsp:nvSpPr>
      <dsp:spPr>
        <a:xfrm>
          <a:off x="306864" y="1525982"/>
          <a:ext cx="857214" cy="178150"/>
        </a:xfrm>
        <a:custGeom>
          <a:avLst/>
          <a:gdLst/>
          <a:ahLst/>
          <a:cxnLst/>
          <a:rect l="0" t="0" r="0" b="0"/>
          <a:pathLst>
            <a:path>
              <a:moveTo>
                <a:pt x="857214" y="0"/>
              </a:moveTo>
              <a:lnTo>
                <a:pt x="857214" y="121404"/>
              </a:lnTo>
              <a:lnTo>
                <a:pt x="0" y="121404"/>
              </a:lnTo>
              <a:lnTo>
                <a:pt x="0" y="1781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21601C-BB3D-4E11-AAD7-627B96FDCDC1}">
      <dsp:nvSpPr>
        <dsp:cNvPr id="0" name=""/>
        <dsp:cNvSpPr/>
      </dsp:nvSpPr>
      <dsp:spPr>
        <a:xfrm>
          <a:off x="1164079" y="1003626"/>
          <a:ext cx="1083686" cy="178150"/>
        </a:xfrm>
        <a:custGeom>
          <a:avLst/>
          <a:gdLst/>
          <a:ahLst/>
          <a:cxnLst/>
          <a:rect l="0" t="0" r="0" b="0"/>
          <a:pathLst>
            <a:path>
              <a:moveTo>
                <a:pt x="1083686" y="0"/>
              </a:moveTo>
              <a:lnTo>
                <a:pt x="1083686" y="121404"/>
              </a:lnTo>
              <a:lnTo>
                <a:pt x="0" y="121404"/>
              </a:lnTo>
              <a:lnTo>
                <a:pt x="0" y="1781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3CC266-B79B-417C-97B8-8EBC6DD209B4}">
      <dsp:nvSpPr>
        <dsp:cNvPr id="0" name=""/>
        <dsp:cNvSpPr/>
      </dsp:nvSpPr>
      <dsp:spPr>
        <a:xfrm>
          <a:off x="1721411" y="284733"/>
          <a:ext cx="1052709" cy="7188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65874B-8035-4049-902A-92B7958F0F7E}">
      <dsp:nvSpPr>
        <dsp:cNvPr id="0" name=""/>
        <dsp:cNvSpPr/>
      </dsp:nvSpPr>
      <dsp:spPr>
        <a:xfrm>
          <a:off x="1789473" y="349392"/>
          <a:ext cx="1052709" cy="7188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Garamond" panose="02020404030301010803" pitchFamily="18" charset="0"/>
            </a:rPr>
            <a:t>Merged Data Set</a:t>
          </a:r>
          <a:endParaRPr lang="en-US" sz="1600" b="1" kern="1200" dirty="0">
            <a:latin typeface="Garamond" panose="02020404030301010803" pitchFamily="18" charset="0"/>
          </a:endParaRPr>
        </a:p>
      </dsp:txBody>
      <dsp:txXfrm>
        <a:off x="1810529" y="370448"/>
        <a:ext cx="1010597" cy="676781"/>
      </dsp:txXfrm>
    </dsp:sp>
    <dsp:sp modelId="{4B937155-617C-4570-9724-4EA1E97E858D}">
      <dsp:nvSpPr>
        <dsp:cNvPr id="0" name=""/>
        <dsp:cNvSpPr/>
      </dsp:nvSpPr>
      <dsp:spPr>
        <a:xfrm>
          <a:off x="724738" y="1181777"/>
          <a:ext cx="878683" cy="344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F72041-AF3C-47BC-AA4A-1035DA6E3736}">
      <dsp:nvSpPr>
        <dsp:cNvPr id="0" name=""/>
        <dsp:cNvSpPr/>
      </dsp:nvSpPr>
      <dsp:spPr>
        <a:xfrm>
          <a:off x="792799" y="1246436"/>
          <a:ext cx="878683" cy="344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Garamond" panose="02020404030301010803" pitchFamily="18" charset="0"/>
            </a:rPr>
            <a:t>Brand</a:t>
          </a:r>
          <a:endParaRPr lang="en-US" sz="2000" kern="1200" dirty="0">
            <a:latin typeface="Garamond" panose="02020404030301010803" pitchFamily="18" charset="0"/>
          </a:endParaRPr>
        </a:p>
      </dsp:txBody>
      <dsp:txXfrm>
        <a:off x="802880" y="1256517"/>
        <a:ext cx="858521" cy="324042"/>
      </dsp:txXfrm>
    </dsp:sp>
    <dsp:sp modelId="{812C458A-60BF-4DF0-AF54-305BA7737D8B}">
      <dsp:nvSpPr>
        <dsp:cNvPr id="0" name=""/>
        <dsp:cNvSpPr/>
      </dsp:nvSpPr>
      <dsp:spPr>
        <a:xfrm>
          <a:off x="588" y="1704133"/>
          <a:ext cx="612553" cy="3889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093D5B-18A4-4A31-A018-0C3C9D8D0369}">
      <dsp:nvSpPr>
        <dsp:cNvPr id="0" name=""/>
        <dsp:cNvSpPr/>
      </dsp:nvSpPr>
      <dsp:spPr>
        <a:xfrm>
          <a:off x="68649" y="1768791"/>
          <a:ext cx="612553" cy="388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Garamond" panose="02020404030301010803" pitchFamily="18" charset="0"/>
            </a:rPr>
            <a:t>Heinz</a:t>
          </a:r>
          <a:endParaRPr lang="en-US" sz="1600" b="1" kern="1200" dirty="0">
            <a:latin typeface="Garamond" panose="02020404030301010803" pitchFamily="18" charset="0"/>
          </a:endParaRPr>
        </a:p>
      </dsp:txBody>
      <dsp:txXfrm>
        <a:off x="80042" y="1780184"/>
        <a:ext cx="589767" cy="366185"/>
      </dsp:txXfrm>
    </dsp:sp>
    <dsp:sp modelId="{83A146CC-B218-4586-99BC-7C2692F7782F}">
      <dsp:nvSpPr>
        <dsp:cNvPr id="0" name=""/>
        <dsp:cNvSpPr/>
      </dsp:nvSpPr>
      <dsp:spPr>
        <a:xfrm>
          <a:off x="749264" y="1704133"/>
          <a:ext cx="612553" cy="3889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D8B5C3-6D27-42B0-9CA5-D1A9E7E99AC3}">
      <dsp:nvSpPr>
        <dsp:cNvPr id="0" name=""/>
        <dsp:cNvSpPr/>
      </dsp:nvSpPr>
      <dsp:spPr>
        <a:xfrm>
          <a:off x="817326" y="1768791"/>
          <a:ext cx="612553" cy="388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Garamond" panose="02020404030301010803" pitchFamily="18" charset="0"/>
            </a:rPr>
            <a:t>Hunts</a:t>
          </a:r>
          <a:endParaRPr lang="en-US" sz="1200" b="1" kern="1200" dirty="0">
            <a:latin typeface="Garamond" panose="02020404030301010803" pitchFamily="18" charset="0"/>
          </a:endParaRPr>
        </a:p>
      </dsp:txBody>
      <dsp:txXfrm>
        <a:off x="828719" y="1780184"/>
        <a:ext cx="589767" cy="366185"/>
      </dsp:txXfrm>
    </dsp:sp>
    <dsp:sp modelId="{2A717F87-07E3-4EC4-8AC3-F6D5A1AA27EA}">
      <dsp:nvSpPr>
        <dsp:cNvPr id="0" name=""/>
        <dsp:cNvSpPr/>
      </dsp:nvSpPr>
      <dsp:spPr>
        <a:xfrm>
          <a:off x="1497941" y="1704133"/>
          <a:ext cx="829630" cy="3889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7CFDC2-8E4A-49AD-B9D7-1DA55B3195A8}">
      <dsp:nvSpPr>
        <dsp:cNvPr id="0" name=""/>
        <dsp:cNvSpPr/>
      </dsp:nvSpPr>
      <dsp:spPr>
        <a:xfrm>
          <a:off x="1566002" y="1768791"/>
          <a:ext cx="829630" cy="388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 smtClean="0">
              <a:latin typeface="Garamond" panose="02020404030301010803" pitchFamily="18" charset="0"/>
            </a:rPr>
            <a:t>Delmonte</a:t>
          </a:r>
          <a:endParaRPr lang="en-US" sz="1300" b="1" kern="1200" dirty="0">
            <a:latin typeface="Garamond" panose="02020404030301010803" pitchFamily="18" charset="0"/>
          </a:endParaRPr>
        </a:p>
      </dsp:txBody>
      <dsp:txXfrm>
        <a:off x="1577395" y="1780184"/>
        <a:ext cx="806844" cy="366185"/>
      </dsp:txXfrm>
    </dsp:sp>
    <dsp:sp modelId="{8607AF00-D8BA-4436-AD35-ED576A5BCA70}">
      <dsp:nvSpPr>
        <dsp:cNvPr id="0" name=""/>
        <dsp:cNvSpPr/>
      </dsp:nvSpPr>
      <dsp:spPr>
        <a:xfrm>
          <a:off x="2517823" y="1181777"/>
          <a:ext cx="1252972" cy="3245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A58A95-90A3-4E1C-849C-BB447E9CC89F}">
      <dsp:nvSpPr>
        <dsp:cNvPr id="0" name=""/>
        <dsp:cNvSpPr/>
      </dsp:nvSpPr>
      <dsp:spPr>
        <a:xfrm>
          <a:off x="2585884" y="1246436"/>
          <a:ext cx="1252972" cy="3245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Garamond" panose="02020404030301010803" pitchFamily="18" charset="0"/>
            </a:rPr>
            <a:t>Product</a:t>
          </a:r>
          <a:endParaRPr lang="en-US" sz="1600" kern="1200" dirty="0">
            <a:latin typeface="Garamond" panose="02020404030301010803" pitchFamily="18" charset="0"/>
          </a:endParaRPr>
        </a:p>
      </dsp:txBody>
      <dsp:txXfrm>
        <a:off x="2595389" y="1255941"/>
        <a:ext cx="1233962" cy="305528"/>
      </dsp:txXfrm>
    </dsp:sp>
    <dsp:sp modelId="{1F22989F-9D1D-4117-945C-2C249C78CBE6}">
      <dsp:nvSpPr>
        <dsp:cNvPr id="0" name=""/>
        <dsp:cNvSpPr/>
      </dsp:nvSpPr>
      <dsp:spPr>
        <a:xfrm>
          <a:off x="2463694" y="1684467"/>
          <a:ext cx="612553" cy="3889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52A220-1B90-4745-8981-6C20E46A1116}">
      <dsp:nvSpPr>
        <dsp:cNvPr id="0" name=""/>
        <dsp:cNvSpPr/>
      </dsp:nvSpPr>
      <dsp:spPr>
        <a:xfrm>
          <a:off x="2531755" y="1749125"/>
          <a:ext cx="612553" cy="388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Garamond" panose="02020404030301010803" pitchFamily="18" charset="0"/>
            </a:rPr>
            <a:t>24</a:t>
          </a:r>
          <a:endParaRPr lang="en-US" sz="1700" b="1" kern="1200" dirty="0">
            <a:latin typeface="Garamond" panose="02020404030301010803" pitchFamily="18" charset="0"/>
          </a:endParaRPr>
        </a:p>
      </dsp:txBody>
      <dsp:txXfrm>
        <a:off x="2543148" y="1760518"/>
        <a:ext cx="589767" cy="366185"/>
      </dsp:txXfrm>
    </dsp:sp>
    <dsp:sp modelId="{224462C4-221C-4F5A-BAE0-CD85996C815F}">
      <dsp:nvSpPr>
        <dsp:cNvPr id="0" name=""/>
        <dsp:cNvSpPr/>
      </dsp:nvSpPr>
      <dsp:spPr>
        <a:xfrm>
          <a:off x="3212370" y="1684467"/>
          <a:ext cx="612553" cy="3889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2BE0D0-BA6C-4522-81D6-A959E5D9F543}">
      <dsp:nvSpPr>
        <dsp:cNvPr id="0" name=""/>
        <dsp:cNvSpPr/>
      </dsp:nvSpPr>
      <dsp:spPr>
        <a:xfrm>
          <a:off x="3280432" y="1749125"/>
          <a:ext cx="612553" cy="388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Garamond" panose="02020404030301010803" pitchFamily="18" charset="0"/>
            </a:rPr>
            <a:t>36</a:t>
          </a:r>
          <a:endParaRPr lang="en-US" sz="1700" b="1" kern="1200" dirty="0">
            <a:latin typeface="Garamond" panose="02020404030301010803" pitchFamily="18" charset="0"/>
          </a:endParaRPr>
        </a:p>
      </dsp:txBody>
      <dsp:txXfrm>
        <a:off x="3291825" y="1760518"/>
        <a:ext cx="589767" cy="3661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DB3607E7-392A-40B8-8961-F84552A11992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FBA927AD-9EA6-4B06-8CEB-984231663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5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927AD-9EA6-4B06-8CEB-9842316634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72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927AD-9EA6-4B06-8CEB-9842316634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27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927AD-9EA6-4B06-8CEB-9842316634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15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927AD-9EA6-4B06-8CEB-9842316634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78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927AD-9EA6-4B06-8CEB-9842316634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681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927AD-9EA6-4B06-8CEB-9842316634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62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927AD-9EA6-4B06-8CEB-9842316634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24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927AD-9EA6-4B06-8CEB-9842316634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34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927AD-9EA6-4B06-8CEB-9842316634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96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927AD-9EA6-4B06-8CEB-9842316634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06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927AD-9EA6-4B06-8CEB-9842316634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13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927AD-9EA6-4B06-8CEB-9842316634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0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927AD-9EA6-4B06-8CEB-9842316634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85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927AD-9EA6-4B06-8CEB-9842316634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81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D33BA732-9F43-4C3F-A311-2D12362E6598}" type="datetime1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12A70-FFEB-4CA5-B3BF-C05B602718EA}" type="datetime1">
              <a:rPr lang="en-US" smtClean="0"/>
              <a:t>5/8/2016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7459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12A70-FFEB-4CA5-B3BF-C05B602718EA}" type="datetime1">
              <a:rPr lang="en-US" smtClean="0"/>
              <a:t>5/8/2016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8113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12A70-FFEB-4CA5-B3BF-C05B602718EA}" type="datetime1">
              <a:rPr lang="en-US" smtClean="0"/>
              <a:t>5/8/2016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137068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12A70-FFEB-4CA5-B3BF-C05B602718EA}" type="datetime1">
              <a:rPr lang="en-US" smtClean="0"/>
              <a:t>5/8/2016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5676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12A70-FFEB-4CA5-B3BF-C05B602718EA}" type="datetime1">
              <a:rPr lang="en-US" smtClean="0"/>
              <a:t>5/8/2016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1959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12A70-FFEB-4CA5-B3BF-C05B602718EA}" type="datetime1">
              <a:rPr lang="en-US" smtClean="0"/>
              <a:t>5/8/2016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7102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F1871-361B-49C3-B4E8-D96EE0839E4C}" type="datetime1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39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0FF60719-60E1-4959-A1F2-A06605725E10}" type="datetime1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2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6DBA-FAE2-4916-85E1-621EDFC73D0C}" type="datetime1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99252840-AEE8-408F-A820-FE5462074B6C}" type="datetime1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4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B61BB-845B-492C-BA18-4E8A7BF5DD53}" type="datetime1">
              <a:rPr lang="en-US" smtClean="0"/>
              <a:t>5/8/2016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2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AEA4E-06F3-4A80-B46F-29B88358A01D}" type="datetime1">
              <a:rPr lang="en-US" smtClean="0"/>
              <a:t>5/8/2016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43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0932-65CF-4CF1-8860-CCDDB0E91756}" type="datetime1">
              <a:rPr lang="en-US" smtClean="0"/>
              <a:t>5/8/2016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00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E319-FEEF-4E60-AD22-E72C1E1D648E}" type="datetime1">
              <a:rPr lang="en-US" smtClean="0"/>
              <a:t>5/8/2016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18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13401-2227-4012-AE87-6B1F9D349CCC}" type="datetime1">
              <a:rPr lang="en-US" smtClean="0"/>
              <a:t>5/8/2016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94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5FB7-A39E-47DC-97C9-31C1710EB0CD}" type="datetime1">
              <a:rPr lang="en-US" smtClean="0"/>
              <a:t>5/8/2016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03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12A70-FFEB-4CA5-B3BF-C05B602718EA}" type="datetime1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SOM_Powerpoint.jp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6742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  <p:sldLayoutId id="2147483765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4.jp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15274" y="2733709"/>
            <a:ext cx="6069268" cy="137307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Marketing Predictive Analytics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754761" y="4473676"/>
            <a:ext cx="2330264" cy="2192595"/>
          </a:xfrm>
        </p:spPr>
        <p:txBody>
          <a:bodyPr>
            <a:normAutofit fontScale="55000" lnSpcReduction="20000"/>
          </a:bodyPr>
          <a:lstStyle/>
          <a:p>
            <a:pPr algn="l"/>
            <a:endParaRPr lang="en-US" b="1" i="1" u="sng" dirty="0">
              <a:solidFill>
                <a:schemeClr val="bg1"/>
              </a:solidFill>
              <a:latin typeface="Century Schoolbook" panose="02040604050505020304" pitchFamily="18" charset="0"/>
            </a:endParaRPr>
          </a:p>
          <a:p>
            <a:pPr algn="l"/>
            <a:endParaRPr lang="en-US" b="1" i="1" u="sng" dirty="0" smtClean="0">
              <a:solidFill>
                <a:schemeClr val="bg1"/>
              </a:solidFill>
              <a:latin typeface="Century Schoolbook" panose="02040604050505020304" pitchFamily="18" charset="0"/>
            </a:endParaRPr>
          </a:p>
          <a:p>
            <a:pPr algn="l"/>
            <a:endParaRPr lang="en-US" b="1" i="1" u="sng" dirty="0">
              <a:solidFill>
                <a:schemeClr val="bg1"/>
              </a:solidFill>
              <a:latin typeface="Century Schoolbook" panose="02040604050505020304" pitchFamily="18" charset="0"/>
            </a:endParaRPr>
          </a:p>
          <a:p>
            <a:pPr algn="l"/>
            <a:endParaRPr lang="en-US" b="1" i="1" u="sng" dirty="0">
              <a:solidFill>
                <a:schemeClr val="bg1"/>
              </a:solidFill>
              <a:latin typeface="Century Schoolbook" panose="02040604050505020304" pitchFamily="18" charset="0"/>
            </a:endParaRPr>
          </a:p>
          <a:p>
            <a:pPr algn="l"/>
            <a:endParaRPr lang="en-US" b="1" i="1" u="sng" dirty="0" smtClean="0">
              <a:solidFill>
                <a:schemeClr val="bg1"/>
              </a:solidFill>
              <a:latin typeface="Century Schoolbook" panose="02040604050505020304" pitchFamily="18" charset="0"/>
            </a:endParaRPr>
          </a:p>
          <a:p>
            <a:pPr algn="l"/>
            <a:r>
              <a:rPr lang="en-US" sz="3200" b="1" i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- </a:t>
            </a:r>
            <a:r>
              <a:rPr lang="en-US" sz="3200" b="1" i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Pranesh  Narayanan</a:t>
            </a:r>
            <a:endParaRPr lang="en-US" sz="3200" b="1" i="1" dirty="0" smtClean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algn="l"/>
            <a:endParaRPr lang="en-US" sz="2200" b="1" i="1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algn="l"/>
            <a:r>
              <a:rPr lang="en-US" sz="2200" b="1" i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 </a:t>
            </a:r>
          </a:p>
          <a:p>
            <a:endParaRPr lang="en-US" b="1" i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091" y="2612462"/>
            <a:ext cx="2144251" cy="16081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95719" y="5378247"/>
            <a:ext cx="5447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Mustard Ketchup Analysis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44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3404" y="4402594"/>
            <a:ext cx="8947355" cy="2332504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8489" y="2185416"/>
            <a:ext cx="8947355" cy="2217177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76" y="2290916"/>
            <a:ext cx="3023875" cy="20840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93058" y="2136254"/>
            <a:ext cx="196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bg1"/>
                </a:solidFill>
                <a:latin typeface="Garamond" panose="02020404030301010803" pitchFamily="18" charset="0"/>
              </a:rPr>
              <a:t>Children</a:t>
            </a:r>
            <a:endParaRPr lang="en-US" b="1" u="sng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027" y="4481250"/>
            <a:ext cx="2956623" cy="219274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878309" y="4422260"/>
            <a:ext cx="196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bg1"/>
                </a:solidFill>
                <a:latin typeface="Garamond" panose="02020404030301010803" pitchFamily="18" charset="0"/>
              </a:rPr>
              <a:t>HH Age</a:t>
            </a:r>
            <a:endParaRPr lang="en-US" b="1" u="sng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36490" y="2807674"/>
            <a:ext cx="5948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7030A0"/>
                </a:solidFill>
                <a:latin typeface="Garamond" panose="02020404030301010803" pitchFamily="18" charset="0"/>
              </a:rPr>
              <a:t>Ideal target group is 8 (family &gt; 0, but 0 children). These basically are married people with no children</a:t>
            </a:r>
            <a:endParaRPr lang="en-US" b="1" dirty="0">
              <a:solidFill>
                <a:srgbClr val="7030A0"/>
              </a:solidFill>
              <a:latin typeface="Garamond" panose="02020404030301010803" pitchFamily="18" charset="0"/>
            </a:endParaRP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151239" y="5211667"/>
            <a:ext cx="59485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7030A0"/>
                </a:solidFill>
                <a:latin typeface="Garamond" panose="02020404030301010803" pitchFamily="18" charset="0"/>
              </a:rPr>
              <a:t>3, 4, 5 &amp; 6 are the ideal ketchup target age (</a:t>
            </a:r>
            <a:r>
              <a:rPr lang="en-US" b="1" dirty="0" err="1" smtClean="0">
                <a:solidFill>
                  <a:srgbClr val="7030A0"/>
                </a:solidFill>
                <a:latin typeface="Garamond" panose="02020404030301010803" pitchFamily="18" charset="0"/>
              </a:rPr>
              <a:t>i.e</a:t>
            </a:r>
            <a:r>
              <a:rPr lang="en-US" b="1" dirty="0" smtClean="0">
                <a:solidFill>
                  <a:srgbClr val="7030A0"/>
                </a:solidFill>
                <a:latin typeface="Garamond" panose="02020404030301010803" pitchFamily="18" charset="0"/>
              </a:rPr>
              <a:t> age &gt; 35 years)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7030A0"/>
                </a:solidFill>
                <a:latin typeface="Garamond" panose="02020404030301010803" pitchFamily="18" charset="0"/>
              </a:rPr>
              <a:t>Hunts have decent market share across 35-65 years age segment. They can also focus on age&gt; 65+ years customer segment</a:t>
            </a:r>
            <a:endParaRPr lang="en-US" b="1" dirty="0">
              <a:solidFill>
                <a:srgbClr val="7030A0"/>
              </a:solidFill>
              <a:latin typeface="Garamond" panose="02020404030301010803" pitchFamily="18" charset="0"/>
            </a:endParaRPr>
          </a:p>
          <a:p>
            <a:endParaRPr lang="en-US" dirty="0"/>
          </a:p>
        </p:txBody>
      </p:sp>
      <p:pic>
        <p:nvPicPr>
          <p:cNvPr id="14" name="Content Placeholder 1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658" y="619432"/>
            <a:ext cx="1431860" cy="1366684"/>
          </a:xfrm>
        </p:spPr>
      </p:pic>
      <p:sp>
        <p:nvSpPr>
          <p:cNvPr id="15" name="Title 5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dirty="0" smtClean="0"/>
              <a:t>Demographics Analysis/ Insights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76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3404" y="4402594"/>
            <a:ext cx="8947355" cy="2332504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8489" y="2185416"/>
            <a:ext cx="8947355" cy="2217177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83" y="2768089"/>
            <a:ext cx="4276725" cy="11525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93058" y="2136254"/>
            <a:ext cx="196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bg1"/>
                </a:solidFill>
                <a:latin typeface="Garamond" panose="02020404030301010803" pitchFamily="18" charset="0"/>
              </a:rPr>
              <a:t>Family Size</a:t>
            </a:r>
            <a:endParaRPr lang="en-US" b="1" u="sng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182" y="4875420"/>
            <a:ext cx="8201025" cy="9810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687096" y="4422259"/>
            <a:ext cx="277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bg1"/>
                </a:solidFill>
                <a:latin typeface="Garamond" panose="02020404030301010803" pitchFamily="18" charset="0"/>
              </a:rPr>
              <a:t>Combined Income</a:t>
            </a:r>
            <a:endParaRPr lang="en-US" b="1" u="sng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68608" y="2807674"/>
            <a:ext cx="46163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7030A0"/>
                </a:solidFill>
                <a:latin typeface="Garamond" panose="02020404030301010803" pitchFamily="18" charset="0"/>
              </a:rPr>
              <a:t>Family Size=2 (married with no kids) is the most valuable customers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7030A0"/>
                </a:solidFill>
                <a:latin typeface="Garamond" panose="02020404030301010803" pitchFamily="18" charset="0"/>
              </a:rPr>
              <a:t>Focus shall be also on family size=1, as they can be a good potential customer segment</a:t>
            </a:r>
            <a:endParaRPr lang="en-US" b="1" dirty="0">
              <a:solidFill>
                <a:srgbClr val="7030A0"/>
              </a:solidFill>
              <a:latin typeface="Garamond" panose="02020404030301010803" pitchFamily="18" charset="0"/>
            </a:endParaRP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6479" y="5890093"/>
            <a:ext cx="89621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7030A0"/>
                </a:solidFill>
                <a:latin typeface="Garamond" panose="02020404030301010803" pitchFamily="18" charset="0"/>
              </a:rPr>
              <a:t>Majority Customers between $25000- 55000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7030A0"/>
                </a:solidFill>
                <a:latin typeface="Garamond" panose="02020404030301010803" pitchFamily="18" charset="0"/>
              </a:rPr>
              <a:t>There </a:t>
            </a:r>
            <a:r>
              <a:rPr lang="en-US" b="1" dirty="0">
                <a:solidFill>
                  <a:srgbClr val="7030A0"/>
                </a:solidFill>
                <a:latin typeface="Garamond" panose="02020404030301010803" pitchFamily="18" charset="0"/>
              </a:rPr>
              <a:t>is close to 7% decrease than average of Hunts in the age group – [75,000 – 100,000]. </a:t>
            </a:r>
            <a:r>
              <a:rPr lang="en-US" b="1" dirty="0" smtClean="0">
                <a:solidFill>
                  <a:srgbClr val="7030A0"/>
                </a:solidFill>
                <a:latin typeface="Garamond" panose="02020404030301010803" pitchFamily="18" charset="0"/>
              </a:rPr>
              <a:t> This is less price sensitive &amp; more brand focused customer segment segment</a:t>
            </a:r>
            <a:endParaRPr lang="en-US" b="1" dirty="0">
              <a:solidFill>
                <a:srgbClr val="7030A0"/>
              </a:solidFill>
              <a:latin typeface="Garamond" panose="02020404030301010803" pitchFamily="18" charset="0"/>
            </a:endParaRPr>
          </a:p>
          <a:p>
            <a:endParaRPr lang="en-US" dirty="0"/>
          </a:p>
        </p:txBody>
      </p:sp>
      <p:pic>
        <p:nvPicPr>
          <p:cNvPr id="13" name="Content Placeholder 1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658" y="619432"/>
            <a:ext cx="1431860" cy="1366684"/>
          </a:xfrm>
        </p:spPr>
      </p:pic>
      <p:sp>
        <p:nvSpPr>
          <p:cNvPr id="14" name="Title 5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dirty="0" smtClean="0"/>
              <a:t>Demographics Analysis/ Insights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0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 Mix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492" y="623915"/>
            <a:ext cx="1435508" cy="1435508"/>
          </a:xfrm>
        </p:spPr>
      </p:pic>
      <p:sp>
        <p:nvSpPr>
          <p:cNvPr id="3" name="Rectangle 2"/>
          <p:cNvSpPr/>
          <p:nvPr/>
        </p:nvSpPr>
        <p:spPr>
          <a:xfrm>
            <a:off x="639097" y="2313310"/>
            <a:ext cx="827876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</a:rPr>
              <a:t>Top Selling Brand: </a:t>
            </a:r>
            <a:r>
              <a:rPr lang="en-US" b="1" dirty="0">
                <a:solidFill>
                  <a:schemeClr val="bg1"/>
                </a:solidFill>
                <a:latin typeface="Garamond" panose="02020404030301010803" pitchFamily="18" charset="0"/>
              </a:rPr>
              <a:t>HEINZ </a:t>
            </a:r>
            <a:r>
              <a:rPr lang="en-US" sz="1200" b="1" dirty="0">
                <a:solidFill>
                  <a:schemeClr val="bg1"/>
                </a:solidFill>
                <a:latin typeface="Garamond" panose="02020404030301010803" pitchFamily="18" charset="0"/>
              </a:rPr>
              <a:t>(followed by Hunts &amp; </a:t>
            </a:r>
            <a:r>
              <a:rPr lang="en-US" sz="1200" b="1" dirty="0" err="1">
                <a:solidFill>
                  <a:schemeClr val="bg1"/>
                </a:solidFill>
                <a:latin typeface="Garamond" panose="02020404030301010803" pitchFamily="18" charset="0"/>
              </a:rPr>
              <a:t>Delmonte</a:t>
            </a:r>
            <a:r>
              <a:rPr lang="en-US" sz="1200" b="1" dirty="0">
                <a:solidFill>
                  <a:schemeClr val="bg1"/>
                </a:solidFill>
                <a:latin typeface="Garamond" panose="02020404030301010803" pitchFamily="18" charset="0"/>
              </a:rPr>
              <a:t>)</a:t>
            </a:r>
            <a:endParaRPr lang="en-US" sz="2000" b="1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endParaRPr lang="en-US" b="1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Garamond" panose="02020404030301010803" pitchFamily="18" charset="0"/>
              </a:rPr>
              <a:t>Question</a:t>
            </a:r>
            <a:r>
              <a:rPr lang="en-US" sz="2000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?</a:t>
            </a:r>
          </a:p>
          <a:p>
            <a:pPr lvl="0" algn="just"/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</a:rPr>
              <a:t>Analyze </a:t>
            </a:r>
            <a:r>
              <a:rPr lang="en-US" dirty="0" smtClean="0">
                <a:solidFill>
                  <a:schemeClr val="bg1"/>
                </a:solidFill>
                <a:latin typeface="Garamond" panose="02020404030301010803" pitchFamily="18" charset="0"/>
              </a:rPr>
              <a:t>how </a:t>
            </a:r>
            <a:r>
              <a:rPr lang="en-US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Hunts</a:t>
            </a:r>
            <a:r>
              <a:rPr lang="en-US" dirty="0" smtClean="0">
                <a:solidFill>
                  <a:schemeClr val="bg1"/>
                </a:solidFill>
                <a:latin typeface="Garamond" panose="02020404030301010803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</a:rPr>
              <a:t>promotions like feature display, price reduction and advertisements and those of </a:t>
            </a:r>
            <a:r>
              <a:rPr lang="en-US" dirty="0" smtClean="0">
                <a:solidFill>
                  <a:schemeClr val="bg1"/>
                </a:solidFill>
                <a:latin typeface="Garamond" panose="02020404030301010803" pitchFamily="18" charset="0"/>
              </a:rPr>
              <a:t>competitors </a:t>
            </a:r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</a:rPr>
              <a:t>(</a:t>
            </a:r>
            <a:r>
              <a:rPr lang="en-US" b="1" dirty="0">
                <a:solidFill>
                  <a:schemeClr val="bg1"/>
                </a:solidFill>
                <a:latin typeface="Garamond" panose="02020404030301010803" pitchFamily="18" charset="0"/>
              </a:rPr>
              <a:t>Heinz </a:t>
            </a:r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</a:rPr>
              <a:t>and </a:t>
            </a:r>
            <a:r>
              <a:rPr lang="en-US" b="1" dirty="0">
                <a:solidFill>
                  <a:schemeClr val="bg1"/>
                </a:solidFill>
                <a:latin typeface="Garamond" panose="02020404030301010803" pitchFamily="18" charset="0"/>
              </a:rPr>
              <a:t>Del Monte</a:t>
            </a:r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</a:rPr>
              <a:t>) are affecting sales at </a:t>
            </a:r>
            <a:r>
              <a:rPr lang="en-US" b="1" dirty="0">
                <a:solidFill>
                  <a:schemeClr val="bg1"/>
                </a:solidFill>
                <a:latin typeface="Garamond" panose="02020404030301010803" pitchFamily="18" charset="0"/>
              </a:rPr>
              <a:t>Retail Level </a:t>
            </a:r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</a:rPr>
              <a:t>across different </a:t>
            </a:r>
            <a:r>
              <a:rPr lang="en-US" dirty="0" smtClean="0">
                <a:solidFill>
                  <a:schemeClr val="bg1"/>
                </a:solidFill>
                <a:latin typeface="Garamond" panose="02020404030301010803" pitchFamily="18" charset="0"/>
              </a:rPr>
              <a:t>regions</a:t>
            </a:r>
          </a:p>
          <a:p>
            <a:pPr lvl="0" algn="just"/>
            <a:endParaRPr lang="en-US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lvl="0" algn="just"/>
            <a:r>
              <a:rPr lang="en-US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Dependent Variable</a:t>
            </a:r>
            <a:endParaRPr lang="en-US" b="1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Garamond" panose="02020404030301010803" pitchFamily="18" charset="0"/>
              </a:rPr>
              <a:t>No of Units sold</a:t>
            </a:r>
          </a:p>
          <a:p>
            <a:pPr algn="just"/>
            <a:endParaRPr lang="en-US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algn="just"/>
            <a:r>
              <a:rPr lang="en-US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Independent Variables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Garamond" panose="02020404030301010803" pitchFamily="18" charset="0"/>
              </a:rPr>
              <a:t>Price Reduction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Garamond" panose="02020404030301010803" pitchFamily="18" charset="0"/>
              </a:rPr>
              <a:t>Feature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Garamond" panose="02020404030301010803" pitchFamily="18" charset="0"/>
              </a:rPr>
              <a:t>Display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Garamond" panose="02020404030301010803" pitchFamily="18" charset="0"/>
              </a:rPr>
              <a:t>Market Name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Garamond" panose="02020404030301010803" pitchFamily="18" charset="0"/>
              </a:rPr>
              <a:t>Month</a:t>
            </a:r>
          </a:p>
          <a:p>
            <a:pPr algn="just"/>
            <a:endParaRPr lang="en-US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7" name="Double Brace 6"/>
          <p:cNvSpPr/>
          <p:nvPr/>
        </p:nvSpPr>
        <p:spPr>
          <a:xfrm>
            <a:off x="2536723" y="5476568"/>
            <a:ext cx="1651819" cy="806245"/>
          </a:xfrm>
          <a:prstGeom prst="brace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Garamond" panose="02020404030301010803" pitchFamily="18" charset="0"/>
              </a:rPr>
              <a:t>Self &amp; Competition</a:t>
            </a:r>
            <a:endParaRPr lang="en-US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89987" y="4503174"/>
            <a:ext cx="398206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Technique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i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Panel Data Regression</a:t>
            </a:r>
            <a:endParaRPr lang="en-US" sz="2800" b="1" i="1" dirty="0">
              <a:solidFill>
                <a:srgbClr val="00206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63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Panel Data Regression- </a:t>
            </a:r>
            <a:r>
              <a:rPr lang="en-US" sz="2400" dirty="0" smtClean="0"/>
              <a:t>Process Flow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2081238"/>
            <a:ext cx="8472874" cy="359931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Data Merge: Delivery stores + Product Data for 3 brands (Heinz, Hunts, </a:t>
            </a:r>
            <a:r>
              <a:rPr lang="en-US" sz="1800" dirty="0" err="1" smtClean="0">
                <a:solidFill>
                  <a:schemeClr val="bg1"/>
                </a:solidFill>
                <a:latin typeface="Garamond" panose="02020404030301010803" pitchFamily="18" charset="0"/>
              </a:rPr>
              <a:t>DelMonte</a:t>
            </a:r>
            <a:r>
              <a:rPr lang="en-US" sz="18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) across 2 sizes (24 oz. &amp; 36 oz.)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Data Split for 24 oz. &amp; 36 oz. to understand the influence of sales individually eliminating the IIA and selection effect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Dummy Variable creation &amp; factor level cleaning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Panel Data Regression</a:t>
            </a:r>
          </a:p>
          <a:p>
            <a:endParaRPr lang="en-US" sz="18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626805" y="3978940"/>
            <a:ext cx="8094407" cy="122232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148" y="5201264"/>
            <a:ext cx="84581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dirty="0" smtClean="0">
                <a:solidFill>
                  <a:schemeClr val="bg1"/>
                </a:solidFill>
                <a:latin typeface="Garamond" panose="02020404030301010803" pitchFamily="18" charset="0"/>
              </a:rPr>
              <a:t>5. IRI_KEY </a:t>
            </a:r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</a:rPr>
              <a:t>was used as panel Id and Week was used for time Id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  <a:latin typeface="Garamond" panose="02020404030301010803" pitchFamily="18" charset="0"/>
              </a:rPr>
              <a:t>6. </a:t>
            </a:r>
            <a:r>
              <a:rPr lang="en-US" dirty="0" err="1" smtClean="0">
                <a:solidFill>
                  <a:schemeClr val="bg1"/>
                </a:solidFill>
                <a:latin typeface="Garamond" panose="02020404030301010803" pitchFamily="18" charset="0"/>
              </a:rPr>
              <a:t>Store_type</a:t>
            </a:r>
            <a:r>
              <a:rPr lang="en-US" dirty="0" smtClean="0">
                <a:solidFill>
                  <a:schemeClr val="bg1"/>
                </a:solidFill>
                <a:latin typeface="Garamond" panose="02020404030301010803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</a:rPr>
              <a:t>was introduced to size of the store on sales of the </a:t>
            </a:r>
            <a:r>
              <a:rPr lang="en-US" dirty="0" smtClean="0">
                <a:solidFill>
                  <a:schemeClr val="bg1"/>
                </a:solidFill>
                <a:latin typeface="Garamond" panose="02020404030301010803" pitchFamily="18" charset="0"/>
              </a:rPr>
              <a:t>product</a:t>
            </a:r>
          </a:p>
          <a:p>
            <a:pPr lvl="0" algn="just"/>
            <a:r>
              <a:rPr lang="en-US" dirty="0" smtClean="0">
                <a:solidFill>
                  <a:schemeClr val="bg1"/>
                </a:solidFill>
                <a:latin typeface="Garamond" panose="02020404030301010803" pitchFamily="18" charset="0"/>
              </a:rPr>
              <a:t>7. RANTWO effect was used to model since we wanted to model for time-</a:t>
            </a:r>
            <a:r>
              <a:rPr lang="en-US" dirty="0" err="1" smtClean="0">
                <a:solidFill>
                  <a:schemeClr val="bg1"/>
                </a:solidFill>
                <a:latin typeface="Garamond" panose="02020404030301010803" pitchFamily="18" charset="0"/>
              </a:rPr>
              <a:t>invarying</a:t>
            </a:r>
            <a:r>
              <a:rPr lang="en-US" dirty="0" smtClean="0">
                <a:solidFill>
                  <a:schemeClr val="bg1"/>
                </a:solidFill>
                <a:latin typeface="Garamond" panose="02020404030301010803" pitchFamily="18" charset="0"/>
              </a:rPr>
              <a:t> variables too and were looking to model only for random intercepts</a:t>
            </a:r>
          </a:p>
          <a:p>
            <a:pPr lvl="0" algn="just"/>
            <a:r>
              <a:rPr lang="en-US" dirty="0" smtClean="0">
                <a:solidFill>
                  <a:schemeClr val="bg1"/>
                </a:solidFill>
                <a:latin typeface="Garamond" panose="02020404030301010803" pitchFamily="18" charset="0"/>
              </a:rPr>
              <a:t>8. Interaction variables between price reduction, feature and display were included in the model to account for Interaction effect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  <a:latin typeface="Garamond" panose="02020404030301010803" pitchFamily="18" charset="0"/>
              </a:rPr>
              <a:t> </a:t>
            </a:r>
            <a:endParaRPr lang="en-US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800" y="629265"/>
            <a:ext cx="1533200" cy="136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4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Panel Data Insights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6645" y="2081238"/>
            <a:ext cx="8809629" cy="432939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9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Separate model for every region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chemeClr val="bg1"/>
                </a:solidFill>
                <a:latin typeface="Garamond" panose="02020404030301010803" pitchFamily="18" charset="0"/>
              </a:rPr>
              <a:t>This model has been developed with Hunts as target brand and Heinz and Del Monte as competitors and across both products 24 Oz and 36 Oz Individually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1900" dirty="0" smtClean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342900" indent="-342900" algn="just">
              <a:buAutoNum type="arabicParenR"/>
            </a:pPr>
            <a:r>
              <a:rPr lang="en-US" sz="19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From </a:t>
            </a:r>
            <a:r>
              <a:rPr lang="en-US" sz="1900" dirty="0">
                <a:solidFill>
                  <a:schemeClr val="bg1"/>
                </a:solidFill>
                <a:latin typeface="Garamond" panose="02020404030301010803" pitchFamily="18" charset="0"/>
              </a:rPr>
              <a:t>the </a:t>
            </a:r>
            <a:r>
              <a:rPr lang="en-US" sz="1900" dirty="0" err="1">
                <a:solidFill>
                  <a:schemeClr val="bg1"/>
                </a:solidFill>
                <a:latin typeface="Garamond" panose="02020404030301010803" pitchFamily="18" charset="0"/>
              </a:rPr>
              <a:t>Rsq</a:t>
            </a:r>
            <a:r>
              <a:rPr lang="en-US" sz="1900" dirty="0">
                <a:solidFill>
                  <a:schemeClr val="bg1"/>
                </a:solidFill>
                <a:latin typeface="Garamond" panose="02020404030301010803" pitchFamily="18" charset="0"/>
              </a:rPr>
              <a:t> obtained from modelling across each region, we can understand how sensitive the given market is to </a:t>
            </a:r>
            <a:r>
              <a:rPr lang="en-US" sz="19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the </a:t>
            </a:r>
            <a:r>
              <a:rPr lang="en-US" sz="1900" dirty="0">
                <a:solidFill>
                  <a:schemeClr val="bg1"/>
                </a:solidFill>
                <a:latin typeface="Garamond" panose="02020404030301010803" pitchFamily="18" charset="0"/>
              </a:rPr>
              <a:t>promotional </a:t>
            </a:r>
            <a:r>
              <a:rPr lang="en-US" sz="19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campaigns:</a:t>
            </a:r>
          </a:p>
          <a:p>
            <a:pPr algn="just"/>
            <a:r>
              <a:rPr lang="en-US" sz="1900" b="1" u="sng" dirty="0" smtClean="0">
                <a:solidFill>
                  <a:schemeClr val="bg1"/>
                </a:solidFill>
                <a:latin typeface="Garamond" panose="02020404030301010803" pitchFamily="18" charset="0"/>
              </a:rPr>
              <a:t>R-</a:t>
            </a:r>
            <a:r>
              <a:rPr lang="en-US" sz="1900" b="1" u="sng" dirty="0" err="1" smtClean="0">
                <a:solidFill>
                  <a:schemeClr val="bg1"/>
                </a:solidFill>
                <a:latin typeface="Garamond" panose="02020404030301010803" pitchFamily="18" charset="0"/>
              </a:rPr>
              <a:t>sq</a:t>
            </a:r>
            <a:r>
              <a:rPr lang="en-US" sz="1900" b="1" u="sng" dirty="0" smtClean="0">
                <a:solidFill>
                  <a:schemeClr val="bg1"/>
                </a:solidFill>
                <a:latin typeface="Garamond" panose="02020404030301010803" pitchFamily="18" charset="0"/>
              </a:rPr>
              <a:t> &gt; 0.5:</a:t>
            </a:r>
            <a:r>
              <a:rPr lang="en-US" sz="19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 </a:t>
            </a:r>
            <a:r>
              <a:rPr lang="en-US" sz="1900" b="1" dirty="0">
                <a:solidFill>
                  <a:srgbClr val="002060"/>
                </a:solidFill>
                <a:latin typeface="Garamond" panose="02020404030301010803" pitchFamily="18" charset="0"/>
              </a:rPr>
              <a:t>more than 50% of the sales of </a:t>
            </a:r>
            <a:r>
              <a:rPr lang="en-US" sz="1900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Hunt’s </a:t>
            </a:r>
            <a:r>
              <a:rPr lang="en-US" sz="1900" b="1" dirty="0">
                <a:solidFill>
                  <a:srgbClr val="002060"/>
                </a:solidFill>
                <a:latin typeface="Garamond" panose="02020404030301010803" pitchFamily="18" charset="0"/>
              </a:rPr>
              <a:t>product region can be accounted from just analyzing the promotional behavior of </a:t>
            </a:r>
            <a:r>
              <a:rPr lang="en-US" sz="1900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the competitors</a:t>
            </a:r>
            <a:endParaRPr lang="en-US" sz="1900" dirty="0" smtClean="0">
              <a:solidFill>
                <a:srgbClr val="002060"/>
              </a:solidFill>
              <a:latin typeface="Garamond" panose="02020404030301010803" pitchFamily="18" charset="0"/>
            </a:endParaRPr>
          </a:p>
          <a:p>
            <a:pPr marL="0" indent="0" algn="just">
              <a:buNone/>
            </a:pPr>
            <a:r>
              <a:rPr lang="en-US" sz="1900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It </a:t>
            </a:r>
            <a:r>
              <a:rPr lang="en-US" sz="1900" b="1" dirty="0">
                <a:solidFill>
                  <a:srgbClr val="002060"/>
                </a:solidFill>
                <a:latin typeface="Garamond" panose="02020404030301010803" pitchFamily="18" charset="0"/>
              </a:rPr>
              <a:t>is a highly promotional sensitive market and hunts will need to keep a watch on these markets and consistently update their promotional </a:t>
            </a:r>
            <a:r>
              <a:rPr lang="en-US" sz="1900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strategies</a:t>
            </a:r>
            <a:endParaRPr lang="en-US" sz="1900" b="1" dirty="0">
              <a:solidFill>
                <a:srgbClr val="002060"/>
              </a:solidFill>
              <a:latin typeface="Garamond" panose="02020404030301010803" pitchFamily="18" charset="0"/>
            </a:endParaRPr>
          </a:p>
          <a:p>
            <a:pPr algn="just"/>
            <a:r>
              <a:rPr lang="en-US" sz="1900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0.3&lt; R-</a:t>
            </a:r>
            <a:r>
              <a:rPr lang="en-US" sz="1900" b="1" dirty="0" err="1" smtClean="0">
                <a:solidFill>
                  <a:schemeClr val="bg1"/>
                </a:solidFill>
                <a:latin typeface="Garamond" panose="02020404030301010803" pitchFamily="18" charset="0"/>
              </a:rPr>
              <a:t>sq</a:t>
            </a:r>
            <a:r>
              <a:rPr lang="en-US" sz="1900" b="1" dirty="0">
                <a:solidFill>
                  <a:schemeClr val="bg1"/>
                </a:solidFill>
                <a:latin typeface="Garamond" panose="02020404030301010803" pitchFamily="18" charset="0"/>
              </a:rPr>
              <a:t> </a:t>
            </a:r>
            <a:r>
              <a:rPr lang="en-US" sz="1900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&lt; 0.5:</a:t>
            </a:r>
            <a:r>
              <a:rPr lang="en-US" sz="19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  </a:t>
            </a:r>
            <a:r>
              <a:rPr lang="en-US" sz="1900" b="1" dirty="0">
                <a:solidFill>
                  <a:srgbClr val="002060"/>
                </a:solidFill>
                <a:latin typeface="Garamond" panose="02020404030301010803" pitchFamily="18" charset="0"/>
              </a:rPr>
              <a:t>medium promotional sensitive market</a:t>
            </a:r>
            <a:r>
              <a:rPr lang="en-US" sz="1900" dirty="0">
                <a:solidFill>
                  <a:schemeClr val="bg1"/>
                </a:solidFill>
                <a:latin typeface="Garamond" panose="02020404030301010803" pitchFamily="18" charset="0"/>
              </a:rPr>
              <a:t> </a:t>
            </a:r>
            <a:r>
              <a:rPr lang="en-US" sz="19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 </a:t>
            </a:r>
          </a:p>
          <a:p>
            <a:pPr algn="just"/>
            <a:r>
              <a:rPr lang="en-US" sz="1900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R-</a:t>
            </a:r>
            <a:r>
              <a:rPr lang="en-US" sz="1900" b="1" dirty="0" err="1" smtClean="0">
                <a:solidFill>
                  <a:schemeClr val="bg1"/>
                </a:solidFill>
                <a:latin typeface="Garamond" panose="02020404030301010803" pitchFamily="18" charset="0"/>
              </a:rPr>
              <a:t>sq</a:t>
            </a:r>
            <a:r>
              <a:rPr lang="en-US" sz="1900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 &lt;0.3:</a:t>
            </a:r>
            <a:r>
              <a:rPr lang="en-US" sz="19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  </a:t>
            </a:r>
            <a:r>
              <a:rPr lang="en-US" sz="1900" b="1" dirty="0">
                <a:solidFill>
                  <a:srgbClr val="002060"/>
                </a:solidFill>
                <a:latin typeface="Garamond" panose="02020404030301010803" pitchFamily="18" charset="0"/>
              </a:rPr>
              <a:t>low promotional sensitive </a:t>
            </a:r>
            <a:r>
              <a:rPr lang="en-US" sz="1900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market</a:t>
            </a:r>
          </a:p>
          <a:p>
            <a:endParaRPr lang="en-US" sz="18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670" y="609600"/>
            <a:ext cx="1490815" cy="137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448499"/>
            <a:ext cx="8367311" cy="395230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1771650" lvl="4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170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16311" y="2406051"/>
            <a:ext cx="878996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</a:rPr>
              <a:t>2) </a:t>
            </a:r>
            <a:r>
              <a:rPr lang="en-US" b="1" dirty="0" err="1">
                <a:solidFill>
                  <a:srgbClr val="002060"/>
                </a:solidFill>
                <a:latin typeface="Garamond" panose="02020404030301010803" pitchFamily="18" charset="0"/>
              </a:rPr>
              <a:t>Rsq</a:t>
            </a:r>
            <a:r>
              <a:rPr lang="en-US" b="1" dirty="0">
                <a:solidFill>
                  <a:srgbClr val="002060"/>
                </a:solidFill>
                <a:latin typeface="Garamond" panose="02020404030301010803" pitchFamily="18" charset="0"/>
              </a:rPr>
              <a:t> values as high as </a:t>
            </a:r>
            <a:r>
              <a:rPr lang="en-US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0.723 </a:t>
            </a:r>
            <a:r>
              <a:rPr lang="en-US" b="1" dirty="0">
                <a:solidFill>
                  <a:srgbClr val="002060"/>
                </a:solidFill>
                <a:latin typeface="Garamond" panose="02020404030301010803" pitchFamily="18" charset="0"/>
              </a:rPr>
              <a:t>have been obtained(MILWAUKEE) which goes on to say how important promotions are in some regions to predict </a:t>
            </a:r>
            <a:r>
              <a:rPr lang="en-US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sales</a:t>
            </a:r>
          </a:p>
          <a:p>
            <a:pPr lvl="0" algn="just"/>
            <a:endParaRPr lang="en-US" dirty="0" smtClean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  <a:latin typeface="Garamond" panose="02020404030301010803" pitchFamily="18" charset="0"/>
              </a:rPr>
              <a:t>Post </a:t>
            </a:r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</a:rPr>
              <a:t>basic analysis, regression model for every region also is obtained to understand how feature, display and price can be varied to improve sales</a:t>
            </a:r>
          </a:p>
          <a:p>
            <a:pPr lvl="0" algn="just"/>
            <a:endParaRPr lang="en-US" dirty="0" smtClean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  <a:latin typeface="Garamond" panose="02020404030301010803" pitchFamily="18" charset="0"/>
              </a:rPr>
              <a:t>3) </a:t>
            </a:r>
            <a:r>
              <a:rPr lang="en-US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Milwaukee</a:t>
            </a:r>
            <a:r>
              <a:rPr lang="en-US" b="1" dirty="0">
                <a:solidFill>
                  <a:srgbClr val="002060"/>
                </a:solidFill>
                <a:latin typeface="Garamond" panose="02020404030301010803" pitchFamily="18" charset="0"/>
              </a:rPr>
              <a:t>, Pittsfield and </a:t>
            </a:r>
            <a:r>
              <a:rPr lang="en-US" b="1" dirty="0" err="1">
                <a:solidFill>
                  <a:srgbClr val="002060"/>
                </a:solidFill>
                <a:latin typeface="Garamond" panose="02020404030301010803" pitchFamily="18" charset="0"/>
              </a:rPr>
              <a:t>St.Louis</a:t>
            </a:r>
            <a:r>
              <a:rPr lang="en-US" b="1" dirty="0">
                <a:solidFill>
                  <a:srgbClr val="002060"/>
                </a:solidFill>
                <a:latin typeface="Garamond" panose="02020404030301010803" pitchFamily="18" charset="0"/>
              </a:rPr>
              <a:t> seem to be the most promotional sensitive regions as far as 24 </a:t>
            </a:r>
            <a:r>
              <a:rPr lang="en-US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Oz. </a:t>
            </a:r>
            <a:r>
              <a:rPr lang="en-US" b="1" dirty="0">
                <a:solidFill>
                  <a:srgbClr val="002060"/>
                </a:solidFill>
                <a:latin typeface="Garamond" panose="02020404030301010803" pitchFamily="18" charset="0"/>
              </a:rPr>
              <a:t>Hunts product is concerned</a:t>
            </a:r>
          </a:p>
          <a:p>
            <a:pPr lvl="0"/>
            <a:endParaRPr lang="en-US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3051218" y="4702630"/>
            <a:ext cx="1857375" cy="6623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5809" y="5420569"/>
            <a:ext cx="8357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chemeClr val="bg1"/>
                </a:solidFill>
                <a:latin typeface="Garamond" panose="02020404030301010803" pitchFamily="18" charset="0"/>
              </a:rPr>
              <a:t>4) </a:t>
            </a:r>
            <a:r>
              <a:rPr lang="en-US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Sacramento </a:t>
            </a:r>
            <a:r>
              <a:rPr lang="en-US" b="1" dirty="0">
                <a:solidFill>
                  <a:srgbClr val="002060"/>
                </a:solidFill>
                <a:latin typeface="Garamond" panose="02020404030301010803" pitchFamily="18" charset="0"/>
              </a:rPr>
              <a:t>has a high </a:t>
            </a:r>
            <a:r>
              <a:rPr lang="en-US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R-</a:t>
            </a:r>
            <a:r>
              <a:rPr lang="en-US" b="1" dirty="0" err="1" smtClean="0">
                <a:solidFill>
                  <a:srgbClr val="002060"/>
                </a:solidFill>
                <a:latin typeface="Garamond" panose="02020404030301010803" pitchFamily="18" charset="0"/>
              </a:rPr>
              <a:t>sq</a:t>
            </a:r>
            <a:r>
              <a:rPr lang="en-US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Garamond" panose="02020404030301010803" pitchFamily="18" charset="0"/>
              </a:rPr>
              <a:t>value of </a:t>
            </a:r>
            <a:r>
              <a:rPr lang="en-US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0.8 </a:t>
            </a:r>
            <a:r>
              <a:rPr lang="en-US" b="1" dirty="0">
                <a:solidFill>
                  <a:srgbClr val="002060"/>
                </a:solidFill>
                <a:latin typeface="Garamond" panose="02020404030301010803" pitchFamily="18" charset="0"/>
              </a:rPr>
              <a:t>across 36 Oz Hunts product, but is ignored because the number of records in this region to analyze the model is very low and hence will be a skewed interpretation</a:t>
            </a:r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531639" y="763060"/>
            <a:ext cx="6896534" cy="1080938"/>
          </a:xfrm>
        </p:spPr>
        <p:txBody>
          <a:bodyPr/>
          <a:lstStyle/>
          <a:p>
            <a:r>
              <a:rPr lang="en-US" dirty="0" smtClean="0"/>
              <a:t>Panel Data Insights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670" y="609600"/>
            <a:ext cx="1490815" cy="137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31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2"/>
            <a:ext cx="7961671" cy="452112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Based </a:t>
            </a:r>
            <a:r>
              <a:rPr lang="en-US" sz="1800" dirty="0">
                <a:solidFill>
                  <a:schemeClr val="bg1"/>
                </a:solidFill>
                <a:latin typeface="Garamond" panose="02020404030301010803" pitchFamily="18" charset="0"/>
              </a:rPr>
              <a:t>on the intercept values on each region to improve </a:t>
            </a:r>
            <a:r>
              <a:rPr lang="en-US" sz="18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sales, analysis can be done</a:t>
            </a:r>
            <a:endParaRPr lang="en-US" sz="18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Garamond" panose="02020404030301010803" pitchFamily="18" charset="0"/>
              </a:rPr>
              <a:t>For example in the </a:t>
            </a:r>
            <a:r>
              <a:rPr lang="en-US" sz="1800" dirty="0" err="1">
                <a:solidFill>
                  <a:schemeClr val="bg1"/>
                </a:solidFill>
                <a:latin typeface="Garamond" panose="02020404030301010803" pitchFamily="18" charset="0"/>
              </a:rPr>
              <a:t>Market_Name</a:t>
            </a:r>
            <a:r>
              <a:rPr lang="en-US" sz="1800" dirty="0">
                <a:solidFill>
                  <a:schemeClr val="bg1"/>
                </a:solidFill>
                <a:latin typeface="Garamond" panose="02020404030301010803" pitchFamily="18" charset="0"/>
              </a:rPr>
              <a:t> = </a:t>
            </a:r>
            <a:r>
              <a:rPr lang="en-US" sz="18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SYRACUSE</a:t>
            </a:r>
          </a:p>
          <a:p>
            <a:endParaRPr lang="en-US" sz="18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endParaRPr lang="en-US" sz="1800" dirty="0" smtClean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endParaRPr lang="en-US" sz="18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endParaRPr lang="en-US" sz="1800" dirty="0" smtClean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endParaRPr lang="en-US" sz="18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endParaRPr lang="en-US" sz="1800" dirty="0" smtClean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endParaRPr lang="en-US" sz="18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endParaRPr lang="en-US" sz="1800" dirty="0" smtClean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endParaRPr lang="en-US" sz="18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797111" y="3267854"/>
            <a:ext cx="3608438" cy="891192"/>
          </a:xfrm>
          <a:prstGeom prst="rect">
            <a:avLst/>
          </a:prstGeom>
        </p:spPr>
      </p:pic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dirty="0" smtClean="0"/>
              <a:t>Panel Data Insights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5411573" y="3041896"/>
            <a:ext cx="2948305" cy="33502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670" y="609600"/>
            <a:ext cx="1490815" cy="137651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7987" y="4493342"/>
            <a:ext cx="52935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D2, FA &amp; </a:t>
            </a:r>
            <a:r>
              <a:rPr lang="en-US" b="1" dirty="0" err="1" smtClean="0">
                <a:solidFill>
                  <a:srgbClr val="002060"/>
                </a:solidFill>
                <a:latin typeface="Garamond" panose="02020404030301010803" pitchFamily="18" charset="0"/>
              </a:rPr>
              <a:t>FAplus</a:t>
            </a:r>
            <a:r>
              <a:rPr lang="en-US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 are improving the sales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For </a:t>
            </a:r>
            <a:r>
              <a:rPr lang="en-US" b="1" dirty="0" err="1" smtClean="0">
                <a:solidFill>
                  <a:srgbClr val="002060"/>
                </a:solidFill>
                <a:latin typeface="Garamond" panose="02020404030301010803" pitchFamily="18" charset="0"/>
              </a:rPr>
              <a:t>Synacuse</a:t>
            </a:r>
            <a:r>
              <a:rPr lang="en-US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, 8</a:t>
            </a:r>
            <a:r>
              <a:rPr lang="en-US" b="1" baseline="30000" dirty="0" smtClean="0">
                <a:solidFill>
                  <a:srgbClr val="002060"/>
                </a:solidFill>
                <a:latin typeface="Garamond" panose="02020404030301010803" pitchFamily="18" charset="0"/>
              </a:rPr>
              <a:t>th</a:t>
            </a:r>
            <a:r>
              <a:rPr lang="en-US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 month is taken as base level. July &amp; August recorded the maximum sales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D1= -11. Negative since benefits for D1 are captured in the interaction variable D1PR. Hence, there is an increase in sales/ week when D1 is considered </a:t>
            </a:r>
            <a:endParaRPr lang="en-US" b="1" dirty="0">
              <a:solidFill>
                <a:srgbClr val="00206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55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6418" y="2170923"/>
            <a:ext cx="82959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2060"/>
                </a:solidFill>
                <a:latin typeface="Garamond" panose="02020404030301010803" pitchFamily="18" charset="0"/>
              </a:rPr>
              <a:t>In addition to this, recommendations can be made based on the intercept values on each region to improve sales</a:t>
            </a:r>
          </a:p>
        </p:txBody>
      </p:sp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dirty="0" smtClean="0"/>
              <a:t>Panel Data Insights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670" y="609600"/>
            <a:ext cx="1490815" cy="1376515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" y="2817253"/>
            <a:ext cx="8129016" cy="4002521"/>
          </a:xfrm>
        </p:spPr>
      </p:pic>
    </p:spTree>
    <p:extLst>
      <p:ext uri="{BB962C8B-B14F-4D97-AF65-F5344CB8AC3E}">
        <p14:creationId xmlns:p14="http://schemas.microsoft.com/office/powerpoint/2010/main" val="103022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&amp; Recommendations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658" y="580093"/>
            <a:ext cx="1435847" cy="1496270"/>
          </a:xfrm>
        </p:spPr>
      </p:pic>
      <p:sp>
        <p:nvSpPr>
          <p:cNvPr id="6" name="TextBox 5"/>
          <p:cNvSpPr txBox="1"/>
          <p:nvPr/>
        </p:nvSpPr>
        <p:spPr>
          <a:xfrm>
            <a:off x="383458" y="2182761"/>
            <a:ext cx="843607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By accurately identifying the target demographics, Hunts can target potential customer segments at reduced costs and increased Lift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600" b="1" dirty="0">
              <a:solidFill>
                <a:srgbClr val="002060"/>
              </a:solidFill>
              <a:latin typeface="Garamond" panose="02020404030301010803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Identifying promotional sensitivity across the regions will help us budget the promotional expenses and forecast the sales; thereby efficiently planning finance and inventory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600" b="1" dirty="0">
              <a:solidFill>
                <a:srgbClr val="002060"/>
              </a:solidFill>
              <a:latin typeface="Garamond" panose="02020404030301010803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24 oz. bottles are the maximum selling package size, but 36 Oz bottle is catching up. With just an year, Hunts has captured a good share of 36 Oz market. This trend needs to be maintained</a:t>
            </a:r>
          </a:p>
          <a:p>
            <a:pPr algn="just"/>
            <a:endParaRPr lang="en-US" sz="1600" b="1" dirty="0">
              <a:solidFill>
                <a:srgbClr val="002060"/>
              </a:solidFill>
              <a:latin typeface="Garamond" panose="02020404030301010803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Married customers with no children tend to buy the maximum amount of ketchup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600" b="1" dirty="0" smtClean="0">
              <a:solidFill>
                <a:srgbClr val="002060"/>
              </a:solidFill>
              <a:latin typeface="Garamond" panose="02020404030301010803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Across all markets Milwaukee</a:t>
            </a:r>
            <a:r>
              <a:rPr lang="en-US" sz="1600" b="1" dirty="0">
                <a:solidFill>
                  <a:srgbClr val="002060"/>
                </a:solidFill>
                <a:latin typeface="Garamond" panose="02020404030301010803" pitchFamily="18" charset="0"/>
              </a:rPr>
              <a:t>, Pittsfield and </a:t>
            </a:r>
            <a:r>
              <a:rPr lang="en-US" sz="1600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St. Louis are most sensitive to promotions. This pattern displays the importance of promotions in some </a:t>
            </a:r>
            <a:r>
              <a:rPr lang="en-US" sz="1600" b="1" dirty="0">
                <a:solidFill>
                  <a:srgbClr val="002060"/>
                </a:solidFill>
                <a:latin typeface="Garamond" panose="02020404030301010803" pitchFamily="18" charset="0"/>
              </a:rPr>
              <a:t>regions </a:t>
            </a:r>
            <a:r>
              <a:rPr lang="en-US" sz="1600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for better </a:t>
            </a:r>
            <a:r>
              <a:rPr lang="en-US" sz="1600" b="1" dirty="0">
                <a:solidFill>
                  <a:srgbClr val="002060"/>
                </a:solidFill>
                <a:latin typeface="Garamond" panose="02020404030301010803" pitchFamily="18" charset="0"/>
              </a:rPr>
              <a:t>sales</a:t>
            </a:r>
          </a:p>
        </p:txBody>
      </p:sp>
    </p:spTree>
    <p:extLst>
      <p:ext uri="{BB962C8B-B14F-4D97-AF65-F5344CB8AC3E}">
        <p14:creationId xmlns:p14="http://schemas.microsoft.com/office/powerpoint/2010/main" val="170792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93" y="2143432"/>
            <a:ext cx="6696156" cy="4455988"/>
          </a:xfrm>
        </p:spPr>
      </p:pic>
    </p:spTree>
    <p:extLst>
      <p:ext uri="{BB962C8B-B14F-4D97-AF65-F5344CB8AC3E}">
        <p14:creationId xmlns:p14="http://schemas.microsoft.com/office/powerpoint/2010/main" val="311126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557419" cy="1080938"/>
          </a:xfrm>
        </p:spPr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8148484" cy="3599316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Analyzing the market structure of competing brands</a:t>
            </a:r>
          </a:p>
          <a:p>
            <a:r>
              <a:rPr lang="en-US" sz="2000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Analyzing Product sales by Dollar Value, Volume, Package Size and Markets</a:t>
            </a:r>
          </a:p>
          <a:p>
            <a:r>
              <a:rPr lang="en-US" sz="2000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Brand Switching Patterns</a:t>
            </a:r>
          </a:p>
          <a:p>
            <a:r>
              <a:rPr lang="en-US" sz="2000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Sales Drivers Analysis- Understanding </a:t>
            </a:r>
            <a:r>
              <a:rPr lang="en-US" sz="2000" b="1" dirty="0">
                <a:solidFill>
                  <a:srgbClr val="002060"/>
                </a:solidFill>
                <a:latin typeface="Garamond" panose="02020404030301010803" pitchFamily="18" charset="0"/>
              </a:rPr>
              <a:t>the product dynamics driving total sales for the </a:t>
            </a:r>
            <a:r>
              <a:rPr lang="en-US" sz="2000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product</a:t>
            </a:r>
          </a:p>
          <a:p>
            <a:r>
              <a:rPr lang="en-US" sz="2000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RFM Analysis to understand different customers and their shopping patterns</a:t>
            </a:r>
          </a:p>
          <a:p>
            <a:r>
              <a:rPr lang="en-US" sz="2000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Understanding various Marketing Mix approach that drives the sales for a particular brand</a:t>
            </a:r>
            <a:endParaRPr lang="en-US" sz="2000" b="1" dirty="0">
              <a:solidFill>
                <a:srgbClr val="002060"/>
              </a:solidFill>
              <a:latin typeface="Garamond" panose="02020404030301010803" pitchFamily="18" charset="0"/>
            </a:endParaRPr>
          </a:p>
          <a:p>
            <a:endParaRPr lang="en-US" sz="2000" b="1" dirty="0" smtClean="0">
              <a:solidFill>
                <a:srgbClr val="002060"/>
              </a:solidFill>
              <a:latin typeface="Garamond" panose="02020404030301010803" pitchFamily="18" charset="0"/>
            </a:endParaRPr>
          </a:p>
          <a:p>
            <a:endParaRPr lang="en-US" sz="2000" b="1" dirty="0">
              <a:solidFill>
                <a:srgbClr val="002060"/>
              </a:solidFill>
              <a:latin typeface="Garamond" panose="02020404030301010803" pitchFamily="18" charset="0"/>
            </a:endParaRPr>
          </a:p>
          <a:p>
            <a:endParaRPr lang="en-US" sz="2000" dirty="0" smtClean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endParaRPr lang="en-US" sz="20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943" y="629266"/>
            <a:ext cx="1441057" cy="135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47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Brand Dynamics </a:t>
            </a:r>
            <a:r>
              <a:rPr lang="en-US" sz="1800" dirty="0" smtClean="0"/>
              <a:t>(Descriptive Analysis)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470787" y="2310581"/>
            <a:ext cx="5535487" cy="4359426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445" y="2403071"/>
            <a:ext cx="5378245" cy="4131080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145444" y="2241019"/>
            <a:ext cx="4427538" cy="4022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Brand Sales Pattern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By Dollar </a:t>
            </a:r>
            <a:r>
              <a:rPr lang="en-US" sz="2000" b="1" dirty="0">
                <a:solidFill>
                  <a:schemeClr val="bg1"/>
                </a:solidFill>
                <a:latin typeface="Garamond" panose="02020404030301010803" pitchFamily="18" charset="0"/>
              </a:rPr>
              <a:t>S</a:t>
            </a:r>
            <a:r>
              <a:rPr lang="en-US" sz="2000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ales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By no. of Units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b="1" dirty="0" smtClean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b="1" dirty="0" smtClean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u="sng" dirty="0" smtClean="0">
                <a:solidFill>
                  <a:schemeClr val="bg1"/>
                </a:solidFill>
                <a:latin typeface="Garamond" panose="02020404030301010803" pitchFamily="18" charset="0"/>
              </a:rPr>
              <a:t>Top brands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i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Heinz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i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Private Labels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i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Hunts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i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Del Monte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b="1" dirty="0" smtClean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b="1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b="1" dirty="0" smtClean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323" y="615438"/>
            <a:ext cx="1412162" cy="1360846"/>
          </a:xfrm>
          <a:prstGeom prst="rect">
            <a:avLst/>
          </a:prstGeom>
        </p:spPr>
      </p:pic>
      <p:sp>
        <p:nvSpPr>
          <p:cNvPr id="12" name="Down Arrow 11"/>
          <p:cNvSpPr/>
          <p:nvPr/>
        </p:nvSpPr>
        <p:spPr>
          <a:xfrm>
            <a:off x="1238865" y="3451122"/>
            <a:ext cx="275303" cy="589936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4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4247538" y="2546555"/>
            <a:ext cx="4854964" cy="2605548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1639" y="753228"/>
            <a:ext cx="6796905" cy="1080938"/>
          </a:xfrm>
        </p:spPr>
        <p:txBody>
          <a:bodyPr/>
          <a:lstStyle/>
          <a:p>
            <a:r>
              <a:rPr lang="en-US" dirty="0" smtClean="0"/>
              <a:t>Brand </a:t>
            </a:r>
            <a:r>
              <a:rPr lang="en-US" dirty="0" err="1" smtClean="0"/>
              <a:t>Switchability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 smtClean="0"/>
              <a:t>Diagnostic </a:t>
            </a:r>
            <a:r>
              <a:rPr lang="en-US" sz="1800" dirty="0"/>
              <a:t>Analysis)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874" y="589935"/>
            <a:ext cx="1464955" cy="1396181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-94180" y="3057092"/>
            <a:ext cx="4427538" cy="2625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342900" indent="-342900" algn="just"/>
            <a:r>
              <a:rPr lang="en-US" sz="1800" dirty="0" smtClean="0">
                <a:solidFill>
                  <a:srgbClr val="002060"/>
                </a:solidFill>
                <a:latin typeface="Garamond" panose="02020404030301010803" pitchFamily="18" charset="0"/>
              </a:rPr>
              <a:t>Heinz has highest customer loyalty</a:t>
            </a:r>
          </a:p>
          <a:p>
            <a:pPr marL="342900" indent="-342900" algn="just"/>
            <a:r>
              <a:rPr lang="en-US" sz="1800" dirty="0" smtClean="0">
                <a:solidFill>
                  <a:srgbClr val="002060"/>
                </a:solidFill>
                <a:latin typeface="Garamond" panose="02020404030301010803" pitchFamily="18" charset="0"/>
              </a:rPr>
              <a:t>Del Monte customers are least brand loyal and are more likely to switch compared to Heinz or Hunts</a:t>
            </a:r>
          </a:p>
          <a:p>
            <a:pPr marL="342900" indent="-342900"/>
            <a:endParaRPr lang="en-US" sz="1800" dirty="0" smtClean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244906"/>
              </p:ext>
            </p:extLst>
          </p:nvPr>
        </p:nvGraphicFramePr>
        <p:xfrm>
          <a:off x="4286865" y="2592052"/>
          <a:ext cx="4778481" cy="2501055"/>
        </p:xfrm>
        <a:graphic>
          <a:graphicData uri="http://schemas.openxmlformats.org/drawingml/2006/table">
            <a:tbl>
              <a:tblPr/>
              <a:tblGrid>
                <a:gridCol w="958185">
                  <a:extLst>
                    <a:ext uri="{9D8B030D-6E8A-4147-A177-3AD203B41FA5}">
                      <a16:colId xmlns:a16="http://schemas.microsoft.com/office/drawing/2014/main" xmlns="" val="3042426077"/>
                    </a:ext>
                  </a:extLst>
                </a:gridCol>
                <a:gridCol w="983073">
                  <a:extLst>
                    <a:ext uri="{9D8B030D-6E8A-4147-A177-3AD203B41FA5}">
                      <a16:colId xmlns:a16="http://schemas.microsoft.com/office/drawing/2014/main" xmlns="" val="2518348678"/>
                    </a:ext>
                  </a:extLst>
                </a:gridCol>
                <a:gridCol w="958185">
                  <a:extLst>
                    <a:ext uri="{9D8B030D-6E8A-4147-A177-3AD203B41FA5}">
                      <a16:colId xmlns:a16="http://schemas.microsoft.com/office/drawing/2014/main" xmlns="" val="500433695"/>
                    </a:ext>
                  </a:extLst>
                </a:gridCol>
                <a:gridCol w="920853">
                  <a:extLst>
                    <a:ext uri="{9D8B030D-6E8A-4147-A177-3AD203B41FA5}">
                      <a16:colId xmlns:a16="http://schemas.microsoft.com/office/drawing/2014/main" xmlns="" val="3509046024"/>
                    </a:ext>
                  </a:extLst>
                </a:gridCol>
                <a:gridCol w="958185">
                  <a:extLst>
                    <a:ext uri="{9D8B030D-6E8A-4147-A177-3AD203B41FA5}">
                      <a16:colId xmlns:a16="http://schemas.microsoft.com/office/drawing/2014/main" xmlns="" val="3368448942"/>
                    </a:ext>
                  </a:extLst>
                </a:gridCol>
              </a:tblGrid>
              <a:tr h="5002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Brands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HEINZ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 MONTE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HUNTS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OTHERS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52294316"/>
                  </a:ext>
                </a:extLst>
              </a:tr>
              <a:tr h="500211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HEINZ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74.06%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2.08%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7.40%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16.45%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94988659"/>
                  </a:ext>
                </a:extLst>
              </a:tr>
              <a:tr h="500211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 MONTE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31.57%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24.32%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14.35%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29.76%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91069936"/>
                  </a:ext>
                </a:extLst>
              </a:tr>
              <a:tr h="500211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HUNTS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30.37%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6.30%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42.24%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21.09%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9642695"/>
                  </a:ext>
                </a:extLst>
              </a:tr>
              <a:tr h="500211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OTHERS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31.69%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3.45%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8.76%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56.10%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85564"/>
                  </a:ext>
                </a:extLst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5074" y="3095616"/>
            <a:ext cx="214618" cy="1946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3724" y="3611813"/>
            <a:ext cx="214618" cy="1946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705" y="4098512"/>
            <a:ext cx="214618" cy="19465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2358" y="4604875"/>
            <a:ext cx="214618" cy="19465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2211" y="3198855"/>
            <a:ext cx="308034" cy="27938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3537" y="3590618"/>
            <a:ext cx="235819" cy="20008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8451" y="4096983"/>
            <a:ext cx="230906" cy="19592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3533" y="4593511"/>
            <a:ext cx="230906" cy="19592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0838" y="4824568"/>
            <a:ext cx="230906" cy="19592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-88485" y="4847304"/>
            <a:ext cx="41590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Garamond" panose="02020404030301010803" pitchFamily="18" charset="0"/>
              </a:rPr>
              <a:t>If a customer using </a:t>
            </a:r>
            <a:r>
              <a:rPr lang="en-US" dirty="0" err="1">
                <a:solidFill>
                  <a:srgbClr val="002060"/>
                </a:solidFill>
                <a:latin typeface="Garamond" panose="02020404030301010803" pitchFamily="18" charset="0"/>
              </a:rPr>
              <a:t>DelMonte</a:t>
            </a:r>
            <a:r>
              <a:rPr lang="en-US" dirty="0">
                <a:solidFill>
                  <a:srgbClr val="002060"/>
                </a:solidFill>
                <a:latin typeface="Garamond" panose="02020404030301010803" pitchFamily="18" charset="0"/>
              </a:rPr>
              <a:t>, Hunts &amp; ‘Other’ brands switches, he/ she </a:t>
            </a:r>
            <a:r>
              <a:rPr lang="en-US" dirty="0" smtClean="0">
                <a:solidFill>
                  <a:srgbClr val="002060"/>
                </a:solidFill>
                <a:latin typeface="Garamond" panose="02020404030301010803" pitchFamily="18" charset="0"/>
              </a:rPr>
              <a:t>is </a:t>
            </a:r>
            <a:r>
              <a:rPr lang="en-US" dirty="0">
                <a:solidFill>
                  <a:srgbClr val="002060"/>
                </a:solidFill>
                <a:latin typeface="Garamond" panose="02020404030301010803" pitchFamily="18" charset="0"/>
              </a:rPr>
              <a:t>most likely to switch to Heinz 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06477" y="2477731"/>
            <a:ext cx="3991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Garamond" panose="02020404030301010803" pitchFamily="18" charset="0"/>
              </a:rPr>
              <a:t>Brand </a:t>
            </a:r>
            <a:r>
              <a:rPr lang="en-US" sz="2400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Switching </a:t>
            </a:r>
            <a:r>
              <a:rPr lang="en-US" sz="2400" b="1" dirty="0">
                <a:solidFill>
                  <a:schemeClr val="bg1"/>
                </a:solidFill>
                <a:latin typeface="Garamond" panose="02020404030301010803" pitchFamily="18" charset="0"/>
              </a:rPr>
              <a:t>Patterns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40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797925" y="2297708"/>
            <a:ext cx="4362173" cy="3739711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Drivers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578" y="2316312"/>
            <a:ext cx="4120016" cy="36420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7451" y="2379408"/>
            <a:ext cx="479027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Garamond" panose="02020404030301010803" pitchFamily="18" charset="0"/>
              </a:rPr>
              <a:t>Top Selling Brand: </a:t>
            </a:r>
            <a:r>
              <a:rPr lang="en-US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HEINZ </a:t>
            </a:r>
            <a:r>
              <a:rPr lang="en-US" sz="900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(followed by Hunts &amp; </a:t>
            </a:r>
            <a:r>
              <a:rPr lang="en-US" sz="900" b="1" dirty="0" err="1" smtClean="0">
                <a:solidFill>
                  <a:schemeClr val="bg1"/>
                </a:solidFill>
                <a:latin typeface="Garamond" panose="02020404030301010803" pitchFamily="18" charset="0"/>
              </a:rPr>
              <a:t>Delmonte</a:t>
            </a:r>
            <a:r>
              <a:rPr lang="en-US" sz="900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)</a:t>
            </a:r>
            <a:endParaRPr lang="en-US" sz="2000" b="1" dirty="0" smtClean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Garamond" panose="02020404030301010803" pitchFamily="18" charset="0"/>
              </a:rPr>
              <a:t>Top selling size: </a:t>
            </a:r>
            <a:r>
              <a:rPr lang="en-US" sz="2000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24 oz.</a:t>
            </a:r>
            <a:r>
              <a:rPr lang="en-US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 </a:t>
            </a:r>
            <a:r>
              <a:rPr lang="en-US" sz="900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(followed by 36 oz.)</a:t>
            </a:r>
            <a:endParaRPr lang="en-US" b="1" dirty="0" smtClean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endParaRPr lang="en-US" b="1" dirty="0" smtClean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endParaRPr lang="en-US" b="1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Analysis?</a:t>
            </a:r>
          </a:p>
          <a:p>
            <a:r>
              <a:rPr lang="en-US" dirty="0" smtClean="0">
                <a:solidFill>
                  <a:schemeClr val="bg1"/>
                </a:solidFill>
                <a:latin typeface="Garamond" panose="02020404030301010803" pitchFamily="18" charset="0"/>
              </a:rPr>
              <a:t>Consult for Hunts and create strategies in order to improve the market share?</a:t>
            </a:r>
          </a:p>
          <a:p>
            <a:endParaRPr lang="en-US" b="1" dirty="0" smtClean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endParaRPr lang="en-US" b="1" dirty="0" smtClean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Techniques?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RFM ANALYSIS</a:t>
            </a:r>
            <a:r>
              <a:rPr lang="en-US" dirty="0" smtClean="0">
                <a:solidFill>
                  <a:schemeClr val="bg1"/>
                </a:solidFill>
                <a:latin typeface="Garamond" panose="02020404030301010803" pitchFamily="18" charset="0"/>
              </a:rPr>
              <a:t> to target different customer segments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PANEL ANALYSIS</a:t>
            </a:r>
            <a:r>
              <a:rPr lang="en-US" dirty="0" smtClean="0">
                <a:solidFill>
                  <a:schemeClr val="bg1"/>
                </a:solidFill>
                <a:latin typeface="Garamond" panose="02020404030301010803" pitchFamily="18" charset="0"/>
              </a:rPr>
              <a:t> to analyze different marketing mix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335" y="585093"/>
            <a:ext cx="1543665" cy="148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29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259840" y="3298724"/>
            <a:ext cx="2295392" cy="920288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RFM Analysis- Process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59840" y="2055541"/>
            <a:ext cx="2295392" cy="943299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100" b="1" dirty="0">
                <a:solidFill>
                  <a:srgbClr val="002060"/>
                </a:solidFill>
                <a:latin typeface="Garamond" panose="02020404030301010803" pitchFamily="18" charset="0"/>
              </a:rPr>
              <a:t>What are the </a:t>
            </a:r>
            <a:r>
              <a:rPr lang="en-US" sz="1100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product </a:t>
            </a:r>
            <a:r>
              <a:rPr lang="en-US" sz="1100" b="1" dirty="0">
                <a:solidFill>
                  <a:srgbClr val="002060"/>
                </a:solidFill>
                <a:latin typeface="Garamond" panose="02020404030301010803" pitchFamily="18" charset="0"/>
              </a:rPr>
              <a:t>dynamics driving total sales for the product?</a:t>
            </a:r>
          </a:p>
          <a:p>
            <a:pPr algn="just"/>
            <a:endParaRPr lang="en-US" sz="1000" b="1" dirty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359416" y="3001224"/>
            <a:ext cx="4614" cy="29556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426543" y="3367069"/>
            <a:ext cx="1961540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50" b="1" dirty="0">
                <a:solidFill>
                  <a:srgbClr val="002060"/>
                </a:solidFill>
                <a:latin typeface="Garamond" panose="02020404030301010803" pitchFamily="18" charset="0"/>
              </a:rPr>
              <a:t>How many households are buying ketchup</a:t>
            </a:r>
            <a:r>
              <a:rPr lang="en-US" sz="1050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?</a:t>
            </a:r>
          </a:p>
          <a:p>
            <a:pPr algn="just"/>
            <a:endParaRPr lang="en-US" sz="1050" dirty="0">
              <a:solidFill>
                <a:srgbClr val="002060"/>
              </a:solidFill>
              <a:latin typeface="Garamond" panose="02020404030301010803" pitchFamily="18" charset="0"/>
            </a:endParaRPr>
          </a:p>
          <a:p>
            <a:r>
              <a:rPr lang="en-US" sz="1050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Measure: Household Penetration</a:t>
            </a:r>
            <a:endParaRPr lang="en-US" sz="1050" b="1" dirty="0">
              <a:solidFill>
                <a:srgbClr val="002060"/>
              </a:solidFill>
              <a:latin typeface="Garamond" panose="02020404030301010803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898306" y="4597330"/>
            <a:ext cx="2159238" cy="1262695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829943" y="4639943"/>
            <a:ext cx="27154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How much do they buy at one time?</a:t>
            </a:r>
          </a:p>
          <a:p>
            <a:pPr algn="just"/>
            <a:endParaRPr lang="en-US" sz="1050" b="1" dirty="0">
              <a:solidFill>
                <a:srgbClr val="002060"/>
              </a:solidFill>
              <a:latin typeface="Garamond" panose="02020404030301010803" pitchFamily="18" charset="0"/>
            </a:endParaRPr>
          </a:p>
          <a:p>
            <a:pPr algn="just"/>
            <a:r>
              <a:rPr lang="en-US" sz="1050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Measure: Purchase Size</a:t>
            </a:r>
          </a:p>
          <a:p>
            <a:pPr algn="just"/>
            <a:endParaRPr lang="en-US" sz="1050" b="1" dirty="0">
              <a:solidFill>
                <a:srgbClr val="002060"/>
              </a:solidFill>
              <a:latin typeface="Garamond" panose="02020404030301010803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81549" y="4597331"/>
            <a:ext cx="2143421" cy="1242101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61885" y="4655946"/>
            <a:ext cx="2153258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50" b="1" dirty="0">
                <a:solidFill>
                  <a:srgbClr val="002060"/>
                </a:solidFill>
                <a:latin typeface="Garamond" panose="02020404030301010803" pitchFamily="18" charset="0"/>
              </a:rPr>
              <a:t>How </a:t>
            </a:r>
            <a:r>
              <a:rPr lang="en-US" sz="1050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recently </a:t>
            </a:r>
            <a:r>
              <a:rPr lang="en-US" sz="1050" b="1" dirty="0">
                <a:solidFill>
                  <a:srgbClr val="002060"/>
                </a:solidFill>
                <a:latin typeface="Garamond" panose="02020404030301010803" pitchFamily="18" charset="0"/>
              </a:rPr>
              <a:t>is each household buying?</a:t>
            </a:r>
          </a:p>
          <a:p>
            <a:pPr algn="just"/>
            <a:endParaRPr lang="en-US" sz="1050" b="1" dirty="0">
              <a:solidFill>
                <a:srgbClr val="002060"/>
              </a:solidFill>
              <a:latin typeface="Garamond" panose="02020404030301010803" pitchFamily="18" charset="0"/>
            </a:endParaRPr>
          </a:p>
          <a:p>
            <a:pPr algn="just"/>
            <a:r>
              <a:rPr lang="en-US" sz="1050" b="1" dirty="0">
                <a:solidFill>
                  <a:srgbClr val="002060"/>
                </a:solidFill>
                <a:latin typeface="Garamond" panose="02020404030301010803" pitchFamily="18" charset="0"/>
              </a:rPr>
              <a:t>Measure: Buying </a:t>
            </a:r>
            <a:r>
              <a:rPr lang="en-US" sz="1050" b="1" dirty="0" err="1" smtClean="0">
                <a:solidFill>
                  <a:srgbClr val="002060"/>
                </a:solidFill>
                <a:latin typeface="Garamond" panose="02020404030301010803" pitchFamily="18" charset="0"/>
              </a:rPr>
              <a:t>Recency</a:t>
            </a:r>
            <a:endParaRPr lang="en-US" sz="1050" b="1" dirty="0">
              <a:solidFill>
                <a:srgbClr val="002060"/>
              </a:solidFill>
              <a:latin typeface="Garamond" panose="02020404030301010803" pitchFamily="18" charset="0"/>
            </a:endParaRPr>
          </a:p>
          <a:p>
            <a:pPr algn="just"/>
            <a:r>
              <a:rPr lang="en-US" sz="1050" b="1" dirty="0">
                <a:solidFill>
                  <a:srgbClr val="002060"/>
                </a:solidFill>
                <a:latin typeface="Garamond" panose="02020404030301010803" pitchFamily="18" charset="0"/>
              </a:rPr>
              <a:t>	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395996" y="4602247"/>
            <a:ext cx="2159238" cy="1240804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456039" y="4664936"/>
            <a:ext cx="215818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50" b="1" dirty="0">
                <a:solidFill>
                  <a:srgbClr val="002060"/>
                </a:solidFill>
                <a:latin typeface="Garamond" panose="02020404030301010803" pitchFamily="18" charset="0"/>
              </a:rPr>
              <a:t>How often do they buy?</a:t>
            </a:r>
          </a:p>
          <a:p>
            <a:pPr algn="just"/>
            <a:endParaRPr lang="en-US" sz="1050" b="1" dirty="0">
              <a:solidFill>
                <a:srgbClr val="002060"/>
              </a:solidFill>
              <a:latin typeface="Garamond" panose="02020404030301010803" pitchFamily="18" charset="0"/>
            </a:endParaRPr>
          </a:p>
          <a:p>
            <a:pPr algn="just"/>
            <a:r>
              <a:rPr lang="en-US" sz="1050" b="1" dirty="0">
                <a:solidFill>
                  <a:srgbClr val="002060"/>
                </a:solidFill>
                <a:latin typeface="Garamond" panose="02020404030301010803" pitchFamily="18" charset="0"/>
              </a:rPr>
              <a:t>Measure: Purchase Frequency</a:t>
            </a:r>
          </a:p>
          <a:p>
            <a:pPr algn="just"/>
            <a:endParaRPr lang="en-US" sz="1050" b="1" dirty="0">
              <a:solidFill>
                <a:srgbClr val="002060"/>
              </a:solidFill>
              <a:latin typeface="Garamond" panose="02020404030301010803" pitchFamily="18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4354499" y="4225341"/>
            <a:ext cx="4614" cy="37199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2074606" y="4455767"/>
            <a:ext cx="4837471" cy="823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084736" y="4463996"/>
            <a:ext cx="0" cy="1768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907477" y="4449248"/>
            <a:ext cx="0" cy="1768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ight Arrow 34"/>
          <p:cNvSpPr/>
          <p:nvPr/>
        </p:nvSpPr>
        <p:spPr>
          <a:xfrm>
            <a:off x="5721791" y="2349911"/>
            <a:ext cx="934651" cy="324465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803928" y="2231834"/>
            <a:ext cx="2094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24 oz. &amp; 36 oz. most selling sizes</a:t>
            </a:r>
            <a:endParaRPr lang="en-US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5806" y="5948518"/>
            <a:ext cx="81116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Objective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Analyze if demographics affect brand choice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002060"/>
                </a:solidFill>
                <a:latin typeface="Garamond" panose="02020404030301010803" pitchFamily="18" charset="0"/>
              </a:rPr>
              <a:t>Analyze if demographics influence product choice (24 or 36 oz.)</a:t>
            </a:r>
            <a:endParaRPr lang="en-US" b="1" dirty="0">
              <a:solidFill>
                <a:srgbClr val="002060"/>
              </a:solidFill>
              <a:latin typeface="Garamond" panose="02020404030301010803" pitchFamily="18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855" y="609589"/>
            <a:ext cx="1494426" cy="1494426"/>
          </a:xfrm>
        </p:spPr>
      </p:pic>
    </p:spTree>
    <p:extLst>
      <p:ext uri="{BB962C8B-B14F-4D97-AF65-F5344CB8AC3E}">
        <p14:creationId xmlns:p14="http://schemas.microsoft.com/office/powerpoint/2010/main" val="4465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55639" y="2359742"/>
            <a:ext cx="8622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>
                <a:solidFill>
                  <a:schemeClr val="bg1"/>
                </a:solidFill>
                <a:latin typeface="Garamond" panose="02020404030301010803" pitchFamily="18" charset="0"/>
              </a:rPr>
              <a:t>Data Cleaning &amp; Manipulation for Demos Data- missing values &amp; high null values attributes are removed</a:t>
            </a:r>
          </a:p>
          <a:p>
            <a:pPr marL="342900" indent="-342900">
              <a:buAutoNum type="arabicParenR"/>
            </a:pPr>
            <a:r>
              <a:rPr lang="en-US" dirty="0" smtClean="0">
                <a:solidFill>
                  <a:schemeClr val="bg1"/>
                </a:solidFill>
                <a:latin typeface="Garamond" panose="02020404030301010803" pitchFamily="18" charset="0"/>
              </a:rPr>
              <a:t>Applying Proc Factor to analyze multi- collinearity</a:t>
            </a:r>
          </a:p>
          <a:p>
            <a:pPr marL="342900" indent="-342900">
              <a:buAutoNum type="arabicParenR"/>
            </a:pPr>
            <a:r>
              <a:rPr lang="en-US" dirty="0" smtClean="0">
                <a:solidFill>
                  <a:schemeClr val="bg1"/>
                </a:solidFill>
                <a:latin typeface="Garamond" panose="02020404030301010803" pitchFamily="18" charset="0"/>
              </a:rPr>
              <a:t>Feature Selection to remove  highly correlated attributes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738074878"/>
              </p:ext>
            </p:extLst>
          </p:nvPr>
        </p:nvGraphicFramePr>
        <p:xfrm>
          <a:off x="2054945" y="3283970"/>
          <a:ext cx="3893574" cy="2442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ight Arrow 6"/>
          <p:cNvSpPr/>
          <p:nvPr/>
        </p:nvSpPr>
        <p:spPr>
          <a:xfrm>
            <a:off x="5053783" y="3854247"/>
            <a:ext cx="668593" cy="226142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51870" y="3775587"/>
            <a:ext cx="3392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Demos + Panel + Grocery + Product</a:t>
            </a:r>
            <a:endParaRPr lang="en-US" sz="1600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6644" y="5624052"/>
            <a:ext cx="8416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Garamond" panose="02020404030301010803" pitchFamily="18" charset="0"/>
              </a:rPr>
              <a:t>4) Calculate R, F &amp; M across the 5 subsets &amp; Rank the PANIDs across R, F &amp; M</a:t>
            </a:r>
          </a:p>
          <a:p>
            <a:r>
              <a:rPr lang="en-US" dirty="0" smtClean="0">
                <a:solidFill>
                  <a:schemeClr val="bg1"/>
                </a:solidFill>
                <a:latin typeface="Garamond" panose="02020404030301010803" pitchFamily="18" charset="0"/>
              </a:rPr>
              <a:t>5) Weights assigned for these 3 individual ranks to calculate a weighted score &amp; Rank again to sort the modified score</a:t>
            </a:r>
            <a:endParaRPr lang="en-US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14" name="Title 4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dirty="0" smtClean="0"/>
              <a:t>RFM Analysis- Process Flow </a:t>
            </a:r>
            <a:r>
              <a:rPr lang="en-US" sz="1400" dirty="0" smtClean="0"/>
              <a:t>(cont.)</a:t>
            </a:r>
            <a:endParaRPr lang="en-US" dirty="0"/>
          </a:p>
        </p:txBody>
      </p:sp>
      <p:pic>
        <p:nvPicPr>
          <p:cNvPr id="15" name="Content Placeholder 1"/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855" y="609589"/>
            <a:ext cx="1494426" cy="1494426"/>
          </a:xfrm>
        </p:spPr>
      </p:pic>
    </p:spTree>
    <p:extLst>
      <p:ext uri="{BB962C8B-B14F-4D97-AF65-F5344CB8AC3E}">
        <p14:creationId xmlns:p14="http://schemas.microsoft.com/office/powerpoint/2010/main" val="259642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4966" y="2064774"/>
            <a:ext cx="841641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>
                <a:solidFill>
                  <a:schemeClr val="bg1"/>
                </a:solidFill>
                <a:latin typeface="Garamond" panose="02020404030301010803" pitchFamily="18" charset="0"/>
              </a:rPr>
              <a:t>6) 5 </a:t>
            </a:r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</a:rPr>
              <a:t>different datasets ranked based on –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Garamond" panose="02020404030301010803" pitchFamily="18" charset="0"/>
              </a:rPr>
              <a:t>Ranked from 0-2 indicating Heinz customers from low to high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Garamond" panose="02020404030301010803" pitchFamily="18" charset="0"/>
              </a:rPr>
              <a:t>Ranked from 0-2 indicating Hunts customers from low to high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Garamond" panose="02020404030301010803" pitchFamily="18" charset="0"/>
              </a:rPr>
              <a:t>Ranked from 0-2 indicating Del Monte customers from low to high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Garamond" panose="02020404030301010803" pitchFamily="18" charset="0"/>
              </a:rPr>
              <a:t>Ranked from 0-2 indicating his buy for 24 Oz ketchup product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Garamond" panose="02020404030301010803" pitchFamily="18" charset="0"/>
              </a:rPr>
              <a:t>Ranked from 0-2 indicating his buy for 36 Oz ketchup </a:t>
            </a:r>
            <a:r>
              <a:rPr lang="en-US" sz="14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product</a:t>
            </a:r>
          </a:p>
          <a:p>
            <a:pPr lvl="0"/>
            <a:r>
              <a:rPr lang="en-US" dirty="0" smtClean="0">
                <a:solidFill>
                  <a:schemeClr val="bg1"/>
                </a:solidFill>
                <a:latin typeface="Garamond" panose="02020404030301010803" pitchFamily="18" charset="0"/>
              </a:rPr>
              <a:t>7) Ordered Logistic Regression with “Final Rank” as dependent</a:t>
            </a:r>
            <a:endParaRPr lang="en-US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1780336" y="3883740"/>
            <a:ext cx="2221393" cy="1065356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5022122" y="3897050"/>
            <a:ext cx="2214419" cy="114689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28566" y="3604485"/>
            <a:ext cx="1317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24 oz.</a:t>
            </a:r>
            <a:endParaRPr lang="en-US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56791" y="3629066"/>
            <a:ext cx="1317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36 oz.</a:t>
            </a:r>
            <a:endParaRPr lang="en-US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268361" y="4257366"/>
            <a:ext cx="5119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478603" y="4291779"/>
            <a:ext cx="5119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3625" y="4975121"/>
            <a:ext cx="38324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chemeClr val="bg1"/>
                </a:solidFill>
                <a:latin typeface="Garamond" panose="02020404030301010803" pitchFamily="18" charset="0"/>
              </a:rPr>
              <a:t>8) Selected the customers with Rank= 2 (best customers) across all 3 brands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  <a:latin typeface="Garamond" panose="02020404030301010803" pitchFamily="18" charset="0"/>
              </a:rPr>
              <a:t>9)</a:t>
            </a:r>
            <a:r>
              <a:rPr lang="en-US" sz="1600" dirty="0">
                <a:solidFill>
                  <a:schemeClr val="bg1"/>
                </a:solidFill>
                <a:latin typeface="Garamond" panose="02020404030301010803" pitchFamily="18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Garamond" panose="02020404030301010803" pitchFamily="18" charset="0"/>
              </a:rPr>
              <a:t>Trend </a:t>
            </a:r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</a:rPr>
              <a:t>measured against the demographics variables that provided information to help in distinguishing 24 Oz and 36 Oz customers</a:t>
            </a:r>
          </a:p>
        </p:txBody>
      </p:sp>
      <p:sp>
        <p:nvSpPr>
          <p:cNvPr id="17" name="Title 4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dirty="0" smtClean="0"/>
              <a:t>RFM Analysis- Process Flow </a:t>
            </a:r>
            <a:r>
              <a:rPr lang="en-US" sz="1400" dirty="0" smtClean="0"/>
              <a:t>(cont.)</a:t>
            </a:r>
            <a:endParaRPr lang="en-US" dirty="0"/>
          </a:p>
        </p:txBody>
      </p:sp>
      <p:pic>
        <p:nvPicPr>
          <p:cNvPr id="18" name="Content Placeholder 1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855" y="609589"/>
            <a:ext cx="1494426" cy="149442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6049" y="5240591"/>
            <a:ext cx="4318520" cy="149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95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93404" y="4402594"/>
            <a:ext cx="8947355" cy="2332504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8489" y="2185416"/>
            <a:ext cx="8947355" cy="2217177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Demographics Analysis/ Insights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658" y="619432"/>
            <a:ext cx="1431860" cy="1366684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047" y="2585466"/>
            <a:ext cx="4057650" cy="10287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93058" y="2136254"/>
            <a:ext cx="196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bg1"/>
                </a:solidFill>
                <a:latin typeface="Garamond" panose="02020404030301010803" pitchFamily="18" charset="0"/>
              </a:rPr>
              <a:t>County</a:t>
            </a:r>
            <a:endParaRPr lang="en-US" b="1" u="sng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74367" y="2903264"/>
            <a:ext cx="4679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Garamond" panose="02020404030301010803" pitchFamily="18" charset="0"/>
              </a:rPr>
              <a:t>County D: Market Share is not varying much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Garamond" panose="02020404030301010803" pitchFamily="18" charset="0"/>
              </a:rPr>
              <a:t>County C: Heinz is market leader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8490" y="3633830"/>
            <a:ext cx="8947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7030A0"/>
                </a:solidFill>
                <a:latin typeface="Garamond" panose="02020404030301010803" pitchFamily="18" charset="0"/>
              </a:rPr>
              <a:t>County C seems to be the potential market for </a:t>
            </a:r>
            <a:r>
              <a:rPr lang="en-US" b="1" dirty="0" smtClean="0">
                <a:solidFill>
                  <a:srgbClr val="7030A0"/>
                </a:solidFill>
                <a:latin typeface="Garamond" panose="02020404030301010803" pitchFamily="18" charset="0"/>
              </a:rPr>
              <a:t>Hunts. </a:t>
            </a:r>
            <a:r>
              <a:rPr lang="en-US" b="1" dirty="0" err="1" smtClean="0">
                <a:solidFill>
                  <a:srgbClr val="7030A0"/>
                </a:solidFill>
                <a:latin typeface="Garamond" panose="02020404030301010803" pitchFamily="18" charset="0"/>
              </a:rPr>
              <a:t>Delmonte</a:t>
            </a:r>
            <a:r>
              <a:rPr lang="en-US" b="1" dirty="0" smtClean="0">
                <a:solidFill>
                  <a:srgbClr val="7030A0"/>
                </a:solidFill>
                <a:latin typeface="Garamond" panose="02020404030301010803" pitchFamily="18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Garamond" panose="02020404030301010803" pitchFamily="18" charset="0"/>
              </a:rPr>
              <a:t>should have proper strategy for this </a:t>
            </a:r>
            <a:r>
              <a:rPr lang="en-US" b="1" dirty="0" smtClean="0">
                <a:solidFill>
                  <a:srgbClr val="7030A0"/>
                </a:solidFill>
                <a:latin typeface="Garamond" panose="02020404030301010803" pitchFamily="18" charset="0"/>
              </a:rPr>
              <a:t>market as majority of the target customers are in county C</a:t>
            </a:r>
            <a:endParaRPr lang="en-US" b="1" dirty="0">
              <a:solidFill>
                <a:srgbClr val="7030A0"/>
              </a:solidFill>
              <a:latin typeface="Garamond" panose="02020404030301010803" pitchFamily="18" charset="0"/>
            </a:endParaRPr>
          </a:p>
          <a:p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518" y="4672630"/>
            <a:ext cx="4295775" cy="120967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632494" y="4402593"/>
            <a:ext cx="196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bg1"/>
                </a:solidFill>
                <a:latin typeface="Garamond" panose="02020404030301010803" pitchFamily="18" charset="0"/>
              </a:rPr>
              <a:t>Marital Status</a:t>
            </a:r>
            <a:endParaRPr lang="en-US" b="1" u="sng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9015" y="5744657"/>
            <a:ext cx="208585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Garamond" panose="02020404030301010803" pitchFamily="18" charset="0"/>
              </a:rPr>
              <a:t>0 = 'N/A'</a:t>
            </a:r>
          </a:p>
          <a:p>
            <a:r>
              <a:rPr lang="en-US" sz="1050" b="1" dirty="0">
                <a:solidFill>
                  <a:schemeClr val="bg1"/>
                </a:solidFill>
                <a:latin typeface="Garamond" panose="02020404030301010803" pitchFamily="18" charset="0"/>
              </a:rPr>
              <a:t>1 = 'Single'</a:t>
            </a:r>
          </a:p>
          <a:p>
            <a:r>
              <a:rPr lang="en-US" sz="1050" b="1" dirty="0">
                <a:solidFill>
                  <a:schemeClr val="bg1"/>
                </a:solidFill>
                <a:latin typeface="Garamond" panose="02020404030301010803" pitchFamily="18" charset="0"/>
              </a:rPr>
              <a:t>2 = 'Married'</a:t>
            </a:r>
          </a:p>
          <a:p>
            <a:r>
              <a:rPr lang="en-US" sz="1050" b="1" dirty="0">
                <a:solidFill>
                  <a:schemeClr val="bg1"/>
                </a:solidFill>
                <a:latin typeface="Garamond" panose="02020404030301010803" pitchFamily="18" charset="0"/>
              </a:rPr>
              <a:t>3 = 'Divorced'</a:t>
            </a:r>
          </a:p>
          <a:p>
            <a:r>
              <a:rPr lang="en-US" sz="1050" b="1" dirty="0">
                <a:solidFill>
                  <a:schemeClr val="bg1"/>
                </a:solidFill>
                <a:latin typeface="Garamond" panose="02020404030301010803" pitchFamily="18" charset="0"/>
              </a:rPr>
              <a:t>4 = 'Widowed'</a:t>
            </a:r>
          </a:p>
          <a:p>
            <a:r>
              <a:rPr lang="en-US" sz="1050" b="1" dirty="0">
                <a:solidFill>
                  <a:schemeClr val="bg1"/>
                </a:solidFill>
                <a:latin typeface="Garamond" panose="02020404030301010803" pitchFamily="18" charset="0"/>
              </a:rPr>
              <a:t>5 = 'Separated'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38867" y="5595374"/>
            <a:ext cx="78510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7030A0"/>
                </a:solidFill>
                <a:latin typeface="Garamond" panose="02020404030301010803" pitchFamily="18" charset="0"/>
              </a:rPr>
              <a:t>Focus marketing on customers with Marital Status = 2 (Married) as majority of the customers belong to this segment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7030A0"/>
                </a:solidFill>
                <a:latin typeface="Garamond" panose="02020404030301010803" pitchFamily="18" charset="0"/>
              </a:rPr>
              <a:t>Try to increase market share across Single (1). Can target 18-24 years segment as they buy 36oz. bottles</a:t>
            </a:r>
            <a:endParaRPr lang="en-US" b="1" dirty="0">
              <a:solidFill>
                <a:srgbClr val="7030A0"/>
              </a:solidFill>
              <a:latin typeface="Garamond" panose="02020404030301010803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4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10235</TotalTime>
  <Words>1565</Words>
  <Application>Microsoft Office PowerPoint</Application>
  <PresentationFormat>On-screen Show (4:3)</PresentationFormat>
  <Paragraphs>253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Century Schoolbook</vt:lpstr>
      <vt:lpstr>Garamond</vt:lpstr>
      <vt:lpstr>Trebuchet MS</vt:lpstr>
      <vt:lpstr>Wingdings</vt:lpstr>
      <vt:lpstr>Berlin</vt:lpstr>
      <vt:lpstr>Marketing Predictive Analytics</vt:lpstr>
      <vt:lpstr>Objective</vt:lpstr>
      <vt:lpstr>Brand Dynamics (Descriptive Analysis)</vt:lpstr>
      <vt:lpstr>Brand Switchability (Diagnostic Analysis)</vt:lpstr>
      <vt:lpstr>Sales Drivers Analysis</vt:lpstr>
      <vt:lpstr>RFM Analysis- Process Flow</vt:lpstr>
      <vt:lpstr>RFM Analysis- Process Flow (cont.)</vt:lpstr>
      <vt:lpstr>RFM Analysis- Process Flow (cont.)</vt:lpstr>
      <vt:lpstr>Demographics Analysis/ Insights</vt:lpstr>
      <vt:lpstr>Demographics Analysis/ Insights</vt:lpstr>
      <vt:lpstr>Demographics Analysis/ Insights</vt:lpstr>
      <vt:lpstr>Marketing Mix</vt:lpstr>
      <vt:lpstr>Panel Data Regression- Process Flow</vt:lpstr>
      <vt:lpstr>Panel Data Insights</vt:lpstr>
      <vt:lpstr>Panel Data Insights</vt:lpstr>
      <vt:lpstr>Panel Data Insights</vt:lpstr>
      <vt:lpstr>Panel Data Insights</vt:lpstr>
      <vt:lpstr>Conclusions &amp; Recommendations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lxe072000</dc:creator>
  <cp:lastModifiedBy>Pranesh Narayanan</cp:lastModifiedBy>
  <cp:revision>528</cp:revision>
  <cp:lastPrinted>2016-03-28T17:38:09Z</cp:lastPrinted>
  <dcterms:created xsi:type="dcterms:W3CDTF">2011-08-25T15:49:05Z</dcterms:created>
  <dcterms:modified xsi:type="dcterms:W3CDTF">2016-05-08T10:06:30Z</dcterms:modified>
</cp:coreProperties>
</file>