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11950" cy="9942500"/>
  <p:embeddedFontLst>
    <p:embeddedFont>
      <p:font typeface="Century Schoolbook"/>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gQB6UF8scOn385AUHMiEYHcGRz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8BC29F-CB72-49D7-9A4B-1CCEA5BC90AC}">
  <a:tblStyle styleId="{018BC29F-CB72-49D7-9A4B-1CCEA5BC90A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Schoolbook-bold.fntdata"/><Relationship Id="rId10" Type="http://schemas.openxmlformats.org/officeDocument/2006/relationships/slide" Target="slides/slide5.xml"/><Relationship Id="rId32" Type="http://schemas.openxmlformats.org/officeDocument/2006/relationships/font" Target="fonts/CenturySchoolbook-regular.fntdata"/><Relationship Id="rId13" Type="http://schemas.openxmlformats.org/officeDocument/2006/relationships/slide" Target="slides/slide8.xml"/><Relationship Id="rId35" Type="http://schemas.openxmlformats.org/officeDocument/2006/relationships/font" Target="fonts/CenturySchoolbook-boldItalic.fntdata"/><Relationship Id="rId12" Type="http://schemas.openxmlformats.org/officeDocument/2006/relationships/slide" Target="slides/slide7.xml"/><Relationship Id="rId34" Type="http://schemas.openxmlformats.org/officeDocument/2006/relationships/font" Target="fonts/CenturySchoolbook-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51850" cy="497126"/>
          </a:xfrm>
          <a:prstGeom prst="rect">
            <a:avLst/>
          </a:prstGeom>
          <a:noFill/>
          <a:ln>
            <a:noFill/>
          </a:ln>
        </p:spPr>
        <p:txBody>
          <a:bodyPr anchorCtr="0" anchor="t" bIns="47850" lIns="95725" spcFirstLastPara="1" rIns="95725" wrap="square" tIns="4785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8536" y="0"/>
            <a:ext cx="2951850" cy="497126"/>
          </a:xfrm>
          <a:prstGeom prst="rect">
            <a:avLst/>
          </a:prstGeom>
          <a:noFill/>
          <a:ln>
            <a:noFill/>
          </a:ln>
        </p:spPr>
        <p:txBody>
          <a:bodyPr anchorCtr="0" anchor="t" bIns="47850" lIns="95725" spcFirstLastPara="1" rIns="95725" wrap="square" tIns="47850">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19163" y="744538"/>
            <a:ext cx="4973637" cy="37290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1197" y="4722694"/>
            <a:ext cx="5449570" cy="4474131"/>
          </a:xfrm>
          <a:prstGeom prst="rect">
            <a:avLst/>
          </a:prstGeom>
          <a:noFill/>
          <a:ln>
            <a:noFill/>
          </a:ln>
        </p:spPr>
        <p:txBody>
          <a:bodyPr anchorCtr="0" anchor="t" bIns="47850" lIns="95725" spcFirstLastPara="1" rIns="95725" wrap="square" tIns="4785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443661"/>
            <a:ext cx="2951850" cy="497126"/>
          </a:xfrm>
          <a:prstGeom prst="rect">
            <a:avLst/>
          </a:prstGeom>
          <a:noFill/>
          <a:ln>
            <a:noFill/>
          </a:ln>
        </p:spPr>
        <p:txBody>
          <a:bodyPr anchorCtr="0" anchor="b" bIns="47850" lIns="95725" spcFirstLastPara="1" rIns="95725" wrap="square" tIns="4785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8536" y="9443661"/>
            <a:ext cx="2951850" cy="497126"/>
          </a:xfrm>
          <a:prstGeom prst="rect">
            <a:avLst/>
          </a:prstGeom>
          <a:noFill/>
          <a:ln>
            <a:noFill/>
          </a:ln>
        </p:spPr>
        <p:txBody>
          <a:bodyPr anchorCtr="0" anchor="b" bIns="47850" lIns="95725" spcFirstLastPara="1" rIns="95725" wrap="square" tIns="47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919163" y="744538"/>
            <a:ext cx="4973637" cy="37290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1197" y="4722694"/>
            <a:ext cx="5449570" cy="4474131"/>
          </a:xfrm>
          <a:prstGeom prst="rect">
            <a:avLst/>
          </a:prstGeom>
          <a:noFill/>
          <a:ln>
            <a:noFill/>
          </a:ln>
        </p:spPr>
        <p:txBody>
          <a:bodyPr anchorCtr="0" anchor="t" bIns="47850" lIns="95725" spcFirstLastPara="1" rIns="95725" wrap="square" tIns="47850">
            <a:normAutofit/>
          </a:bodyPr>
          <a:lstStyle/>
          <a:p>
            <a:pPr indent="0" lvl="0" marL="0" rtl="0" algn="l">
              <a:lnSpc>
                <a:spcPct val="100000"/>
              </a:lnSpc>
              <a:spcBef>
                <a:spcPts val="0"/>
              </a:spcBef>
              <a:spcAft>
                <a:spcPts val="0"/>
              </a:spcAft>
              <a:buSzPts val="1400"/>
              <a:buNone/>
            </a:pPr>
            <a:r>
              <a:t/>
            </a:r>
            <a:endParaRPr/>
          </a:p>
        </p:txBody>
      </p:sp>
      <p:sp>
        <p:nvSpPr>
          <p:cNvPr id="82" name="Google Shape;82;p1:notes"/>
          <p:cNvSpPr txBox="1"/>
          <p:nvPr>
            <p:ph idx="10" type="dt"/>
          </p:nvPr>
        </p:nvSpPr>
        <p:spPr>
          <a:xfrm>
            <a:off x="3858536" y="0"/>
            <a:ext cx="2951850" cy="497126"/>
          </a:xfrm>
          <a:prstGeom prst="rect">
            <a:avLst/>
          </a:prstGeom>
          <a:noFill/>
          <a:ln>
            <a:noFill/>
          </a:ln>
        </p:spPr>
        <p:txBody>
          <a:bodyPr anchorCtr="0" anchor="t" bIns="47850" lIns="95725" spcFirstLastPara="1" rIns="95725" wrap="square" tIns="47850">
            <a:noAutofit/>
          </a:bodyPr>
          <a:lstStyle/>
          <a:p>
            <a:pPr indent="0" lvl="0" marL="0" rtl="0" algn="r">
              <a:lnSpc>
                <a:spcPct val="100000"/>
              </a:lnSpc>
              <a:spcBef>
                <a:spcPts val="0"/>
              </a:spcBef>
              <a:spcAft>
                <a:spcPts val="0"/>
              </a:spcAft>
              <a:buSzPts val="1400"/>
              <a:buNone/>
            </a:pPr>
            <a:r>
              <a:rPr lang="en-US"/>
              <a:t>8 September 2023</a:t>
            </a:r>
            <a:endParaRPr/>
          </a:p>
        </p:txBody>
      </p:sp>
      <p:sp>
        <p:nvSpPr>
          <p:cNvPr id="83" name="Google Shape;83;p1:notes"/>
          <p:cNvSpPr txBox="1"/>
          <p:nvPr>
            <p:ph idx="11" type="ftr"/>
          </p:nvPr>
        </p:nvSpPr>
        <p:spPr>
          <a:xfrm>
            <a:off x="1" y="9443661"/>
            <a:ext cx="2951850" cy="497126"/>
          </a:xfrm>
          <a:prstGeom prst="rect">
            <a:avLst/>
          </a:prstGeom>
          <a:noFill/>
          <a:ln>
            <a:noFill/>
          </a:ln>
        </p:spPr>
        <p:txBody>
          <a:bodyPr anchorCtr="0" anchor="b" bIns="47850" lIns="95725" spcFirstLastPara="1" rIns="95725" wrap="square" tIns="47850">
            <a:noAutofit/>
          </a:bodyPr>
          <a:lstStyle/>
          <a:p>
            <a:pPr indent="0" lvl="0" marL="0" rtl="0" algn="l">
              <a:lnSpc>
                <a:spcPct val="100000"/>
              </a:lnSpc>
              <a:spcBef>
                <a:spcPts val="0"/>
              </a:spcBef>
              <a:spcAft>
                <a:spcPts val="0"/>
              </a:spcAft>
              <a:buSzPts val="1400"/>
              <a:buNone/>
            </a:pPr>
            <a:r>
              <a:rPr lang="en-US"/>
              <a:t>1-59</a:t>
            </a:r>
            <a:endParaRPr/>
          </a:p>
        </p:txBody>
      </p:sp>
      <p:sp>
        <p:nvSpPr>
          <p:cNvPr id="84" name="Google Shape;84;p1:notes"/>
          <p:cNvSpPr txBox="1"/>
          <p:nvPr>
            <p:ph idx="12" type="sldNum"/>
          </p:nvPr>
        </p:nvSpPr>
        <p:spPr>
          <a:xfrm>
            <a:off x="3858536" y="9443661"/>
            <a:ext cx="2951850" cy="497126"/>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0325c3e7e_1_99: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2c0325c3e7e_1_99: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158" name="Google Shape;158;g2c0325c3e7e_1_99: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068999a6e_2_4: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c068999a6e_2_4: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164" name="Google Shape;164;g2c068999a6e_2_4: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068999a6e_2_9: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2c068999a6e_2_9: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170" name="Google Shape;170;g2c068999a6e_2_9: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068999a6e_2_15: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2c068999a6e_2_15: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176" name="Google Shape;176;g2c068999a6e_2_15: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05eb4dfd3_2_0: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c05eb4dfd3_2_0: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183" name="Google Shape;183;g2c05eb4dfd3_2_0: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05eb4dfd3_2_27: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c05eb4dfd3_2_27: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190" name="Google Shape;190;g2c05eb4dfd3_2_27: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0325c3e7e_1_77: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2c0325c3e7e_1_77: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196" name="Google Shape;196;g2c0325c3e7e_1_77: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f52bbbc31_0_43: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6f52bbbc31_0_43: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203" name="Google Shape;203;g26f52bbbc31_0_43: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eff59d8a0_0_6: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2ceff59d8a0_0_6: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210" name="Google Shape;210;g2ceff59d8a0_0_6: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f52bbbc31_0_2: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26f52bbbc31_0_2: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217" name="Google Shape;217;g26f52bbbc31_0_2: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118543dc6_0_12: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118543dc6_0_12:notes"/>
          <p:cNvSpPr txBox="1"/>
          <p:nvPr>
            <p:ph idx="1" type="body"/>
          </p:nvPr>
        </p:nvSpPr>
        <p:spPr>
          <a:xfrm>
            <a:off x="681197" y="4722694"/>
            <a:ext cx="5449500" cy="4474200"/>
          </a:xfrm>
          <a:prstGeom prst="rect">
            <a:avLst/>
          </a:prstGeom>
        </p:spPr>
        <p:txBody>
          <a:bodyPr anchorCtr="0" anchor="t" bIns="47850" lIns="95725" spcFirstLastPara="1" rIns="95725" wrap="square" tIns="47850">
            <a:noAutofit/>
          </a:bodyPr>
          <a:lstStyle/>
          <a:p>
            <a:pPr indent="0" lvl="0" marL="0" rtl="0" algn="l">
              <a:spcBef>
                <a:spcPts val="360"/>
              </a:spcBef>
              <a:spcAft>
                <a:spcPts val="0"/>
              </a:spcAft>
              <a:buNone/>
            </a:pPr>
            <a:r>
              <a:t/>
            </a:r>
            <a:endParaRPr/>
          </a:p>
        </p:txBody>
      </p:sp>
      <p:sp>
        <p:nvSpPr>
          <p:cNvPr id="96" name="Google Shape;96;g27118543dc6_0_12:notes"/>
          <p:cNvSpPr txBox="1"/>
          <p:nvPr>
            <p:ph idx="12" type="sldNum"/>
          </p:nvPr>
        </p:nvSpPr>
        <p:spPr>
          <a:xfrm>
            <a:off x="3858536" y="9443661"/>
            <a:ext cx="2952000" cy="497100"/>
          </a:xfrm>
          <a:prstGeom prst="rect">
            <a:avLst/>
          </a:prstGeom>
        </p:spPr>
        <p:txBody>
          <a:bodyPr anchorCtr="0" anchor="b" bIns="47850" lIns="95725" spcFirstLastPara="1" rIns="95725" wrap="square" tIns="4785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f52bbbc31_0_29: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26f52bbbc31_0_29: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224" name="Google Shape;224;g26f52bbbc31_0_29: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f52bbbc31_0_18: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26f52bbbc31_0_18: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231" name="Google Shape;231;g26f52bbbc31_0_18: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f52bbbc31_0_23: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26f52bbbc31_0_23: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238" name="Google Shape;238;g26f52bbbc31_0_23: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0325c3e7e_1_89: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2c0325c3e7e_1_89: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244" name="Google Shape;244;g2c0325c3e7e_1_89: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9c0677345_0_4: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2d9c0677345_0_4: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254" name="Google Shape;254;g2d9c0677345_0_4: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9c0677345_0_12: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2d9c0677345_0_12: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260" name="Google Shape;260;g2d9c0677345_0_12: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8:notes"/>
          <p:cNvSpPr txBox="1"/>
          <p:nvPr>
            <p:ph idx="1" type="body"/>
          </p:nvPr>
        </p:nvSpPr>
        <p:spPr>
          <a:xfrm>
            <a:off x="681197" y="4722694"/>
            <a:ext cx="5449570" cy="4474131"/>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265" name="Google Shape;265;p8:notes"/>
          <p:cNvSpPr/>
          <p:nvPr>
            <p:ph idx="2" type="sldImg"/>
          </p:nvPr>
        </p:nvSpPr>
        <p:spPr>
          <a:xfrm>
            <a:off x="919163" y="744538"/>
            <a:ext cx="4973637" cy="37290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919163" y="744538"/>
            <a:ext cx="4973637" cy="3729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2" name="Google Shape;102;p2:notes"/>
          <p:cNvSpPr txBox="1"/>
          <p:nvPr>
            <p:ph idx="1" type="body"/>
          </p:nvPr>
        </p:nvSpPr>
        <p:spPr>
          <a:xfrm>
            <a:off x="681197" y="4722694"/>
            <a:ext cx="5449570" cy="4474131"/>
          </a:xfrm>
          <a:prstGeom prst="rect">
            <a:avLst/>
          </a:prstGeom>
          <a:noFill/>
          <a:ln>
            <a:noFill/>
          </a:ln>
        </p:spPr>
        <p:txBody>
          <a:bodyPr anchorCtr="0" anchor="t" bIns="47850" lIns="95725" spcFirstLastPara="1" rIns="95725" wrap="square" tIns="47850">
            <a:norm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858536" y="9443661"/>
            <a:ext cx="2951850" cy="497126"/>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SzPts val="1300"/>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0325c3e7e_1_70: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2c0325c3e7e_1_70: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115" name="Google Shape;115;g2c0325c3e7e_1_70: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0325c3e7e_1_0: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c0325c3e7e_1_0: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122" name="Google Shape;122;g2c0325c3e7e_1_0: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0325c3e7e_1_19: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2c0325c3e7e_1_19: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130" name="Google Shape;130;g2c0325c3e7e_1_19: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f52bbbc31_0_37: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6f52bbbc31_0_37: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136" name="Google Shape;136;g26f52bbbc31_0_37: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0797f2c4e_0_0: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2c0797f2c4e_0_0: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143" name="Google Shape;143;g2c0797f2c4e_0_0: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0325c3e7e_1_95:notes"/>
          <p:cNvSpPr/>
          <p:nvPr>
            <p:ph idx="2" type="sldImg"/>
          </p:nvPr>
        </p:nvSpPr>
        <p:spPr>
          <a:xfrm>
            <a:off x="919163" y="744538"/>
            <a:ext cx="4973700" cy="37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c0325c3e7e_1_95:notes"/>
          <p:cNvSpPr txBox="1"/>
          <p:nvPr>
            <p:ph idx="1" type="body"/>
          </p:nvPr>
        </p:nvSpPr>
        <p:spPr>
          <a:xfrm>
            <a:off x="681197" y="4722694"/>
            <a:ext cx="5449500" cy="4474200"/>
          </a:xfrm>
          <a:prstGeom prst="rect">
            <a:avLst/>
          </a:prstGeom>
          <a:noFill/>
          <a:ln>
            <a:noFill/>
          </a:ln>
        </p:spPr>
        <p:txBody>
          <a:bodyPr anchorCtr="0" anchor="t" bIns="47850" lIns="95725" spcFirstLastPara="1" rIns="95725" wrap="square" tIns="47850">
            <a:noAutofit/>
          </a:bodyPr>
          <a:lstStyle/>
          <a:p>
            <a:pPr indent="0" lvl="0" marL="0" rtl="0" algn="l">
              <a:lnSpc>
                <a:spcPct val="100000"/>
              </a:lnSpc>
              <a:spcBef>
                <a:spcPts val="360"/>
              </a:spcBef>
              <a:spcAft>
                <a:spcPts val="0"/>
              </a:spcAft>
              <a:buSzPts val="1400"/>
              <a:buNone/>
            </a:pPr>
            <a:r>
              <a:t/>
            </a:r>
            <a:endParaRPr/>
          </a:p>
        </p:txBody>
      </p:sp>
      <p:sp>
        <p:nvSpPr>
          <p:cNvPr id="150" name="Google Shape;150;g2c0325c3e7e_1_95:notes"/>
          <p:cNvSpPr txBox="1"/>
          <p:nvPr>
            <p:ph idx="12" type="sldNum"/>
          </p:nvPr>
        </p:nvSpPr>
        <p:spPr>
          <a:xfrm>
            <a:off x="3858536" y="9443661"/>
            <a:ext cx="2952000" cy="497100"/>
          </a:xfrm>
          <a:prstGeom prst="rect">
            <a:avLst/>
          </a:prstGeom>
          <a:noFill/>
          <a:ln>
            <a:noFill/>
          </a:ln>
        </p:spPr>
        <p:txBody>
          <a:bodyPr anchorCtr="0" anchor="b" bIns="47850" lIns="95725" spcFirstLastPara="1" rIns="95725" wrap="square" tIns="478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4"/>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4CE0EA"/>
              </a:buClr>
              <a:buSzPts val="5600"/>
              <a:buFont typeface="Arial"/>
              <a:buNone/>
              <a:defRPr b="1" sz="5600">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16" name="Google Shape;16;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4"/>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2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 type="body"/>
          </p:nvPr>
        </p:nvSpPr>
        <p:spPr>
          <a:xfrm rot="5400000">
            <a:off x="2377282" y="15082"/>
            <a:ext cx="4389437" cy="8229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8" name="Google Shape;68;p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24"/>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p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5" name="Shape 75"/>
        <p:cNvGrpSpPr/>
        <p:nvPr/>
      </p:nvGrpSpPr>
      <p:grpSpPr>
        <a:xfrm>
          <a:off x="0" y="0"/>
          <a:ext cx="0" cy="0"/>
          <a:chOff x="0" y="0"/>
          <a:chExt cx="0" cy="0"/>
        </a:xfrm>
      </p:grpSpPr>
      <p:sp>
        <p:nvSpPr>
          <p:cNvPr id="76" name="Google Shape;76;p25"/>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5"/>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1" name="Google Shape;21;p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6"/>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4AE3AC"/>
              </a:buClr>
              <a:buSzPts val="5600"/>
              <a:buFont typeface="Arial"/>
              <a:buNone/>
              <a:defRPr b="1" sz="5600"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440"/>
              </a:spcBef>
              <a:spcAft>
                <a:spcPts val="0"/>
              </a:spcAft>
              <a:buClr>
                <a:schemeClr val="dk1"/>
              </a:buClr>
              <a:buSzPts val="1760"/>
              <a:buNone/>
              <a:defRPr sz="2200">
                <a:solidFill>
                  <a:schemeClr val="dk1"/>
                </a:solidFill>
              </a:defRPr>
            </a:lvl1pPr>
            <a:lvl2pPr indent="-228600" lvl="1" marL="914400" algn="l">
              <a:lnSpc>
                <a:spcPct val="100000"/>
              </a:lnSpc>
              <a:spcBef>
                <a:spcPts val="360"/>
              </a:spcBef>
              <a:spcAft>
                <a:spcPts val="0"/>
              </a:spcAft>
              <a:buClr>
                <a:srgbClr val="888888"/>
              </a:buClr>
              <a:buSzPts val="1440"/>
              <a:buNone/>
              <a:defRPr sz="1800">
                <a:solidFill>
                  <a:srgbClr val="888888"/>
                </a:solidFill>
              </a:defRPr>
            </a:lvl2pPr>
            <a:lvl3pPr indent="-228600" lvl="2" marL="1371600" algn="l">
              <a:lnSpc>
                <a:spcPct val="100000"/>
              </a:lnSpc>
              <a:spcBef>
                <a:spcPts val="320"/>
              </a:spcBef>
              <a:spcAft>
                <a:spcPts val="0"/>
              </a:spcAft>
              <a:buClr>
                <a:srgbClr val="888888"/>
              </a:buClr>
              <a:buSzPts val="1280"/>
              <a:buNone/>
              <a:defRPr sz="1600">
                <a:solidFill>
                  <a:srgbClr val="888888"/>
                </a:solidFill>
              </a:defRPr>
            </a:lvl3pPr>
            <a:lvl4pPr indent="-228600" lvl="3" marL="1828800" algn="l">
              <a:lnSpc>
                <a:spcPct val="100000"/>
              </a:lnSpc>
              <a:spcBef>
                <a:spcPts val="280"/>
              </a:spcBef>
              <a:spcAft>
                <a:spcPts val="0"/>
              </a:spcAft>
              <a:buClr>
                <a:srgbClr val="888888"/>
              </a:buClr>
              <a:buSzPts val="1120"/>
              <a:buNone/>
              <a:defRPr sz="1400">
                <a:solidFill>
                  <a:srgbClr val="888888"/>
                </a:solidFill>
              </a:defRPr>
            </a:lvl4pPr>
            <a:lvl5pPr indent="-228600" lvl="4" marL="2286000" algn="l">
              <a:lnSpc>
                <a:spcPct val="100000"/>
              </a:lnSpc>
              <a:spcBef>
                <a:spcPts val="280"/>
              </a:spcBef>
              <a:spcAft>
                <a:spcPts val="0"/>
              </a:spcAft>
              <a:buClr>
                <a:srgbClr val="888888"/>
              </a:buClr>
              <a:buSzPts val="1120"/>
              <a:buNone/>
              <a:defRPr sz="1400">
                <a:solidFill>
                  <a:srgbClr val="888888"/>
                </a:solidFill>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9" name="Google Shape;29;p1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Clr>
                <a:schemeClr val="dk1"/>
              </a:buClr>
              <a:buSzPts val="2080"/>
              <a:buChar char="⮚"/>
              <a:defRPr sz="2600"/>
            </a:lvl1pPr>
            <a:lvl2pPr indent="-350519" lvl="1" marL="914400" algn="l">
              <a:lnSpc>
                <a:spcPct val="100000"/>
              </a:lnSpc>
              <a:spcBef>
                <a:spcPts val="480"/>
              </a:spcBef>
              <a:spcAft>
                <a:spcPts val="0"/>
              </a:spcAft>
              <a:buClr>
                <a:schemeClr val="dk1"/>
              </a:buClr>
              <a:buSzPts val="1920"/>
              <a:buChar char="⮚"/>
              <a:defRPr sz="2400"/>
            </a:lvl2pPr>
            <a:lvl3pPr indent="-330200" lvl="2" marL="1371600" algn="l">
              <a:lnSpc>
                <a:spcPct val="100000"/>
              </a:lnSpc>
              <a:spcBef>
                <a:spcPts val="400"/>
              </a:spcBef>
              <a:spcAft>
                <a:spcPts val="0"/>
              </a:spcAft>
              <a:buClr>
                <a:schemeClr val="dk1"/>
              </a:buClr>
              <a:buSzPts val="1600"/>
              <a:buChar char="⮚"/>
              <a:defRPr sz="2000"/>
            </a:lvl3pPr>
            <a:lvl4pPr indent="-320039" lvl="3" marL="1828800" algn="l">
              <a:lnSpc>
                <a:spcPct val="100000"/>
              </a:lnSpc>
              <a:spcBef>
                <a:spcPts val="360"/>
              </a:spcBef>
              <a:spcAft>
                <a:spcPts val="0"/>
              </a:spcAft>
              <a:buClr>
                <a:schemeClr val="dk1"/>
              </a:buClr>
              <a:buSzPts val="1440"/>
              <a:buChar char="⮚"/>
              <a:defRPr sz="18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4" name="Google Shape;34;p1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Clr>
                <a:schemeClr val="dk1"/>
              </a:buClr>
              <a:buSzPts val="2080"/>
              <a:buChar char="⮚"/>
              <a:defRPr sz="2600"/>
            </a:lvl1pPr>
            <a:lvl2pPr indent="-350519" lvl="1" marL="914400" algn="l">
              <a:lnSpc>
                <a:spcPct val="100000"/>
              </a:lnSpc>
              <a:spcBef>
                <a:spcPts val="480"/>
              </a:spcBef>
              <a:spcAft>
                <a:spcPts val="0"/>
              </a:spcAft>
              <a:buClr>
                <a:schemeClr val="dk1"/>
              </a:buClr>
              <a:buSzPts val="1920"/>
              <a:buChar char="⮚"/>
              <a:defRPr sz="2400"/>
            </a:lvl2pPr>
            <a:lvl3pPr indent="-330200" lvl="2" marL="1371600" algn="l">
              <a:lnSpc>
                <a:spcPct val="100000"/>
              </a:lnSpc>
              <a:spcBef>
                <a:spcPts val="400"/>
              </a:spcBef>
              <a:spcAft>
                <a:spcPts val="0"/>
              </a:spcAft>
              <a:buClr>
                <a:schemeClr val="dk1"/>
              </a:buClr>
              <a:buSzPts val="1600"/>
              <a:buChar char="⮚"/>
              <a:defRPr sz="2000"/>
            </a:lvl3pPr>
            <a:lvl4pPr indent="-320039" lvl="3" marL="1828800" algn="l">
              <a:lnSpc>
                <a:spcPct val="100000"/>
              </a:lnSpc>
              <a:spcBef>
                <a:spcPts val="360"/>
              </a:spcBef>
              <a:spcAft>
                <a:spcPts val="0"/>
              </a:spcAft>
              <a:buClr>
                <a:schemeClr val="dk1"/>
              </a:buClr>
              <a:buSzPts val="1440"/>
              <a:buChar char="⮚"/>
              <a:defRPr sz="18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5" name="Google Shape;35;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18"/>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Clr>
                <a:schemeClr val="dk2"/>
              </a:buClr>
              <a:buSzPts val="1920"/>
              <a:buNone/>
              <a:defRPr b="1" sz="2400" cap="none">
                <a:solidFill>
                  <a:schemeClr val="dk2"/>
                </a:solidFill>
              </a:defRPr>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0" name="Google Shape;40;p18"/>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Clr>
                <a:schemeClr val="dk2"/>
              </a:buClr>
              <a:buSzPts val="1920"/>
              <a:buNone/>
              <a:defRPr b="1" sz="2400" cap="none">
                <a:solidFill>
                  <a:schemeClr val="dk2"/>
                </a:solidFill>
              </a:defRPr>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1" name="Google Shape;41;p18"/>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40360" lvl="0" marL="457200" algn="l">
              <a:lnSpc>
                <a:spcPct val="100000"/>
              </a:lnSpc>
              <a:spcBef>
                <a:spcPts val="440"/>
              </a:spcBef>
              <a:spcAft>
                <a:spcPts val="0"/>
              </a:spcAft>
              <a:buClr>
                <a:schemeClr val="dk1"/>
              </a:buClr>
              <a:buSzPts val="1760"/>
              <a:buChar char="⮚"/>
              <a:defRPr sz="2200"/>
            </a:lvl1pPr>
            <a:lvl2pPr indent="-330200" lvl="1" marL="914400" algn="l">
              <a:lnSpc>
                <a:spcPct val="100000"/>
              </a:lnSpc>
              <a:spcBef>
                <a:spcPts val="400"/>
              </a:spcBef>
              <a:spcAft>
                <a:spcPts val="0"/>
              </a:spcAft>
              <a:buClr>
                <a:schemeClr val="dk1"/>
              </a:buClr>
              <a:buSzPts val="1600"/>
              <a:buChar char="⮚"/>
              <a:defRPr sz="2000"/>
            </a:lvl2pPr>
            <a:lvl3pPr indent="-320039" lvl="2" marL="1371600" algn="l">
              <a:lnSpc>
                <a:spcPct val="100000"/>
              </a:lnSpc>
              <a:spcBef>
                <a:spcPts val="360"/>
              </a:spcBef>
              <a:spcAft>
                <a:spcPts val="0"/>
              </a:spcAft>
              <a:buClr>
                <a:schemeClr val="dk1"/>
              </a:buClr>
              <a:buSzPts val="1440"/>
              <a:buChar char="⮚"/>
              <a:defRPr sz="1800"/>
            </a:lvl3pPr>
            <a:lvl4pPr indent="-309880" lvl="3" marL="1828800" algn="l">
              <a:lnSpc>
                <a:spcPct val="100000"/>
              </a:lnSpc>
              <a:spcBef>
                <a:spcPts val="320"/>
              </a:spcBef>
              <a:spcAft>
                <a:spcPts val="0"/>
              </a:spcAft>
              <a:buClr>
                <a:schemeClr val="dk1"/>
              </a:buClr>
              <a:buSzPts val="1280"/>
              <a:buChar char="⮚"/>
              <a:defRPr sz="1600"/>
            </a:lvl4pPr>
            <a:lvl5pPr indent="-309879" lvl="4" marL="2286000" algn="l">
              <a:lnSpc>
                <a:spcPct val="100000"/>
              </a:lnSpc>
              <a:spcBef>
                <a:spcPts val="320"/>
              </a:spcBef>
              <a:spcAft>
                <a:spcPts val="0"/>
              </a:spcAft>
              <a:buClr>
                <a:schemeClr val="dk1"/>
              </a:buClr>
              <a:buSzPts val="128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2" name="Google Shape;42;p18"/>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40360" lvl="0" marL="457200" algn="l">
              <a:lnSpc>
                <a:spcPct val="100000"/>
              </a:lnSpc>
              <a:spcBef>
                <a:spcPts val="440"/>
              </a:spcBef>
              <a:spcAft>
                <a:spcPts val="0"/>
              </a:spcAft>
              <a:buClr>
                <a:schemeClr val="dk1"/>
              </a:buClr>
              <a:buSzPts val="1760"/>
              <a:buChar char="⮚"/>
              <a:defRPr sz="2200"/>
            </a:lvl1pPr>
            <a:lvl2pPr indent="-330200" lvl="1" marL="914400" algn="l">
              <a:lnSpc>
                <a:spcPct val="100000"/>
              </a:lnSpc>
              <a:spcBef>
                <a:spcPts val="400"/>
              </a:spcBef>
              <a:spcAft>
                <a:spcPts val="0"/>
              </a:spcAft>
              <a:buClr>
                <a:schemeClr val="dk1"/>
              </a:buClr>
              <a:buSzPts val="1600"/>
              <a:buChar char="⮚"/>
              <a:defRPr sz="2000"/>
            </a:lvl2pPr>
            <a:lvl3pPr indent="-320039" lvl="2" marL="1371600" algn="l">
              <a:lnSpc>
                <a:spcPct val="100000"/>
              </a:lnSpc>
              <a:spcBef>
                <a:spcPts val="360"/>
              </a:spcBef>
              <a:spcAft>
                <a:spcPts val="0"/>
              </a:spcAft>
              <a:buClr>
                <a:schemeClr val="dk1"/>
              </a:buClr>
              <a:buSzPts val="1440"/>
              <a:buChar char="⮚"/>
              <a:defRPr sz="1800"/>
            </a:lvl3pPr>
            <a:lvl4pPr indent="-309880" lvl="3" marL="1828800" algn="l">
              <a:lnSpc>
                <a:spcPct val="100000"/>
              </a:lnSpc>
              <a:spcBef>
                <a:spcPts val="320"/>
              </a:spcBef>
              <a:spcAft>
                <a:spcPts val="0"/>
              </a:spcAft>
              <a:buClr>
                <a:schemeClr val="dk1"/>
              </a:buClr>
              <a:buSzPts val="1280"/>
              <a:buChar char="⮚"/>
              <a:defRPr sz="1600"/>
            </a:lvl4pPr>
            <a:lvl5pPr indent="-309879" lvl="4" marL="2286000" algn="l">
              <a:lnSpc>
                <a:spcPct val="100000"/>
              </a:lnSpc>
              <a:spcBef>
                <a:spcPts val="320"/>
              </a:spcBef>
              <a:spcAft>
                <a:spcPts val="0"/>
              </a:spcAft>
              <a:buClr>
                <a:schemeClr val="dk1"/>
              </a:buClr>
              <a:buSzPts val="128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3" name="Google Shape;43;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Arial"/>
              <a:buNone/>
              <a:defRPr b="0" sz="50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21"/>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Arial"/>
              <a:buNone/>
              <a:defRPr b="0" sz="26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lnSpc>
                <a:spcPct val="100000"/>
              </a:lnSpc>
              <a:spcBef>
                <a:spcPts val="280"/>
              </a:spcBef>
              <a:spcAft>
                <a:spcPts val="0"/>
              </a:spcAft>
              <a:buClr>
                <a:schemeClr val="dk1"/>
              </a:buClr>
              <a:buSzPts val="1120"/>
              <a:buNone/>
              <a:defRPr sz="1400"/>
            </a:lvl1pPr>
            <a:lvl2pPr indent="-228600" lvl="1" marL="914400" algn="l">
              <a:lnSpc>
                <a:spcPct val="100000"/>
              </a:lnSpc>
              <a:spcBef>
                <a:spcPts val="240"/>
              </a:spcBef>
              <a:spcAft>
                <a:spcPts val="0"/>
              </a:spcAft>
              <a:buClr>
                <a:schemeClr val="dk1"/>
              </a:buClr>
              <a:buSzPts val="96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720"/>
              <a:buNone/>
              <a:defRPr sz="900"/>
            </a:lvl4pPr>
            <a:lvl5pPr indent="-228600" lvl="4" marL="2286000" algn="l">
              <a:lnSpc>
                <a:spcPct val="100000"/>
              </a:lnSpc>
              <a:spcBef>
                <a:spcPts val="180"/>
              </a:spcBef>
              <a:spcAft>
                <a:spcPts val="0"/>
              </a:spcAft>
              <a:buClr>
                <a:schemeClr val="dk1"/>
              </a:buClr>
              <a:buSzPts val="720"/>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2" name="Google Shape;52;p21"/>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70840" lvl="0" marL="457200" algn="l">
              <a:lnSpc>
                <a:spcPct val="100000"/>
              </a:lnSpc>
              <a:spcBef>
                <a:spcPts val="560"/>
              </a:spcBef>
              <a:spcAft>
                <a:spcPts val="0"/>
              </a:spcAft>
              <a:buClr>
                <a:schemeClr val="dk1"/>
              </a:buClr>
              <a:buSzPts val="2240"/>
              <a:buChar char="⮚"/>
              <a:defRPr sz="2800"/>
            </a:lvl1pPr>
            <a:lvl2pPr indent="-360680" lvl="1" marL="914400" algn="l">
              <a:lnSpc>
                <a:spcPct val="100000"/>
              </a:lnSpc>
              <a:spcBef>
                <a:spcPts val="520"/>
              </a:spcBef>
              <a:spcAft>
                <a:spcPts val="0"/>
              </a:spcAft>
              <a:buClr>
                <a:schemeClr val="dk1"/>
              </a:buClr>
              <a:buSzPts val="2080"/>
              <a:buChar char="⮚"/>
              <a:defRPr sz="2600"/>
            </a:lvl2pPr>
            <a:lvl3pPr indent="-350519" lvl="2" marL="1371600" algn="l">
              <a:lnSpc>
                <a:spcPct val="100000"/>
              </a:lnSpc>
              <a:spcBef>
                <a:spcPts val="480"/>
              </a:spcBef>
              <a:spcAft>
                <a:spcPts val="0"/>
              </a:spcAft>
              <a:buClr>
                <a:schemeClr val="dk1"/>
              </a:buClr>
              <a:buSzPts val="1920"/>
              <a:buChar char="⮚"/>
              <a:defRPr sz="2400"/>
            </a:lvl3pPr>
            <a:lvl4pPr indent="-330200" lvl="3" marL="1828800" algn="l">
              <a:lnSpc>
                <a:spcPct val="100000"/>
              </a:lnSpc>
              <a:spcBef>
                <a:spcPts val="400"/>
              </a:spcBef>
              <a:spcAft>
                <a:spcPts val="0"/>
              </a:spcAft>
              <a:buClr>
                <a:schemeClr val="dk1"/>
              </a:buClr>
              <a:buSzPts val="1600"/>
              <a:buChar char="⮚"/>
              <a:defRPr sz="20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1"/>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22"/>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 name="Google Shape;57;p22"/>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27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22"/>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22"/>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22"/>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chemeClr val="dk2"/>
              </a:buClr>
              <a:buSzPts val="2000"/>
              <a:buFont typeface="Arial"/>
              <a:buNone/>
              <a:defRPr b="1" sz="2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2"/>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lnSpc>
                <a:spcPct val="100000"/>
              </a:lnSpc>
              <a:spcBef>
                <a:spcPts val="250"/>
              </a:spcBef>
              <a:spcAft>
                <a:spcPts val="0"/>
              </a:spcAft>
              <a:buClr>
                <a:schemeClr val="dk1"/>
              </a:buClr>
              <a:buSzPts val="1040"/>
              <a:buFont typeface="Arial"/>
              <a:buNone/>
              <a:defRPr sz="1300"/>
            </a:lvl1pPr>
            <a:lvl2pPr indent="-289560" lvl="1" marL="914400" algn="l">
              <a:lnSpc>
                <a:spcPct val="100000"/>
              </a:lnSpc>
              <a:spcBef>
                <a:spcPts val="240"/>
              </a:spcBef>
              <a:spcAft>
                <a:spcPts val="0"/>
              </a:spcAft>
              <a:buClr>
                <a:schemeClr val="dk1"/>
              </a:buClr>
              <a:buSzPts val="960"/>
              <a:buChar char="⮚"/>
              <a:defRPr sz="1200"/>
            </a:lvl2pPr>
            <a:lvl3pPr indent="-279400" lvl="2" marL="1371600" algn="l">
              <a:lnSpc>
                <a:spcPct val="100000"/>
              </a:lnSpc>
              <a:spcBef>
                <a:spcPts val="200"/>
              </a:spcBef>
              <a:spcAft>
                <a:spcPts val="0"/>
              </a:spcAft>
              <a:buClr>
                <a:schemeClr val="dk1"/>
              </a:buClr>
              <a:buSzPts val="800"/>
              <a:buChar char="⮚"/>
              <a:defRPr sz="1000"/>
            </a:lvl3pPr>
            <a:lvl4pPr indent="-274319" lvl="3" marL="1828800" algn="l">
              <a:lnSpc>
                <a:spcPct val="100000"/>
              </a:lnSpc>
              <a:spcBef>
                <a:spcPts val="180"/>
              </a:spcBef>
              <a:spcAft>
                <a:spcPts val="0"/>
              </a:spcAft>
              <a:buClr>
                <a:schemeClr val="dk1"/>
              </a:buClr>
              <a:buSzPts val="720"/>
              <a:buChar char="⮚"/>
              <a:defRPr sz="900"/>
            </a:lvl4pPr>
            <a:lvl5pPr indent="-274320" lvl="4" marL="2286000" algn="l">
              <a:lnSpc>
                <a:spcPct val="100000"/>
              </a:lnSpc>
              <a:spcBef>
                <a:spcPts val="180"/>
              </a:spcBef>
              <a:spcAft>
                <a:spcPts val="0"/>
              </a:spcAft>
              <a:buClr>
                <a:schemeClr val="dk1"/>
              </a:buClr>
              <a:buSzPts val="720"/>
              <a:buChar char="⮚"/>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2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63" name="Google Shape;63;p2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9pPr>
          </a:lstStyle>
          <a:p/>
        </p:txBody>
      </p:sp>
      <p:sp>
        <p:nvSpPr>
          <p:cNvPr id="11" name="Google Shape;11;p13"/>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2pPr>
            <a:lvl3pPr indent="-330200" lvl="2" marL="13716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Arial"/>
                <a:ea typeface="Arial"/>
                <a:cs typeface="Arial"/>
                <a:sym typeface="Arial"/>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17500" lvl="8" marL="4114800" marR="0" rtl="0" algn="l">
              <a:lnSpc>
                <a:spcPct val="100000"/>
              </a:lnSpc>
              <a:spcBef>
                <a:spcPts val="28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youtube.com/redirect?event=video_description&amp;redir_token=QUFFLUhqbUtidHAwaUJsQ0pXYUhZSGhRNEk2OHdsSHU5QXxBQ3Jtc0trbGRxQmJnNjdDN2dadHhvNUczOGZGaFNVMU90ZVRBY3cyQkh6ajh4SUtfWTlJdFFyWjVyanQxLWh6VlJVaDNSdlg2RkJpNUFzYXk5eXZsSlY0NnVtZFAyWHc4WUEyM0lOX1RSUWlndDVRWEUxbHdPTQ&amp;q=https%3A%2F%2Fpython.langchain.com%2Fdocs%2Fget_started%2Fintroduction.html&amp;v=Iyzvka711pc" TargetMode="External"/><Relationship Id="rId4" Type="http://schemas.openxmlformats.org/officeDocument/2006/relationships/hyperlink" Target="https://python.langchain.com/docs/get_started/introduction.html" TargetMode="External"/><Relationship Id="rId9" Type="http://schemas.openxmlformats.org/officeDocument/2006/relationships/hyperlink" Target="https://www.youtube.com/redirect?event=video_description&amp;redir_token=QUFFLUhqbFVPXzBJdXJPc2JmbkUyZWdsbnkxcFlTb1c2UXxBQ3Jtc0tsenVjUFpDdHl0V2VPdURVZmpzZzI4dm44NFZSM3V1QXJEWmhVRlRpRUlveFpxWVhacmVMMHB2NDJxMDJOS1NxMnprSnctNE5Lcy11UlJFaDl3bEhIOWxsbzRabHRKYk0teHRlUjVrRUxBLTkxVmJicw&amp;q=https%3A%2F%2Fhuggingface.co%2Fmeta-llama%2FLlama-2-7b&amp;v=Iyzvka711pc" TargetMode="External"/><Relationship Id="rId5" Type="http://schemas.openxmlformats.org/officeDocument/2006/relationships/hyperlink" Target="https://www.youtube.com/redirect?event=video_description&amp;redir_token=QUFFLUhqbTNNZVoyc0tXd3FsbEJWajBoZ254WENiaXVKQXxBQ3Jtc0tsOVZXZVFodUlGczVpb2U5c1Zqb3JzZzBfYXpudGQyWUtPRTk1N1JlMFFLbW9sWGRUSkNOYTNkX2dDNXpKY2Q5X05HZXZ1ZWFzazc2SXZTTjFWM1hZZGtFc3BnVi1vVjNKSW9RdnhCYU1ZY3F3SDhKWQ&amp;q=https%3A%2F%2Ffaiss.ai%2Findex.html&amp;v=Iyzvka711pc" TargetMode="External"/><Relationship Id="rId6" Type="http://schemas.openxmlformats.org/officeDocument/2006/relationships/hyperlink" Target="https://faiss.ai/index.html" TargetMode="External"/><Relationship Id="rId7" Type="http://schemas.openxmlformats.org/officeDocument/2006/relationships/hyperlink" Target="https://www.youtube.com/redirect?event=video_description&amp;redir_token=QUFFLUhqbU5iOWZwVjZhYUZ5MThqOFlYdkdJazB3c2RjZ3xBQ3Jtc0tuUFdUSVlxdGdQMVoyajBmSVctV29WT1FGUF9ySnJpd3BndnlwcmlTdmk0SExjT1ZreUtQb2JyM243QXFDMEZ4RTNveVRNYWZUSmJBenF4Z0tCOGp2UV9NWEt0Q3lPQm9vNnhDUjJ3dDFfajJON2MxWQ&amp;q=https%3A%2F%2Fhuggingface.co%2Fintfloat%2Fmultilingual-e5-large&amp;v=Iyzvka711pc" TargetMode="External"/><Relationship Id="rId8" Type="http://schemas.openxmlformats.org/officeDocument/2006/relationships/hyperlink" Target="https://www.youtube.com/redirect?event=video_description&amp;redir_token=QUFFLUhqbFVPXzBJdXJPc2JmbkUyZWdsbnkxcFlTb1c2UXxBQ3Jtc0tsenVjUFpDdHl0V2VPdURVZmpzZzI4dm44NFZSM3V1QXJEWmhVRlRpRUlveFpxWVhacmVMMHB2NDJxMDJOS1NxMnprSnctNE5Lcy11UlJFaDl3bEhIOWxsbzRabHRKYk0teHRlUjVrRUxBLTkxVmJicw&amp;q=https%3A%2F%2Fhuggingface.co%2Fmeta-llama%2FLlama-2-7b&amp;v=Iyzvka711pc"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80000"/>
        </a:blipFill>
      </p:bgPr>
    </p:bg>
    <p:spTree>
      <p:nvGrpSpPr>
        <p:cNvPr id="85" name="Shape 85"/>
        <p:cNvGrpSpPr/>
        <p:nvPr/>
      </p:nvGrpSpPr>
      <p:grpSpPr>
        <a:xfrm>
          <a:off x="0" y="0"/>
          <a:ext cx="0" cy="0"/>
          <a:chOff x="0" y="0"/>
          <a:chExt cx="0" cy="0"/>
        </a:xfrm>
      </p:grpSpPr>
      <p:sp>
        <p:nvSpPr>
          <p:cNvPr id="86" name="Google Shape;86;p1"/>
          <p:cNvSpPr txBox="1"/>
          <p:nvPr>
            <p:ph idx="1" type="subTitle"/>
          </p:nvPr>
        </p:nvSpPr>
        <p:spPr>
          <a:xfrm>
            <a:off x="533400" y="3228536"/>
            <a:ext cx="7924800" cy="1953064"/>
          </a:xfrm>
          <a:prstGeom prst="rect">
            <a:avLst/>
          </a:prstGeom>
          <a:noFill/>
          <a:ln>
            <a:noFill/>
          </a:ln>
        </p:spPr>
        <p:txBody>
          <a:bodyPr anchorCtr="0" anchor="t" bIns="45700" lIns="0" spcFirstLastPara="1" rIns="18275" wrap="square" tIns="45700">
            <a:noAutofit/>
          </a:bodyPr>
          <a:lstStyle/>
          <a:p>
            <a:pPr indent="0" lvl="0" marL="0" marR="45720" rtl="0" algn="r">
              <a:lnSpc>
                <a:spcPct val="100000"/>
              </a:lnSpc>
              <a:spcBef>
                <a:spcPts val="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marR="45720" rtl="0" algn="r">
              <a:lnSpc>
                <a:spcPct val="100000"/>
              </a:lnSpc>
              <a:spcBef>
                <a:spcPts val="400"/>
              </a:spcBef>
              <a:spcAft>
                <a:spcPts val="0"/>
              </a:spcAft>
              <a:buClr>
                <a:schemeClr val="dk1"/>
              </a:buClr>
              <a:buSzPts val="1600"/>
              <a:buNone/>
            </a:pPr>
            <a:r>
              <a:rPr lang="en-US"/>
              <a:t> </a:t>
            </a:r>
            <a:r>
              <a:rPr lang="en-US">
                <a:latin typeface="Times New Roman"/>
                <a:ea typeface="Times New Roman"/>
                <a:cs typeface="Times New Roman"/>
                <a:sym typeface="Times New Roman"/>
              </a:rPr>
              <a:t>    </a:t>
            </a:r>
            <a:endParaRPr/>
          </a:p>
        </p:txBody>
      </p:sp>
      <p:sp>
        <p:nvSpPr>
          <p:cNvPr id="87" name="Google Shape;87;p1"/>
          <p:cNvSpPr txBox="1"/>
          <p:nvPr/>
        </p:nvSpPr>
        <p:spPr>
          <a:xfrm>
            <a:off x="2987824" y="-2416"/>
            <a:ext cx="6108000" cy="151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solidFill>
                  <a:srgbClr val="0000FF"/>
                </a:solidFill>
                <a:latin typeface="Times New Roman"/>
                <a:ea typeface="Times New Roman"/>
                <a:cs typeface="Times New Roman"/>
                <a:sym typeface="Times New Roman"/>
              </a:rPr>
              <a:t>KONGU ENGINEERING COLLEGE</a:t>
            </a:r>
            <a:r>
              <a:rPr b="1" i="0" lang="en-US" sz="1700" u="none" cap="none" strike="noStrike">
                <a:solidFill>
                  <a:schemeClr val="accent1"/>
                </a:solidFill>
                <a:latin typeface="Times New Roman"/>
                <a:ea typeface="Times New Roman"/>
                <a:cs typeface="Times New Roman"/>
                <a:sym typeface="Times New Roman"/>
              </a:rPr>
              <a:t> </a:t>
            </a:r>
            <a:endParaRPr b="0" i="0" sz="13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546321"/>
                </a:solidFill>
                <a:latin typeface="Times New Roman"/>
                <a:ea typeface="Times New Roman"/>
                <a:cs typeface="Times New Roman"/>
                <a:sym typeface="Times New Roman"/>
              </a:rPr>
              <a:t>PERUNDURAI ERODE-638060</a:t>
            </a:r>
            <a:endParaRPr b="0" i="0" sz="13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ts val="950"/>
              <a:buFont typeface="Arial"/>
              <a:buNone/>
            </a:pPr>
            <a:r>
              <a:t/>
            </a:r>
            <a:endParaRPr b="1" i="0" sz="950" u="none" cap="none" strike="noStrike">
              <a:solidFill>
                <a:schemeClr val="accen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FF"/>
                </a:solidFill>
                <a:latin typeface="Times New Roman"/>
                <a:ea typeface="Times New Roman"/>
                <a:cs typeface="Times New Roman"/>
                <a:sym typeface="Times New Roman"/>
              </a:rPr>
              <a:t>Artificial Intelligence and Machine Learning</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700"/>
              <a:buFont typeface="Arial"/>
              <a:buNone/>
            </a:pPr>
            <a:r>
              <a:rPr b="1" i="0" lang="en-US" sz="1700" u="none" cap="none" strike="noStrike">
                <a:solidFill>
                  <a:srgbClr val="FF0000"/>
                </a:solidFill>
                <a:latin typeface="Times New Roman"/>
                <a:ea typeface="Times New Roman"/>
                <a:cs typeface="Times New Roman"/>
                <a:sym typeface="Times New Roman"/>
              </a:rPr>
              <a:t>                              PROJECT WORK - Review </a:t>
            </a:r>
            <a:r>
              <a:rPr b="1" lang="en-US" sz="1700">
                <a:solidFill>
                  <a:srgbClr val="FF0000"/>
                </a:solidFill>
                <a:latin typeface="Times New Roman"/>
                <a:ea typeface="Times New Roman"/>
                <a:cs typeface="Times New Roman"/>
                <a:sym typeface="Times New Roman"/>
              </a:rPr>
              <a:t>3</a:t>
            </a:r>
            <a:endParaRPr b="0" i="0" sz="1700" u="none" cap="none" strike="noStrike">
              <a:solidFill>
                <a:srgbClr val="FF0000"/>
              </a:solidFill>
              <a:latin typeface="Times New Roman"/>
              <a:ea typeface="Times New Roman"/>
              <a:cs typeface="Times New Roman"/>
              <a:sym typeface="Times New Roman"/>
            </a:endParaRPr>
          </a:p>
        </p:txBody>
      </p:sp>
      <p:sp>
        <p:nvSpPr>
          <p:cNvPr id="88" name="Google Shape;88;p1"/>
          <p:cNvSpPr txBox="1"/>
          <p:nvPr/>
        </p:nvSpPr>
        <p:spPr>
          <a:xfrm>
            <a:off x="2987825" y="1844175"/>
            <a:ext cx="6108000" cy="630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sng" cap="none" strike="noStrike">
                <a:solidFill>
                  <a:schemeClr val="dk1"/>
                </a:solidFill>
                <a:latin typeface="Times New Roman"/>
                <a:ea typeface="Times New Roman"/>
                <a:cs typeface="Times New Roman"/>
                <a:sym typeface="Times New Roman"/>
              </a:rPr>
              <a:t>PetCognize: The Pet's Personal Guide</a:t>
            </a:r>
            <a:endParaRPr b="1" i="0" sz="2400" u="sng"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Times New Roman"/>
              <a:ea typeface="Times New Roman"/>
              <a:cs typeface="Times New Roman"/>
              <a:sym typeface="Times New Roman"/>
            </a:endParaRPr>
          </a:p>
        </p:txBody>
      </p:sp>
      <p:sp>
        <p:nvSpPr>
          <p:cNvPr id="89" name="Google Shape;89;p1"/>
          <p:cNvSpPr txBox="1"/>
          <p:nvPr/>
        </p:nvSpPr>
        <p:spPr>
          <a:xfrm>
            <a:off x="3022400" y="2897875"/>
            <a:ext cx="6108000" cy="277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PRANESH M P - 21ALR032</a:t>
            </a:r>
            <a:endParaRPr b="1" i="0" sz="20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C0C0C"/>
                </a:solidFill>
                <a:latin typeface="Times New Roman"/>
                <a:ea typeface="Times New Roman"/>
                <a:cs typeface="Times New Roman"/>
                <a:sym typeface="Times New Roman"/>
              </a:rPr>
              <a:t>SAMYUKTHA K - 21ALR035</a:t>
            </a:r>
            <a:endParaRPr b="1" i="0" sz="1600" u="none" cap="none" strike="noStrike">
              <a:solidFill>
                <a:srgbClr val="0C0C0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C0C0C"/>
                </a:solidFill>
                <a:latin typeface="Times New Roman"/>
                <a:ea typeface="Times New Roman"/>
                <a:cs typeface="Times New Roman"/>
                <a:sym typeface="Times New Roman"/>
              </a:rPr>
              <a:t>SRIMATHI E - 21ALR044</a:t>
            </a:r>
            <a:endParaRPr b="1" i="0" sz="1600" u="none" cap="none" strike="noStrike">
              <a:solidFill>
                <a:srgbClr val="0C0C0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Times New Roman"/>
                <a:ea typeface="Times New Roman"/>
                <a:cs typeface="Times New Roman"/>
                <a:sym typeface="Times New Roman"/>
              </a:rPr>
              <a:t>               </a:t>
            </a:r>
            <a:endParaRPr b="1" i="0" sz="1800" u="none" cap="none" strike="noStrike">
              <a:solidFill>
                <a:srgbClr val="0C0C0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C0C0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Times New Roman"/>
                <a:ea typeface="Times New Roman"/>
                <a:cs typeface="Times New Roman"/>
                <a:sym typeface="Times New Roman"/>
              </a:rPr>
              <a:t>Mentor :</a:t>
            </a:r>
            <a:endParaRPr b="1" i="0" sz="18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Dr S KAYALVILI</a:t>
            </a:r>
            <a:endParaRPr b="1"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C0C0C"/>
                </a:solidFill>
                <a:latin typeface="Times New Roman"/>
                <a:ea typeface="Times New Roman"/>
                <a:cs typeface="Times New Roman"/>
                <a:sym typeface="Times New Roman"/>
              </a:rPr>
              <a:t>ASSOCIATE  PROFESSOR</a:t>
            </a:r>
            <a:endParaRPr b="1" i="0" sz="1600" u="none" cap="none" strike="noStrike">
              <a:solidFill>
                <a:srgbClr val="0C0C0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C0C0C"/>
                </a:solidFill>
                <a:latin typeface="Times New Roman"/>
                <a:ea typeface="Times New Roman"/>
                <a:cs typeface="Times New Roman"/>
                <a:sym typeface="Times New Roman"/>
              </a:rPr>
              <a:t>DEPARTMENT OF AI </a:t>
            </a:r>
            <a:r>
              <a:rPr b="1" i="0" lang="en-US" sz="1800" u="none" cap="none" strike="noStrike">
                <a:solidFill>
                  <a:srgbClr val="0C0C0C"/>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
        <p:nvSpPr>
          <p:cNvPr id="90" name="Google Shape;90;p1"/>
          <p:cNvSpPr/>
          <p:nvPr/>
        </p:nvSpPr>
        <p:spPr>
          <a:xfrm flipH="1" rot="10800000">
            <a:off x="-58951" y="3883202"/>
            <a:ext cx="2248500" cy="54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4">
            <a:alphaModFix/>
          </a:blip>
          <a:srcRect b="0" l="0" r="0" t="0"/>
          <a:stretch/>
        </p:blipFill>
        <p:spPr>
          <a:xfrm>
            <a:off x="0" y="-13517"/>
            <a:ext cx="1259632" cy="1517856"/>
          </a:xfrm>
          <a:prstGeom prst="rect">
            <a:avLst/>
          </a:prstGeom>
          <a:noFill/>
          <a:ln>
            <a:noFill/>
          </a:ln>
        </p:spPr>
      </p:pic>
      <p:pic>
        <p:nvPicPr>
          <p:cNvPr descr="G:\TBI\TBI@KEC Logos\K Transform\6-5x4 product centre.jpg" id="92" name="Google Shape;92;p1"/>
          <p:cNvPicPr preferRelativeResize="0"/>
          <p:nvPr/>
        </p:nvPicPr>
        <p:blipFill rotWithShape="1">
          <a:blip r:embed="rId5">
            <a:alphaModFix/>
          </a:blip>
          <a:srcRect b="0" l="0" r="0" t="0"/>
          <a:stretch/>
        </p:blipFill>
        <p:spPr>
          <a:xfrm>
            <a:off x="1308301" y="1335590"/>
            <a:ext cx="1713898" cy="14904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c0325c3e7e_1_99"/>
          <p:cNvSpPr txBox="1"/>
          <p:nvPr/>
        </p:nvSpPr>
        <p:spPr>
          <a:xfrm>
            <a:off x="917850" y="687325"/>
            <a:ext cx="8124000" cy="59085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1"/>
              </a:buClr>
              <a:buSzPts val="1100"/>
              <a:buFont typeface="Arial"/>
              <a:buNone/>
            </a:pPr>
            <a:r>
              <a:rPr b="1" i="0" lang="en-US" sz="2000" u="none" cap="none" strike="noStrike">
                <a:solidFill>
                  <a:schemeClr val="dk1"/>
                </a:solidFill>
                <a:latin typeface="Times New Roman"/>
                <a:ea typeface="Times New Roman"/>
                <a:cs typeface="Times New Roman"/>
                <a:sym typeface="Times New Roman"/>
              </a:rPr>
              <a:t>2. Participant Selection:</a:t>
            </a:r>
            <a:endParaRPr b="1"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Patients undergoing cataract surgery were selected based on specific criteria:</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Age 18 or older.</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Fluent in English, Hindi, Kannada, Tamil, or Telugu.</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Scheduled for cataract surgery within a week.</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No history of cataract surgery in the last 6 months.</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Patient of one of the three participating operating doctors.</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1" i="0" lang="en-US" sz="2000" u="none" cap="none" strike="noStrike">
                <a:solidFill>
                  <a:schemeClr val="dk1"/>
                </a:solidFill>
                <a:latin typeface="Times New Roman"/>
                <a:ea typeface="Times New Roman"/>
                <a:cs typeface="Times New Roman"/>
                <a:sym typeface="Times New Roman"/>
              </a:rPr>
              <a:t>3. Procedure for Patients and Attendants:</a:t>
            </a:r>
            <a:endParaRPr b="1"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Patient coordinator assesses eligibility and directs eligible patients to the researcher.</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Introduction to Cataract Bot and study protocol explained by the researcher.</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Participants provide consent and fill a web-based onboarding form.</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Participants receive welcome messages from Cataract Bot and are instructed to ask trial questions.</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c068999a6e_2_4"/>
          <p:cNvSpPr txBox="1"/>
          <p:nvPr/>
        </p:nvSpPr>
        <p:spPr>
          <a:xfrm>
            <a:off x="872625" y="792825"/>
            <a:ext cx="7973400" cy="58632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Two daily reminder messages sent to participants prompting them to engage with Cataract Bot.</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Participants use the bot from onboarding to one week post-surgery.</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Two interviews conducted with both patient and attendant: one on the surgery day and another a week post-surgery.</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Semi-structured interviews explore overall experience, specific features liked/disliked, suggestions for improvement, and assessment of trustworthiness, timeliness, and accuracy of responses.</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Participants fill out a chatbot usability form after each interview, rating their experience on various aspects.</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c068999a6e_2_9"/>
          <p:cNvSpPr txBox="1"/>
          <p:nvPr/>
        </p:nvSpPr>
        <p:spPr>
          <a:xfrm>
            <a:off x="917850" y="672250"/>
            <a:ext cx="7717200" cy="59418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chemeClr val="dk1"/>
              </a:buClr>
              <a:buSzPts val="1100"/>
              <a:buFont typeface="Arial"/>
              <a:buNone/>
            </a:pPr>
            <a:r>
              <a:rPr b="1" i="0" lang="en-US" sz="2000" u="none" cap="none" strike="noStrike">
                <a:solidFill>
                  <a:schemeClr val="dk1"/>
                </a:solidFill>
                <a:latin typeface="Times New Roman"/>
                <a:ea typeface="Times New Roman"/>
                <a:cs typeface="Times New Roman"/>
                <a:sym typeface="Times New Roman"/>
              </a:rPr>
              <a:t>4. Data Collection Instruments:</a:t>
            </a:r>
            <a:endParaRPr b="1"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Chatbot usability form: participants rate their experience through eight questions on a five-point Likert scale.</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Semi-structured interview guide: covers overall experience, specific features liked/disliked, suggestions for improvement, and assessment of trustworthiness, timeliness, and accuracy of responses.</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1" i="0" lang="en-US" sz="2000" u="none" cap="none" strike="noStrike">
                <a:solidFill>
                  <a:schemeClr val="dk1"/>
                </a:solidFill>
                <a:latin typeface="Times New Roman"/>
                <a:ea typeface="Times New Roman"/>
                <a:cs typeface="Times New Roman"/>
                <a:sym typeface="Times New Roman"/>
              </a:rPr>
              <a:t>5. Data Analysis:</a:t>
            </a:r>
            <a:endParaRPr b="1"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Mixed-method approach combining qualitative analysis of interview transcripts and quantitative analysis of chatbot usability ratings.</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c068999a6e_2_15"/>
          <p:cNvSpPr txBox="1"/>
          <p:nvPr/>
        </p:nvSpPr>
        <p:spPr>
          <a:xfrm>
            <a:off x="887700" y="807900"/>
            <a:ext cx="7732200" cy="5682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1" i="0" lang="en-US" sz="2000" u="none" cap="none" strike="noStrike">
                <a:solidFill>
                  <a:schemeClr val="dk1"/>
                </a:solidFill>
                <a:latin typeface="Times New Roman"/>
                <a:ea typeface="Times New Roman"/>
                <a:cs typeface="Times New Roman"/>
                <a:sym typeface="Times New Roman"/>
              </a:rPr>
              <a:t>7. Ethical Considerations:</a:t>
            </a:r>
            <a:endParaRPr b="1"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Approval obtained from the Scientific and Ethics Committees of Sankara Eye Hospital.</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Informed consent obtained from all participants.</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Participant confidentiality and privacy maintained throughout the study.</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179" name="Google Shape;179;g2c068999a6e_2_15"/>
          <p:cNvPicPr preferRelativeResize="0"/>
          <p:nvPr/>
        </p:nvPicPr>
        <p:blipFill rotWithShape="1">
          <a:blip r:embed="rId3">
            <a:alphaModFix/>
          </a:blip>
          <a:srcRect b="0" l="0" r="0" t="0"/>
          <a:stretch/>
        </p:blipFill>
        <p:spPr>
          <a:xfrm>
            <a:off x="2313400" y="2894600"/>
            <a:ext cx="4543050" cy="3791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c05eb4dfd3_2_0"/>
          <p:cNvSpPr txBox="1"/>
          <p:nvPr/>
        </p:nvSpPr>
        <p:spPr>
          <a:xfrm>
            <a:off x="966700" y="551825"/>
            <a:ext cx="7759500" cy="419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Literature Survey</a:t>
            </a:r>
            <a:endParaRPr b="1" i="0" sz="3000" u="none" cap="none" strike="noStrike">
              <a:solidFill>
                <a:schemeClr val="dk1"/>
              </a:solidFill>
              <a:latin typeface="Times New Roman"/>
              <a:ea typeface="Times New Roman"/>
              <a:cs typeface="Times New Roman"/>
              <a:sym typeface="Times New Roman"/>
            </a:endParaRPr>
          </a:p>
        </p:txBody>
      </p:sp>
      <p:graphicFrame>
        <p:nvGraphicFramePr>
          <p:cNvPr id="186" name="Google Shape;186;g2c05eb4dfd3_2_0"/>
          <p:cNvGraphicFramePr/>
          <p:nvPr/>
        </p:nvGraphicFramePr>
        <p:xfrm>
          <a:off x="786700" y="1270700"/>
          <a:ext cx="3000000" cy="3000000"/>
        </p:xfrm>
        <a:graphic>
          <a:graphicData uri="http://schemas.openxmlformats.org/drawingml/2006/table">
            <a:tbl>
              <a:tblPr>
                <a:noFill/>
                <a:tableStyleId>{018BC29F-CB72-49D7-9A4B-1CCEA5BC90AC}</a:tableStyleId>
              </a:tblPr>
              <a:tblGrid>
                <a:gridCol w="854200"/>
                <a:gridCol w="2662950"/>
                <a:gridCol w="2044925"/>
                <a:gridCol w="2557425"/>
              </a:tblGrid>
              <a:tr h="381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Sno</a:t>
                      </a:r>
                      <a:endParaRPr sz="18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Title</a:t>
                      </a:r>
                      <a:endParaRPr sz="18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a:t>
                      </a:r>
                      <a:endParaRPr sz="18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Methodology</a:t>
                      </a:r>
                      <a:endParaRPr sz="18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D0D0D"/>
                          </a:solidFill>
                          <a:highlight>
                            <a:srgbClr val="FFFFFF"/>
                          </a:highlight>
                          <a:latin typeface="Times New Roman"/>
                          <a:ea typeface="Times New Roman"/>
                          <a:cs typeface="Times New Roman"/>
                          <a:sym typeface="Times New Roman"/>
                        </a:rPr>
                        <a:t>Improving Language Understanding by Generative Pre-Training, 2023</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D0D0D"/>
                          </a:solidFill>
                          <a:highlight>
                            <a:srgbClr val="FFFFFF"/>
                          </a:highlight>
                          <a:latin typeface="Times New Roman"/>
                          <a:ea typeface="Times New Roman"/>
                          <a:cs typeface="Times New Roman"/>
                          <a:sym typeface="Times New Roman"/>
                        </a:rPr>
                        <a:t>Alec Radford, Karthik Narasimhan, Tim Salimans, Ilya Sutskever</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0D0D0D"/>
                          </a:solidFill>
                          <a:highlight>
                            <a:srgbClr val="FFFFFF"/>
                          </a:highlight>
                          <a:latin typeface="Times New Roman"/>
                          <a:ea typeface="Times New Roman"/>
                          <a:cs typeface="Times New Roman"/>
                          <a:sym typeface="Times New Roman"/>
                        </a:rPr>
                        <a:t>The paper introduces the Generative Pre-trained Transformer (GPT) model, which utilizes unsupervised pre-training on large text corpora followed by supervised fine-tuning for specific tasks. The methodology involves training a large-scale language model on diverse text data to learn rich contextual representations of language, enabling it to perform a wide range of natural language processing tasks.</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2</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1200" u="none" cap="none" strike="noStrike">
                          <a:solidFill>
                            <a:srgbClr val="0D0D0D"/>
                          </a:solidFill>
                          <a:highlight>
                            <a:schemeClr val="lt1"/>
                          </a:highlight>
                          <a:latin typeface="Times New Roman"/>
                          <a:ea typeface="Times New Roman"/>
                          <a:cs typeface="Times New Roman"/>
                          <a:sym typeface="Times New Roman"/>
                        </a:rPr>
                        <a:t>BERT: Pre-training of Deep Bidirectional Transformers for Language Understanding, 2022</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200" u="none" cap="none" strike="noStrike">
                          <a:solidFill>
                            <a:srgbClr val="0D0D0D"/>
                          </a:solidFill>
                          <a:highlight>
                            <a:schemeClr val="lt1"/>
                          </a:highlight>
                          <a:latin typeface="Times New Roman"/>
                          <a:ea typeface="Times New Roman"/>
                          <a:cs typeface="Times New Roman"/>
                          <a:sym typeface="Times New Roman"/>
                        </a:rPr>
                        <a:t>Jacob Devlin, Ming-Wei Chang, Kenton Lee, Kristina Toutanova</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100"/>
                        <a:buFont typeface="Arial"/>
                        <a:buNone/>
                      </a:pPr>
                      <a:r>
                        <a:rPr lang="en-US" sz="1200" u="none" cap="none" strike="noStrike">
                          <a:solidFill>
                            <a:srgbClr val="0D0D0D"/>
                          </a:solidFill>
                          <a:highlight>
                            <a:schemeClr val="lt1"/>
                          </a:highlight>
                          <a:latin typeface="Times New Roman"/>
                          <a:ea typeface="Times New Roman"/>
                          <a:cs typeface="Times New Roman"/>
                          <a:sym typeface="Times New Roman"/>
                        </a:rPr>
                        <a:t>This paper presents the Bidirectional Encoder Representations from Transformers (BERT) model, which is pre-trained on large text corpora using a masked language modeling objective and a next sentence prediction task. The methodology involves training a deep bidirectional transformer model to generate contextualized word representations, enabling it to capture complex linguistic relationships and semantics.</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g2c05eb4dfd3_2_27"/>
          <p:cNvGraphicFramePr/>
          <p:nvPr/>
        </p:nvGraphicFramePr>
        <p:xfrm>
          <a:off x="693125" y="1029525"/>
          <a:ext cx="3000000" cy="3000000"/>
        </p:xfrm>
        <a:graphic>
          <a:graphicData uri="http://schemas.openxmlformats.org/drawingml/2006/table">
            <a:tbl>
              <a:tblPr>
                <a:noFill/>
                <a:tableStyleId>{018BC29F-CB72-49D7-9A4B-1CCEA5BC90AC}</a:tableStyleId>
              </a:tblPr>
              <a:tblGrid>
                <a:gridCol w="854200"/>
                <a:gridCol w="2662950"/>
                <a:gridCol w="2044925"/>
                <a:gridCol w="2557425"/>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D0D0D"/>
                          </a:solidFill>
                          <a:highlight>
                            <a:srgbClr val="FFFFFF"/>
                          </a:highlight>
                          <a:latin typeface="Times New Roman"/>
                          <a:ea typeface="Times New Roman"/>
                          <a:cs typeface="Times New Roman"/>
                          <a:sym typeface="Times New Roman"/>
                        </a:rPr>
                        <a:t>XLNet: Generalized Autoregressive Pre training for Language Understanding,2022</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D0D0D"/>
                          </a:solidFill>
                          <a:highlight>
                            <a:srgbClr val="FFFFFF"/>
                          </a:highlight>
                          <a:latin typeface="Times New Roman"/>
                          <a:ea typeface="Times New Roman"/>
                          <a:cs typeface="Times New Roman"/>
                          <a:sym typeface="Times New Roman"/>
                        </a:rPr>
                        <a:t>Zhilin Yang, Zihang Dai, Yiming Yang, Jaime Carbonell, Ruslan Salakhutdinov, Quoc V. Le</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D0D0D"/>
                          </a:solidFill>
                          <a:highlight>
                            <a:srgbClr val="FFFFFF"/>
                          </a:highlight>
                          <a:latin typeface="Times New Roman"/>
                          <a:ea typeface="Times New Roman"/>
                          <a:cs typeface="Times New Roman"/>
                          <a:sym typeface="Times New Roman"/>
                        </a:rPr>
                        <a:t>This paper introduces XLNet, a generalized autoregressive pre-training method for language understanding. The methodology involves training an autoregressive language model by modeling the joint probability of sequences with permutations, enabling the model to capture bidirectional context and alleviate the limitations of traditional left-to-right or right-to-left autoregressive models.</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4</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D0D0D"/>
                          </a:solidFill>
                          <a:highlight>
                            <a:srgbClr val="FFFFFF"/>
                          </a:highlight>
                          <a:latin typeface="Times New Roman"/>
                          <a:ea typeface="Times New Roman"/>
                          <a:cs typeface="Times New Roman"/>
                          <a:sym typeface="Times New Roman"/>
                        </a:rPr>
                        <a:t>RoBERTa: A Robustly Optimized BERT Approach,2023</a:t>
                      </a:r>
                      <a:endParaRPr sz="1200" u="none" cap="none" strike="noStrike">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D0D0D"/>
                          </a:solidFill>
                          <a:highlight>
                            <a:srgbClr val="FFFFFF"/>
                          </a:highlight>
                          <a:latin typeface="Times New Roman"/>
                          <a:ea typeface="Times New Roman"/>
                          <a:cs typeface="Times New Roman"/>
                          <a:sym typeface="Times New Roman"/>
                        </a:rPr>
                        <a:t>Yinhan Liu, Myle Ott, Naman Goyal, Jingfei Du, Mandar Joshi, Danqi Chen, Omer Levy, Mike Lewis, Luke Zettlemoyer, Veselin Stoyanov.</a:t>
                      </a:r>
                      <a:endParaRPr sz="1200" u="none" cap="none" strike="noStrike">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D0D0D"/>
                          </a:solidFill>
                          <a:highlight>
                            <a:srgbClr val="FFFFFF"/>
                          </a:highlight>
                          <a:latin typeface="Times New Roman"/>
                          <a:ea typeface="Times New Roman"/>
                          <a:cs typeface="Times New Roman"/>
                          <a:sym typeface="Times New Roman"/>
                        </a:rPr>
                        <a:t>This paper presents RoBERTa, a robustly optimized BERT approach, which aims to improve the pre-training procedure and hyperparameter tuning for BERT models. The methodology involves training BERT with larger mini-batches, more training data, and longer training schedules, along with dynamically changing hyperparameters, resulting in improved performance on downstream natural language understanding tasks.</a:t>
                      </a:r>
                      <a:endParaRPr sz="1200" u="none" cap="none" strike="noStrike">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c0325c3e7e_1_77"/>
          <p:cNvSpPr txBox="1"/>
          <p:nvPr>
            <p:ph type="title"/>
          </p:nvPr>
        </p:nvSpPr>
        <p:spPr>
          <a:xfrm>
            <a:off x="502550" y="606800"/>
            <a:ext cx="8229600" cy="6666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lang="en-US" sz="3000">
                <a:solidFill>
                  <a:schemeClr val="dk1"/>
                </a:solidFill>
                <a:latin typeface="Times New Roman"/>
                <a:ea typeface="Times New Roman"/>
                <a:cs typeface="Times New Roman"/>
                <a:sym typeface="Times New Roman"/>
              </a:rPr>
              <a:t>EXPECTED OUTCOMES</a:t>
            </a:r>
            <a:endParaRPr sz="3000">
              <a:solidFill>
                <a:schemeClr val="dk1"/>
              </a:solidFill>
              <a:latin typeface="Times New Roman"/>
              <a:ea typeface="Times New Roman"/>
              <a:cs typeface="Times New Roman"/>
              <a:sym typeface="Times New Roman"/>
            </a:endParaRPr>
          </a:p>
        </p:txBody>
      </p:sp>
      <p:sp>
        <p:nvSpPr>
          <p:cNvPr id="199" name="Google Shape;199;g2c0325c3e7e_1_77"/>
          <p:cNvSpPr txBox="1"/>
          <p:nvPr>
            <p:ph idx="1" type="body"/>
          </p:nvPr>
        </p:nvSpPr>
        <p:spPr>
          <a:xfrm>
            <a:off x="721800" y="1738613"/>
            <a:ext cx="8229600" cy="438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40"/>
              <a:buNone/>
            </a:pPr>
            <a:r>
              <a:rPr b="1" lang="en-US" sz="1800">
                <a:latin typeface="Times New Roman"/>
                <a:ea typeface="Times New Roman"/>
                <a:cs typeface="Times New Roman"/>
                <a:sym typeface="Times New Roman"/>
              </a:rPr>
              <a:t>Accessible Information:</a:t>
            </a:r>
            <a:r>
              <a:rPr lang="en-US" sz="1800">
                <a:latin typeface="Times New Roman"/>
                <a:ea typeface="Times New Roman"/>
                <a:cs typeface="Times New Roman"/>
                <a:sym typeface="Times New Roman"/>
              </a:rPr>
              <a:t> Provide users with easy access to accurate and reliable information on veterinary care, pet health, and general pet care practices.</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rPr b="1" lang="en-US" sz="1800">
                <a:latin typeface="Times New Roman"/>
                <a:ea typeface="Times New Roman"/>
                <a:cs typeface="Times New Roman"/>
                <a:sym typeface="Times New Roman"/>
              </a:rPr>
              <a:t>Multilingual Support: </a:t>
            </a:r>
            <a:r>
              <a:rPr lang="en-US" sz="1800">
                <a:latin typeface="Times New Roman"/>
                <a:ea typeface="Times New Roman"/>
                <a:cs typeface="Times New Roman"/>
                <a:sym typeface="Times New Roman"/>
              </a:rPr>
              <a:t>Cater to a diverse audience by supporting multiple languages, breaking down language barriers in the pet care community.</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rPr b="1" lang="en-US" sz="1800">
                <a:latin typeface="Times New Roman"/>
                <a:ea typeface="Times New Roman"/>
                <a:cs typeface="Times New Roman"/>
                <a:sym typeface="Times New Roman"/>
              </a:rPr>
              <a:t>User Engagement: </a:t>
            </a:r>
            <a:r>
              <a:rPr lang="en-US" sz="1800">
                <a:latin typeface="Times New Roman"/>
                <a:ea typeface="Times New Roman"/>
                <a:cs typeface="Times New Roman"/>
                <a:sym typeface="Times New Roman"/>
              </a:rPr>
              <a:t>Enhance user engagement through an intuitive and visually appealing UI, encouraging users to seek and interact with the chatbot.</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rPr b="1" lang="en-US" sz="1800">
                <a:latin typeface="Times New Roman"/>
                <a:ea typeface="Times New Roman"/>
                <a:cs typeface="Times New Roman"/>
                <a:sym typeface="Times New Roman"/>
              </a:rPr>
              <a:t>Reliability:</a:t>
            </a:r>
            <a:r>
              <a:rPr lang="en-US" sz="1800">
                <a:latin typeface="Times New Roman"/>
                <a:ea typeface="Times New Roman"/>
                <a:cs typeface="Times New Roman"/>
                <a:sym typeface="Times New Roman"/>
              </a:rPr>
              <a:t> Ensure the chatbot delivers accurate information, promoting trust among users, including veterinary professionals and pet owners.</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6f52bbbc31_0_43"/>
          <p:cNvSpPr txBox="1"/>
          <p:nvPr>
            <p:ph type="title"/>
          </p:nvPr>
        </p:nvSpPr>
        <p:spPr>
          <a:xfrm>
            <a:off x="550400" y="378050"/>
            <a:ext cx="8229600" cy="1143000"/>
          </a:xfrm>
          <a:prstGeom prst="rect">
            <a:avLst/>
          </a:prstGeom>
          <a:noFill/>
          <a:ln>
            <a:noFill/>
          </a:ln>
        </p:spPr>
        <p:txBody>
          <a:bodyPr anchorCtr="0" anchor="ctr" bIns="0" lIns="0" spcFirstLastPara="1" rIns="0" wrap="square" tIns="45700">
            <a:noAutofit/>
          </a:bodyPr>
          <a:lstStyle/>
          <a:p>
            <a:pPr indent="0" lvl="0" marL="0" rtl="0" algn="ctr">
              <a:lnSpc>
                <a:spcPct val="100000"/>
              </a:lnSpc>
              <a:spcBef>
                <a:spcPts val="0"/>
              </a:spcBef>
              <a:spcAft>
                <a:spcPts val="0"/>
              </a:spcAft>
              <a:buSzPts val="1400"/>
              <a:buNone/>
            </a:pPr>
            <a:r>
              <a:rPr lang="en-US"/>
              <a:t>Techniques/Tools</a:t>
            </a:r>
            <a:endParaRPr/>
          </a:p>
        </p:txBody>
      </p:sp>
      <p:sp>
        <p:nvSpPr>
          <p:cNvPr id="206" name="Google Shape;206;g26f52bbbc31_0_43"/>
          <p:cNvSpPr txBox="1"/>
          <p:nvPr>
            <p:ph idx="1" type="body"/>
          </p:nvPr>
        </p:nvSpPr>
        <p:spPr>
          <a:xfrm>
            <a:off x="457200" y="1572825"/>
            <a:ext cx="8686800" cy="5000700"/>
          </a:xfrm>
          <a:prstGeom prst="rect">
            <a:avLst/>
          </a:prstGeom>
          <a:noFill/>
          <a:ln>
            <a:noFill/>
          </a:ln>
        </p:spPr>
        <p:txBody>
          <a:bodyPr anchorCtr="0" anchor="t" bIns="45700" lIns="91425" spcFirstLastPara="1" rIns="91425" wrap="square" tIns="45700">
            <a:noAutofit/>
          </a:bodyPr>
          <a:lstStyle/>
          <a:p>
            <a:pPr indent="-320040" lvl="0" marL="457200" rtl="0" algn="just">
              <a:lnSpc>
                <a:spcPct val="100000"/>
              </a:lnSpc>
              <a:spcBef>
                <a:spcPts val="360"/>
              </a:spcBef>
              <a:spcAft>
                <a:spcPts val="0"/>
              </a:spcAft>
              <a:buSzPts val="1440"/>
              <a:buChar char="★"/>
            </a:pPr>
            <a:r>
              <a:rPr b="1" lang="en-US"/>
              <a:t>Streamlit: </a:t>
            </a:r>
            <a:r>
              <a:rPr lang="en-US"/>
              <a:t>Python library for creating interactive web apps.</a:t>
            </a:r>
            <a:endParaRPr/>
          </a:p>
          <a:p>
            <a:pPr indent="-320040" lvl="0" marL="457200" rtl="0" algn="just">
              <a:lnSpc>
                <a:spcPct val="100000"/>
              </a:lnSpc>
              <a:spcBef>
                <a:spcPts val="0"/>
              </a:spcBef>
              <a:spcAft>
                <a:spcPts val="0"/>
              </a:spcAft>
              <a:buSzPts val="1440"/>
              <a:buChar char="★"/>
            </a:pPr>
            <a:r>
              <a:rPr b="1" lang="en-US"/>
              <a:t>Langchain:</a:t>
            </a:r>
            <a:r>
              <a:rPr lang="en-US"/>
              <a:t> Framework for building conversational AI systems.</a:t>
            </a:r>
            <a:endParaRPr/>
          </a:p>
          <a:p>
            <a:pPr indent="-320040" lvl="0" marL="457200" rtl="0" algn="just">
              <a:lnSpc>
                <a:spcPct val="100000"/>
              </a:lnSpc>
              <a:spcBef>
                <a:spcPts val="0"/>
              </a:spcBef>
              <a:spcAft>
                <a:spcPts val="0"/>
              </a:spcAft>
              <a:buSzPts val="1440"/>
              <a:buChar char="★"/>
            </a:pPr>
            <a:r>
              <a:rPr b="1" lang="en-US"/>
              <a:t>Conversational Retrieval Chain:</a:t>
            </a:r>
            <a:r>
              <a:rPr lang="en-US"/>
              <a:t> Combines retrieval from document embeddings with a large language model (LLM).</a:t>
            </a:r>
            <a:endParaRPr/>
          </a:p>
          <a:p>
            <a:pPr indent="-320040" lvl="0" marL="457200" rtl="0" algn="just">
              <a:lnSpc>
                <a:spcPct val="100000"/>
              </a:lnSpc>
              <a:spcBef>
                <a:spcPts val="0"/>
              </a:spcBef>
              <a:spcAft>
                <a:spcPts val="0"/>
              </a:spcAft>
              <a:buSzPts val="1440"/>
              <a:buChar char="★"/>
            </a:pPr>
            <a:r>
              <a:rPr b="1" lang="en-US"/>
              <a:t>Hugging Face Embeddings:</a:t>
            </a:r>
            <a:r>
              <a:rPr lang="en-US"/>
              <a:t> Creates sentence embeddings for document retrieval.</a:t>
            </a:r>
            <a:endParaRPr/>
          </a:p>
          <a:p>
            <a:pPr indent="-320040" lvl="0" marL="457200" rtl="0" algn="just">
              <a:lnSpc>
                <a:spcPct val="100000"/>
              </a:lnSpc>
              <a:spcBef>
                <a:spcPts val="0"/>
              </a:spcBef>
              <a:spcAft>
                <a:spcPts val="0"/>
              </a:spcAft>
              <a:buSzPts val="1440"/>
              <a:buChar char="★"/>
            </a:pPr>
            <a:r>
              <a:rPr b="1" lang="en-US"/>
              <a:t>FAISS Vector Store: </a:t>
            </a:r>
            <a:r>
              <a:rPr lang="en-US"/>
              <a:t>Stores and retrieves document embeddings efficiently.</a:t>
            </a:r>
            <a:endParaRPr/>
          </a:p>
          <a:p>
            <a:pPr indent="-320040" lvl="0" marL="457200" rtl="0" algn="just">
              <a:lnSpc>
                <a:spcPct val="100000"/>
              </a:lnSpc>
              <a:spcBef>
                <a:spcPts val="0"/>
              </a:spcBef>
              <a:spcAft>
                <a:spcPts val="0"/>
              </a:spcAft>
              <a:buSzPts val="1440"/>
              <a:buChar char="★"/>
            </a:pPr>
            <a:r>
              <a:rPr b="1" lang="en-US"/>
              <a:t>Replicate: </a:t>
            </a:r>
            <a:r>
              <a:rPr lang="en-US"/>
              <a:t>Connects to a Replicate-hosted LLM for text generation.</a:t>
            </a:r>
            <a:endParaRPr/>
          </a:p>
          <a:p>
            <a:pPr indent="-320040" lvl="0" marL="457200" rtl="0" algn="just">
              <a:lnSpc>
                <a:spcPct val="100000"/>
              </a:lnSpc>
              <a:spcBef>
                <a:spcPts val="0"/>
              </a:spcBef>
              <a:spcAft>
                <a:spcPts val="0"/>
              </a:spcAft>
              <a:buSzPts val="1440"/>
              <a:buChar char="★"/>
            </a:pPr>
            <a:r>
              <a:rPr b="1" lang="en-US"/>
              <a:t>Conversation Buffer Memory:</a:t>
            </a:r>
            <a:r>
              <a:rPr lang="en-US"/>
              <a:t> Tracks conversation history for context.</a:t>
            </a:r>
            <a:endParaRPr/>
          </a:p>
          <a:p>
            <a:pPr indent="-320040" lvl="0" marL="457200" rtl="0" algn="just">
              <a:lnSpc>
                <a:spcPct val="100000"/>
              </a:lnSpc>
              <a:spcBef>
                <a:spcPts val="0"/>
              </a:spcBef>
              <a:spcAft>
                <a:spcPts val="0"/>
              </a:spcAft>
              <a:buSzPts val="1440"/>
              <a:buChar char="★"/>
            </a:pPr>
            <a:r>
              <a:rPr b="1" lang="en-US"/>
              <a:t>Loaders: </a:t>
            </a:r>
            <a:r>
              <a:rPr lang="en-US"/>
              <a:t>Extract text from different document formats (PDF, Docx, Txt).</a:t>
            </a:r>
            <a:endParaRPr/>
          </a:p>
          <a:p>
            <a:pPr indent="-320040" lvl="0" marL="457200" rtl="0" algn="just">
              <a:lnSpc>
                <a:spcPct val="100000"/>
              </a:lnSpc>
              <a:spcBef>
                <a:spcPts val="0"/>
              </a:spcBef>
              <a:spcAft>
                <a:spcPts val="0"/>
              </a:spcAft>
              <a:buSzPts val="1440"/>
              <a:buChar char="★"/>
            </a:pPr>
            <a:r>
              <a:rPr b="1" lang="en-US"/>
              <a:t>Text Splitter:</a:t>
            </a:r>
            <a:r>
              <a:rPr lang="en-US"/>
              <a:t> Splits documents into manageable chunks.</a:t>
            </a:r>
            <a:endParaRPr/>
          </a:p>
          <a:p>
            <a:pPr indent="-320040" lvl="0" marL="457200" rtl="0" algn="just">
              <a:lnSpc>
                <a:spcPct val="100000"/>
              </a:lnSpc>
              <a:spcBef>
                <a:spcPts val="0"/>
              </a:spcBef>
              <a:spcAft>
                <a:spcPts val="0"/>
              </a:spcAft>
              <a:buSzPts val="1440"/>
              <a:buChar char="★"/>
            </a:pPr>
            <a:r>
              <a:rPr b="1" lang="en-US"/>
              <a:t>Google Generative AI (GAI): </a:t>
            </a:r>
            <a:r>
              <a:rPr lang="en-US"/>
              <a:t>Generates text descriptions from images.</a:t>
            </a:r>
            <a:endParaRPr/>
          </a:p>
          <a:p>
            <a:pPr indent="0" lvl="0" marL="457200" rtl="0" algn="just">
              <a:lnSpc>
                <a:spcPct val="100000"/>
              </a:lnSpc>
              <a:spcBef>
                <a:spcPts val="360"/>
              </a:spcBef>
              <a:spcAft>
                <a:spcPts val="0"/>
              </a:spcAft>
              <a:buSzPts val="144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ceff59d8a0_0_6"/>
          <p:cNvSpPr txBox="1"/>
          <p:nvPr>
            <p:ph type="title"/>
          </p:nvPr>
        </p:nvSpPr>
        <p:spPr>
          <a:xfrm>
            <a:off x="703300" y="557200"/>
            <a:ext cx="8229600" cy="11430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lang="en-US"/>
              <a:t>MODEL DESCRIPTION</a:t>
            </a:r>
            <a:endParaRPr/>
          </a:p>
        </p:txBody>
      </p:sp>
      <p:sp>
        <p:nvSpPr>
          <p:cNvPr id="213" name="Google Shape;213;g2ceff59d8a0_0_6"/>
          <p:cNvSpPr txBox="1"/>
          <p:nvPr>
            <p:ph idx="1" type="body"/>
          </p:nvPr>
        </p:nvSpPr>
        <p:spPr>
          <a:xfrm>
            <a:off x="914400" y="2230488"/>
            <a:ext cx="8229600" cy="438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US"/>
              <a:t>Model Name:</a:t>
            </a:r>
            <a:r>
              <a:rPr lang="en-US"/>
              <a:t> Llama-2-7b-chat.ggmlv3.q4_0.bin</a:t>
            </a:r>
            <a:endParaRPr/>
          </a:p>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Clr>
                <a:schemeClr val="dk1"/>
              </a:buClr>
              <a:buSzPts val="1100"/>
              <a:buFont typeface="Arial"/>
              <a:buNone/>
            </a:pPr>
            <a:r>
              <a:rPr b="1" lang="en-US"/>
              <a:t>Type:</a:t>
            </a:r>
            <a:r>
              <a:rPr lang="en-US"/>
              <a:t> Large language model (LLM)</a:t>
            </a:r>
            <a:endParaRPr/>
          </a:p>
          <a:p>
            <a:pPr indent="0" lvl="0" marL="0" rtl="0" algn="l">
              <a:lnSpc>
                <a:spcPct val="100000"/>
              </a:lnSpc>
              <a:spcBef>
                <a:spcPts val="360"/>
              </a:spcBef>
              <a:spcAft>
                <a:spcPts val="0"/>
              </a:spcAft>
              <a:buClr>
                <a:schemeClr val="dk1"/>
              </a:buClr>
              <a:buSzPts val="1100"/>
              <a:buFont typeface="Arial"/>
              <a:buNone/>
            </a:pPr>
            <a:r>
              <a:rPr b="1" lang="en-US"/>
              <a:t>Generation:</a:t>
            </a:r>
            <a:r>
              <a:rPr lang="en-US"/>
              <a:t> Llama 2 (second generation)</a:t>
            </a:r>
            <a:endParaRPr/>
          </a:p>
          <a:p>
            <a:pPr indent="0" lvl="0" marL="0" rtl="0" algn="l">
              <a:lnSpc>
                <a:spcPct val="100000"/>
              </a:lnSpc>
              <a:spcBef>
                <a:spcPts val="360"/>
              </a:spcBef>
              <a:spcAft>
                <a:spcPts val="0"/>
              </a:spcAft>
              <a:buClr>
                <a:schemeClr val="dk1"/>
              </a:buClr>
              <a:buSzPts val="1100"/>
              <a:buFont typeface="Arial"/>
              <a:buNone/>
            </a:pPr>
            <a:r>
              <a:rPr b="1" lang="en-US"/>
              <a:t>Size:</a:t>
            </a:r>
            <a:r>
              <a:rPr lang="en-US"/>
              <a:t> 7 billion parameters (7b)</a:t>
            </a:r>
            <a:endParaRPr/>
          </a:p>
          <a:p>
            <a:pPr indent="0" lvl="0" marL="0" rtl="0" algn="l">
              <a:lnSpc>
                <a:spcPct val="100000"/>
              </a:lnSpc>
              <a:spcBef>
                <a:spcPts val="360"/>
              </a:spcBef>
              <a:spcAft>
                <a:spcPts val="0"/>
              </a:spcAft>
              <a:buClr>
                <a:schemeClr val="dk1"/>
              </a:buClr>
              <a:buSzPts val="1100"/>
              <a:buFont typeface="Arial"/>
              <a:buNone/>
            </a:pPr>
            <a:r>
              <a:rPr b="1" lang="en-US"/>
              <a:t>Fine-tuned for:</a:t>
            </a:r>
            <a:r>
              <a:rPr lang="en-US"/>
              <a:t> Chat conversations and dialogue systems</a:t>
            </a:r>
            <a:endParaRPr/>
          </a:p>
          <a:p>
            <a:pPr indent="0" lvl="0" marL="0" rtl="0" algn="l">
              <a:lnSpc>
                <a:spcPct val="100000"/>
              </a:lnSpc>
              <a:spcBef>
                <a:spcPts val="360"/>
              </a:spcBef>
              <a:spcAft>
                <a:spcPts val="0"/>
              </a:spcAft>
              <a:buClr>
                <a:schemeClr val="dk1"/>
              </a:buClr>
              <a:buSzPts val="1100"/>
              <a:buFont typeface="Arial"/>
              <a:buNone/>
            </a:pPr>
            <a:r>
              <a:rPr b="1" lang="en-US"/>
              <a:t>Architecture:</a:t>
            </a:r>
            <a:r>
              <a:rPr lang="en-US"/>
              <a:t> ggmlv3</a:t>
            </a:r>
            <a:endParaRPr/>
          </a:p>
          <a:p>
            <a:pPr indent="0" lvl="0" marL="0" rtl="0" algn="l">
              <a:lnSpc>
                <a:spcPct val="100000"/>
              </a:lnSpc>
              <a:spcBef>
                <a:spcPts val="360"/>
              </a:spcBef>
              <a:spcAft>
                <a:spcPts val="0"/>
              </a:spcAft>
              <a:buClr>
                <a:schemeClr val="dk1"/>
              </a:buClr>
              <a:buSzPts val="1100"/>
              <a:buFont typeface="Arial"/>
              <a:buNone/>
            </a:pPr>
            <a:r>
              <a:rPr b="1" lang="en-US"/>
              <a:t>Quantization:</a:t>
            </a:r>
            <a:r>
              <a:rPr lang="en-US"/>
              <a:t> 4-bit quantization (q4) for reduced storage and faster inference (batch 0)</a:t>
            </a:r>
            <a:endParaRPr/>
          </a:p>
          <a:p>
            <a:pPr indent="0" lvl="0" marL="0" rtl="0" algn="l">
              <a:lnSpc>
                <a:spcPct val="100000"/>
              </a:lnSpc>
              <a:spcBef>
                <a:spcPts val="360"/>
              </a:spcBef>
              <a:spcAft>
                <a:spcPts val="0"/>
              </a:spcAft>
              <a:buSzPts val="144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6f52bbbc31_0_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lang="en-US"/>
              <a:t> SENTENCE EMBEDDING MODEL</a:t>
            </a:r>
            <a:endParaRPr/>
          </a:p>
          <a:p>
            <a:pPr indent="0" lvl="0" marL="0" rtl="0" algn="ctr">
              <a:lnSpc>
                <a:spcPct val="100000"/>
              </a:lnSpc>
              <a:spcBef>
                <a:spcPts val="0"/>
              </a:spcBef>
              <a:spcAft>
                <a:spcPts val="0"/>
              </a:spcAft>
              <a:buSzPts val="1400"/>
              <a:buNone/>
            </a:pPr>
            <a:r>
              <a:rPr lang="en-US"/>
              <a:t>all-MiniLM-L6-v2</a:t>
            </a:r>
            <a:endParaRPr/>
          </a:p>
        </p:txBody>
      </p:sp>
      <p:sp>
        <p:nvSpPr>
          <p:cNvPr id="220" name="Google Shape;220;g26f52bbbc31_0_2"/>
          <p:cNvSpPr txBox="1"/>
          <p:nvPr>
            <p:ph idx="1" type="body"/>
          </p:nvPr>
        </p:nvSpPr>
        <p:spPr>
          <a:xfrm>
            <a:off x="795600" y="2183988"/>
            <a:ext cx="8229600" cy="438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US"/>
              <a:t>Source:</a:t>
            </a:r>
            <a:r>
              <a:rPr lang="en-US"/>
              <a:t> sentence-transformers library</a:t>
            </a:r>
            <a:endParaRPr/>
          </a:p>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Clr>
                <a:schemeClr val="dk1"/>
              </a:buClr>
              <a:buSzPts val="1100"/>
              <a:buFont typeface="Arial"/>
              <a:buNone/>
            </a:pPr>
            <a:r>
              <a:rPr b="1" lang="en-US"/>
              <a:t>Purpose:</a:t>
            </a:r>
            <a:r>
              <a:rPr lang="en-US"/>
              <a:t> Generates sentence embeddings</a:t>
            </a:r>
            <a:endParaRPr/>
          </a:p>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SzPts val="1440"/>
              <a:buNone/>
            </a:pPr>
            <a:r>
              <a:rPr b="1" lang="en-US"/>
              <a:t>Model Details:</a:t>
            </a:r>
            <a:endParaRPr b="1"/>
          </a:p>
          <a:p>
            <a:pPr indent="0" lvl="0" marL="0" rtl="0" algn="l">
              <a:lnSpc>
                <a:spcPct val="100000"/>
              </a:lnSpc>
              <a:spcBef>
                <a:spcPts val="360"/>
              </a:spcBef>
              <a:spcAft>
                <a:spcPts val="0"/>
              </a:spcAft>
              <a:buClr>
                <a:schemeClr val="dk1"/>
              </a:buClr>
              <a:buSzPts val="1100"/>
              <a:buFont typeface="Arial"/>
              <a:buNone/>
            </a:pPr>
            <a:r>
              <a:t/>
            </a:r>
            <a:endParaRPr b="1"/>
          </a:p>
          <a:p>
            <a:pPr indent="0" lvl="0" marL="0" rtl="0" algn="l">
              <a:lnSpc>
                <a:spcPct val="100000"/>
              </a:lnSpc>
              <a:spcBef>
                <a:spcPts val="360"/>
              </a:spcBef>
              <a:spcAft>
                <a:spcPts val="0"/>
              </a:spcAft>
              <a:buSzPts val="1440"/>
              <a:buNone/>
            </a:pPr>
            <a:r>
              <a:rPr b="1" lang="en-US"/>
              <a:t>Architecture: </a:t>
            </a:r>
            <a:r>
              <a:rPr lang="en-US"/>
              <a:t>Based on MiniLM, a compact and efficient variant of                  BERT (Bidirectional Encoder Representations from Transformers)</a:t>
            </a:r>
            <a:endParaRPr/>
          </a:p>
          <a:p>
            <a:pPr indent="0" lvl="0" marL="0" rtl="0" algn="l">
              <a:lnSpc>
                <a:spcPct val="100000"/>
              </a:lnSpc>
              <a:spcBef>
                <a:spcPts val="360"/>
              </a:spcBef>
              <a:spcAft>
                <a:spcPts val="0"/>
              </a:spcAft>
              <a:buSzPts val="1440"/>
              <a:buNone/>
            </a:pPr>
            <a:r>
              <a:rPr b="1" lang="en-US"/>
              <a:t>Number of Encoder Layers:</a:t>
            </a:r>
            <a:r>
              <a:rPr lang="en-US"/>
              <a:t> 6 (L6) - This refers to the depth of the neural network used for encoding sentences.</a:t>
            </a:r>
            <a:endParaRPr/>
          </a:p>
          <a:p>
            <a:pPr indent="0" lvl="0" marL="0" rtl="0" algn="l">
              <a:lnSpc>
                <a:spcPct val="100000"/>
              </a:lnSpc>
              <a:spcBef>
                <a:spcPts val="360"/>
              </a:spcBef>
              <a:spcAft>
                <a:spcPts val="0"/>
              </a:spcAft>
              <a:buSzPts val="1440"/>
              <a:buNone/>
            </a:pPr>
            <a:r>
              <a:rPr b="1" lang="en-US"/>
              <a:t>Version:</a:t>
            </a:r>
            <a:r>
              <a:rPr lang="en-US"/>
              <a:t> v2 - This likely indicates the second iteration of the model, potentially with improvements over the original version.</a:t>
            </a:r>
            <a:endParaRPr/>
          </a:p>
          <a:p>
            <a:pPr indent="0" lvl="0" marL="0" rtl="0" algn="l">
              <a:lnSpc>
                <a:spcPct val="100000"/>
              </a:lnSpc>
              <a:spcBef>
                <a:spcPts val="360"/>
              </a:spcBef>
              <a:spcAft>
                <a:spcPts val="0"/>
              </a:spcAft>
              <a:buSzPts val="14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7118543dc6_0_12"/>
          <p:cNvSpPr txBox="1"/>
          <p:nvPr>
            <p:ph type="title"/>
          </p:nvPr>
        </p:nvSpPr>
        <p:spPr>
          <a:xfrm>
            <a:off x="457200" y="704850"/>
            <a:ext cx="8229600" cy="1143000"/>
          </a:xfrm>
          <a:prstGeom prst="rect">
            <a:avLst/>
          </a:prstGeom>
        </p:spPr>
        <p:txBody>
          <a:bodyPr anchorCtr="0" anchor="ctr" bIns="0" lIns="0" spcFirstLastPara="1" rIns="0" wrap="square" tIns="45700">
            <a:noAutofit/>
          </a:bodyPr>
          <a:lstStyle/>
          <a:p>
            <a:pPr indent="0" lvl="0" marL="0" rtl="0" algn="ctr">
              <a:spcBef>
                <a:spcPts val="0"/>
              </a:spcBef>
              <a:spcAft>
                <a:spcPts val="0"/>
              </a:spcAft>
              <a:buNone/>
            </a:pPr>
            <a:r>
              <a:rPr lang="en-US">
                <a:solidFill>
                  <a:schemeClr val="dk1"/>
                </a:solidFill>
              </a:rPr>
              <a:t>OBJECTIVE</a:t>
            </a:r>
            <a:endParaRPr>
              <a:solidFill>
                <a:schemeClr val="dk1"/>
              </a:solidFill>
            </a:endParaRPr>
          </a:p>
        </p:txBody>
      </p:sp>
      <p:sp>
        <p:nvSpPr>
          <p:cNvPr id="99" name="Google Shape;99;g27118543dc6_0_12"/>
          <p:cNvSpPr txBox="1"/>
          <p:nvPr>
            <p:ph idx="1" type="body"/>
          </p:nvPr>
        </p:nvSpPr>
        <p:spPr>
          <a:xfrm>
            <a:off x="802500" y="1935163"/>
            <a:ext cx="8229600" cy="43893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lang="en-US"/>
              <a:t>Develop an innovative and user-friendly platform that provides reliable, accessible, and intelligent information on veterinary care, pet health, and general pet care practices to meet the growing needs of veterinary doctors, pet lovers, and pet owners. This platform should offer a seamless experience for users to access accurate information, seek advice, and engage in discussions related to pet care, ultimately enhancing the well-being and happiness of pets and their owners.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6f52bbbc31_0_29"/>
          <p:cNvSpPr txBox="1"/>
          <p:nvPr>
            <p:ph type="title"/>
          </p:nvPr>
        </p:nvSpPr>
        <p:spPr>
          <a:xfrm>
            <a:off x="457200" y="704850"/>
            <a:ext cx="8229600" cy="1143000"/>
          </a:xfrm>
          <a:prstGeom prst="rect">
            <a:avLst/>
          </a:prstGeom>
          <a:noFill/>
          <a:ln>
            <a:noFill/>
          </a:ln>
        </p:spPr>
        <p:txBody>
          <a:bodyPr anchorCtr="0" anchor="ctr" bIns="0" lIns="0" spcFirstLastPara="1" rIns="0" wrap="square" tIns="45700">
            <a:noAutofit/>
          </a:bodyPr>
          <a:lstStyle/>
          <a:p>
            <a:pPr indent="0" lvl="0" marL="0" rtl="0" algn="ctr">
              <a:lnSpc>
                <a:spcPct val="100000"/>
              </a:lnSpc>
              <a:spcBef>
                <a:spcPts val="0"/>
              </a:spcBef>
              <a:spcAft>
                <a:spcPts val="0"/>
              </a:spcAft>
              <a:buSzPts val="1400"/>
              <a:buNone/>
            </a:pPr>
            <a:r>
              <a:rPr lang="en-US"/>
              <a:t>Gemini-Pro-Vision</a:t>
            </a:r>
            <a:endParaRPr/>
          </a:p>
        </p:txBody>
      </p:sp>
      <p:sp>
        <p:nvSpPr>
          <p:cNvPr id="227" name="Google Shape;227;g26f52bbbc31_0_29"/>
          <p:cNvSpPr txBox="1"/>
          <p:nvPr>
            <p:ph idx="1" type="body"/>
          </p:nvPr>
        </p:nvSpPr>
        <p:spPr>
          <a:xfrm>
            <a:off x="827000" y="1935163"/>
            <a:ext cx="8229600" cy="438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40"/>
              <a:buNone/>
            </a:pPr>
            <a:r>
              <a:rPr lang="en-US"/>
              <a:t>Gemini Pro Vision: A Multimodal Mastermind</a:t>
            </a:r>
            <a:endParaRPr/>
          </a:p>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SzPts val="1440"/>
              <a:buNone/>
            </a:pPr>
            <a:r>
              <a:rPr b="1" lang="en-US"/>
              <a:t>Type: </a:t>
            </a:r>
            <a:r>
              <a:rPr lang="en-US"/>
              <a:t>Multimodal Large Language Model (LLM)</a:t>
            </a:r>
            <a:endParaRPr/>
          </a:p>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SzPts val="1440"/>
              <a:buNone/>
            </a:pPr>
            <a:r>
              <a:rPr b="1" lang="en-US"/>
              <a:t>Description: </a:t>
            </a:r>
            <a:endParaRPr b="1"/>
          </a:p>
          <a:p>
            <a:pPr indent="0" lvl="0" marL="0" rtl="0" algn="l">
              <a:lnSpc>
                <a:spcPct val="100000"/>
              </a:lnSpc>
              <a:spcBef>
                <a:spcPts val="360"/>
              </a:spcBef>
              <a:spcAft>
                <a:spcPts val="0"/>
              </a:spcAft>
              <a:buSzPts val="1440"/>
              <a:buNone/>
            </a:pPr>
            <a:r>
              <a:t/>
            </a:r>
            <a:endParaRPr b="1"/>
          </a:p>
          <a:p>
            <a:pPr indent="0" lvl="0" marL="0" rtl="0" algn="l">
              <a:lnSpc>
                <a:spcPct val="100000"/>
              </a:lnSpc>
              <a:spcBef>
                <a:spcPts val="360"/>
              </a:spcBef>
              <a:spcAft>
                <a:spcPts val="0"/>
              </a:spcAft>
              <a:buClr>
                <a:schemeClr val="dk1"/>
              </a:buClr>
              <a:buSzPts val="1100"/>
              <a:buFont typeface="Arial"/>
              <a:buNone/>
            </a:pPr>
            <a:r>
              <a:rPr lang="en-US"/>
              <a:t>A powerful AI model by Google that can understand and process both text and visual information (images, videos). This sets it apart from traditional LLMs that only deal with text.</a:t>
            </a:r>
            <a:endParaRPr/>
          </a:p>
          <a:p>
            <a:pPr indent="0" lvl="0" marL="0" rtl="0" algn="l">
              <a:lnSpc>
                <a:spcPct val="100000"/>
              </a:lnSpc>
              <a:spcBef>
                <a:spcPts val="360"/>
              </a:spcBef>
              <a:spcAft>
                <a:spcPts val="0"/>
              </a:spcAft>
              <a:buSzPts val="144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6f52bbbc31_0_18"/>
          <p:cNvSpPr txBox="1"/>
          <p:nvPr>
            <p:ph idx="4294967295" type="title"/>
          </p:nvPr>
        </p:nvSpPr>
        <p:spPr>
          <a:xfrm>
            <a:off x="719650" y="0"/>
            <a:ext cx="8229600" cy="11430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lang="en-US"/>
              <a:t>INTERMEDIATE RESULTS</a:t>
            </a:r>
            <a:endParaRPr/>
          </a:p>
        </p:txBody>
      </p:sp>
      <p:pic>
        <p:nvPicPr>
          <p:cNvPr id="234" name="Google Shape;234;g26f52bbbc31_0_18"/>
          <p:cNvPicPr preferRelativeResize="0"/>
          <p:nvPr/>
        </p:nvPicPr>
        <p:blipFill rotWithShape="1">
          <a:blip r:embed="rId3">
            <a:alphaModFix/>
          </a:blip>
          <a:srcRect b="0" l="0" r="0" t="0"/>
          <a:stretch/>
        </p:blipFill>
        <p:spPr>
          <a:xfrm>
            <a:off x="2076950" y="1255425"/>
            <a:ext cx="5514975" cy="518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26f52bbbc31_0_23"/>
          <p:cNvPicPr preferRelativeResize="0"/>
          <p:nvPr/>
        </p:nvPicPr>
        <p:blipFill rotWithShape="1">
          <a:blip r:embed="rId3">
            <a:alphaModFix/>
          </a:blip>
          <a:srcRect b="0" l="0" r="0" t="0"/>
          <a:stretch/>
        </p:blipFill>
        <p:spPr>
          <a:xfrm>
            <a:off x="2061125" y="1274650"/>
            <a:ext cx="5543550" cy="3962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c0325c3e7e_1_89"/>
          <p:cNvSpPr txBox="1"/>
          <p:nvPr>
            <p:ph type="title"/>
          </p:nvPr>
        </p:nvSpPr>
        <p:spPr>
          <a:xfrm>
            <a:off x="638625" y="720175"/>
            <a:ext cx="8229600" cy="6741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lang="en-US"/>
              <a:t>REFERENCES</a:t>
            </a:r>
            <a:endParaRPr/>
          </a:p>
        </p:txBody>
      </p:sp>
      <p:sp>
        <p:nvSpPr>
          <p:cNvPr id="247" name="Google Shape;247;g2c0325c3e7e_1_89"/>
          <p:cNvSpPr txBox="1"/>
          <p:nvPr>
            <p:ph idx="1" type="body"/>
          </p:nvPr>
        </p:nvSpPr>
        <p:spPr>
          <a:xfrm>
            <a:off x="721750" y="2344319"/>
            <a:ext cx="8229600" cy="20886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Long Chain Docs</a:t>
            </a:r>
            <a:r>
              <a:rPr lang="en-US" sz="1400">
                <a:solidFill>
                  <a:schemeClr val="dk2"/>
                </a:solidFill>
                <a:latin typeface="Times New Roman"/>
                <a:ea typeface="Times New Roman"/>
                <a:cs typeface="Times New Roman"/>
                <a:sym typeface="Times New Roman"/>
              </a:rPr>
              <a:t>:</a:t>
            </a:r>
            <a:r>
              <a:rPr lang="en-US" sz="1400">
                <a:solidFill>
                  <a:schemeClr val="dk2"/>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US" sz="1400" u="sng">
                <a:solidFill>
                  <a:srgbClr val="F1C232"/>
                </a:solidFill>
                <a:latin typeface="Times New Roman"/>
                <a:ea typeface="Times New Roman"/>
                <a:cs typeface="Times New Roman"/>
                <a:sym typeface="Times New Roman"/>
                <a:hlinkClick r:id="rId4">
                  <a:extLst>
                    <a:ext uri="{A12FA001-AC4F-418D-AE19-62706E023703}">
                      <ahyp:hlinkClr val="tx"/>
                    </a:ext>
                  </a:extLst>
                </a:hlinkClick>
              </a:rPr>
              <a:t>https://python.langchain.com/docs/get_started/introduction.html</a:t>
            </a:r>
            <a:endParaRPr sz="1400">
              <a:solidFill>
                <a:srgbClr val="F1C23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440"/>
              <a:buNone/>
            </a:pPr>
            <a:r>
              <a:t/>
            </a:r>
            <a:endParaRPr sz="1400">
              <a:solidFill>
                <a:schemeClr val="dk2"/>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FAISS Docs:</a:t>
            </a:r>
            <a:r>
              <a:rPr lang="en-US" sz="1400">
                <a:solidFill>
                  <a:schemeClr val="hlink"/>
                </a:solidFill>
                <a:uFill>
                  <a:noFill/>
                </a:uFill>
                <a:latin typeface="Times New Roman"/>
                <a:ea typeface="Times New Roman"/>
                <a:cs typeface="Times New Roman"/>
                <a:sym typeface="Times New Roman"/>
                <a:hlinkClick r:id="rId5"/>
              </a:rPr>
              <a:t> </a:t>
            </a:r>
            <a:r>
              <a:rPr lang="en-US" sz="1400" u="sng">
                <a:solidFill>
                  <a:srgbClr val="F1C232"/>
                </a:solidFill>
                <a:latin typeface="Times New Roman"/>
                <a:ea typeface="Times New Roman"/>
                <a:cs typeface="Times New Roman"/>
                <a:sym typeface="Times New Roman"/>
                <a:hlinkClick r:id="rId6">
                  <a:extLst>
                    <a:ext uri="{A12FA001-AC4F-418D-AE19-62706E023703}">
                      <ahyp:hlinkClr val="tx"/>
                    </a:ext>
                  </a:extLst>
                </a:hlinkClick>
              </a:rPr>
              <a:t>https://faiss.ai/index.html</a:t>
            </a:r>
            <a:endParaRPr sz="1400">
              <a:latin typeface="Times New Roman"/>
              <a:ea typeface="Times New Roman"/>
              <a:cs typeface="Times New Roman"/>
              <a:sym typeface="Times New Roman"/>
            </a:endParaRPr>
          </a:p>
          <a:p>
            <a:pPr indent="0" lvl="0" marL="457200" rtl="0" algn="l">
              <a:lnSpc>
                <a:spcPct val="115000"/>
              </a:lnSpc>
              <a:spcBef>
                <a:spcPts val="0"/>
              </a:spcBef>
              <a:spcAft>
                <a:spcPts val="0"/>
              </a:spcAft>
              <a:buSzPts val="1440"/>
              <a:buNone/>
            </a:pPr>
            <a:r>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Multilingual E5 Large Embedding Model:</a:t>
            </a:r>
            <a:r>
              <a:rPr lang="en-US" sz="1400">
                <a:solidFill>
                  <a:schemeClr val="hlink"/>
                </a:solidFill>
                <a:uFill>
                  <a:noFill/>
                </a:uFill>
                <a:latin typeface="Times New Roman"/>
                <a:ea typeface="Times New Roman"/>
                <a:cs typeface="Times New Roman"/>
                <a:sym typeface="Times New Roman"/>
                <a:hlinkClick r:id="rId7"/>
              </a:rPr>
              <a:t> </a:t>
            </a:r>
            <a:r>
              <a:rPr lang="en-US" sz="1400" u="sng">
                <a:solidFill>
                  <a:srgbClr val="F1C232"/>
                </a:solidFill>
                <a:latin typeface="Times New Roman"/>
                <a:ea typeface="Times New Roman"/>
                <a:cs typeface="Times New Roman"/>
                <a:sym typeface="Times New Roman"/>
              </a:rPr>
              <a:t>https://huggingface.co/intfloat/multilingual-e5-large</a:t>
            </a:r>
            <a:endParaRPr sz="1400" u="sng">
              <a:solidFill>
                <a:srgbClr val="F1C23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440"/>
              <a:buNone/>
            </a:pPr>
            <a:r>
              <a:t/>
            </a:r>
            <a:endParaRPr sz="1400" u="sng">
              <a:solidFill>
                <a:srgbClr val="F1C232"/>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Llama 2 by Meta AI:</a:t>
            </a:r>
            <a:r>
              <a:rPr lang="en-US" sz="1400" u="sng">
                <a:solidFill>
                  <a:srgbClr val="F1C232"/>
                </a:solidFill>
                <a:latin typeface="Times New Roman"/>
                <a:ea typeface="Times New Roman"/>
                <a:cs typeface="Times New Roman"/>
                <a:sym typeface="Times New Roman"/>
                <a:hlinkClick r:id="rId8">
                  <a:extLst>
                    <a:ext uri="{A12FA001-AC4F-418D-AE19-62706E023703}">
                      <ahyp:hlinkClr val="tx"/>
                    </a:ext>
                  </a:extLst>
                </a:hlinkClick>
              </a:rPr>
              <a:t> https://huggingface.co/meta-llama/Llama-2-7b</a:t>
            </a:r>
            <a:endParaRPr sz="1400" u="sng">
              <a:solidFill>
                <a:srgbClr val="F1C232"/>
              </a:solidFill>
              <a:latin typeface="Times New Roman"/>
              <a:ea typeface="Times New Roman"/>
              <a:cs typeface="Times New Roman"/>
              <a:sym typeface="Times New Roman"/>
              <a:hlinkClick r:id="rId9">
                <a:extLst>
                  <a:ext uri="{A12FA001-AC4F-418D-AE19-62706E023703}">
                    <ahyp:hlinkClr val="tx"/>
                  </a:ext>
                </a:extLst>
              </a:hlinkClick>
            </a:endParaRPr>
          </a:p>
          <a:p>
            <a:pPr indent="0" lvl="0" marL="0" rtl="0" algn="l">
              <a:lnSpc>
                <a:spcPct val="100000"/>
              </a:lnSpc>
              <a:spcBef>
                <a:spcPts val="360"/>
              </a:spcBef>
              <a:spcAft>
                <a:spcPts val="0"/>
              </a:spcAft>
              <a:buSzPts val="1440"/>
              <a:buNone/>
            </a:pPr>
            <a:r>
              <a:t/>
            </a:r>
            <a:endParaRPr sz="1400"/>
          </a:p>
        </p:txBody>
      </p:sp>
      <p:sp>
        <p:nvSpPr>
          <p:cNvPr id="248" name="Google Shape;248;g2c0325c3e7e_1_89"/>
          <p:cNvSpPr txBox="1"/>
          <p:nvPr>
            <p:ph type="title"/>
          </p:nvPr>
        </p:nvSpPr>
        <p:spPr>
          <a:xfrm>
            <a:off x="812425" y="1727034"/>
            <a:ext cx="8229600" cy="465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b="1" lang="en-US" sz="2200"/>
              <a:t>DOCUMENTATIONS:</a:t>
            </a:r>
            <a:endParaRPr b="1" sz="2200"/>
          </a:p>
        </p:txBody>
      </p:sp>
      <p:sp>
        <p:nvSpPr>
          <p:cNvPr id="249" name="Google Shape;249;g2c0325c3e7e_1_89"/>
          <p:cNvSpPr txBox="1"/>
          <p:nvPr>
            <p:ph type="title"/>
          </p:nvPr>
        </p:nvSpPr>
        <p:spPr>
          <a:xfrm>
            <a:off x="759725" y="4342709"/>
            <a:ext cx="8229600" cy="465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b="1" lang="en-US" sz="2200"/>
              <a:t>PAPERS:</a:t>
            </a:r>
            <a:endParaRPr b="1" sz="2200"/>
          </a:p>
        </p:txBody>
      </p:sp>
      <p:sp>
        <p:nvSpPr>
          <p:cNvPr id="250" name="Google Shape;250;g2c0325c3e7e_1_89"/>
          <p:cNvSpPr txBox="1"/>
          <p:nvPr/>
        </p:nvSpPr>
        <p:spPr>
          <a:xfrm>
            <a:off x="1138725" y="4883200"/>
            <a:ext cx="6907200" cy="1712700"/>
          </a:xfrm>
          <a:prstGeom prst="rect">
            <a:avLst/>
          </a:prstGeom>
          <a:noFill/>
          <a:ln>
            <a:noFill/>
          </a:ln>
        </p:spPr>
        <p:txBody>
          <a:bodyPr anchorCtr="0" anchor="t" bIns="91425" lIns="91425" spcFirstLastPara="1" rIns="91425" wrap="square" tIns="91425">
            <a:noAutofit/>
          </a:bodyPr>
          <a:lstStyle/>
          <a:p>
            <a:pPr indent="0" lvl="0" marL="193675" marR="387350" rtl="0" algn="just">
              <a:lnSpc>
                <a:spcPct val="150000"/>
              </a:lnSpc>
              <a:spcBef>
                <a:spcPts val="5"/>
              </a:spcBef>
              <a:spcAft>
                <a:spcPts val="0"/>
              </a:spcAft>
              <a:buClr>
                <a:schemeClr val="dk1"/>
              </a:buClr>
              <a:buSzPts val="1100"/>
              <a:buFont typeface="Arial"/>
              <a:buNone/>
            </a:pPr>
            <a:r>
              <a:rPr b="0" i="0" lang="en-US" sz="1200" u="none" cap="none" strike="noStrike">
                <a:solidFill>
                  <a:schemeClr val="dk1"/>
                </a:solidFill>
                <a:latin typeface="Times New Roman"/>
                <a:ea typeface="Times New Roman"/>
                <a:cs typeface="Times New Roman"/>
                <a:sym typeface="Times New Roman"/>
              </a:rPr>
              <a:t>[1] Appleby, R. B., &amp; Basran, P. S . Artificial intelligence in veterinary medicine. Journal of the American Veterinary Medical Association, 260(8), 819-824, 2022.</a:t>
            </a:r>
            <a:endParaRPr b="0" i="0" sz="1200" u="none" cap="none" strike="noStrike">
              <a:solidFill>
                <a:schemeClr val="dk1"/>
              </a:solidFill>
              <a:latin typeface="Times New Roman"/>
              <a:ea typeface="Times New Roman"/>
              <a:cs typeface="Times New Roman"/>
              <a:sym typeface="Times New Roman"/>
            </a:endParaRPr>
          </a:p>
          <a:p>
            <a:pPr indent="0" lvl="0" marL="193675" marR="387350" rtl="0" algn="just">
              <a:lnSpc>
                <a:spcPct val="150000"/>
              </a:lnSpc>
              <a:spcBef>
                <a:spcPts val="5"/>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193675" marR="387350" rtl="0" algn="just">
              <a:lnSpc>
                <a:spcPct val="150000"/>
              </a:lnSpc>
              <a:spcBef>
                <a:spcPts val="5"/>
              </a:spcBef>
              <a:spcAft>
                <a:spcPts val="0"/>
              </a:spcAft>
              <a:buClr>
                <a:schemeClr val="dk1"/>
              </a:buClr>
              <a:buSzPts val="1100"/>
              <a:buFont typeface="Arial"/>
              <a:buNone/>
            </a:pPr>
            <a:r>
              <a:rPr b="0" i="0" lang="en-US" sz="1200" u="none" cap="none" strike="noStrike">
                <a:solidFill>
                  <a:schemeClr val="dk1"/>
                </a:solidFill>
                <a:latin typeface="Times New Roman"/>
                <a:ea typeface="Times New Roman"/>
                <a:cs typeface="Times New Roman"/>
                <a:sym typeface="Times New Roman"/>
              </a:rPr>
              <a:t>[2] Al Badrani, B. A., Abdel-Raheem, M. A., &amp; Al-Farwachi, M. I.. " Artificial Intelligence in Veterinary Care: A Review of Applications for Animal Health. Egyptian Journal of</a:t>
            </a:r>
            <a:endParaRPr b="0" i="0" sz="1200" u="none" cap="none" strike="noStrike">
              <a:solidFill>
                <a:schemeClr val="dk1"/>
              </a:solidFill>
              <a:latin typeface="Times New Roman"/>
              <a:ea typeface="Times New Roman"/>
              <a:cs typeface="Times New Roman"/>
              <a:sym typeface="Times New Roman"/>
            </a:endParaRPr>
          </a:p>
          <a:p>
            <a:pPr indent="0" lvl="0" marL="193675" marR="387350" rtl="0" algn="just">
              <a:lnSpc>
                <a:spcPct val="150000"/>
              </a:lnSpc>
              <a:spcBef>
                <a:spcPts val="5"/>
              </a:spcBef>
              <a:spcAft>
                <a:spcPts val="0"/>
              </a:spcAft>
              <a:buClr>
                <a:schemeClr val="dk1"/>
              </a:buClr>
              <a:buSzPts val="1100"/>
              <a:buFont typeface="Arial"/>
              <a:buNone/>
            </a:pPr>
            <a:r>
              <a:rPr b="0" i="0" lang="en-US" sz="1200" u="none" cap="none" strike="noStrike">
                <a:solidFill>
                  <a:schemeClr val="dk1"/>
                </a:solidFill>
                <a:latin typeface="Times New Roman"/>
                <a:ea typeface="Times New Roman"/>
                <a:cs typeface="Times New Roman"/>
                <a:sym typeface="Times New Roman"/>
              </a:rPr>
              <a:t>Veterinary Sciences, 55(6), 1725-1736, 2024.</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d9c0677345_0_4"/>
          <p:cNvSpPr txBox="1"/>
          <p:nvPr/>
        </p:nvSpPr>
        <p:spPr>
          <a:xfrm>
            <a:off x="1073625" y="774350"/>
            <a:ext cx="7548600" cy="5812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US" sz="1200" u="none" cap="none" strike="noStrike">
                <a:solidFill>
                  <a:schemeClr val="dk1"/>
                </a:solidFill>
                <a:latin typeface="Times New Roman"/>
                <a:ea typeface="Times New Roman"/>
                <a:cs typeface="Times New Roman"/>
                <a:sym typeface="Times New Roman"/>
              </a:rPr>
              <a:t>[3] Angel, M., Patel, A., Xing, H., Balsz, D., Arbuckle, C., Bruyette, D., &amp; Baldi, P. AI and Veterinary Medicine: Performance of Large Language Models on the North American Licensing Examination. In 2023 Tenth International Conference on Social Networks Analysis, Management and Security (SNAMS) (pp. 1-4). IEEE, 2023, November.</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200" u="none" cap="none" strike="noStrike">
                <a:solidFill>
                  <a:schemeClr val="dk1"/>
                </a:solidFill>
                <a:latin typeface="Times New Roman"/>
                <a:ea typeface="Times New Roman"/>
                <a:cs typeface="Times New Roman"/>
                <a:sym typeface="Times New Roman"/>
              </a:rPr>
              <a:t>[4] Bair, Henry1; Norden, Justin MD, MBA, MPhil 2. Large Language Models and Their Implications on Medical Education. Academic Medicine 98(8):p 869-870, August 2023.</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200" u="none" cap="none" strike="noStrike">
                <a:solidFill>
                  <a:schemeClr val="dk1"/>
                </a:solidFill>
                <a:latin typeface="Times New Roman"/>
                <a:ea typeface="Times New Roman"/>
                <a:cs typeface="Times New Roman"/>
                <a:sym typeface="Times New Roman"/>
              </a:rPr>
              <a:t>[5] Basran, P. S., &amp; Appleby, R. B. The unmet potential of artificial intelligence in veterinary medicine. American Journal of Veterinary Research, 83(5), 385-392,2022.</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200" u="none" cap="none" strike="noStrike">
                <a:solidFill>
                  <a:schemeClr val="dk1"/>
                </a:solidFill>
                <a:latin typeface="Times New Roman"/>
                <a:ea typeface="Times New Roman"/>
                <a:cs typeface="Times New Roman"/>
                <a:sym typeface="Times New Roman"/>
              </a:rPr>
              <a:t>[6] Bellamy JEC. Artificial intelligence in veterinary medicine requires regulation. Can Vet . 2023 Oct;64(10):968-970. PMID: 37780472; PMCID: PMC10506349, 2023.</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200" u="none" cap="none" strike="noStrike">
                <a:solidFill>
                  <a:schemeClr val="dk1"/>
                </a:solidFill>
                <a:latin typeface="Times New Roman"/>
                <a:ea typeface="Times New Roman"/>
                <a:cs typeface="Times New Roman"/>
                <a:sym typeface="Times New Roman"/>
              </a:rPr>
              <a:t>[7] Boissady, E., de La Comble, A., Zhu, X., &amp; Hespel, A. M. Artificial intelligence evaluating primary thoracic lesions has an overall lower error rate compared to veterinarians or veterinarians in conjunction with artificial intelligence. Veterinary Radiology &amp; Ultrasound, 61(6), 619-627, 2020.</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0" i="0" lang="en-US" sz="1200" u="none" cap="none" strike="noStrike">
                <a:solidFill>
                  <a:schemeClr val="dk1"/>
                </a:solidFill>
                <a:latin typeface="Times New Roman"/>
                <a:ea typeface="Times New Roman"/>
                <a:cs typeface="Times New Roman"/>
                <a:sym typeface="Times New Roman"/>
              </a:rPr>
              <a:t>[8] Bouhali, O., Bensmail, H., Sheharyar, A., David, F., &amp; Johnson, J. P. A review of radionics and artificial intelligence and their application in veterinary diagnostic imaging. Veterinary Sciences, 9(11), 620, 2022.</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d9c0677345_0_12"/>
          <p:cNvSpPr txBox="1"/>
          <p:nvPr>
            <p:ph idx="1" type="body"/>
          </p:nvPr>
        </p:nvSpPr>
        <p:spPr>
          <a:xfrm>
            <a:off x="914400" y="1311727"/>
            <a:ext cx="8229600" cy="5121600"/>
          </a:xfrm>
          <a:prstGeom prst="rect">
            <a:avLst/>
          </a:prstGeom>
          <a:noFill/>
          <a:ln>
            <a:noFill/>
          </a:ln>
        </p:spPr>
        <p:txBody>
          <a:bodyPr anchorCtr="0" anchor="t" bIns="45700" lIns="91425" spcFirstLastPara="1" rIns="91425" wrap="square" tIns="45700">
            <a:noAutofit/>
          </a:bodyPr>
          <a:lstStyle/>
          <a:p>
            <a:pPr indent="0" lvl="0" marL="193675" marR="387350" rtl="0" algn="just">
              <a:lnSpc>
                <a:spcPct val="150000"/>
              </a:lnSpc>
              <a:spcBef>
                <a:spcPts val="5"/>
              </a:spcBef>
              <a:spcAft>
                <a:spcPts val="0"/>
              </a:spcAft>
              <a:buClr>
                <a:schemeClr val="dk1"/>
              </a:buClr>
              <a:buSzPts val="1100"/>
              <a:buFont typeface="Arial"/>
              <a:buNone/>
            </a:pPr>
            <a:r>
              <a:rPr lang="en-US" sz="1200">
                <a:latin typeface="Times New Roman"/>
                <a:ea typeface="Times New Roman"/>
                <a:cs typeface="Times New Roman"/>
                <a:sym typeface="Times New Roman"/>
              </a:rPr>
              <a:t>[10] Chu, C. P. ChatGPT in Veterinary Medicine: A Practical Guidance of Generative Artificial Intelligence in Clinics, Education, and Research. arXiv preprint arXiv:2403.14654, 2024.</a:t>
            </a:r>
            <a:endParaRPr sz="1200">
              <a:latin typeface="Times New Roman"/>
              <a:ea typeface="Times New Roman"/>
              <a:cs typeface="Times New Roman"/>
              <a:sym typeface="Times New Roman"/>
            </a:endParaRPr>
          </a:p>
          <a:p>
            <a:pPr indent="0" lvl="0" marL="193675" marR="387350" rtl="0" algn="just">
              <a:lnSpc>
                <a:spcPct val="150000"/>
              </a:lnSpc>
              <a:spcBef>
                <a:spcPts val="5"/>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193675" marR="387350" rtl="0" algn="just">
              <a:lnSpc>
                <a:spcPct val="150000"/>
              </a:lnSpc>
              <a:spcBef>
                <a:spcPts val="5"/>
              </a:spcBef>
              <a:spcAft>
                <a:spcPts val="0"/>
              </a:spcAft>
              <a:buClr>
                <a:schemeClr val="dk1"/>
              </a:buClr>
              <a:buSzPts val="1100"/>
              <a:buFont typeface="Arial"/>
              <a:buNone/>
            </a:pPr>
            <a:r>
              <a:rPr lang="en-US" sz="1200">
                <a:latin typeface="Times New Roman"/>
                <a:ea typeface="Times New Roman"/>
                <a:cs typeface="Times New Roman"/>
                <a:sym typeface="Times New Roman"/>
              </a:rPr>
              <a:t>[11] Cihan, P. Et Al. A Review of Machine Learning Applications in the Veterinary Field. KAFKAS UNIVERSITESI VETERINER FAKULTESI DERGISI , vol.23, no.4 , 673-680, 2017.</a:t>
            </a:r>
            <a:endParaRPr sz="1200">
              <a:latin typeface="Times New Roman"/>
              <a:ea typeface="Times New Roman"/>
              <a:cs typeface="Times New Roman"/>
              <a:sym typeface="Times New Roman"/>
            </a:endParaRPr>
          </a:p>
          <a:p>
            <a:pPr indent="0" lvl="0" marL="193675" marR="387350" rtl="0" algn="just">
              <a:lnSpc>
                <a:spcPct val="150000"/>
              </a:lnSpc>
              <a:spcBef>
                <a:spcPts val="5"/>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193675" marR="387350" rtl="0" algn="just">
              <a:lnSpc>
                <a:spcPct val="150000"/>
              </a:lnSpc>
              <a:spcBef>
                <a:spcPts val="5"/>
              </a:spcBef>
              <a:spcAft>
                <a:spcPts val="0"/>
              </a:spcAft>
              <a:buClr>
                <a:schemeClr val="dk1"/>
              </a:buClr>
              <a:buSzPts val="1100"/>
              <a:buFont typeface="Arial"/>
              <a:buNone/>
            </a:pPr>
            <a:r>
              <a:rPr lang="en-US" sz="1200">
                <a:latin typeface="Times New Roman"/>
                <a:ea typeface="Times New Roman"/>
                <a:cs typeface="Times New Roman"/>
                <a:sym typeface="Times New Roman"/>
              </a:rPr>
              <a:t>[12] Gulzar, M. W., &amp; Hussain, J. The implementation of artificial intelligence in veterinary diseases and practices. A comprehensive review. Hosts and Viruses, 10, 43-50, 2023.</a:t>
            </a:r>
            <a:endParaRPr sz="1200">
              <a:latin typeface="Times New Roman"/>
              <a:ea typeface="Times New Roman"/>
              <a:cs typeface="Times New Roman"/>
              <a:sym typeface="Times New Roman"/>
            </a:endParaRPr>
          </a:p>
          <a:p>
            <a:pPr indent="0" lvl="0" marL="193675" marR="387350" rtl="0" algn="just">
              <a:lnSpc>
                <a:spcPct val="150000"/>
              </a:lnSpc>
              <a:spcBef>
                <a:spcPts val="5"/>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193675" marR="387350" rtl="0" algn="just">
              <a:lnSpc>
                <a:spcPct val="150000"/>
              </a:lnSpc>
              <a:spcBef>
                <a:spcPts val="5"/>
              </a:spcBef>
              <a:spcAft>
                <a:spcPts val="0"/>
              </a:spcAft>
              <a:buClr>
                <a:schemeClr val="dk1"/>
              </a:buClr>
              <a:buSzPts val="1100"/>
              <a:buFont typeface="Arial"/>
              <a:buNone/>
            </a:pPr>
            <a:r>
              <a:rPr lang="en-US" sz="1200">
                <a:latin typeface="Times New Roman"/>
                <a:ea typeface="Times New Roman"/>
                <a:cs typeface="Times New Roman"/>
                <a:sym typeface="Times New Roman"/>
              </a:rPr>
              <a:t>[13] Huang, D. H., &amp; Chueh, H. E . Chatbot usage intention analysis: Veterinary consultation. Journal of Innovation &amp; Knowledge, 6(3), 135-144, 2021.</a:t>
            </a:r>
            <a:endParaRPr sz="1200">
              <a:latin typeface="Times New Roman"/>
              <a:ea typeface="Times New Roman"/>
              <a:cs typeface="Times New Roman"/>
              <a:sym typeface="Times New Roman"/>
            </a:endParaRPr>
          </a:p>
          <a:p>
            <a:pPr indent="0" lvl="0" marL="193675" marR="387350" rtl="0" algn="just">
              <a:lnSpc>
                <a:spcPct val="150000"/>
              </a:lnSpc>
              <a:spcBef>
                <a:spcPts val="5"/>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193675" marR="387350" rtl="0" algn="just">
              <a:lnSpc>
                <a:spcPct val="150000"/>
              </a:lnSpc>
              <a:spcBef>
                <a:spcPts val="5"/>
              </a:spcBef>
              <a:spcAft>
                <a:spcPts val="0"/>
              </a:spcAft>
              <a:buClr>
                <a:schemeClr val="dk1"/>
              </a:buClr>
              <a:buSzPts val="1100"/>
              <a:buFont typeface="Arial"/>
              <a:buNone/>
            </a:pPr>
            <a:r>
              <a:rPr lang="en-US" sz="1200">
                <a:latin typeface="Times New Roman"/>
                <a:ea typeface="Times New Roman"/>
                <a:cs typeface="Times New Roman"/>
                <a:sym typeface="Times New Roman"/>
              </a:rPr>
              <a:t>[14] Pragnya Ramjee, Bhuvan Sachdeva, Satvik Golechha, Shreyas Kulkarni, Geeta Fulari, Kaushik Murali, Mohit Jain, Cataract Bot: An LLM-Powered Expert-in-the-Loop Chatbot for Cataract Patients. Cornell University, on 7 Feb 2024.</a:t>
            </a:r>
            <a:endParaRPr sz="1200">
              <a:latin typeface="Times New Roman"/>
              <a:ea typeface="Times New Roman"/>
              <a:cs typeface="Times New Roman"/>
              <a:sym typeface="Times New Roman"/>
            </a:endParaRPr>
          </a:p>
          <a:p>
            <a:pPr indent="0" lvl="0" marL="193675" marR="387350" rtl="0" algn="just">
              <a:lnSpc>
                <a:spcPct val="150000"/>
              </a:lnSpc>
              <a:spcBef>
                <a:spcPts val="5"/>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193675" marR="387350" rtl="0" algn="just">
              <a:lnSpc>
                <a:spcPct val="150000"/>
              </a:lnSpc>
              <a:spcBef>
                <a:spcPts val="5"/>
              </a:spcBef>
              <a:spcAft>
                <a:spcPts val="0"/>
              </a:spcAft>
              <a:buClr>
                <a:schemeClr val="dk1"/>
              </a:buClr>
              <a:buSzPts val="1100"/>
              <a:buFont typeface="Arial"/>
              <a:buNone/>
            </a:pPr>
            <a:r>
              <a:rPr lang="en-US" sz="1200">
                <a:latin typeface="Times New Roman"/>
                <a:ea typeface="Times New Roman"/>
                <a:cs typeface="Times New Roman"/>
                <a:sym typeface="Times New Roman"/>
              </a:rPr>
              <a:t>[15] Zhang, L., Guo, W., Lv, C., Guo, M., Yang, M., Fu, Q., &amp; Liu, X. Advancements in artificial intelligence technology for improving animal welfare: Current applications and research progress. Animal Research and One Health, 2(1), 93-109, 2024.</a:t>
            </a:r>
            <a:endParaRPr sz="12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sz="12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8"/>
          <p:cNvSpPr txBox="1"/>
          <p:nvPr>
            <p:ph idx="1" type="body"/>
          </p:nvPr>
        </p:nvSpPr>
        <p:spPr>
          <a:xfrm>
            <a:off x="899592" y="2708920"/>
            <a:ext cx="7787208" cy="115212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0000"/>
              </a:buClr>
              <a:buSzPts val="5280"/>
              <a:buNone/>
            </a:pPr>
            <a:r>
              <a:rPr b="1" lang="en-US" sz="6600">
                <a:solidFill>
                  <a:srgbClr val="FF0000"/>
                </a:solidFill>
                <a:latin typeface="Times New Roman"/>
                <a:ea typeface="Times New Roman"/>
                <a:cs typeface="Times New Roman"/>
                <a:sym typeface="Times New Roman"/>
              </a:rPr>
              <a:t>Thank You !!</a:t>
            </a:r>
            <a:endParaRPr b="1" sz="6600">
              <a:solidFill>
                <a:srgbClr val="FF0000"/>
              </a:solidFill>
              <a:latin typeface="Times New Roman"/>
              <a:ea typeface="Times New Roman"/>
              <a:cs typeface="Times New Roman"/>
              <a:sym typeface="Times New Roman"/>
            </a:endParaRPr>
          </a:p>
        </p:txBody>
      </p:sp>
      <p:sp>
        <p:nvSpPr>
          <p:cNvPr id="268" name="Google Shape;268;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a:t>8-Sep-23</a:t>
            </a:r>
            <a:endParaRPr/>
          </a:p>
        </p:txBody>
      </p:sp>
      <p:pic>
        <p:nvPicPr>
          <p:cNvPr descr="kec2blackborder png.PNG" id="269" name="Google Shape;269;p8"/>
          <p:cNvPicPr preferRelativeResize="0"/>
          <p:nvPr/>
        </p:nvPicPr>
        <p:blipFill rotWithShape="1">
          <a:blip r:embed="rId3">
            <a:alphaModFix/>
          </a:blip>
          <a:srcRect b="0" l="0" r="0" t="0"/>
          <a:stretch/>
        </p:blipFill>
        <p:spPr>
          <a:xfrm>
            <a:off x="0" y="52612"/>
            <a:ext cx="508210" cy="632726"/>
          </a:xfrm>
          <a:prstGeom prst="rect">
            <a:avLst/>
          </a:prstGeom>
          <a:noFill/>
          <a:ln>
            <a:noFill/>
          </a:ln>
        </p:spPr>
      </p:pic>
      <p:pic>
        <p:nvPicPr>
          <p:cNvPr id="270" name="Google Shape;270;p8"/>
          <p:cNvPicPr preferRelativeResize="0"/>
          <p:nvPr/>
        </p:nvPicPr>
        <p:blipFill rotWithShape="1">
          <a:blip r:embed="rId4">
            <a:alphaModFix/>
          </a:blip>
          <a:srcRect b="0" l="0" r="0" t="0"/>
          <a:stretch/>
        </p:blipFill>
        <p:spPr>
          <a:xfrm>
            <a:off x="8170556" y="85116"/>
            <a:ext cx="952267" cy="4119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783375" y="497075"/>
            <a:ext cx="8099100" cy="6327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lang="en-US" sz="3100">
                <a:solidFill>
                  <a:schemeClr val="dk1"/>
                </a:solidFill>
                <a:latin typeface="Times New Roman"/>
                <a:ea typeface="Times New Roman"/>
                <a:cs typeface="Times New Roman"/>
                <a:sym typeface="Times New Roman"/>
              </a:rPr>
              <a:t>PROBLEM STATEMENT</a:t>
            </a:r>
            <a:endParaRPr sz="3100">
              <a:solidFill>
                <a:schemeClr val="dk1"/>
              </a:solidFill>
              <a:latin typeface="Times New Roman"/>
              <a:ea typeface="Times New Roman"/>
              <a:cs typeface="Times New Roman"/>
              <a:sym typeface="Times New Roman"/>
            </a:endParaRPr>
          </a:p>
        </p:txBody>
      </p:sp>
      <p:sp>
        <p:nvSpPr>
          <p:cNvPr id="106" name="Google Shape;106;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rgbClr val="FFFFFF"/>
              </a:solidFill>
              <a:latin typeface="Century Schoolbook"/>
              <a:ea typeface="Century Schoolbook"/>
              <a:cs typeface="Century Schoolbook"/>
              <a:sym typeface="Century Schoolbook"/>
            </a:endParaRPr>
          </a:p>
        </p:txBody>
      </p:sp>
      <p:sp>
        <p:nvSpPr>
          <p:cNvPr id="107" name="Google Shape;107;p2"/>
          <p:cNvSpPr txBox="1"/>
          <p:nvPr>
            <p:ph idx="1" type="body"/>
          </p:nvPr>
        </p:nvSpPr>
        <p:spPr>
          <a:xfrm>
            <a:off x="1154625" y="4236825"/>
            <a:ext cx="7575600" cy="2219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400"/>
              </a:spcBef>
              <a:spcAft>
                <a:spcPts val="0"/>
              </a:spcAft>
              <a:buSzPts val="1440"/>
              <a:buNone/>
            </a:pPr>
            <a:r>
              <a:rPr lang="en-US" sz="1600">
                <a:highlight>
                  <a:srgbClr val="FFFFFF"/>
                </a:highlight>
              </a:rPr>
              <a:t>The pet care industry is expanding rapidly, with an increasing number of pet owners seeking reliable and accessible information related to veterinary care, pet health, and general pet care practices. Traditional methods of accessing information can be time-consuming, and there is a growing need for a user-friendly and intelligent solution that caters to the specific queries of veterinary doctors, pet lovers, and pet owners.</a:t>
            </a:r>
            <a:endParaRPr sz="1600">
              <a:highlight>
                <a:srgbClr val="FFFFFF"/>
              </a:highlight>
            </a:endParaRPr>
          </a:p>
        </p:txBody>
      </p:sp>
      <p:sp>
        <p:nvSpPr>
          <p:cNvPr id="108" name="Google Shape;108;p2"/>
          <p:cNvSpPr txBox="1"/>
          <p:nvPr/>
        </p:nvSpPr>
        <p:spPr>
          <a:xfrm>
            <a:off x="413320" y="6521276"/>
            <a:ext cx="8839200" cy="292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chemeClr val="dk1"/>
              </a:solidFill>
              <a:latin typeface="Century Schoolbook"/>
              <a:ea typeface="Century Schoolbook"/>
              <a:cs typeface="Century Schoolbook"/>
              <a:sym typeface="Century Schoolbook"/>
            </a:endParaRPr>
          </a:p>
        </p:txBody>
      </p:sp>
      <p:pic>
        <p:nvPicPr>
          <p:cNvPr descr="kec2blackborder png.PNG" id="109" name="Google Shape;109;p2"/>
          <p:cNvPicPr preferRelativeResize="0"/>
          <p:nvPr/>
        </p:nvPicPr>
        <p:blipFill rotWithShape="1">
          <a:blip r:embed="rId3">
            <a:alphaModFix/>
          </a:blip>
          <a:srcRect b="0" l="0" r="0" t="0"/>
          <a:stretch/>
        </p:blipFill>
        <p:spPr>
          <a:xfrm>
            <a:off x="0" y="-12038"/>
            <a:ext cx="508210" cy="632726"/>
          </a:xfrm>
          <a:prstGeom prst="rect">
            <a:avLst/>
          </a:prstGeom>
          <a:noFill/>
          <a:ln>
            <a:noFill/>
          </a:ln>
        </p:spPr>
      </p:pic>
      <p:pic>
        <p:nvPicPr>
          <p:cNvPr id="110" name="Google Shape;110;p2"/>
          <p:cNvPicPr preferRelativeResize="0"/>
          <p:nvPr/>
        </p:nvPicPr>
        <p:blipFill rotWithShape="1">
          <a:blip r:embed="rId4">
            <a:alphaModFix/>
          </a:blip>
          <a:srcRect b="0" l="0" r="0" t="0"/>
          <a:stretch/>
        </p:blipFill>
        <p:spPr>
          <a:xfrm>
            <a:off x="8170556" y="85116"/>
            <a:ext cx="952267" cy="411967"/>
          </a:xfrm>
          <a:prstGeom prst="rect">
            <a:avLst/>
          </a:prstGeom>
          <a:noFill/>
          <a:ln>
            <a:noFill/>
          </a:ln>
        </p:spPr>
      </p:pic>
      <p:pic>
        <p:nvPicPr>
          <p:cNvPr id="111" name="Google Shape;111;p2"/>
          <p:cNvPicPr preferRelativeResize="0"/>
          <p:nvPr/>
        </p:nvPicPr>
        <p:blipFill rotWithShape="1">
          <a:blip r:embed="rId5">
            <a:alphaModFix/>
          </a:blip>
          <a:srcRect b="0" l="0" r="0" t="0"/>
          <a:stretch/>
        </p:blipFill>
        <p:spPr>
          <a:xfrm>
            <a:off x="1948038" y="1400975"/>
            <a:ext cx="5906775" cy="257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c0325c3e7e_1_70"/>
          <p:cNvSpPr txBox="1"/>
          <p:nvPr>
            <p:ph type="title"/>
          </p:nvPr>
        </p:nvSpPr>
        <p:spPr>
          <a:xfrm>
            <a:off x="502550" y="606800"/>
            <a:ext cx="8229600" cy="6666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lang="en-US" sz="3000">
                <a:solidFill>
                  <a:schemeClr val="dk1"/>
                </a:solidFill>
                <a:latin typeface="Times New Roman"/>
                <a:ea typeface="Times New Roman"/>
                <a:cs typeface="Times New Roman"/>
                <a:sym typeface="Times New Roman"/>
              </a:rPr>
              <a:t>CURRENT CHALLENGES</a:t>
            </a:r>
            <a:endParaRPr sz="3000">
              <a:solidFill>
                <a:schemeClr val="dk1"/>
              </a:solidFill>
              <a:latin typeface="Times New Roman"/>
              <a:ea typeface="Times New Roman"/>
              <a:cs typeface="Times New Roman"/>
              <a:sym typeface="Times New Roman"/>
            </a:endParaRPr>
          </a:p>
        </p:txBody>
      </p:sp>
      <p:sp>
        <p:nvSpPr>
          <p:cNvPr id="118" name="Google Shape;118;g2c0325c3e7e_1_70"/>
          <p:cNvSpPr txBox="1"/>
          <p:nvPr>
            <p:ph idx="1" type="body"/>
          </p:nvPr>
        </p:nvSpPr>
        <p:spPr>
          <a:xfrm>
            <a:off x="721800" y="1738613"/>
            <a:ext cx="8229600" cy="438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US" sz="1800">
                <a:latin typeface="Times New Roman"/>
                <a:ea typeface="Times New Roman"/>
                <a:cs typeface="Times New Roman"/>
                <a:sym typeface="Times New Roman"/>
              </a:rPr>
              <a:t>Information Overload:</a:t>
            </a:r>
            <a:r>
              <a:rPr lang="en-US" sz="1800">
                <a:latin typeface="Times New Roman"/>
                <a:ea typeface="Times New Roman"/>
                <a:cs typeface="Times New Roman"/>
                <a:sym typeface="Times New Roman"/>
              </a:rPr>
              <a:t> The vast amount of data in veterinary-related case studies and pet care encyclopedias can be overwhelming for users.</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b="1" lang="en-US" sz="1800">
                <a:latin typeface="Times New Roman"/>
                <a:ea typeface="Times New Roman"/>
                <a:cs typeface="Times New Roman"/>
                <a:sym typeface="Times New Roman"/>
              </a:rPr>
              <a:t>Language Barriers:</a:t>
            </a:r>
            <a:r>
              <a:rPr lang="en-US" sz="1800">
                <a:latin typeface="Times New Roman"/>
                <a:ea typeface="Times New Roman"/>
                <a:cs typeface="Times New Roman"/>
                <a:sym typeface="Times New Roman"/>
              </a:rPr>
              <a:t> Pet owners and veterinary professionals may come from diverse linguistic backgrounds, making it challenging to cater to a wide audience.</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b="1" lang="en-US" sz="1800">
                <a:latin typeface="Times New Roman"/>
                <a:ea typeface="Times New Roman"/>
                <a:cs typeface="Times New Roman"/>
                <a:sym typeface="Times New Roman"/>
              </a:rPr>
              <a:t>User Engagement:</a:t>
            </a:r>
            <a:r>
              <a:rPr lang="en-US" sz="1800">
                <a:latin typeface="Times New Roman"/>
                <a:ea typeface="Times New Roman"/>
                <a:cs typeface="Times New Roman"/>
                <a:sym typeface="Times New Roman"/>
              </a:rPr>
              <a:t> Maintaining user interest and engagement in a chatbot interface requires an effective combination of intuitive design and compelling content.</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b="1" lang="en-US" sz="1800">
                <a:latin typeface="Times New Roman"/>
                <a:ea typeface="Times New Roman"/>
                <a:cs typeface="Times New Roman"/>
                <a:sym typeface="Times New Roman"/>
              </a:rPr>
              <a:t>Accuracy and Reliability:</a:t>
            </a:r>
            <a:r>
              <a:rPr lang="en-US" sz="1800">
                <a:latin typeface="Times New Roman"/>
                <a:ea typeface="Times New Roman"/>
                <a:cs typeface="Times New Roman"/>
                <a:sym typeface="Times New Roman"/>
              </a:rPr>
              <a:t> Ensuring that the chatbot provides accurate and reliable information is crucial, especially in the field of pet care where misinformation can have serious consequences.</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c0325c3e7e_1_0"/>
          <p:cNvSpPr txBox="1"/>
          <p:nvPr>
            <p:ph type="title"/>
          </p:nvPr>
        </p:nvSpPr>
        <p:spPr>
          <a:xfrm>
            <a:off x="850950" y="576575"/>
            <a:ext cx="8068500" cy="6741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PROPOSED SOLUTION</a:t>
            </a:r>
            <a:endParaRPr>
              <a:solidFill>
                <a:schemeClr val="dk1"/>
              </a:solidFill>
              <a:latin typeface="Times New Roman"/>
              <a:ea typeface="Times New Roman"/>
              <a:cs typeface="Times New Roman"/>
              <a:sym typeface="Times New Roman"/>
            </a:endParaRPr>
          </a:p>
        </p:txBody>
      </p:sp>
      <p:sp>
        <p:nvSpPr>
          <p:cNvPr id="125" name="Google Shape;125;g2c0325c3e7e_1_0"/>
          <p:cNvSpPr txBox="1"/>
          <p:nvPr>
            <p:ph idx="1" type="body"/>
          </p:nvPr>
        </p:nvSpPr>
        <p:spPr>
          <a:xfrm>
            <a:off x="914400" y="1619750"/>
            <a:ext cx="8229600" cy="455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40"/>
              <a:buNone/>
            </a:pPr>
            <a:r>
              <a:rPr lang="en-US" sz="1800">
                <a:latin typeface="Times New Roman"/>
                <a:ea typeface="Times New Roman"/>
                <a:cs typeface="Times New Roman"/>
                <a:sym typeface="Times New Roman"/>
              </a:rPr>
              <a:t>PetCare AI ChatBot:</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b="1" lang="en-US" sz="1800">
                <a:latin typeface="Times New Roman"/>
                <a:ea typeface="Times New Roman"/>
                <a:cs typeface="Times New Roman"/>
                <a:sym typeface="Times New Roman"/>
              </a:rPr>
              <a:t>Data Source:</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rPr lang="en-US" sz="1800">
                <a:latin typeface="Times New Roman"/>
                <a:ea typeface="Times New Roman"/>
                <a:cs typeface="Times New Roman"/>
                <a:sym typeface="Times New Roman"/>
              </a:rPr>
              <a:t>Utilize veterinary-related case studies, dog care encyclopedias, and various relevant documents to train the chatbot on a comprehensive dataset.</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b="1" lang="en-US" sz="1800">
                <a:latin typeface="Times New Roman"/>
                <a:ea typeface="Times New Roman"/>
                <a:cs typeface="Times New Roman"/>
                <a:sym typeface="Times New Roman"/>
              </a:rPr>
              <a:t>Embedding Model:</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rPr lang="en-US" sz="1800">
                <a:latin typeface="Times New Roman"/>
                <a:ea typeface="Times New Roman"/>
                <a:cs typeface="Times New Roman"/>
                <a:sym typeface="Times New Roman"/>
              </a:rPr>
              <a:t>Implement the </a:t>
            </a:r>
            <a:r>
              <a:rPr b="1" lang="en-US" sz="1800">
                <a:solidFill>
                  <a:schemeClr val="accent1"/>
                </a:solidFill>
                <a:latin typeface="Times New Roman"/>
                <a:ea typeface="Times New Roman"/>
                <a:cs typeface="Times New Roman"/>
                <a:sym typeface="Times New Roman"/>
              </a:rPr>
              <a:t>Multilingual E5 embedding model</a:t>
            </a:r>
            <a:r>
              <a:rPr lang="en-US" sz="1800">
                <a:latin typeface="Times New Roman"/>
                <a:ea typeface="Times New Roman"/>
                <a:cs typeface="Times New Roman"/>
                <a:sym typeface="Times New Roman"/>
              </a:rPr>
              <a:t> to enable the chatbot to understand and respond to queries in multiple languages, enhancing its accessibility.</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SzPts val="1440"/>
              <a:buNone/>
            </a:pPr>
            <a:r>
              <a:t/>
            </a:r>
            <a:endParaRPr/>
          </a:p>
        </p:txBody>
      </p:sp>
      <p:pic>
        <p:nvPicPr>
          <p:cNvPr id="126" name="Google Shape;126;g2c0325c3e7e_1_0"/>
          <p:cNvPicPr preferRelativeResize="0"/>
          <p:nvPr/>
        </p:nvPicPr>
        <p:blipFill rotWithShape="1">
          <a:blip r:embed="rId3">
            <a:alphaModFix/>
          </a:blip>
          <a:srcRect b="0" l="0" r="0" t="0"/>
          <a:stretch/>
        </p:blipFill>
        <p:spPr>
          <a:xfrm>
            <a:off x="2212038" y="2029850"/>
            <a:ext cx="5149775" cy="162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c0325c3e7e_1_19"/>
          <p:cNvSpPr txBox="1"/>
          <p:nvPr>
            <p:ph idx="1" type="body"/>
          </p:nvPr>
        </p:nvSpPr>
        <p:spPr>
          <a:xfrm>
            <a:off x="842725" y="1189377"/>
            <a:ext cx="8229600" cy="521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40"/>
              <a:buNone/>
            </a:pPr>
            <a:r>
              <a:rPr b="1" lang="en-US" sz="1800">
                <a:latin typeface="Times New Roman"/>
                <a:ea typeface="Times New Roman"/>
                <a:cs typeface="Times New Roman"/>
                <a:sym typeface="Times New Roman"/>
              </a:rPr>
              <a:t>LLM (Large Language Model):</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rPr lang="en-US" sz="1800">
                <a:latin typeface="Times New Roman"/>
                <a:ea typeface="Times New Roman"/>
                <a:cs typeface="Times New Roman"/>
                <a:sym typeface="Times New Roman"/>
              </a:rPr>
              <a:t>Leverage the power of </a:t>
            </a:r>
            <a:r>
              <a:rPr b="1" lang="en-US" sz="1800">
                <a:solidFill>
                  <a:schemeClr val="accent1"/>
                </a:solidFill>
                <a:latin typeface="Times New Roman"/>
                <a:ea typeface="Times New Roman"/>
                <a:cs typeface="Times New Roman"/>
                <a:sym typeface="Times New Roman"/>
              </a:rPr>
              <a:t>Llama 2</a:t>
            </a:r>
            <a:r>
              <a:rPr lang="en-US" sz="1800">
                <a:latin typeface="Times New Roman"/>
                <a:ea typeface="Times New Roman"/>
                <a:cs typeface="Times New Roman"/>
                <a:sym typeface="Times New Roman"/>
              </a:rPr>
              <a:t>, an open-source large language model developed by meta AI, to enhance the chatbot natural language processing capabilities.</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rPr b="1" lang="en-US" sz="1800">
                <a:latin typeface="Times New Roman"/>
                <a:ea typeface="Times New Roman"/>
                <a:cs typeface="Times New Roman"/>
                <a:sym typeface="Times New Roman"/>
              </a:rPr>
              <a:t>Framework:</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rPr lang="en-US" sz="1800">
                <a:latin typeface="Times New Roman"/>
                <a:ea typeface="Times New Roman"/>
                <a:cs typeface="Times New Roman"/>
                <a:sym typeface="Times New Roman"/>
              </a:rPr>
              <a:t>Employ </a:t>
            </a:r>
            <a:r>
              <a:rPr b="1" lang="en-US" sz="1800">
                <a:solidFill>
                  <a:schemeClr val="accent1"/>
                </a:solidFill>
                <a:latin typeface="Times New Roman"/>
                <a:ea typeface="Times New Roman"/>
                <a:cs typeface="Times New Roman"/>
                <a:sym typeface="Times New Roman"/>
              </a:rPr>
              <a:t>LangChain</a:t>
            </a:r>
            <a:r>
              <a:rPr lang="en-US" sz="1800">
                <a:latin typeface="Times New Roman"/>
                <a:ea typeface="Times New Roman"/>
                <a:cs typeface="Times New Roman"/>
                <a:sym typeface="Times New Roman"/>
              </a:rPr>
              <a:t> as the underlying framework for PetCare AI ChatBot, providing a robust structure for seamless integration of language models and efficient query processing.</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rPr b="1" lang="en-US" sz="1800">
                <a:latin typeface="Times New Roman"/>
                <a:ea typeface="Times New Roman"/>
                <a:cs typeface="Times New Roman"/>
                <a:sym typeface="Times New Roman"/>
              </a:rPr>
              <a:t>Backend:</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rPr lang="en-US" sz="1800">
                <a:latin typeface="Times New Roman"/>
                <a:ea typeface="Times New Roman"/>
                <a:cs typeface="Times New Roman"/>
                <a:sym typeface="Times New Roman"/>
              </a:rPr>
              <a:t>Implement </a:t>
            </a:r>
            <a:r>
              <a:rPr b="1" lang="en-US" sz="1800">
                <a:solidFill>
                  <a:schemeClr val="accent1"/>
                </a:solidFill>
                <a:latin typeface="Times New Roman"/>
                <a:ea typeface="Times New Roman"/>
                <a:cs typeface="Times New Roman"/>
                <a:sym typeface="Times New Roman"/>
              </a:rPr>
              <a:t>Fast API</a:t>
            </a:r>
            <a:r>
              <a:rPr lang="en-US" sz="1800">
                <a:latin typeface="Times New Roman"/>
                <a:ea typeface="Times New Roman"/>
                <a:cs typeface="Times New Roman"/>
                <a:sym typeface="Times New Roman"/>
              </a:rPr>
              <a:t> for the backend, ensuring fast and efficient communication between the frontend interface and the underlying language model.</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rPr b="1" lang="en-US" sz="1800">
                <a:latin typeface="Times New Roman"/>
                <a:ea typeface="Times New Roman"/>
                <a:cs typeface="Times New Roman"/>
                <a:sym typeface="Times New Roman"/>
              </a:rPr>
              <a:t>UI (User Interface):</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sz="1800">
                <a:latin typeface="Times New Roman"/>
                <a:ea typeface="Times New Roman"/>
                <a:cs typeface="Times New Roman"/>
                <a:sym typeface="Times New Roman"/>
              </a:rPr>
              <a:t>Utilize </a:t>
            </a:r>
            <a:r>
              <a:rPr b="1" lang="en-US" sz="1800">
                <a:solidFill>
                  <a:schemeClr val="accent1"/>
                </a:solidFill>
                <a:latin typeface="Times New Roman"/>
                <a:ea typeface="Times New Roman"/>
                <a:cs typeface="Times New Roman"/>
                <a:sym typeface="Times New Roman"/>
              </a:rPr>
              <a:t>Bootstrap V5 </a:t>
            </a:r>
            <a:r>
              <a:rPr lang="en-US" sz="1800">
                <a:latin typeface="Times New Roman"/>
                <a:ea typeface="Times New Roman"/>
                <a:cs typeface="Times New Roman"/>
                <a:sym typeface="Times New Roman"/>
              </a:rPr>
              <a:t>to design a user-friendly interface, ensuring a smooth and visually appealing experience for users.</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26f52bbbc31_0_37"/>
          <p:cNvPicPr preferRelativeResize="0"/>
          <p:nvPr/>
        </p:nvPicPr>
        <p:blipFill rotWithShape="1">
          <a:blip r:embed="rId3">
            <a:alphaModFix/>
          </a:blip>
          <a:srcRect b="0" l="0" r="0" t="0"/>
          <a:stretch/>
        </p:blipFill>
        <p:spPr>
          <a:xfrm>
            <a:off x="1240225" y="1056700"/>
            <a:ext cx="7456575" cy="5730826"/>
          </a:xfrm>
          <a:prstGeom prst="rect">
            <a:avLst/>
          </a:prstGeom>
          <a:noFill/>
          <a:ln>
            <a:noFill/>
          </a:ln>
        </p:spPr>
      </p:pic>
      <p:sp>
        <p:nvSpPr>
          <p:cNvPr id="139" name="Google Shape;139;g26f52bbbc31_0_37"/>
          <p:cNvSpPr txBox="1"/>
          <p:nvPr>
            <p:ph idx="4294967295" type="title"/>
          </p:nvPr>
        </p:nvSpPr>
        <p:spPr>
          <a:xfrm>
            <a:off x="759763" y="0"/>
            <a:ext cx="8229600" cy="1143000"/>
          </a:xfrm>
          <a:prstGeom prst="rect">
            <a:avLst/>
          </a:prstGeom>
          <a:noFill/>
          <a:ln>
            <a:noFill/>
          </a:ln>
        </p:spPr>
        <p:txBody>
          <a:bodyPr anchorCtr="0" anchor="ctr" bIns="0" lIns="0" spcFirstLastPara="1" rIns="0" wrap="square" tIns="45700">
            <a:noAutofit/>
          </a:bodyPr>
          <a:lstStyle/>
          <a:p>
            <a:pPr indent="0" lvl="0" marL="0" rtl="0" algn="ctr">
              <a:lnSpc>
                <a:spcPct val="100000"/>
              </a:lnSpc>
              <a:spcBef>
                <a:spcPts val="0"/>
              </a:spcBef>
              <a:spcAft>
                <a:spcPts val="0"/>
              </a:spcAft>
              <a:buSzPts val="1400"/>
              <a:buNone/>
            </a:pPr>
            <a:r>
              <a:rPr lang="en-US"/>
              <a:t>Implementation Flow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c0797f2c4e_0_0"/>
          <p:cNvSpPr txBox="1"/>
          <p:nvPr>
            <p:ph type="title"/>
          </p:nvPr>
        </p:nvSpPr>
        <p:spPr>
          <a:xfrm>
            <a:off x="604850" y="576450"/>
            <a:ext cx="8229600" cy="5577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SzPts val="1400"/>
              <a:buNone/>
            </a:pPr>
            <a:r>
              <a:rPr lang="en-US"/>
              <a:t>DATASET DETAILS</a:t>
            </a:r>
            <a:endParaRPr/>
          </a:p>
        </p:txBody>
      </p:sp>
      <p:sp>
        <p:nvSpPr>
          <p:cNvPr id="146" name="Google Shape;146;g2c0797f2c4e_0_0"/>
          <p:cNvSpPr txBox="1"/>
          <p:nvPr>
            <p:ph idx="1" type="body"/>
          </p:nvPr>
        </p:nvSpPr>
        <p:spPr>
          <a:xfrm>
            <a:off x="719700" y="1574213"/>
            <a:ext cx="8229600" cy="438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40"/>
              <a:buNone/>
            </a:pPr>
            <a:r>
              <a:rPr b="1" lang="en-US" sz="2500">
                <a:latin typeface="Times New Roman"/>
                <a:ea typeface="Times New Roman"/>
                <a:cs typeface="Times New Roman"/>
                <a:sym typeface="Times New Roman"/>
              </a:rPr>
              <a:t>Pet Encyclopedias</a:t>
            </a:r>
            <a:endParaRPr b="1" sz="2500">
              <a:latin typeface="Times New Roman"/>
              <a:ea typeface="Times New Roman"/>
              <a:cs typeface="Times New Roman"/>
              <a:sym typeface="Times New Roman"/>
            </a:endParaRPr>
          </a:p>
          <a:p>
            <a:pPr indent="-387350" lvl="1" marL="914400" rtl="0" algn="l">
              <a:lnSpc>
                <a:spcPct val="100000"/>
              </a:lnSpc>
              <a:spcBef>
                <a:spcPts val="360"/>
              </a:spcBef>
              <a:spcAft>
                <a:spcPts val="0"/>
              </a:spcAft>
              <a:buSzPts val="2500"/>
              <a:buFont typeface="Times New Roman"/>
              <a:buChar char="⮚"/>
            </a:pPr>
            <a:r>
              <a:rPr lang="en-US" sz="2500">
                <a:latin typeface="Times New Roman"/>
                <a:ea typeface="Times New Roman"/>
                <a:cs typeface="Times New Roman"/>
                <a:sym typeface="Times New Roman"/>
              </a:rPr>
              <a:t>150 diseases </a:t>
            </a:r>
            <a:endParaRPr sz="2500">
              <a:latin typeface="Times New Roman"/>
              <a:ea typeface="Times New Roman"/>
              <a:cs typeface="Times New Roman"/>
              <a:sym typeface="Times New Roman"/>
            </a:endParaRPr>
          </a:p>
          <a:p>
            <a:pPr indent="-387350" lvl="1" marL="914400" rtl="0" algn="l">
              <a:lnSpc>
                <a:spcPct val="10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precautions </a:t>
            </a:r>
            <a:endParaRPr sz="2500">
              <a:latin typeface="Times New Roman"/>
              <a:ea typeface="Times New Roman"/>
              <a:cs typeface="Times New Roman"/>
              <a:sym typeface="Times New Roman"/>
            </a:endParaRPr>
          </a:p>
          <a:p>
            <a:pPr indent="-387350" lvl="1" marL="914400" rtl="0" algn="l">
              <a:lnSpc>
                <a:spcPct val="10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medication</a:t>
            </a:r>
            <a:endParaRPr sz="2500">
              <a:latin typeface="Times New Roman"/>
              <a:ea typeface="Times New Roman"/>
              <a:cs typeface="Times New Roman"/>
              <a:sym typeface="Times New Roman"/>
            </a:endParaRPr>
          </a:p>
          <a:p>
            <a:pPr indent="0" lvl="0" marL="0" rtl="0" algn="l">
              <a:lnSpc>
                <a:spcPct val="100000"/>
              </a:lnSpc>
              <a:spcBef>
                <a:spcPts val="360"/>
              </a:spcBef>
              <a:spcAft>
                <a:spcPts val="0"/>
              </a:spcAft>
              <a:buSzPts val="1440"/>
              <a:buNone/>
            </a:pPr>
            <a:r>
              <a:rPr b="1" lang="en-US" sz="2500">
                <a:latin typeface="Times New Roman"/>
                <a:ea typeface="Times New Roman"/>
                <a:cs typeface="Times New Roman"/>
                <a:sym typeface="Times New Roman"/>
              </a:rPr>
              <a:t>Case studies </a:t>
            </a:r>
            <a:endParaRPr b="1" sz="2500">
              <a:latin typeface="Times New Roman"/>
              <a:ea typeface="Times New Roman"/>
              <a:cs typeface="Times New Roman"/>
              <a:sym typeface="Times New Roman"/>
            </a:endParaRPr>
          </a:p>
          <a:p>
            <a:pPr indent="-387350" lvl="1" marL="914400" rtl="0" algn="l">
              <a:lnSpc>
                <a:spcPct val="125000"/>
              </a:lnSpc>
              <a:spcBef>
                <a:spcPts val="2000"/>
              </a:spcBef>
              <a:spcAft>
                <a:spcPts val="0"/>
              </a:spcAft>
              <a:buSzPts val="2500"/>
              <a:buFont typeface="Times New Roman"/>
              <a:buChar char="⮚"/>
            </a:pPr>
            <a:r>
              <a:rPr lang="en-US" sz="2500">
                <a:highlight>
                  <a:srgbClr val="FFFFFF"/>
                </a:highlight>
                <a:latin typeface="Times New Roman"/>
                <a:ea typeface="Times New Roman"/>
                <a:cs typeface="Times New Roman"/>
                <a:sym typeface="Times New Roman"/>
              </a:rPr>
              <a:t>Case study in canine intestinal lymphangiectasia</a:t>
            </a:r>
            <a:endParaRPr sz="2500">
              <a:highlight>
                <a:srgbClr val="FFFFFF"/>
              </a:highlight>
              <a:latin typeface="Times New Roman"/>
              <a:ea typeface="Times New Roman"/>
              <a:cs typeface="Times New Roman"/>
              <a:sym typeface="Times New Roman"/>
            </a:endParaRPr>
          </a:p>
          <a:p>
            <a:pPr indent="-387350" lvl="1" marL="914400" rtl="0" algn="l">
              <a:lnSpc>
                <a:spcPct val="125000"/>
              </a:lnSpc>
              <a:spcBef>
                <a:spcPts val="0"/>
              </a:spcBef>
              <a:spcAft>
                <a:spcPts val="0"/>
              </a:spcAft>
              <a:buSzPts val="2500"/>
              <a:buFont typeface="Times New Roman"/>
              <a:buChar char="⮚"/>
            </a:pPr>
            <a:r>
              <a:rPr lang="en-US" sz="2500">
                <a:highlight>
                  <a:srgbClr val="FFFFFF"/>
                </a:highlight>
                <a:latin typeface="Times New Roman"/>
                <a:ea typeface="Times New Roman"/>
                <a:cs typeface="Times New Roman"/>
                <a:sym typeface="Times New Roman"/>
              </a:rPr>
              <a:t>Pets Article</a:t>
            </a:r>
            <a:endParaRPr sz="2500">
              <a:highlight>
                <a:srgbClr val="FFFFFF"/>
              </a:highlight>
              <a:latin typeface="Times New Roman"/>
              <a:ea typeface="Times New Roman"/>
              <a:cs typeface="Times New Roman"/>
              <a:sym typeface="Times New Roman"/>
            </a:endParaRPr>
          </a:p>
          <a:p>
            <a:pPr indent="-387350" lvl="1" marL="914400" rtl="0" algn="l">
              <a:lnSpc>
                <a:spcPct val="10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Case study on Pet Maintenance</a:t>
            </a:r>
            <a:endParaRPr sz="2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c0325c3e7e_1_95"/>
          <p:cNvSpPr txBox="1"/>
          <p:nvPr/>
        </p:nvSpPr>
        <p:spPr>
          <a:xfrm>
            <a:off x="1068575" y="1774475"/>
            <a:ext cx="7641900" cy="5034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Authors : </a:t>
            </a:r>
            <a:r>
              <a:rPr b="0" i="0" lang="en-US" sz="2000" u="none" cap="none" strike="noStrike">
                <a:solidFill>
                  <a:schemeClr val="dk1"/>
                </a:solidFill>
                <a:latin typeface="Times New Roman"/>
                <a:ea typeface="Times New Roman"/>
                <a:cs typeface="Times New Roman"/>
                <a:sym typeface="Times New Roman"/>
              </a:rPr>
              <a:t>Pragnya Ramjee,Bhuvan Sachdeva,Satvik Golechha ,Shreyas Kulkarni</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Published : </a:t>
            </a:r>
            <a:r>
              <a:rPr b="0" i="0" lang="en-US" sz="2000" u="none" cap="none" strike="noStrike">
                <a:solidFill>
                  <a:schemeClr val="dk1"/>
                </a:solidFill>
                <a:latin typeface="Times New Roman"/>
                <a:ea typeface="Times New Roman"/>
                <a:cs typeface="Times New Roman"/>
                <a:sym typeface="Times New Roman"/>
              </a:rPr>
              <a:t>7 Feb 2024</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Methodology :</a:t>
            </a:r>
            <a:endParaRPr b="1"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Methodology for Evaluating the LLM-Powered Expert-in-the-Loop Chatbot for Cataract Surgery Patients:</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1" i="0" lang="en-US" sz="2000" u="none" cap="none" strike="noStrike">
                <a:solidFill>
                  <a:schemeClr val="dk1"/>
                </a:solidFill>
                <a:latin typeface="Times New Roman"/>
                <a:ea typeface="Times New Roman"/>
                <a:cs typeface="Times New Roman"/>
                <a:sym typeface="Times New Roman"/>
              </a:rPr>
              <a:t>1. Study Design and Setting:</a:t>
            </a:r>
            <a:endParaRPr b="1"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Mixed-method user study conducted at Sankara Eye Hospital, Bengaluru, India, in collaboration with the hospital.</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 Collaboration approved by the Scientific and Ethics Committees of Sankara Eye Hospital.</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153" name="Google Shape;153;g2c0325c3e7e_1_95"/>
          <p:cNvSpPr txBox="1"/>
          <p:nvPr/>
        </p:nvSpPr>
        <p:spPr>
          <a:xfrm>
            <a:off x="1199825" y="952275"/>
            <a:ext cx="7717200" cy="6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Cataract Bot: an LLM- Powered Expert in the -Loop Chatbot for Cataract patients</a:t>
            </a:r>
            <a:endParaRPr b="0" i="0" sz="2000" u="none" cap="none" strike="noStrike">
              <a:solidFill>
                <a:schemeClr val="dk1"/>
              </a:solidFill>
              <a:latin typeface="Arial"/>
              <a:ea typeface="Arial"/>
              <a:cs typeface="Arial"/>
              <a:sym typeface="Arial"/>
            </a:endParaRPr>
          </a:p>
        </p:txBody>
      </p:sp>
      <p:sp>
        <p:nvSpPr>
          <p:cNvPr id="154" name="Google Shape;154;g2c0325c3e7e_1_95"/>
          <p:cNvSpPr txBox="1"/>
          <p:nvPr/>
        </p:nvSpPr>
        <p:spPr>
          <a:xfrm>
            <a:off x="993275" y="379575"/>
            <a:ext cx="7717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1"/>
                </a:solidFill>
                <a:latin typeface="Arial"/>
                <a:ea typeface="Arial"/>
                <a:cs typeface="Arial"/>
                <a:sym typeface="Arial"/>
              </a:rPr>
              <a:t>BASE PAPER</a:t>
            </a:r>
            <a:endParaRPr b="1" i="0" sz="2000" u="none" cap="none" strike="noStrike">
              <a:solidFill>
                <a:schemeClr val="accen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2013-12-25T07:56:38Z</dcterms:created>
  <dc:creator>Staff</dc:creator>
</cp:coreProperties>
</file>