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Design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A comprehensive guide to understanding and applying Design Thinking principles.</a:t>
            </a:r>
          </a:p>
          <a:p>
            <a:r>
              <a:rPr lang="en-US" dirty="0" smtClean="0"/>
              <a:t>Name : Pranesh S</a:t>
            </a:r>
          </a:p>
          <a:p>
            <a:r>
              <a:rPr lang="en-US" dirty="0" smtClean="0"/>
              <a:t>Date : 10.08.2024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94"/>
            <a:ext cx="8229600" cy="1143000"/>
          </a:xfrm>
        </p:spPr>
        <p:txBody>
          <a:bodyPr/>
          <a:lstStyle/>
          <a:p>
            <a:r>
              <a:rPr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353312"/>
            <a:ext cx="8449056" cy="51846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• Summary: 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Recap </a:t>
            </a:r>
            <a:r>
              <a:rPr dirty="0"/>
              <a:t>of the Design Thinking process and its benefits.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Getting Started: 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Tips </a:t>
            </a:r>
            <a:r>
              <a:rPr dirty="0"/>
              <a:t>on how to begin applying Design Thinking in your own projects.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Resources: 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Books</a:t>
            </a:r>
            <a:r>
              <a:rPr dirty="0"/>
              <a:t>, courses, and tools for further learning.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Call to Action: 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Encourage </a:t>
            </a:r>
            <a:r>
              <a:rPr dirty="0"/>
              <a:t>the audience to take the next step in embracing Design Thinking.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Quote: 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'Design </a:t>
            </a:r>
            <a:r>
              <a:rPr dirty="0"/>
              <a:t>is not just what it looks like and feels like. Design is how it works.' – Steve Jobs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Design Thinking?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Definition: Design Thinking is a problem-solving approach that focuses on understanding users, challenging assumptions, and redefining problems to identify alternative strategies and solutions.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Human-Centered Approach: Emphasizes empathy with the end-users and the iterative development of solutions.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Applications: Widely used in product design, service design, business strategy, and innovation.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Design Thinking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 smtClean="0"/>
              <a:t> </a:t>
            </a:r>
            <a:r>
              <a:rPr sz="2400" dirty="0"/>
              <a:t>Design Thinking is often visualized as a non-linear, iterative process consisting of five stages:</a:t>
            </a:r>
          </a:p>
          <a:p>
            <a:r>
              <a:rPr sz="2400" dirty="0"/>
              <a:t>  1. Empathize: Understand the experiences and motivations of users.</a:t>
            </a:r>
          </a:p>
          <a:p>
            <a:r>
              <a:rPr sz="2400" dirty="0"/>
              <a:t>  2. Define: Clearly articulate the problem you are trying to solve.</a:t>
            </a:r>
          </a:p>
          <a:p>
            <a:r>
              <a:rPr sz="2400" dirty="0"/>
              <a:t>  3. Ideate: Generate a wide range of ideas and possible solutions.</a:t>
            </a:r>
          </a:p>
          <a:p>
            <a:r>
              <a:rPr sz="2400" dirty="0"/>
              <a:t>  4. Prototype: Build tangible models to explore and demonstrate ideas.</a:t>
            </a:r>
          </a:p>
          <a:p>
            <a:r>
              <a:rPr sz="2400" dirty="0"/>
              <a:t>  5. Test: Experiment with your prototypes and refine solutions based on user feedback.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1: Empathize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 smtClean="0"/>
              <a:t>Understanding </a:t>
            </a:r>
            <a:r>
              <a:rPr dirty="0"/>
              <a:t>Users: </a:t>
            </a:r>
            <a:endParaRPr lang="en-US" dirty="0" smtClean="0"/>
          </a:p>
          <a:p>
            <a:r>
              <a:rPr dirty="0" smtClean="0"/>
              <a:t>Gaining </a:t>
            </a:r>
            <a:r>
              <a:rPr dirty="0"/>
              <a:t>deep insight into the users' needs, behaviors, and experiences is crucial.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Techniques</a:t>
            </a:r>
            <a:r>
              <a:rPr dirty="0"/>
              <a:t>:</a:t>
            </a:r>
          </a:p>
          <a:p>
            <a:r>
              <a:rPr dirty="0"/>
              <a:t>  - User Interviews: Conduct in-depth conversations with users to uncover their needs.</a:t>
            </a:r>
          </a:p>
          <a:p>
            <a:r>
              <a:rPr dirty="0"/>
              <a:t>  - Surveys: Gather quantitative data to understand user preferences.</a:t>
            </a:r>
          </a:p>
          <a:p>
            <a:r>
              <a:rPr dirty="0"/>
              <a:t>  - Observations: Watch how users interact with products or services in their natural environment.</a:t>
            </a:r>
          </a:p>
          <a:p>
            <a:r>
              <a:rPr dirty="0"/>
              <a:t>  - Empathy Mapping: Create a visual representation of user emotions, behaviors, and thoughts.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2: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 smtClean="0"/>
              <a:t>Problem </a:t>
            </a:r>
            <a:r>
              <a:rPr dirty="0"/>
              <a:t>Statement: </a:t>
            </a:r>
            <a:endParaRPr lang="en-US" dirty="0" smtClean="0"/>
          </a:p>
          <a:p>
            <a:r>
              <a:rPr dirty="0" smtClean="0"/>
              <a:t>Synthesize </a:t>
            </a:r>
            <a:r>
              <a:rPr dirty="0"/>
              <a:t>the information gathered during the Empathize stage to define the core problem.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Point </a:t>
            </a:r>
            <a:r>
              <a:rPr dirty="0"/>
              <a:t>of View (POV) Statement: </a:t>
            </a:r>
            <a:endParaRPr lang="en-US" dirty="0" smtClean="0"/>
          </a:p>
          <a:p>
            <a:r>
              <a:rPr dirty="0" smtClean="0"/>
              <a:t>A </a:t>
            </a:r>
            <a:r>
              <a:rPr dirty="0"/>
              <a:t>concise problem statement that reflects the users' needs and the challenges to be addressed.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How </a:t>
            </a:r>
            <a:r>
              <a:rPr dirty="0"/>
              <a:t>Might We Questions: </a:t>
            </a:r>
            <a:endParaRPr lang="en-US" dirty="0" smtClean="0"/>
          </a:p>
          <a:p>
            <a:r>
              <a:rPr dirty="0" smtClean="0"/>
              <a:t>Frame </a:t>
            </a:r>
            <a:r>
              <a:rPr dirty="0"/>
              <a:t>the problem as an opportunity by asking 'How might we...?' to open up potential solutions.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Value </a:t>
            </a:r>
            <a:r>
              <a:rPr dirty="0"/>
              <a:t>of Problem Definition: </a:t>
            </a:r>
            <a:endParaRPr lang="en-US" dirty="0" smtClean="0"/>
          </a:p>
          <a:p>
            <a:r>
              <a:rPr dirty="0" smtClean="0"/>
              <a:t>A </a:t>
            </a:r>
            <a:r>
              <a:rPr dirty="0"/>
              <a:t>well-defined problem ensures that the team focuses on solving the right issues.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3: Ideate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 smtClean="0"/>
              <a:t>Brainstorming</a:t>
            </a:r>
            <a:r>
              <a:rPr dirty="0"/>
              <a:t>: </a:t>
            </a:r>
            <a:endParaRPr lang="en-US" dirty="0" smtClean="0"/>
          </a:p>
          <a:p>
            <a:r>
              <a:rPr dirty="0" smtClean="0"/>
              <a:t>Encourage </a:t>
            </a:r>
            <a:r>
              <a:rPr dirty="0"/>
              <a:t>free-thinking and a broad exploration of ideas without judgment.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Techniques</a:t>
            </a:r>
            <a:r>
              <a:rPr dirty="0"/>
              <a:t>:</a:t>
            </a:r>
          </a:p>
          <a:p>
            <a:r>
              <a:rPr dirty="0"/>
              <a:t>  - Mind Mapping: Visualizing ideas and their connections.</a:t>
            </a:r>
          </a:p>
          <a:p>
            <a:r>
              <a:rPr dirty="0"/>
              <a:t>  - SCAMPER: A checklist-based technique for creative thinking (Substitute,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dirty="0" smtClean="0"/>
              <a:t>Combine</a:t>
            </a:r>
            <a:r>
              <a:rPr dirty="0"/>
              <a:t>, Adapt, Modify, Put to another use, Eliminate, Reverse).</a:t>
            </a:r>
          </a:p>
          <a:p>
            <a:r>
              <a:rPr dirty="0"/>
              <a:t>  - </a:t>
            </a:r>
            <a:r>
              <a:rPr dirty="0" err="1"/>
              <a:t>Brainwriting</a:t>
            </a:r>
            <a:r>
              <a:rPr dirty="0"/>
              <a:t>: Silent brainstorming where team members write down ideas to avoid groupthink.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Divergent </a:t>
            </a:r>
            <a:r>
              <a:rPr dirty="0"/>
              <a:t>and Convergent Thinking: </a:t>
            </a:r>
            <a:endParaRPr lang="en-US" dirty="0" smtClean="0"/>
          </a:p>
          <a:p>
            <a:r>
              <a:rPr dirty="0" smtClean="0"/>
              <a:t>Generate </a:t>
            </a:r>
            <a:r>
              <a:rPr dirty="0"/>
              <a:t>a wide array of ideas (divergent) and then refine and select the best ones (convergent).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Stage 4: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31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 smtClean="0"/>
              <a:t>Purpose </a:t>
            </a:r>
            <a:r>
              <a:rPr dirty="0"/>
              <a:t>of Prototyping: </a:t>
            </a:r>
            <a:endParaRPr lang="en-US" dirty="0" smtClean="0"/>
          </a:p>
          <a:p>
            <a:r>
              <a:rPr dirty="0" smtClean="0"/>
              <a:t>To </a:t>
            </a:r>
            <a:r>
              <a:rPr dirty="0"/>
              <a:t>create a tangible representation of your ideas to explore and validate potential solutions.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Types </a:t>
            </a:r>
            <a:r>
              <a:rPr dirty="0"/>
              <a:t>of Prototypes:</a:t>
            </a:r>
          </a:p>
          <a:p>
            <a:r>
              <a:rPr dirty="0"/>
              <a:t>  - Low-Fidelity Prototypes: Simple, quick representations like sketches or paper models.</a:t>
            </a:r>
          </a:p>
          <a:p>
            <a:r>
              <a:rPr dirty="0"/>
              <a:t>  - High-Fidelity Prototypes: More detailed and interactive models, like digital mockups or physical models.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Iterative </a:t>
            </a:r>
            <a:r>
              <a:rPr dirty="0"/>
              <a:t>Nature: </a:t>
            </a:r>
            <a:endParaRPr lang="en-US" dirty="0" smtClean="0"/>
          </a:p>
          <a:p>
            <a:r>
              <a:rPr dirty="0" smtClean="0"/>
              <a:t>Prototyping </a:t>
            </a:r>
            <a:r>
              <a:rPr dirty="0"/>
              <a:t>is an iterative process where prototypes are continuously refined based on feedback.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Fail </a:t>
            </a:r>
            <a:r>
              <a:rPr dirty="0"/>
              <a:t>Early and Often: </a:t>
            </a:r>
            <a:endParaRPr lang="en-US" dirty="0" smtClean="0"/>
          </a:p>
          <a:p>
            <a:r>
              <a:rPr dirty="0" smtClean="0"/>
              <a:t>Prototyping </a:t>
            </a:r>
            <a:r>
              <a:rPr dirty="0"/>
              <a:t>allows for early failures, which are crucial for learning and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Stage 5: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1024128"/>
            <a:ext cx="8769096" cy="5632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dirty="0" smtClean="0"/>
              <a:t>User </a:t>
            </a:r>
            <a:r>
              <a:rPr sz="2000" dirty="0"/>
              <a:t>Testing: </a:t>
            </a:r>
            <a:endParaRPr lang="en-US" sz="2000" dirty="0" smtClean="0"/>
          </a:p>
          <a:p>
            <a:r>
              <a:rPr sz="2000" dirty="0" smtClean="0"/>
              <a:t>Validate </a:t>
            </a:r>
            <a:r>
              <a:rPr sz="2000" dirty="0"/>
              <a:t>your prototypes with real users to gather feedback and identify issues</a:t>
            </a:r>
            <a:r>
              <a:rPr sz="2000" dirty="0" smtClean="0"/>
              <a:t>.</a:t>
            </a:r>
            <a:endParaRPr sz="2000" dirty="0"/>
          </a:p>
          <a:p>
            <a:pPr marL="0" indent="0">
              <a:buNone/>
            </a:pPr>
            <a:r>
              <a:rPr sz="2000" dirty="0" smtClean="0"/>
              <a:t>Techniques</a:t>
            </a:r>
            <a:r>
              <a:rPr sz="2000" dirty="0"/>
              <a:t>:</a:t>
            </a:r>
          </a:p>
          <a:p>
            <a:r>
              <a:rPr sz="2000" dirty="0"/>
              <a:t>  - Usability Testing: Observe users as they interact with the prototype to identify usability issues.</a:t>
            </a:r>
          </a:p>
          <a:p>
            <a:r>
              <a:rPr sz="2000" dirty="0"/>
              <a:t>  - A/B Testing: Compare different versions of a prototype to see which performs better.</a:t>
            </a:r>
          </a:p>
          <a:p>
            <a:r>
              <a:rPr sz="2000" dirty="0"/>
              <a:t>  - Surveys and Interviews: Collect qualitative feedback on user satisfaction and usability</a:t>
            </a:r>
            <a:r>
              <a:rPr sz="2000" dirty="0" smtClean="0"/>
              <a:t>.</a:t>
            </a:r>
            <a:endParaRPr sz="2000" dirty="0"/>
          </a:p>
          <a:p>
            <a:pPr marL="0" indent="0">
              <a:buNone/>
            </a:pPr>
            <a:r>
              <a:rPr sz="2000" dirty="0" smtClean="0"/>
              <a:t>Iterate </a:t>
            </a:r>
            <a:r>
              <a:rPr sz="2000" dirty="0"/>
              <a:t>Based on Feedback: </a:t>
            </a:r>
            <a:endParaRPr lang="en-US" sz="2000" dirty="0" smtClean="0"/>
          </a:p>
          <a:p>
            <a:r>
              <a:rPr sz="2000" dirty="0" smtClean="0"/>
              <a:t>Use </a:t>
            </a:r>
            <a:r>
              <a:rPr sz="2000" dirty="0"/>
              <a:t>the insights gained from testing to refine the prototype and improve the solution</a:t>
            </a:r>
            <a:r>
              <a:rPr sz="2000" dirty="0" smtClean="0"/>
              <a:t>.</a:t>
            </a:r>
          </a:p>
          <a:p>
            <a:pPr marL="0" indent="0">
              <a:buNone/>
            </a:pPr>
            <a:r>
              <a:rPr sz="2000" dirty="0" smtClean="0"/>
              <a:t>Learning </a:t>
            </a:r>
            <a:r>
              <a:rPr sz="2000" dirty="0"/>
              <a:t>from Failure: </a:t>
            </a:r>
            <a:endParaRPr lang="en-US" sz="2000" dirty="0" smtClean="0"/>
          </a:p>
          <a:p>
            <a:r>
              <a:rPr sz="2000" dirty="0" smtClean="0"/>
              <a:t>Testing </a:t>
            </a:r>
            <a:r>
              <a:rPr sz="2000" dirty="0"/>
              <a:t>helps in understanding what doesn’t work and why, which is critical for success.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00200"/>
            <a:ext cx="8321040" cy="50200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 smtClean="0"/>
              <a:t>Example </a:t>
            </a:r>
            <a:r>
              <a:rPr dirty="0"/>
              <a:t>1: </a:t>
            </a:r>
            <a:endParaRPr lang="en-US" dirty="0" smtClean="0"/>
          </a:p>
          <a:p>
            <a:r>
              <a:rPr dirty="0" smtClean="0"/>
              <a:t>A </a:t>
            </a:r>
            <a:r>
              <a:rPr dirty="0"/>
              <a:t>detailed case study of a successful Design Thinking project in a specific industry (e.g., healthcare, technology).</a:t>
            </a:r>
          </a:p>
          <a:p>
            <a:r>
              <a:rPr dirty="0"/>
              <a:t>  - Challenge: What problem was being addressed?</a:t>
            </a:r>
          </a:p>
          <a:p>
            <a:r>
              <a:rPr dirty="0"/>
              <a:t>  - Process: How was Design Thinking applied?</a:t>
            </a:r>
          </a:p>
          <a:p>
            <a:r>
              <a:rPr dirty="0"/>
              <a:t>  - Outcome: What were the results</a:t>
            </a:r>
            <a:r>
              <a:rPr dirty="0" smtClean="0"/>
              <a:t>?</a:t>
            </a:r>
            <a:endParaRPr dirty="0"/>
          </a:p>
          <a:p>
            <a:pPr marL="0" indent="0">
              <a:buNone/>
            </a:pPr>
            <a:r>
              <a:rPr dirty="0" smtClean="0"/>
              <a:t>Example </a:t>
            </a:r>
            <a:r>
              <a:rPr dirty="0"/>
              <a:t>2: </a:t>
            </a:r>
            <a:endParaRPr lang="en-US" dirty="0" smtClean="0"/>
          </a:p>
          <a:p>
            <a:r>
              <a:rPr dirty="0" smtClean="0"/>
              <a:t>Another </a:t>
            </a:r>
            <a:r>
              <a:rPr dirty="0"/>
              <a:t>case study showcasing different challenges and solutions.</a:t>
            </a:r>
          </a:p>
          <a:p>
            <a:pPr marL="0" indent="0">
              <a:buNone/>
            </a:pPr>
            <a:r>
              <a:rPr dirty="0" smtClean="0"/>
              <a:t>Lessons </a:t>
            </a:r>
            <a:r>
              <a:rPr dirty="0"/>
              <a:t>Learned: </a:t>
            </a:r>
            <a:endParaRPr lang="en-US" dirty="0" smtClean="0"/>
          </a:p>
          <a:p>
            <a:r>
              <a:rPr dirty="0" smtClean="0"/>
              <a:t>Key </a:t>
            </a:r>
            <a:r>
              <a:rPr dirty="0"/>
              <a:t>takeaways and insights from these case studies.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835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Design Thinking</vt:lpstr>
      <vt:lpstr>What is Design Thinking?</vt:lpstr>
      <vt:lpstr>The Design Thinking Process</vt:lpstr>
      <vt:lpstr>Stage 1: Empathize</vt:lpstr>
      <vt:lpstr>Stage 2: Define</vt:lpstr>
      <vt:lpstr>Stage 3: Ideate</vt:lpstr>
      <vt:lpstr>Stage 4: Prototype</vt:lpstr>
      <vt:lpstr>Stage 5: Test</vt:lpstr>
      <vt:lpstr>Case Studies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Design Thinking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2024-08-10T10:06:01Z</dcterms:modified>
  <cp:category/>
</cp:coreProperties>
</file>