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Lst>
  <p:sldSz cx="18288000" cy="10287000"/>
  <p:notesSz cx="6858000" cy="9144000"/>
  <p:embeddedFontLst>
    <p:embeddedFont>
      <p:font typeface="Canva Sans" panose="020B0604020202020204" charset="0"/>
      <p:regular r:id="rId119"/>
    </p:embeddedFont>
    <p:embeddedFont>
      <p:font typeface="Calibri" panose="020F0502020204030204" pitchFamily="34" charset="0"/>
      <p:regular r:id="rId120"/>
      <p:bold r:id="rId121"/>
      <p:italic r:id="rId122"/>
      <p:boldItalic r:id="rId123"/>
    </p:embeddedFont>
    <p:embeddedFont>
      <p:font typeface="Arimo Bold" panose="020B0604020202020204" charset="0"/>
      <p:regular r:id="rId124"/>
    </p:embeddedFont>
    <p:embeddedFont>
      <p:font typeface="Arimo" panose="020B0604020202020204" charset="0"/>
      <p:regular r:id="rId125"/>
    </p:embeddedFont>
    <p:embeddedFont>
      <p:font typeface="Canva Sans Bold Italics" panose="020B0604020202020204" charset="0"/>
      <p:regular r:id="rId1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font" Target="fonts/font5.fntdata"/><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6.fntdata"/><Relationship Id="rId129" Type="http://schemas.openxmlformats.org/officeDocument/2006/relationships/theme" Target="theme/theme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font" Target="fonts/font1.fntdata"/><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tableStyles" Target="tableStyle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2.fntdata"/><Relationship Id="rId125" Type="http://schemas.openxmlformats.org/officeDocument/2006/relationships/font" Target="fonts/font7.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3.fntdata"/><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01060" y="6093797"/>
            <a:ext cx="6885881" cy="422275"/>
          </a:xfrm>
          <a:prstGeom prst="rect">
            <a:avLst/>
          </a:prstGeom>
        </p:spPr>
        <p:txBody>
          <a:bodyPr lIns="0" tIns="0" rIns="0" bIns="0" rtlCol="0" anchor="t">
            <a:spAutoFit/>
          </a:bodyPr>
          <a:lstStyle/>
          <a:p>
            <a:pPr algn="ctr">
              <a:lnSpc>
                <a:spcPts val="3499"/>
              </a:lnSpc>
            </a:pPr>
            <a:r>
              <a:rPr lang="en-US" sz="2499">
                <a:solidFill>
                  <a:srgbClr val="000000"/>
                </a:solidFill>
                <a:latin typeface="Canva Sans"/>
                <a:ea typeface="Canva Sans"/>
                <a:cs typeface="Canva Sans"/>
                <a:sym typeface="Canva Sans"/>
              </a:rPr>
              <a:t>Preapred by &amp; Owned by Karan Dharmlingam</a:t>
            </a:r>
          </a:p>
        </p:txBody>
      </p:sp>
      <p:grpSp>
        <p:nvGrpSpPr>
          <p:cNvPr id="3" name="Group 3"/>
          <p:cNvGrpSpPr/>
          <p:nvPr/>
        </p:nvGrpSpPr>
        <p:grpSpPr>
          <a:xfrm>
            <a:off x="2811493" y="2841341"/>
            <a:ext cx="12665015" cy="4604319"/>
            <a:chOff x="0" y="0"/>
            <a:chExt cx="6209640" cy="2257492"/>
          </a:xfrm>
        </p:grpSpPr>
        <p:sp>
          <p:nvSpPr>
            <p:cNvPr id="4" name="Freeform 4"/>
            <p:cNvSpPr/>
            <p:nvPr/>
          </p:nvSpPr>
          <p:spPr>
            <a:xfrm>
              <a:off x="0" y="0"/>
              <a:ext cx="6209641" cy="2257492"/>
            </a:xfrm>
            <a:custGeom>
              <a:avLst/>
              <a:gdLst/>
              <a:ahLst/>
              <a:cxnLst/>
              <a:rect l="l" t="t" r="r" b="b"/>
              <a:pathLst>
                <a:path w="6209641" h="2257492">
                  <a:moveTo>
                    <a:pt x="6085181" y="2257492"/>
                  </a:moveTo>
                  <a:lnTo>
                    <a:pt x="124460" y="2257492"/>
                  </a:lnTo>
                  <a:cubicBezTo>
                    <a:pt x="55880" y="2257492"/>
                    <a:pt x="0" y="2201612"/>
                    <a:pt x="0" y="2133032"/>
                  </a:cubicBezTo>
                  <a:lnTo>
                    <a:pt x="0" y="124460"/>
                  </a:lnTo>
                  <a:cubicBezTo>
                    <a:pt x="0" y="55880"/>
                    <a:pt x="55880" y="0"/>
                    <a:pt x="124460" y="0"/>
                  </a:cubicBezTo>
                  <a:lnTo>
                    <a:pt x="6085181" y="0"/>
                  </a:lnTo>
                  <a:cubicBezTo>
                    <a:pt x="6153760" y="0"/>
                    <a:pt x="6209641" y="55880"/>
                    <a:pt x="6209641" y="124460"/>
                  </a:cubicBezTo>
                  <a:lnTo>
                    <a:pt x="6209641" y="2133032"/>
                  </a:lnTo>
                  <a:cubicBezTo>
                    <a:pt x="6209641" y="2201612"/>
                    <a:pt x="6153760" y="2257492"/>
                    <a:pt x="6085181" y="2257492"/>
                  </a:cubicBezTo>
                  <a:close/>
                </a:path>
              </a:pathLst>
            </a:custGeom>
            <a:solidFill>
              <a:srgbClr val="004AAD"/>
            </a:solidFill>
          </p:spPr>
        </p:sp>
      </p:grpSp>
      <p:grpSp>
        <p:nvGrpSpPr>
          <p:cNvPr id="5" name="Group 5"/>
          <p:cNvGrpSpPr/>
          <p:nvPr/>
        </p:nvGrpSpPr>
        <p:grpSpPr>
          <a:xfrm>
            <a:off x="3146953" y="3158749"/>
            <a:ext cx="682623" cy="179612"/>
            <a:chOff x="0" y="0"/>
            <a:chExt cx="910164" cy="239483"/>
          </a:xfrm>
        </p:grpSpPr>
        <p:grpSp>
          <p:nvGrpSpPr>
            <p:cNvPr id="6" name="Group 6"/>
            <p:cNvGrpSpPr/>
            <p:nvPr/>
          </p:nvGrpSpPr>
          <p:grpSpPr>
            <a:xfrm>
              <a:off x="0" y="0"/>
              <a:ext cx="239483" cy="23948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8" name="Group 8"/>
            <p:cNvGrpSpPr/>
            <p:nvPr/>
          </p:nvGrpSpPr>
          <p:grpSpPr>
            <a:xfrm>
              <a:off x="335341" y="0"/>
              <a:ext cx="239483" cy="239483"/>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10" name="Group 10"/>
            <p:cNvGrpSpPr/>
            <p:nvPr/>
          </p:nvGrpSpPr>
          <p:grpSpPr>
            <a:xfrm>
              <a:off x="670682" y="0"/>
              <a:ext cx="239483" cy="239483"/>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12" name="TextBox 12"/>
          <p:cNvSpPr txBox="1"/>
          <p:nvPr/>
        </p:nvSpPr>
        <p:spPr>
          <a:xfrm>
            <a:off x="4243366" y="4140201"/>
            <a:ext cx="9801269" cy="1711324"/>
          </a:xfrm>
          <a:prstGeom prst="rect">
            <a:avLst/>
          </a:prstGeom>
        </p:spPr>
        <p:txBody>
          <a:bodyPr lIns="0" tIns="0" rIns="0" bIns="0" rtlCol="0" anchor="t">
            <a:spAutoFit/>
          </a:bodyPr>
          <a:lstStyle/>
          <a:p>
            <a:pPr algn="ctr">
              <a:lnSpc>
                <a:spcPts val="7000"/>
              </a:lnSpc>
            </a:pPr>
            <a:r>
              <a:rPr lang="en-US" sz="3500">
                <a:solidFill>
                  <a:srgbClr val="FFFFFF"/>
                </a:solidFill>
                <a:latin typeface="Arimo"/>
                <a:ea typeface="Arimo"/>
                <a:cs typeface="Arimo"/>
                <a:sym typeface="Arimo"/>
              </a:rPr>
              <a:t>APPLICATION DEVELOPMENT USING REACT JS AND SPRING BOOT</a:t>
            </a:r>
          </a:p>
        </p:txBody>
      </p:sp>
      <p:sp>
        <p:nvSpPr>
          <p:cNvPr id="13" name="TextBox 13"/>
          <p:cNvSpPr txBox="1"/>
          <p:nvPr/>
        </p:nvSpPr>
        <p:spPr>
          <a:xfrm>
            <a:off x="8114010" y="8102884"/>
            <a:ext cx="2059980" cy="422275"/>
          </a:xfrm>
          <a:prstGeom prst="rect">
            <a:avLst/>
          </a:prstGeom>
        </p:spPr>
        <p:txBody>
          <a:bodyPr lIns="0" tIns="0" rIns="0" bIns="0" rtlCol="0" anchor="t">
            <a:spAutoFit/>
          </a:bodyPr>
          <a:lstStyle/>
          <a:p>
            <a:pPr algn="ctr">
              <a:lnSpc>
                <a:spcPts val="3499"/>
              </a:lnSpc>
            </a:pPr>
            <a:r>
              <a:rPr lang="en-US" sz="2499" dirty="0" smtClean="0">
                <a:solidFill>
                  <a:srgbClr val="000000"/>
                </a:solidFill>
                <a:latin typeface="Canva Sans"/>
                <a:ea typeface="Canva Sans"/>
                <a:cs typeface="Canva Sans"/>
                <a:sym typeface="Canva Sans"/>
              </a:rPr>
              <a:t>PRANESH S</a:t>
            </a:r>
            <a:endParaRPr lang="en-US" sz="2499" dirty="0">
              <a:solidFill>
                <a:srgbClr val="000000"/>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 CASE DIAGRAM</a:t>
            </a:r>
          </a:p>
        </p:txBody>
      </p:sp>
      <p:sp>
        <p:nvSpPr>
          <p:cNvPr id="3" name="TextBox 3"/>
          <p:cNvSpPr txBox="1"/>
          <p:nvPr/>
        </p:nvSpPr>
        <p:spPr>
          <a:xfrm>
            <a:off x="1028700" y="2680020"/>
            <a:ext cx="16230600" cy="5181603"/>
          </a:xfrm>
          <a:prstGeom prst="rect">
            <a:avLst/>
          </a:prstGeom>
        </p:spPr>
        <p:txBody>
          <a:bodyPr lIns="0" tIns="0" rIns="0" bIns="0" rtlCol="0" anchor="t">
            <a:spAutoFit/>
          </a:bodyPr>
          <a:lstStyle/>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Purpose: Illustrates the functionality of a system from a user's perspective, showing interactions between users (actors) and use cases (system functions).</a:t>
            </a:r>
          </a:p>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Components: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Actors: Stick figures representing users or external systems.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Use Cases: Ovals representing functions or services.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Relationships: Lines connecting actors to use cases, with possible extensions or inclusions.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COMPARISON AND USE CASES</a:t>
            </a:r>
          </a:p>
        </p:txBody>
      </p:sp>
      <p:sp>
        <p:nvSpPr>
          <p:cNvPr id="3" name="TextBox 3"/>
          <p:cNvSpPr txBox="1"/>
          <p:nvPr/>
        </p:nvSpPr>
        <p:spPr>
          <a:xfrm>
            <a:off x="1028700" y="3736088"/>
            <a:ext cx="16230600" cy="3373755"/>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Encryption:</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Use Cases: Protecting data in transit (e.g., HTTPS, VPN), securing data at rest (e.g., encrypted databases), protecting sensitive files.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Pros: Strong security, widely used and standardized.</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Cons: Requires key management, can be computationally intensive.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COMPARISON AND USE CASES</a:t>
            </a:r>
          </a:p>
        </p:txBody>
      </p:sp>
      <p:sp>
        <p:nvSpPr>
          <p:cNvPr id="3" name="TextBox 3"/>
          <p:cNvSpPr txBox="1"/>
          <p:nvPr/>
        </p:nvSpPr>
        <p:spPr>
          <a:xfrm>
            <a:off x="1028700" y="3393188"/>
            <a:ext cx="16230600" cy="4059555"/>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Tokenization:</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Use Cases: Protecting payment card information, securing Personally Identifiable Information (PII), reducing the scope of regulatory compliance.</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Pros: Reduces risk of data exposure, simplifies compliance, minimal impact on system performance.</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Cons: Tokens are context-specific, requires a secure tokenization system.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100"/>
            <a:ext cx="6258423" cy="685781"/>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API DISCOVERY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098941" y="2612562"/>
            <a:ext cx="12090119" cy="5628483"/>
          </a:xfrm>
          <a:prstGeom prst="rect">
            <a:avLst/>
          </a:prstGeom>
        </p:spPr>
        <p:txBody>
          <a:bodyPr lIns="0" tIns="0" rIns="0" bIns="0" rtlCol="0" anchor="t">
            <a:spAutoFit/>
          </a:bodyPr>
          <a:lstStyle/>
          <a:p>
            <a:pPr algn="ctr">
              <a:lnSpc>
                <a:spcPts val="6499"/>
              </a:lnSpc>
            </a:pPr>
            <a:r>
              <a:rPr lang="en-US" sz="2599">
                <a:solidFill>
                  <a:srgbClr val="000000"/>
                </a:solidFill>
                <a:latin typeface="Canva Sans"/>
                <a:ea typeface="Canva Sans"/>
                <a:cs typeface="Canva Sans"/>
                <a:sym typeface="Canva Sans"/>
              </a:rPr>
              <a:t>API discovery is a mechanism that enables services in a distributed system to find and communicate with each other without relying on hardcoded addresses. In a microservices architecture, where services often scale up and down dynamically, it’s crucial to have a system that tracks the availability and addresses of these services. API discovery ensures that services can discover the location of other services, enabling seamless inter-service communication.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KEY COMPONENTS OF API DISCOVERY</a:t>
            </a:r>
          </a:p>
        </p:txBody>
      </p:sp>
      <p:sp>
        <p:nvSpPr>
          <p:cNvPr id="3" name="TextBox 3"/>
          <p:cNvSpPr txBox="1"/>
          <p:nvPr/>
        </p:nvSpPr>
        <p:spPr>
          <a:xfrm>
            <a:off x="1028700" y="3736202"/>
            <a:ext cx="16230600" cy="3373526"/>
          </a:xfrm>
          <a:prstGeom prst="rect">
            <a:avLst/>
          </a:prstGeom>
        </p:spPr>
        <p:txBody>
          <a:bodyPr lIns="0" tIns="0" rIns="0" bIns="0" rtlCol="0" anchor="t">
            <a:spAutoFit/>
          </a:bodyPr>
          <a:lstStyle/>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Service Registry: A centralized database that stores the network locations of service instances.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Service Discovery: The process through which services register their existence and other services query the registry to find these services.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Load Balancing: Distributes network or application traffic across multiple servers to ensure no single server bears too much demand.</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100"/>
            <a:ext cx="6258423" cy="685781"/>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EUREKA</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098941" y="2575364"/>
            <a:ext cx="12090119" cy="4764798"/>
          </a:xfrm>
          <a:prstGeom prst="rect">
            <a:avLst/>
          </a:prstGeom>
        </p:spPr>
        <p:txBody>
          <a:bodyPr lIns="0" tIns="0" rIns="0" bIns="0" rtlCol="0" anchor="t">
            <a:spAutoFit/>
          </a:bodyPr>
          <a:lstStyle/>
          <a:p>
            <a:pPr algn="ctr">
              <a:lnSpc>
                <a:spcPts val="7749"/>
              </a:lnSpc>
            </a:pPr>
            <a:r>
              <a:rPr lang="en-US" sz="3099">
                <a:solidFill>
                  <a:srgbClr val="000000"/>
                </a:solidFill>
                <a:latin typeface="Canva Sans"/>
                <a:ea typeface="Canva Sans"/>
                <a:cs typeface="Canva Sans"/>
                <a:sym typeface="Canva Sans"/>
              </a:rPr>
              <a:t>Eureka is a service registry that is part of the Netflix OSS stack, which is now widely used in microservices architectures. It is primarily designed to handle the dynamic nature of microservices, where services need to find and communicate with each other efficiently.</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FEATURES OF EUREKA</a:t>
            </a:r>
          </a:p>
        </p:txBody>
      </p:sp>
      <p:sp>
        <p:nvSpPr>
          <p:cNvPr id="3" name="TextBox 3"/>
          <p:cNvSpPr txBox="1"/>
          <p:nvPr/>
        </p:nvSpPr>
        <p:spPr>
          <a:xfrm>
            <a:off x="1028700" y="2707571"/>
            <a:ext cx="16230600" cy="5430789"/>
          </a:xfrm>
          <a:prstGeom prst="rect">
            <a:avLst/>
          </a:prstGeom>
        </p:spPr>
        <p:txBody>
          <a:bodyPr lIns="0" tIns="0" rIns="0" bIns="0" rtlCol="0" anchor="t">
            <a:spAutoFit/>
          </a:bodyPr>
          <a:lstStyle/>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Service Registration and Discovery: Services register themselves with the Eureka server, providing details like host and port, health indicators, and other metadata.</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Client-Side Load Balancing: Eureka clients use the information in the registry to balance the load across multiple service instances.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Self-Preservation Mode: Ensures that the registry does not unnecessarily remove instances during a network partition or when some instances are temporarily unreachable.</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Health Checks: Clients can periodically send heartbeats to the server to indicate they are still alive.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HOW EUREKA WORKS</a:t>
            </a:r>
          </a:p>
        </p:txBody>
      </p:sp>
      <p:sp>
        <p:nvSpPr>
          <p:cNvPr id="3" name="TextBox 3"/>
          <p:cNvSpPr txBox="1"/>
          <p:nvPr/>
        </p:nvSpPr>
        <p:spPr>
          <a:xfrm>
            <a:off x="1028700" y="3393325"/>
            <a:ext cx="16230600" cy="4059280"/>
          </a:xfrm>
          <a:prstGeom prst="rect">
            <a:avLst/>
          </a:prstGeom>
        </p:spPr>
        <p:txBody>
          <a:bodyPr lIns="0" tIns="0" rIns="0" bIns="0" rtlCol="0" anchor="t">
            <a:spAutoFit/>
          </a:bodyPr>
          <a:lstStyle/>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Eureka Server: Acts as a service registry where all client applications (services) register themselves.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Eureka Clients: The services that register with Eureka. They use the information in Eureka to discover other services.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Discovery: When a client needs to communicate with another service, it queries the Eureka server to get a list of all available instances of that service and connects to one.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STEPS TO IMPLEMENT EUREKA INTO AN EXISTING SOLUTION</a:t>
            </a:r>
          </a:p>
        </p:txBody>
      </p:sp>
      <p:sp>
        <p:nvSpPr>
          <p:cNvPr id="3" name="TextBox 3"/>
          <p:cNvSpPr txBox="1"/>
          <p:nvPr/>
        </p:nvSpPr>
        <p:spPr>
          <a:xfrm>
            <a:off x="1028700" y="2570005"/>
            <a:ext cx="16230600" cy="2002018"/>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Set Up the Eureka Server</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Add Dependencies: In your Maven or Gradle project, add the spring-cloud-starter-netflix-eureka-server dependency.</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5305966" y="5498953"/>
            <a:ext cx="7676067" cy="3018042"/>
          </a:xfrm>
          <a:prstGeom prst="rect">
            <a:avLst/>
          </a:prstGeom>
        </p:spPr>
        <p:txBody>
          <a:bodyPr lIns="0" tIns="0" rIns="0" bIns="0" rtlCol="0" anchor="t">
            <a:spAutoFit/>
          </a:bodyPr>
          <a:lstStyle/>
          <a:p>
            <a:pPr algn="l">
              <a:lnSpc>
                <a:spcPts val="4920"/>
              </a:lnSpc>
            </a:pPr>
            <a:r>
              <a:rPr lang="en-US" sz="1968">
                <a:solidFill>
                  <a:srgbClr val="1E1E1E"/>
                </a:solidFill>
                <a:latin typeface="Canva Sans"/>
                <a:ea typeface="Canva Sans"/>
                <a:cs typeface="Canva Sans"/>
                <a:sym typeface="Canva Sans"/>
              </a:rPr>
              <a:t>&lt;dependency&gt;</a:t>
            </a:r>
          </a:p>
          <a:p>
            <a:pPr algn="l">
              <a:lnSpc>
                <a:spcPts val="4920"/>
              </a:lnSpc>
            </a:pPr>
            <a:r>
              <a:rPr lang="en-US" sz="1968">
                <a:solidFill>
                  <a:srgbClr val="1E1E1E"/>
                </a:solidFill>
                <a:latin typeface="Canva Sans"/>
                <a:ea typeface="Canva Sans"/>
                <a:cs typeface="Canva Sans"/>
                <a:sym typeface="Canva Sans"/>
              </a:rPr>
              <a:t>    &lt;groupId&gt;org.springframework.cloud&lt;/groupId&gt;</a:t>
            </a:r>
          </a:p>
          <a:p>
            <a:pPr algn="l">
              <a:lnSpc>
                <a:spcPts val="4920"/>
              </a:lnSpc>
            </a:pPr>
            <a:r>
              <a:rPr lang="en-US" sz="1968">
                <a:solidFill>
                  <a:srgbClr val="1E1E1E"/>
                </a:solidFill>
                <a:latin typeface="Canva Sans"/>
                <a:ea typeface="Canva Sans"/>
                <a:cs typeface="Canva Sans"/>
                <a:sym typeface="Canva Sans"/>
              </a:rPr>
              <a:t>    &lt;artifactId&gt;spring-cloud-starter-netflix-eureka-server&lt;/artifactId&gt;</a:t>
            </a:r>
          </a:p>
          <a:p>
            <a:pPr algn="l">
              <a:lnSpc>
                <a:spcPts val="4920"/>
              </a:lnSpc>
            </a:pPr>
            <a:r>
              <a:rPr lang="en-US" sz="1968">
                <a:solidFill>
                  <a:srgbClr val="1E1E1E"/>
                </a:solidFill>
                <a:latin typeface="Canva Sans"/>
                <a:ea typeface="Canva Sans"/>
                <a:cs typeface="Canva Sans"/>
                <a:sym typeface="Canva Sans"/>
              </a:rPr>
              <a:t>&lt;/dependency&gt;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STEPS TO IMPLEMENT EUREKA INTO AN EXISTING SOLUTION</a:t>
            </a:r>
          </a:p>
        </p:txBody>
      </p:sp>
      <p:sp>
        <p:nvSpPr>
          <p:cNvPr id="3" name="TextBox 3"/>
          <p:cNvSpPr txBox="1"/>
          <p:nvPr/>
        </p:nvSpPr>
        <p:spPr>
          <a:xfrm>
            <a:off x="1028700" y="2213850"/>
            <a:ext cx="16230600" cy="1316263"/>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Create a Spring Boot Application: Annotate the main class with @EnableEurekaServer and run the application.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2272748" y="4674446"/>
            <a:ext cx="13504842" cy="3924798"/>
          </a:xfrm>
          <a:prstGeom prst="rect">
            <a:avLst/>
          </a:prstGeom>
        </p:spPr>
        <p:txBody>
          <a:bodyPr lIns="0" tIns="0" rIns="0" bIns="0" rtlCol="0" anchor="t">
            <a:spAutoFit/>
          </a:bodyPr>
          <a:lstStyle/>
          <a:p>
            <a:pPr algn="l">
              <a:lnSpc>
                <a:spcPts val="4920"/>
              </a:lnSpc>
            </a:pPr>
            <a:r>
              <a:rPr lang="en-US" sz="1968">
                <a:solidFill>
                  <a:srgbClr val="00232A"/>
                </a:solidFill>
                <a:latin typeface="Canva Sans"/>
                <a:ea typeface="Canva Sans"/>
                <a:cs typeface="Canva Sans"/>
                <a:sym typeface="Canva Sans"/>
              </a:rPr>
              <a:t>@SpringBootApplication</a:t>
            </a:r>
          </a:p>
          <a:p>
            <a:pPr algn="l">
              <a:lnSpc>
                <a:spcPts val="4920"/>
              </a:lnSpc>
            </a:pPr>
            <a:r>
              <a:rPr lang="en-US" sz="1968">
                <a:solidFill>
                  <a:srgbClr val="00232A"/>
                </a:solidFill>
                <a:latin typeface="Canva Sans"/>
                <a:ea typeface="Canva Sans"/>
                <a:cs typeface="Canva Sans"/>
                <a:sym typeface="Canva Sans"/>
              </a:rPr>
              <a:t>@EnableEurekaServer</a:t>
            </a:r>
          </a:p>
          <a:p>
            <a:pPr algn="l">
              <a:lnSpc>
                <a:spcPts val="4920"/>
              </a:lnSpc>
            </a:pPr>
            <a:r>
              <a:rPr lang="en-US" sz="1968">
                <a:solidFill>
                  <a:srgbClr val="00232A"/>
                </a:solidFill>
                <a:latin typeface="Canva Sans"/>
                <a:ea typeface="Canva Sans"/>
                <a:cs typeface="Canva Sans"/>
                <a:sym typeface="Canva Sans"/>
              </a:rPr>
              <a:t>public class EurekaserverappApplication {</a:t>
            </a:r>
          </a:p>
          <a:p>
            <a:pPr algn="l">
              <a:lnSpc>
                <a:spcPts val="4920"/>
              </a:lnSpc>
            </a:pPr>
            <a:r>
              <a:rPr lang="en-US" sz="1968">
                <a:solidFill>
                  <a:srgbClr val="00232A"/>
                </a:solidFill>
                <a:latin typeface="Canva Sans"/>
                <a:ea typeface="Canva Sans"/>
                <a:cs typeface="Canva Sans"/>
                <a:sym typeface="Canva Sans"/>
              </a:rPr>
              <a:t>    public static void main(String[] args) {</a:t>
            </a:r>
          </a:p>
          <a:p>
            <a:pPr algn="l">
              <a:lnSpc>
                <a:spcPts val="3837"/>
              </a:lnSpc>
            </a:pPr>
            <a:r>
              <a:rPr lang="en-US" sz="1968">
                <a:solidFill>
                  <a:srgbClr val="00232A"/>
                </a:solidFill>
                <a:latin typeface="Canva Sans"/>
                <a:ea typeface="Canva Sans"/>
                <a:cs typeface="Canva Sans"/>
                <a:sym typeface="Canva Sans"/>
              </a:rPr>
              <a:t>        SpringApplication.run(EurekaserverappApplication.class, args);</a:t>
            </a:r>
          </a:p>
          <a:p>
            <a:pPr algn="l">
              <a:lnSpc>
                <a:spcPts val="3837"/>
              </a:lnSpc>
            </a:pPr>
            <a:r>
              <a:rPr lang="en-US" sz="1968">
                <a:solidFill>
                  <a:srgbClr val="00232A"/>
                </a:solidFill>
                <a:latin typeface="Canva Sans"/>
                <a:ea typeface="Canva Sans"/>
                <a:cs typeface="Canva Sans"/>
                <a:sym typeface="Canva Sans"/>
              </a:rPr>
              <a:t>    }</a:t>
            </a:r>
          </a:p>
          <a:p>
            <a:pPr algn="l">
              <a:lnSpc>
                <a:spcPts val="3837"/>
              </a:lnSpc>
            </a:pPr>
            <a:r>
              <a:rPr lang="en-US" sz="1968">
                <a:solidFill>
                  <a:srgbClr val="00232A"/>
                </a:solidFill>
                <a:latin typeface="Canva Sans"/>
                <a:ea typeface="Canva Sans"/>
                <a:cs typeface="Canva Sans"/>
                <a:sym typeface="Canva Sans"/>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STEPS TO IMPLEMENT EUREKA INTO AN EXISTING SOLUTION</a:t>
            </a:r>
          </a:p>
        </p:txBody>
      </p:sp>
      <p:sp>
        <p:nvSpPr>
          <p:cNvPr id="3" name="TextBox 3"/>
          <p:cNvSpPr txBox="1"/>
          <p:nvPr/>
        </p:nvSpPr>
        <p:spPr>
          <a:xfrm>
            <a:off x="1028700" y="2213850"/>
            <a:ext cx="16230600" cy="1316263"/>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Configure Application Properties: Define the application name and port, and disable self-registration.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2272748" y="4895850"/>
            <a:ext cx="13504842" cy="3018042"/>
          </a:xfrm>
          <a:prstGeom prst="rect">
            <a:avLst/>
          </a:prstGeom>
        </p:spPr>
        <p:txBody>
          <a:bodyPr lIns="0" tIns="0" rIns="0" bIns="0" rtlCol="0" anchor="t">
            <a:spAutoFit/>
          </a:bodyPr>
          <a:lstStyle/>
          <a:p>
            <a:pPr algn="l">
              <a:lnSpc>
                <a:spcPts val="4920"/>
              </a:lnSpc>
            </a:pPr>
            <a:r>
              <a:rPr lang="en-US" sz="1968">
                <a:solidFill>
                  <a:srgbClr val="00232A"/>
                </a:solidFill>
                <a:latin typeface="Canva Sans"/>
                <a:ea typeface="Canva Sans"/>
                <a:cs typeface="Canva Sans"/>
                <a:sym typeface="Canva Sans"/>
              </a:rPr>
              <a:t>spring.application.name=eureka-server</a:t>
            </a:r>
          </a:p>
          <a:p>
            <a:pPr algn="l">
              <a:lnSpc>
                <a:spcPts val="4920"/>
              </a:lnSpc>
            </a:pPr>
            <a:r>
              <a:rPr lang="en-US" sz="1968">
                <a:solidFill>
                  <a:srgbClr val="00232A"/>
                </a:solidFill>
                <a:latin typeface="Canva Sans"/>
                <a:ea typeface="Canva Sans"/>
                <a:cs typeface="Canva Sans"/>
                <a:sym typeface="Canva Sans"/>
              </a:rPr>
              <a:t>server.port=8761</a:t>
            </a:r>
          </a:p>
          <a:p>
            <a:pPr algn="l">
              <a:lnSpc>
                <a:spcPts val="4920"/>
              </a:lnSpc>
            </a:pPr>
            <a:r>
              <a:rPr lang="en-US" sz="1968">
                <a:solidFill>
                  <a:srgbClr val="00232A"/>
                </a:solidFill>
                <a:latin typeface="Canva Sans"/>
                <a:ea typeface="Canva Sans"/>
                <a:cs typeface="Canva Sans"/>
                <a:sym typeface="Canva Sans"/>
              </a:rPr>
              <a:t>eureka.client.register-with-eureka=false</a:t>
            </a:r>
          </a:p>
          <a:p>
            <a:pPr algn="l">
              <a:lnSpc>
                <a:spcPts val="4920"/>
              </a:lnSpc>
            </a:pPr>
            <a:r>
              <a:rPr lang="en-US" sz="1968">
                <a:solidFill>
                  <a:srgbClr val="00232A"/>
                </a:solidFill>
                <a:latin typeface="Canva Sans"/>
                <a:ea typeface="Canva Sans"/>
                <a:cs typeface="Canva Sans"/>
                <a:sym typeface="Canva Sans"/>
              </a:rPr>
              <a:t>eureka.client.fetch-registry=false</a:t>
            </a:r>
          </a:p>
          <a:p>
            <a:pPr algn="l">
              <a:lnSpc>
                <a:spcPts val="4920"/>
              </a:lnSpc>
            </a:pPr>
            <a:endParaRPr lang="en-US" sz="1968">
              <a:solidFill>
                <a:srgbClr val="00232A"/>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14434" y="2169108"/>
            <a:ext cx="10059132" cy="6511070"/>
          </a:xfrm>
          <a:custGeom>
            <a:avLst/>
            <a:gdLst/>
            <a:ahLst/>
            <a:cxnLst/>
            <a:rect l="l" t="t" r="r" b="b"/>
            <a:pathLst>
              <a:path w="10059132" h="6511070">
                <a:moveTo>
                  <a:pt x="0" y="0"/>
                </a:moveTo>
                <a:lnTo>
                  <a:pt x="10059132" y="0"/>
                </a:lnTo>
                <a:lnTo>
                  <a:pt x="10059132" y="6511070"/>
                </a:lnTo>
                <a:lnTo>
                  <a:pt x="0" y="6511070"/>
                </a:lnTo>
                <a:lnTo>
                  <a:pt x="0" y="0"/>
                </a:lnTo>
                <a:close/>
              </a:path>
            </a:pathLst>
          </a:custGeom>
          <a:blipFill>
            <a:blip r:embed="rId2"/>
            <a:stretch>
              <a:fillRect l="-10751" r="-10751"/>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 CASE DIAGRAM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CONFIGURE EUREKA CLIENTS</a:t>
            </a:r>
          </a:p>
        </p:txBody>
      </p:sp>
      <p:sp>
        <p:nvSpPr>
          <p:cNvPr id="3" name="TextBox 3"/>
          <p:cNvSpPr txBox="1"/>
          <p:nvPr/>
        </p:nvSpPr>
        <p:spPr>
          <a:xfrm>
            <a:off x="1028700" y="2213850"/>
            <a:ext cx="16230600" cy="1316263"/>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Add Dependencies: For each service that you want to register with Eureka, add the spring-cloud-starter-netflix-eureka-client dependency.</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825764" y="4054492"/>
            <a:ext cx="14586595" cy="3859400"/>
            <a:chOff x="0" y="0"/>
            <a:chExt cx="9188282" cy="2431086"/>
          </a:xfrm>
        </p:grpSpPr>
        <p:sp>
          <p:nvSpPr>
            <p:cNvPr id="12" name="Freeform 12"/>
            <p:cNvSpPr/>
            <p:nvPr/>
          </p:nvSpPr>
          <p:spPr>
            <a:xfrm>
              <a:off x="0" y="0"/>
              <a:ext cx="9188283" cy="2431086"/>
            </a:xfrm>
            <a:custGeom>
              <a:avLst/>
              <a:gdLst/>
              <a:ahLst/>
              <a:cxnLst/>
              <a:rect l="l" t="t" r="r" b="b"/>
              <a:pathLst>
                <a:path w="9188283" h="2431086">
                  <a:moveTo>
                    <a:pt x="9063823" y="2431086"/>
                  </a:moveTo>
                  <a:lnTo>
                    <a:pt x="124460" y="2431086"/>
                  </a:lnTo>
                  <a:cubicBezTo>
                    <a:pt x="55880" y="2431086"/>
                    <a:pt x="0" y="2375206"/>
                    <a:pt x="0" y="2306625"/>
                  </a:cubicBezTo>
                  <a:lnTo>
                    <a:pt x="0" y="124460"/>
                  </a:lnTo>
                  <a:cubicBezTo>
                    <a:pt x="0" y="55880"/>
                    <a:pt x="55880" y="0"/>
                    <a:pt x="124460" y="0"/>
                  </a:cubicBezTo>
                  <a:lnTo>
                    <a:pt x="9063823" y="0"/>
                  </a:lnTo>
                  <a:cubicBezTo>
                    <a:pt x="9132402" y="0"/>
                    <a:pt x="9188283" y="55880"/>
                    <a:pt x="9188283" y="124460"/>
                  </a:cubicBezTo>
                  <a:lnTo>
                    <a:pt x="9188283" y="2306626"/>
                  </a:lnTo>
                  <a:cubicBezTo>
                    <a:pt x="9188283" y="2375206"/>
                    <a:pt x="9132402" y="2431086"/>
                    <a:pt x="9063823" y="2431086"/>
                  </a:cubicBezTo>
                  <a:close/>
                </a:path>
              </a:pathLst>
            </a:custGeom>
            <a:solidFill>
              <a:srgbClr val="1E1E1E"/>
            </a:solidFill>
          </p:spPr>
        </p:sp>
      </p:grpSp>
      <p:grpSp>
        <p:nvGrpSpPr>
          <p:cNvPr id="13" name="Group 13"/>
          <p:cNvGrpSpPr/>
          <p:nvPr/>
        </p:nvGrpSpPr>
        <p:grpSpPr>
          <a:xfrm>
            <a:off x="2065539" y="4177483"/>
            <a:ext cx="14108695" cy="487439"/>
            <a:chOff x="0" y="0"/>
            <a:chExt cx="3732176" cy="128942"/>
          </a:xfrm>
        </p:grpSpPr>
        <p:sp>
          <p:nvSpPr>
            <p:cNvPr id="14" name="Freeform 14"/>
            <p:cNvSpPr/>
            <p:nvPr/>
          </p:nvSpPr>
          <p:spPr>
            <a:xfrm>
              <a:off x="0" y="0"/>
              <a:ext cx="3732176" cy="128942"/>
            </a:xfrm>
            <a:custGeom>
              <a:avLst/>
              <a:gdLst/>
              <a:ahLst/>
              <a:cxnLst/>
              <a:rect l="l" t="t" r="r" b="b"/>
              <a:pathLst>
                <a:path w="3732176" h="128942">
                  <a:moveTo>
                    <a:pt x="13170" y="0"/>
                  </a:moveTo>
                  <a:lnTo>
                    <a:pt x="3719006" y="0"/>
                  </a:lnTo>
                  <a:cubicBezTo>
                    <a:pt x="3726280" y="0"/>
                    <a:pt x="3732176" y="5896"/>
                    <a:pt x="3732176" y="13170"/>
                  </a:cubicBezTo>
                  <a:lnTo>
                    <a:pt x="3732176" y="115773"/>
                  </a:lnTo>
                  <a:cubicBezTo>
                    <a:pt x="3732176" y="119265"/>
                    <a:pt x="3730788" y="122615"/>
                    <a:pt x="3728319" y="125085"/>
                  </a:cubicBezTo>
                  <a:cubicBezTo>
                    <a:pt x="3725849" y="127555"/>
                    <a:pt x="3722499" y="128942"/>
                    <a:pt x="3719006" y="128942"/>
                  </a:cubicBezTo>
                  <a:lnTo>
                    <a:pt x="13170" y="128942"/>
                  </a:lnTo>
                  <a:cubicBezTo>
                    <a:pt x="5896" y="128942"/>
                    <a:pt x="0" y="123046"/>
                    <a:pt x="0" y="115773"/>
                  </a:cubicBezTo>
                  <a:lnTo>
                    <a:pt x="0" y="13170"/>
                  </a:lnTo>
                  <a:cubicBezTo>
                    <a:pt x="0" y="5896"/>
                    <a:pt x="5896" y="0"/>
                    <a:pt x="13170" y="0"/>
                  </a:cubicBezTo>
                  <a:close/>
                </a:path>
              </a:pathLst>
            </a:custGeom>
            <a:solidFill>
              <a:srgbClr val="FFFFFF"/>
            </a:solidFill>
          </p:spPr>
        </p:sp>
        <p:sp>
          <p:nvSpPr>
            <p:cNvPr id="15" name="TextBox 15"/>
            <p:cNvSpPr txBox="1"/>
            <p:nvPr/>
          </p:nvSpPr>
          <p:spPr>
            <a:xfrm>
              <a:off x="0" y="-47625"/>
              <a:ext cx="3732176" cy="176567"/>
            </a:xfrm>
            <a:prstGeom prst="rect">
              <a:avLst/>
            </a:prstGeom>
          </p:spPr>
          <p:txBody>
            <a:bodyPr lIns="50800" tIns="50800" rIns="50800" bIns="50800" rtlCol="0" anchor="ctr"/>
            <a:lstStyle/>
            <a:p>
              <a:pPr algn="ctr">
                <a:lnSpc>
                  <a:spcPts val="2800"/>
                </a:lnSpc>
              </a:pPr>
              <a:endParaRPr/>
            </a:p>
          </p:txBody>
        </p:sp>
      </p:grpSp>
      <p:grpSp>
        <p:nvGrpSpPr>
          <p:cNvPr id="16" name="Group 16"/>
          <p:cNvGrpSpPr/>
          <p:nvPr/>
        </p:nvGrpSpPr>
        <p:grpSpPr>
          <a:xfrm>
            <a:off x="2272748" y="4351301"/>
            <a:ext cx="531326" cy="139803"/>
            <a:chOff x="0" y="0"/>
            <a:chExt cx="708435" cy="186404"/>
          </a:xfrm>
        </p:grpSpPr>
        <p:grpSp>
          <p:nvGrpSpPr>
            <p:cNvPr id="17" name="Group 17"/>
            <p:cNvGrpSpPr/>
            <p:nvPr/>
          </p:nvGrpSpPr>
          <p:grpSpPr>
            <a:xfrm>
              <a:off x="0" y="0"/>
              <a:ext cx="186404" cy="186404"/>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9" name="Group 19"/>
            <p:cNvGrpSpPr/>
            <p:nvPr/>
          </p:nvGrpSpPr>
          <p:grpSpPr>
            <a:xfrm>
              <a:off x="261016" y="0"/>
              <a:ext cx="186404" cy="186404"/>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1" name="Group 21"/>
            <p:cNvGrpSpPr/>
            <p:nvPr/>
          </p:nvGrpSpPr>
          <p:grpSpPr>
            <a:xfrm>
              <a:off x="522032" y="0"/>
              <a:ext cx="186404" cy="186404"/>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3" name="TextBox 23"/>
          <p:cNvSpPr txBox="1"/>
          <p:nvPr/>
        </p:nvSpPr>
        <p:spPr>
          <a:xfrm>
            <a:off x="2272748" y="4895850"/>
            <a:ext cx="13504842" cy="2398975"/>
          </a:xfrm>
          <a:prstGeom prst="rect">
            <a:avLst/>
          </a:prstGeom>
        </p:spPr>
        <p:txBody>
          <a:bodyPr lIns="0" tIns="0" rIns="0" bIns="0" rtlCol="0" anchor="t">
            <a:spAutoFit/>
          </a:bodyPr>
          <a:lstStyle/>
          <a:p>
            <a:pPr algn="l">
              <a:lnSpc>
                <a:spcPts val="4920"/>
              </a:lnSpc>
            </a:pPr>
            <a:r>
              <a:rPr lang="en-US" sz="1968">
                <a:solidFill>
                  <a:srgbClr val="FFFFFF"/>
                </a:solidFill>
                <a:latin typeface="Canva Sans"/>
                <a:ea typeface="Canva Sans"/>
                <a:cs typeface="Canva Sans"/>
                <a:sym typeface="Canva Sans"/>
              </a:rPr>
              <a:t>&lt;dependency&gt;</a:t>
            </a:r>
          </a:p>
          <a:p>
            <a:pPr algn="l">
              <a:lnSpc>
                <a:spcPts val="4920"/>
              </a:lnSpc>
            </a:pPr>
            <a:r>
              <a:rPr lang="en-US" sz="1968">
                <a:solidFill>
                  <a:srgbClr val="FFFFFF"/>
                </a:solidFill>
                <a:latin typeface="Canva Sans"/>
                <a:ea typeface="Canva Sans"/>
                <a:cs typeface="Canva Sans"/>
                <a:sym typeface="Canva Sans"/>
              </a:rPr>
              <a:t>    &lt;groupId&gt;org.springframework.cloud&lt;/groupId&gt;</a:t>
            </a:r>
          </a:p>
          <a:p>
            <a:pPr algn="l">
              <a:lnSpc>
                <a:spcPts val="4920"/>
              </a:lnSpc>
            </a:pPr>
            <a:r>
              <a:rPr lang="en-US" sz="1968">
                <a:solidFill>
                  <a:srgbClr val="FFFFFF"/>
                </a:solidFill>
                <a:latin typeface="Canva Sans"/>
                <a:ea typeface="Canva Sans"/>
                <a:cs typeface="Canva Sans"/>
                <a:sym typeface="Canva Sans"/>
              </a:rPr>
              <a:t>    &lt;artifactId&gt;spring-cloud-starter-netflix-eureka-client&lt;/artifactId&gt;</a:t>
            </a:r>
          </a:p>
          <a:p>
            <a:pPr algn="l">
              <a:lnSpc>
                <a:spcPts val="4920"/>
              </a:lnSpc>
            </a:pPr>
            <a:r>
              <a:rPr lang="en-US" sz="1968">
                <a:solidFill>
                  <a:srgbClr val="FFFFFF"/>
                </a:solidFill>
                <a:latin typeface="Canva Sans"/>
                <a:ea typeface="Canva Sans"/>
                <a:cs typeface="Canva Sans"/>
                <a:sym typeface="Canva Sans"/>
              </a:rPr>
              <a:t>&lt;/dependency&gt;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CONFIGURE EUREKA CLIENTS</a:t>
            </a:r>
          </a:p>
        </p:txBody>
      </p:sp>
      <p:sp>
        <p:nvSpPr>
          <p:cNvPr id="3" name="TextBox 3"/>
          <p:cNvSpPr txBox="1"/>
          <p:nvPr/>
        </p:nvSpPr>
        <p:spPr>
          <a:xfrm>
            <a:off x="1028700" y="2556727"/>
            <a:ext cx="16230600" cy="630509"/>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Enable Eureka Client: Annotate the main class of each service with @EnableEurekaClient.</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825764" y="4054492"/>
            <a:ext cx="14586595" cy="4890698"/>
            <a:chOff x="0" y="0"/>
            <a:chExt cx="9188282" cy="3080713"/>
          </a:xfrm>
        </p:grpSpPr>
        <p:sp>
          <p:nvSpPr>
            <p:cNvPr id="12" name="Freeform 12"/>
            <p:cNvSpPr/>
            <p:nvPr/>
          </p:nvSpPr>
          <p:spPr>
            <a:xfrm>
              <a:off x="0" y="0"/>
              <a:ext cx="9188283" cy="3080713"/>
            </a:xfrm>
            <a:custGeom>
              <a:avLst/>
              <a:gdLst/>
              <a:ahLst/>
              <a:cxnLst/>
              <a:rect l="l" t="t" r="r" b="b"/>
              <a:pathLst>
                <a:path w="9188283" h="3080713">
                  <a:moveTo>
                    <a:pt x="9063823" y="3080713"/>
                  </a:moveTo>
                  <a:lnTo>
                    <a:pt x="124460" y="3080713"/>
                  </a:lnTo>
                  <a:cubicBezTo>
                    <a:pt x="55880" y="3080713"/>
                    <a:pt x="0" y="3024833"/>
                    <a:pt x="0" y="2956253"/>
                  </a:cubicBezTo>
                  <a:lnTo>
                    <a:pt x="0" y="124460"/>
                  </a:lnTo>
                  <a:cubicBezTo>
                    <a:pt x="0" y="55880"/>
                    <a:pt x="55880" y="0"/>
                    <a:pt x="124460" y="0"/>
                  </a:cubicBezTo>
                  <a:lnTo>
                    <a:pt x="9063823" y="0"/>
                  </a:lnTo>
                  <a:cubicBezTo>
                    <a:pt x="9132402" y="0"/>
                    <a:pt x="9188283" y="55880"/>
                    <a:pt x="9188283" y="124460"/>
                  </a:cubicBezTo>
                  <a:lnTo>
                    <a:pt x="9188283" y="2956253"/>
                  </a:lnTo>
                  <a:cubicBezTo>
                    <a:pt x="9188283" y="3024833"/>
                    <a:pt x="9132402" y="3080713"/>
                    <a:pt x="9063823" y="3080713"/>
                  </a:cubicBezTo>
                  <a:close/>
                </a:path>
              </a:pathLst>
            </a:custGeom>
            <a:solidFill>
              <a:srgbClr val="1E1E1E"/>
            </a:solidFill>
          </p:spPr>
        </p:sp>
      </p:grpSp>
      <p:grpSp>
        <p:nvGrpSpPr>
          <p:cNvPr id="13" name="Group 13"/>
          <p:cNvGrpSpPr/>
          <p:nvPr/>
        </p:nvGrpSpPr>
        <p:grpSpPr>
          <a:xfrm>
            <a:off x="2065539" y="4177483"/>
            <a:ext cx="14108695" cy="487439"/>
            <a:chOff x="0" y="0"/>
            <a:chExt cx="3732176" cy="128942"/>
          </a:xfrm>
        </p:grpSpPr>
        <p:sp>
          <p:nvSpPr>
            <p:cNvPr id="14" name="Freeform 14"/>
            <p:cNvSpPr/>
            <p:nvPr/>
          </p:nvSpPr>
          <p:spPr>
            <a:xfrm>
              <a:off x="0" y="0"/>
              <a:ext cx="3732176" cy="128942"/>
            </a:xfrm>
            <a:custGeom>
              <a:avLst/>
              <a:gdLst/>
              <a:ahLst/>
              <a:cxnLst/>
              <a:rect l="l" t="t" r="r" b="b"/>
              <a:pathLst>
                <a:path w="3732176" h="128942">
                  <a:moveTo>
                    <a:pt x="13170" y="0"/>
                  </a:moveTo>
                  <a:lnTo>
                    <a:pt x="3719006" y="0"/>
                  </a:lnTo>
                  <a:cubicBezTo>
                    <a:pt x="3726280" y="0"/>
                    <a:pt x="3732176" y="5896"/>
                    <a:pt x="3732176" y="13170"/>
                  </a:cubicBezTo>
                  <a:lnTo>
                    <a:pt x="3732176" y="115773"/>
                  </a:lnTo>
                  <a:cubicBezTo>
                    <a:pt x="3732176" y="119265"/>
                    <a:pt x="3730788" y="122615"/>
                    <a:pt x="3728319" y="125085"/>
                  </a:cubicBezTo>
                  <a:cubicBezTo>
                    <a:pt x="3725849" y="127555"/>
                    <a:pt x="3722499" y="128942"/>
                    <a:pt x="3719006" y="128942"/>
                  </a:cubicBezTo>
                  <a:lnTo>
                    <a:pt x="13170" y="128942"/>
                  </a:lnTo>
                  <a:cubicBezTo>
                    <a:pt x="5896" y="128942"/>
                    <a:pt x="0" y="123046"/>
                    <a:pt x="0" y="115773"/>
                  </a:cubicBezTo>
                  <a:lnTo>
                    <a:pt x="0" y="13170"/>
                  </a:lnTo>
                  <a:cubicBezTo>
                    <a:pt x="0" y="5896"/>
                    <a:pt x="5896" y="0"/>
                    <a:pt x="13170" y="0"/>
                  </a:cubicBezTo>
                  <a:close/>
                </a:path>
              </a:pathLst>
            </a:custGeom>
            <a:solidFill>
              <a:srgbClr val="FFFFFF"/>
            </a:solidFill>
          </p:spPr>
        </p:sp>
        <p:sp>
          <p:nvSpPr>
            <p:cNvPr id="15" name="TextBox 15"/>
            <p:cNvSpPr txBox="1"/>
            <p:nvPr/>
          </p:nvSpPr>
          <p:spPr>
            <a:xfrm>
              <a:off x="0" y="-47625"/>
              <a:ext cx="3732176" cy="176567"/>
            </a:xfrm>
            <a:prstGeom prst="rect">
              <a:avLst/>
            </a:prstGeom>
          </p:spPr>
          <p:txBody>
            <a:bodyPr lIns="50800" tIns="50800" rIns="50800" bIns="50800" rtlCol="0" anchor="ctr"/>
            <a:lstStyle/>
            <a:p>
              <a:pPr algn="ctr">
                <a:lnSpc>
                  <a:spcPts val="2800"/>
                </a:lnSpc>
              </a:pPr>
              <a:endParaRPr/>
            </a:p>
          </p:txBody>
        </p:sp>
      </p:grpSp>
      <p:grpSp>
        <p:nvGrpSpPr>
          <p:cNvPr id="16" name="Group 16"/>
          <p:cNvGrpSpPr/>
          <p:nvPr/>
        </p:nvGrpSpPr>
        <p:grpSpPr>
          <a:xfrm>
            <a:off x="2272748" y="4351301"/>
            <a:ext cx="531326" cy="139803"/>
            <a:chOff x="0" y="0"/>
            <a:chExt cx="708435" cy="186404"/>
          </a:xfrm>
        </p:grpSpPr>
        <p:grpSp>
          <p:nvGrpSpPr>
            <p:cNvPr id="17" name="Group 17"/>
            <p:cNvGrpSpPr/>
            <p:nvPr/>
          </p:nvGrpSpPr>
          <p:grpSpPr>
            <a:xfrm>
              <a:off x="0" y="0"/>
              <a:ext cx="186404" cy="186404"/>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9" name="Group 19"/>
            <p:cNvGrpSpPr/>
            <p:nvPr/>
          </p:nvGrpSpPr>
          <p:grpSpPr>
            <a:xfrm>
              <a:off x="261016" y="0"/>
              <a:ext cx="186404" cy="186404"/>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1" name="Group 21"/>
            <p:cNvGrpSpPr/>
            <p:nvPr/>
          </p:nvGrpSpPr>
          <p:grpSpPr>
            <a:xfrm>
              <a:off x="522032" y="0"/>
              <a:ext cx="186404" cy="186404"/>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3" name="TextBox 23"/>
          <p:cNvSpPr txBox="1"/>
          <p:nvPr/>
        </p:nvSpPr>
        <p:spPr>
          <a:xfrm>
            <a:off x="2272748" y="4674446"/>
            <a:ext cx="13504842" cy="3947170"/>
          </a:xfrm>
          <a:prstGeom prst="rect">
            <a:avLst/>
          </a:prstGeom>
        </p:spPr>
        <p:txBody>
          <a:bodyPr lIns="0" tIns="0" rIns="0" bIns="0" rtlCol="0" anchor="t">
            <a:spAutoFit/>
          </a:bodyPr>
          <a:lstStyle/>
          <a:p>
            <a:pPr algn="l">
              <a:lnSpc>
                <a:spcPts val="4920"/>
              </a:lnSpc>
            </a:pPr>
            <a:r>
              <a:rPr lang="en-US" sz="1968">
                <a:solidFill>
                  <a:srgbClr val="FFFFFF"/>
                </a:solidFill>
                <a:latin typeface="Canva Sans"/>
                <a:ea typeface="Canva Sans"/>
                <a:cs typeface="Canva Sans"/>
                <a:sym typeface="Canva Sans"/>
              </a:rPr>
              <a:t>@SpringBootApplication</a:t>
            </a:r>
          </a:p>
          <a:p>
            <a:pPr algn="l">
              <a:lnSpc>
                <a:spcPts val="4920"/>
              </a:lnSpc>
            </a:pPr>
            <a:r>
              <a:rPr lang="en-US" sz="1968">
                <a:solidFill>
                  <a:srgbClr val="FFFFFF"/>
                </a:solidFill>
                <a:latin typeface="Canva Sans"/>
                <a:ea typeface="Canva Sans"/>
                <a:cs typeface="Canva Sans"/>
                <a:sym typeface="Canva Sans"/>
              </a:rPr>
              <a:t>@EnableEurekaClient</a:t>
            </a:r>
          </a:p>
          <a:p>
            <a:pPr algn="l">
              <a:lnSpc>
                <a:spcPts val="4920"/>
              </a:lnSpc>
            </a:pPr>
            <a:r>
              <a:rPr lang="en-US" sz="1968">
                <a:solidFill>
                  <a:srgbClr val="FFFFFF"/>
                </a:solidFill>
                <a:latin typeface="Canva Sans"/>
                <a:ea typeface="Canva Sans"/>
                <a:cs typeface="Canva Sans"/>
                <a:sym typeface="Canva Sans"/>
              </a:rPr>
              <a:t>public class MyServiceApplication {</a:t>
            </a:r>
          </a:p>
          <a:p>
            <a:pPr algn="l">
              <a:lnSpc>
                <a:spcPts val="4920"/>
              </a:lnSpc>
            </a:pPr>
            <a:r>
              <a:rPr lang="en-US" sz="1968">
                <a:solidFill>
                  <a:srgbClr val="FFFFFF"/>
                </a:solidFill>
                <a:latin typeface="Canva Sans"/>
                <a:ea typeface="Canva Sans"/>
                <a:cs typeface="Canva Sans"/>
                <a:sym typeface="Canva Sans"/>
              </a:rPr>
              <a:t>    public static void main(String[] args) {</a:t>
            </a:r>
          </a:p>
          <a:p>
            <a:pPr algn="l">
              <a:lnSpc>
                <a:spcPts val="3936"/>
              </a:lnSpc>
            </a:pPr>
            <a:r>
              <a:rPr lang="en-US" sz="1968">
                <a:solidFill>
                  <a:srgbClr val="FFFFFF"/>
                </a:solidFill>
                <a:latin typeface="Canva Sans"/>
                <a:ea typeface="Canva Sans"/>
                <a:cs typeface="Canva Sans"/>
                <a:sym typeface="Canva Sans"/>
              </a:rPr>
              <a:t>        SpringApplication.run(MyServiceApplication.class, args);</a:t>
            </a:r>
          </a:p>
          <a:p>
            <a:pPr algn="l">
              <a:lnSpc>
                <a:spcPts val="3936"/>
              </a:lnSpc>
            </a:pPr>
            <a:r>
              <a:rPr lang="en-US" sz="1968">
                <a:solidFill>
                  <a:srgbClr val="FFFFFF"/>
                </a:solidFill>
                <a:latin typeface="Canva Sans"/>
                <a:ea typeface="Canva Sans"/>
                <a:cs typeface="Canva Sans"/>
                <a:sym typeface="Canva Sans"/>
              </a:rPr>
              <a:t>    }</a:t>
            </a:r>
          </a:p>
          <a:p>
            <a:pPr algn="l">
              <a:lnSpc>
                <a:spcPts val="3936"/>
              </a:lnSpc>
            </a:pPr>
            <a:r>
              <a:rPr lang="en-US" sz="1968">
                <a:solidFill>
                  <a:srgbClr val="FFFFFF"/>
                </a:solidFill>
                <a:latin typeface="Canva Sans"/>
                <a:ea typeface="Canva Sans"/>
                <a:cs typeface="Canva Sans"/>
                <a:sym typeface="Canva Sans"/>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CONFIGURE EUREKA CLIENTS</a:t>
            </a:r>
          </a:p>
        </p:txBody>
      </p:sp>
      <p:sp>
        <p:nvSpPr>
          <p:cNvPr id="3" name="TextBox 3"/>
          <p:cNvSpPr txBox="1"/>
          <p:nvPr/>
        </p:nvSpPr>
        <p:spPr>
          <a:xfrm>
            <a:off x="1028700" y="2556727"/>
            <a:ext cx="16230600" cy="630509"/>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Configure Application Properties: Set up the application to register with the Eureka server.</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825764" y="4054492"/>
            <a:ext cx="14586595" cy="3859400"/>
            <a:chOff x="0" y="0"/>
            <a:chExt cx="9188282" cy="2431086"/>
          </a:xfrm>
        </p:grpSpPr>
        <p:sp>
          <p:nvSpPr>
            <p:cNvPr id="12" name="Freeform 12"/>
            <p:cNvSpPr/>
            <p:nvPr/>
          </p:nvSpPr>
          <p:spPr>
            <a:xfrm>
              <a:off x="0" y="0"/>
              <a:ext cx="9188283" cy="2431086"/>
            </a:xfrm>
            <a:custGeom>
              <a:avLst/>
              <a:gdLst/>
              <a:ahLst/>
              <a:cxnLst/>
              <a:rect l="l" t="t" r="r" b="b"/>
              <a:pathLst>
                <a:path w="9188283" h="2431086">
                  <a:moveTo>
                    <a:pt x="9063823" y="2431086"/>
                  </a:moveTo>
                  <a:lnTo>
                    <a:pt x="124460" y="2431086"/>
                  </a:lnTo>
                  <a:cubicBezTo>
                    <a:pt x="55880" y="2431086"/>
                    <a:pt x="0" y="2375206"/>
                    <a:pt x="0" y="2306625"/>
                  </a:cubicBezTo>
                  <a:lnTo>
                    <a:pt x="0" y="124460"/>
                  </a:lnTo>
                  <a:cubicBezTo>
                    <a:pt x="0" y="55880"/>
                    <a:pt x="55880" y="0"/>
                    <a:pt x="124460" y="0"/>
                  </a:cubicBezTo>
                  <a:lnTo>
                    <a:pt x="9063823" y="0"/>
                  </a:lnTo>
                  <a:cubicBezTo>
                    <a:pt x="9132402" y="0"/>
                    <a:pt x="9188283" y="55880"/>
                    <a:pt x="9188283" y="124460"/>
                  </a:cubicBezTo>
                  <a:lnTo>
                    <a:pt x="9188283" y="2306626"/>
                  </a:lnTo>
                  <a:cubicBezTo>
                    <a:pt x="9188283" y="2375206"/>
                    <a:pt x="9132402" y="2431086"/>
                    <a:pt x="9063823" y="2431086"/>
                  </a:cubicBezTo>
                  <a:close/>
                </a:path>
              </a:pathLst>
            </a:custGeom>
            <a:solidFill>
              <a:srgbClr val="1E1E1E"/>
            </a:solidFill>
          </p:spPr>
        </p:sp>
      </p:grpSp>
      <p:grpSp>
        <p:nvGrpSpPr>
          <p:cNvPr id="13" name="Group 13"/>
          <p:cNvGrpSpPr/>
          <p:nvPr/>
        </p:nvGrpSpPr>
        <p:grpSpPr>
          <a:xfrm>
            <a:off x="2065539" y="4177483"/>
            <a:ext cx="14108695" cy="487439"/>
            <a:chOff x="0" y="0"/>
            <a:chExt cx="3732176" cy="128942"/>
          </a:xfrm>
        </p:grpSpPr>
        <p:sp>
          <p:nvSpPr>
            <p:cNvPr id="14" name="Freeform 14"/>
            <p:cNvSpPr/>
            <p:nvPr/>
          </p:nvSpPr>
          <p:spPr>
            <a:xfrm>
              <a:off x="0" y="0"/>
              <a:ext cx="3732176" cy="128942"/>
            </a:xfrm>
            <a:custGeom>
              <a:avLst/>
              <a:gdLst/>
              <a:ahLst/>
              <a:cxnLst/>
              <a:rect l="l" t="t" r="r" b="b"/>
              <a:pathLst>
                <a:path w="3732176" h="128942">
                  <a:moveTo>
                    <a:pt x="13170" y="0"/>
                  </a:moveTo>
                  <a:lnTo>
                    <a:pt x="3719006" y="0"/>
                  </a:lnTo>
                  <a:cubicBezTo>
                    <a:pt x="3726280" y="0"/>
                    <a:pt x="3732176" y="5896"/>
                    <a:pt x="3732176" y="13170"/>
                  </a:cubicBezTo>
                  <a:lnTo>
                    <a:pt x="3732176" y="115773"/>
                  </a:lnTo>
                  <a:cubicBezTo>
                    <a:pt x="3732176" y="119265"/>
                    <a:pt x="3730788" y="122615"/>
                    <a:pt x="3728319" y="125085"/>
                  </a:cubicBezTo>
                  <a:cubicBezTo>
                    <a:pt x="3725849" y="127555"/>
                    <a:pt x="3722499" y="128942"/>
                    <a:pt x="3719006" y="128942"/>
                  </a:cubicBezTo>
                  <a:lnTo>
                    <a:pt x="13170" y="128942"/>
                  </a:lnTo>
                  <a:cubicBezTo>
                    <a:pt x="5896" y="128942"/>
                    <a:pt x="0" y="123046"/>
                    <a:pt x="0" y="115773"/>
                  </a:cubicBezTo>
                  <a:lnTo>
                    <a:pt x="0" y="13170"/>
                  </a:lnTo>
                  <a:cubicBezTo>
                    <a:pt x="0" y="5896"/>
                    <a:pt x="5896" y="0"/>
                    <a:pt x="13170" y="0"/>
                  </a:cubicBezTo>
                  <a:close/>
                </a:path>
              </a:pathLst>
            </a:custGeom>
            <a:solidFill>
              <a:srgbClr val="FFFFFF"/>
            </a:solidFill>
          </p:spPr>
        </p:sp>
        <p:sp>
          <p:nvSpPr>
            <p:cNvPr id="15" name="TextBox 15"/>
            <p:cNvSpPr txBox="1"/>
            <p:nvPr/>
          </p:nvSpPr>
          <p:spPr>
            <a:xfrm>
              <a:off x="0" y="-47625"/>
              <a:ext cx="3732176" cy="176567"/>
            </a:xfrm>
            <a:prstGeom prst="rect">
              <a:avLst/>
            </a:prstGeom>
          </p:spPr>
          <p:txBody>
            <a:bodyPr lIns="50800" tIns="50800" rIns="50800" bIns="50800" rtlCol="0" anchor="ctr"/>
            <a:lstStyle/>
            <a:p>
              <a:pPr algn="ctr">
                <a:lnSpc>
                  <a:spcPts val="2800"/>
                </a:lnSpc>
              </a:pPr>
              <a:endParaRPr/>
            </a:p>
          </p:txBody>
        </p:sp>
      </p:grpSp>
      <p:grpSp>
        <p:nvGrpSpPr>
          <p:cNvPr id="16" name="Group 16"/>
          <p:cNvGrpSpPr/>
          <p:nvPr/>
        </p:nvGrpSpPr>
        <p:grpSpPr>
          <a:xfrm>
            <a:off x="2272748" y="4351301"/>
            <a:ext cx="531326" cy="139803"/>
            <a:chOff x="0" y="0"/>
            <a:chExt cx="708435" cy="186404"/>
          </a:xfrm>
        </p:grpSpPr>
        <p:grpSp>
          <p:nvGrpSpPr>
            <p:cNvPr id="17" name="Group 17"/>
            <p:cNvGrpSpPr/>
            <p:nvPr/>
          </p:nvGrpSpPr>
          <p:grpSpPr>
            <a:xfrm>
              <a:off x="0" y="0"/>
              <a:ext cx="186404" cy="186404"/>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9" name="Group 19"/>
            <p:cNvGrpSpPr/>
            <p:nvPr/>
          </p:nvGrpSpPr>
          <p:grpSpPr>
            <a:xfrm>
              <a:off x="261016" y="0"/>
              <a:ext cx="186404" cy="186404"/>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1" name="Group 21"/>
            <p:cNvGrpSpPr/>
            <p:nvPr/>
          </p:nvGrpSpPr>
          <p:grpSpPr>
            <a:xfrm>
              <a:off x="522032" y="0"/>
              <a:ext cx="186404" cy="186404"/>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3" name="TextBox 23"/>
          <p:cNvSpPr txBox="1"/>
          <p:nvPr/>
        </p:nvSpPr>
        <p:spPr>
          <a:xfrm>
            <a:off x="2272748" y="4895850"/>
            <a:ext cx="13504842" cy="1779907"/>
          </a:xfrm>
          <a:prstGeom prst="rect">
            <a:avLst/>
          </a:prstGeom>
        </p:spPr>
        <p:txBody>
          <a:bodyPr lIns="0" tIns="0" rIns="0" bIns="0" rtlCol="0" anchor="t">
            <a:spAutoFit/>
          </a:bodyPr>
          <a:lstStyle/>
          <a:p>
            <a:pPr algn="l">
              <a:lnSpc>
                <a:spcPts val="4920"/>
              </a:lnSpc>
            </a:pPr>
            <a:r>
              <a:rPr lang="en-US" sz="1968">
                <a:solidFill>
                  <a:srgbClr val="FFFFFF"/>
                </a:solidFill>
                <a:latin typeface="Canva Sans"/>
                <a:ea typeface="Canva Sans"/>
                <a:cs typeface="Canva Sans"/>
                <a:sym typeface="Canva Sans"/>
              </a:rPr>
              <a:t>spring.application.name=my-service</a:t>
            </a:r>
          </a:p>
          <a:p>
            <a:pPr algn="l">
              <a:lnSpc>
                <a:spcPts val="4920"/>
              </a:lnSpc>
            </a:pPr>
            <a:r>
              <a:rPr lang="en-US" sz="1968">
                <a:solidFill>
                  <a:srgbClr val="FFFFFF"/>
                </a:solidFill>
                <a:latin typeface="Canva Sans"/>
                <a:ea typeface="Canva Sans"/>
                <a:cs typeface="Canva Sans"/>
                <a:sym typeface="Canva Sans"/>
              </a:rPr>
              <a:t>eureka.client.serviceUrl.defaultZone=http://localhost:8761/eureka/</a:t>
            </a:r>
          </a:p>
          <a:p>
            <a:pPr algn="l">
              <a:lnSpc>
                <a:spcPts val="4920"/>
              </a:lnSpc>
            </a:pPr>
            <a:endParaRPr lang="en-US" sz="1968">
              <a:solidFill>
                <a:srgbClr val="FFFFFF"/>
              </a:solidFill>
              <a:latin typeface="Canva Sans"/>
              <a:ea typeface="Canva Sans"/>
              <a:cs typeface="Canva Sans"/>
              <a:sym typeface="Canva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SERVICE DISCOVERY AND COMMUNICATION</a:t>
            </a:r>
          </a:p>
        </p:txBody>
      </p:sp>
      <p:sp>
        <p:nvSpPr>
          <p:cNvPr id="3" name="TextBox 3"/>
          <p:cNvSpPr txBox="1"/>
          <p:nvPr/>
        </p:nvSpPr>
        <p:spPr>
          <a:xfrm>
            <a:off x="1028700" y="1817067"/>
            <a:ext cx="16230600" cy="2157454"/>
          </a:xfrm>
          <a:prstGeom prst="rect">
            <a:avLst/>
          </a:prstGeom>
        </p:spPr>
        <p:txBody>
          <a:bodyPr lIns="0" tIns="0" rIns="0" bIns="0" rtlCol="0" anchor="t">
            <a:spAutoFit/>
          </a:bodyPr>
          <a:lstStyle/>
          <a:p>
            <a:pPr algn="l">
              <a:lnSpc>
                <a:spcPts val="4400"/>
              </a:lnSpc>
            </a:pPr>
            <a:r>
              <a:rPr lang="en-US" sz="2200">
                <a:solidFill>
                  <a:srgbClr val="000000"/>
                </a:solidFill>
                <a:latin typeface="Canva Sans"/>
                <a:ea typeface="Canva Sans"/>
                <a:cs typeface="Canva Sans"/>
                <a:sym typeface="Canva Sans"/>
              </a:rPr>
              <a:t>Discovering Services: Use the DiscoveryClient interface provided by Spring Cloud to discover other services registered with Eureka.</a:t>
            </a:r>
          </a:p>
          <a:p>
            <a:pPr algn="l">
              <a:lnSpc>
                <a:spcPts val="4400"/>
              </a:lnSpc>
            </a:pPr>
            <a:r>
              <a:rPr lang="en-US" sz="2200">
                <a:solidFill>
                  <a:srgbClr val="000000"/>
                </a:solidFill>
                <a:latin typeface="Canva Sans"/>
                <a:ea typeface="Canva Sans"/>
                <a:cs typeface="Canva Sans"/>
                <a:sym typeface="Canva Sans"/>
              </a:rPr>
              <a:t>Load Balancing: Spring Cloud automatically provides client-side load balancing via Ribbon when using RestTemplate or Feign.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825764" y="4054492"/>
            <a:ext cx="14586595" cy="4890698"/>
            <a:chOff x="0" y="0"/>
            <a:chExt cx="9188282" cy="3080713"/>
          </a:xfrm>
        </p:grpSpPr>
        <p:sp>
          <p:nvSpPr>
            <p:cNvPr id="12" name="Freeform 12"/>
            <p:cNvSpPr/>
            <p:nvPr/>
          </p:nvSpPr>
          <p:spPr>
            <a:xfrm>
              <a:off x="0" y="0"/>
              <a:ext cx="9188283" cy="3080713"/>
            </a:xfrm>
            <a:custGeom>
              <a:avLst/>
              <a:gdLst/>
              <a:ahLst/>
              <a:cxnLst/>
              <a:rect l="l" t="t" r="r" b="b"/>
              <a:pathLst>
                <a:path w="9188283" h="3080713">
                  <a:moveTo>
                    <a:pt x="9063823" y="3080713"/>
                  </a:moveTo>
                  <a:lnTo>
                    <a:pt x="124460" y="3080713"/>
                  </a:lnTo>
                  <a:cubicBezTo>
                    <a:pt x="55880" y="3080713"/>
                    <a:pt x="0" y="3024833"/>
                    <a:pt x="0" y="2956253"/>
                  </a:cubicBezTo>
                  <a:lnTo>
                    <a:pt x="0" y="124460"/>
                  </a:lnTo>
                  <a:cubicBezTo>
                    <a:pt x="0" y="55880"/>
                    <a:pt x="55880" y="0"/>
                    <a:pt x="124460" y="0"/>
                  </a:cubicBezTo>
                  <a:lnTo>
                    <a:pt x="9063823" y="0"/>
                  </a:lnTo>
                  <a:cubicBezTo>
                    <a:pt x="9132402" y="0"/>
                    <a:pt x="9188283" y="55880"/>
                    <a:pt x="9188283" y="124460"/>
                  </a:cubicBezTo>
                  <a:lnTo>
                    <a:pt x="9188283" y="2956253"/>
                  </a:lnTo>
                  <a:cubicBezTo>
                    <a:pt x="9188283" y="3024833"/>
                    <a:pt x="9132402" y="3080713"/>
                    <a:pt x="9063823" y="3080713"/>
                  </a:cubicBezTo>
                  <a:close/>
                </a:path>
              </a:pathLst>
            </a:custGeom>
            <a:solidFill>
              <a:srgbClr val="1E1E1E"/>
            </a:solidFill>
          </p:spPr>
        </p:sp>
      </p:grpSp>
      <p:grpSp>
        <p:nvGrpSpPr>
          <p:cNvPr id="13" name="Group 13"/>
          <p:cNvGrpSpPr/>
          <p:nvPr/>
        </p:nvGrpSpPr>
        <p:grpSpPr>
          <a:xfrm>
            <a:off x="2065539" y="4177483"/>
            <a:ext cx="14108695" cy="487439"/>
            <a:chOff x="0" y="0"/>
            <a:chExt cx="3732176" cy="128942"/>
          </a:xfrm>
        </p:grpSpPr>
        <p:sp>
          <p:nvSpPr>
            <p:cNvPr id="14" name="Freeform 14"/>
            <p:cNvSpPr/>
            <p:nvPr/>
          </p:nvSpPr>
          <p:spPr>
            <a:xfrm>
              <a:off x="0" y="0"/>
              <a:ext cx="3732176" cy="128942"/>
            </a:xfrm>
            <a:custGeom>
              <a:avLst/>
              <a:gdLst/>
              <a:ahLst/>
              <a:cxnLst/>
              <a:rect l="l" t="t" r="r" b="b"/>
              <a:pathLst>
                <a:path w="3732176" h="128942">
                  <a:moveTo>
                    <a:pt x="13170" y="0"/>
                  </a:moveTo>
                  <a:lnTo>
                    <a:pt x="3719006" y="0"/>
                  </a:lnTo>
                  <a:cubicBezTo>
                    <a:pt x="3726280" y="0"/>
                    <a:pt x="3732176" y="5896"/>
                    <a:pt x="3732176" y="13170"/>
                  </a:cubicBezTo>
                  <a:lnTo>
                    <a:pt x="3732176" y="115773"/>
                  </a:lnTo>
                  <a:cubicBezTo>
                    <a:pt x="3732176" y="119265"/>
                    <a:pt x="3730788" y="122615"/>
                    <a:pt x="3728319" y="125085"/>
                  </a:cubicBezTo>
                  <a:cubicBezTo>
                    <a:pt x="3725849" y="127555"/>
                    <a:pt x="3722499" y="128942"/>
                    <a:pt x="3719006" y="128942"/>
                  </a:cubicBezTo>
                  <a:lnTo>
                    <a:pt x="13170" y="128942"/>
                  </a:lnTo>
                  <a:cubicBezTo>
                    <a:pt x="5896" y="128942"/>
                    <a:pt x="0" y="123046"/>
                    <a:pt x="0" y="115773"/>
                  </a:cubicBezTo>
                  <a:lnTo>
                    <a:pt x="0" y="13170"/>
                  </a:lnTo>
                  <a:cubicBezTo>
                    <a:pt x="0" y="5896"/>
                    <a:pt x="5896" y="0"/>
                    <a:pt x="13170" y="0"/>
                  </a:cubicBezTo>
                  <a:close/>
                </a:path>
              </a:pathLst>
            </a:custGeom>
            <a:solidFill>
              <a:srgbClr val="FFFFFF"/>
            </a:solidFill>
          </p:spPr>
        </p:sp>
        <p:sp>
          <p:nvSpPr>
            <p:cNvPr id="15" name="TextBox 15"/>
            <p:cNvSpPr txBox="1"/>
            <p:nvPr/>
          </p:nvSpPr>
          <p:spPr>
            <a:xfrm>
              <a:off x="0" y="-47625"/>
              <a:ext cx="3732176" cy="176567"/>
            </a:xfrm>
            <a:prstGeom prst="rect">
              <a:avLst/>
            </a:prstGeom>
          </p:spPr>
          <p:txBody>
            <a:bodyPr lIns="50800" tIns="50800" rIns="50800" bIns="50800" rtlCol="0" anchor="ctr"/>
            <a:lstStyle/>
            <a:p>
              <a:pPr algn="ctr">
                <a:lnSpc>
                  <a:spcPts val="2800"/>
                </a:lnSpc>
              </a:pPr>
              <a:endParaRPr/>
            </a:p>
          </p:txBody>
        </p:sp>
      </p:grpSp>
      <p:grpSp>
        <p:nvGrpSpPr>
          <p:cNvPr id="16" name="Group 16"/>
          <p:cNvGrpSpPr/>
          <p:nvPr/>
        </p:nvGrpSpPr>
        <p:grpSpPr>
          <a:xfrm>
            <a:off x="2272748" y="4351301"/>
            <a:ext cx="531326" cy="139803"/>
            <a:chOff x="0" y="0"/>
            <a:chExt cx="708435" cy="186404"/>
          </a:xfrm>
        </p:grpSpPr>
        <p:grpSp>
          <p:nvGrpSpPr>
            <p:cNvPr id="17" name="Group 17"/>
            <p:cNvGrpSpPr/>
            <p:nvPr/>
          </p:nvGrpSpPr>
          <p:grpSpPr>
            <a:xfrm>
              <a:off x="0" y="0"/>
              <a:ext cx="186404" cy="186404"/>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9" name="Group 19"/>
            <p:cNvGrpSpPr/>
            <p:nvPr/>
          </p:nvGrpSpPr>
          <p:grpSpPr>
            <a:xfrm>
              <a:off x="261016" y="0"/>
              <a:ext cx="186404" cy="186404"/>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1" name="Group 21"/>
            <p:cNvGrpSpPr/>
            <p:nvPr/>
          </p:nvGrpSpPr>
          <p:grpSpPr>
            <a:xfrm>
              <a:off x="522032" y="0"/>
              <a:ext cx="186404" cy="186404"/>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3" name="TextBox 23"/>
          <p:cNvSpPr txBox="1"/>
          <p:nvPr/>
        </p:nvSpPr>
        <p:spPr>
          <a:xfrm>
            <a:off x="2272748" y="4674446"/>
            <a:ext cx="13504842" cy="3637110"/>
          </a:xfrm>
          <a:prstGeom prst="rect">
            <a:avLst/>
          </a:prstGeom>
        </p:spPr>
        <p:txBody>
          <a:bodyPr lIns="0" tIns="0" rIns="0" bIns="0" rtlCol="0" anchor="t">
            <a:spAutoFit/>
          </a:bodyPr>
          <a:lstStyle/>
          <a:p>
            <a:pPr algn="l">
              <a:lnSpc>
                <a:spcPts val="4920"/>
              </a:lnSpc>
            </a:pPr>
            <a:r>
              <a:rPr lang="en-US" sz="1968">
                <a:solidFill>
                  <a:srgbClr val="FFFFFF"/>
                </a:solidFill>
                <a:latin typeface="Canva Sans"/>
                <a:ea typeface="Canva Sans"/>
                <a:cs typeface="Canva Sans"/>
                <a:sym typeface="Canva Sans"/>
              </a:rPr>
              <a:t>@Autowired</a:t>
            </a:r>
          </a:p>
          <a:p>
            <a:pPr algn="l">
              <a:lnSpc>
                <a:spcPts val="4920"/>
              </a:lnSpc>
            </a:pPr>
            <a:r>
              <a:rPr lang="en-US" sz="1968">
                <a:solidFill>
                  <a:srgbClr val="FFFFFF"/>
                </a:solidFill>
                <a:latin typeface="Canva Sans"/>
                <a:ea typeface="Canva Sans"/>
                <a:cs typeface="Canva Sans"/>
                <a:sym typeface="Canva Sans"/>
              </a:rPr>
              <a:t>private DiscoveryClient discoveryClient;</a:t>
            </a:r>
          </a:p>
          <a:p>
            <a:pPr algn="l">
              <a:lnSpc>
                <a:spcPts val="4920"/>
              </a:lnSpc>
            </a:pPr>
            <a:endParaRPr lang="en-US" sz="1968">
              <a:solidFill>
                <a:srgbClr val="FFFFFF"/>
              </a:solidFill>
              <a:latin typeface="Canva Sans"/>
              <a:ea typeface="Canva Sans"/>
              <a:cs typeface="Canva Sans"/>
              <a:sym typeface="Canva Sans"/>
            </a:endParaRPr>
          </a:p>
          <a:p>
            <a:pPr algn="l">
              <a:lnSpc>
                <a:spcPts val="4920"/>
              </a:lnSpc>
            </a:pPr>
            <a:r>
              <a:rPr lang="en-US" sz="1968">
                <a:solidFill>
                  <a:srgbClr val="FFFFFF"/>
                </a:solidFill>
                <a:latin typeface="Canva Sans"/>
                <a:ea typeface="Canva Sans"/>
                <a:cs typeface="Canva Sans"/>
                <a:sym typeface="Canva Sans"/>
              </a:rPr>
              <a:t>public List&lt;ServiceInstance&gt; getInstances(String serviceName) {</a:t>
            </a:r>
          </a:p>
          <a:p>
            <a:pPr algn="l">
              <a:lnSpc>
                <a:spcPts val="4920"/>
              </a:lnSpc>
            </a:pPr>
            <a:r>
              <a:rPr lang="en-US" sz="1968">
                <a:solidFill>
                  <a:srgbClr val="FFFFFF"/>
                </a:solidFill>
                <a:latin typeface="Canva Sans"/>
                <a:ea typeface="Canva Sans"/>
                <a:cs typeface="Canva Sans"/>
                <a:sym typeface="Canva Sans"/>
              </a:rPr>
              <a:t>    return discoveryClient.getInstances(serviceName);</a:t>
            </a:r>
          </a:p>
          <a:p>
            <a:pPr algn="l">
              <a:lnSpc>
                <a:spcPts val="4920"/>
              </a:lnSpc>
            </a:pPr>
            <a:r>
              <a:rPr lang="en-US" sz="1968">
                <a:solidFill>
                  <a:srgbClr val="FFFFFF"/>
                </a:solidFill>
                <a:latin typeface="Canva Sans"/>
                <a:ea typeface="Canva Sans"/>
                <a:cs typeface="Canva Sans"/>
                <a:sym typeface="Canva Sans"/>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TESTING AND DEPLOYMENT</a:t>
            </a:r>
          </a:p>
        </p:txBody>
      </p:sp>
      <p:sp>
        <p:nvSpPr>
          <p:cNvPr id="3" name="TextBox 3"/>
          <p:cNvSpPr txBox="1"/>
          <p:nvPr/>
        </p:nvSpPr>
        <p:spPr>
          <a:xfrm>
            <a:off x="1028700" y="3736202"/>
            <a:ext cx="16230600" cy="3373526"/>
          </a:xfrm>
          <a:prstGeom prst="rect">
            <a:avLst/>
          </a:prstGeom>
        </p:spPr>
        <p:txBody>
          <a:bodyPr lIns="0" tIns="0" rIns="0" bIns="0" rtlCol="0" anchor="t">
            <a:spAutoFit/>
          </a:bodyPr>
          <a:lstStyle/>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Run Eureka Server: Start the Eureka server and check if it's running on http://localhost:8761.</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Register Clients: Start your services, and they should automatically register with the Eureka server.</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Monitor the Registry: Use the Eureka dashboard at http://localhost:8761 to monitor registered services.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9"/>
            <a:ext cx="16230600" cy="908046"/>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OPTIONAL: CONFIGURING HIGH AVAILABILITY</a:t>
            </a:r>
          </a:p>
        </p:txBody>
      </p:sp>
      <p:sp>
        <p:nvSpPr>
          <p:cNvPr id="3" name="TextBox 3"/>
          <p:cNvSpPr txBox="1"/>
          <p:nvPr/>
        </p:nvSpPr>
        <p:spPr>
          <a:xfrm>
            <a:off x="1028700" y="2707571"/>
            <a:ext cx="16230600" cy="5430789"/>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Cluster Eureka Servers: Set up multiple Eureka servers for redundancy. Configure each server to replicate its registry with the others.</a:t>
            </a:r>
          </a:p>
          <a:p>
            <a:pPr algn="l">
              <a:lnSpc>
                <a:spcPts val="5400"/>
              </a:lnSpc>
            </a:pPr>
            <a:endParaRPr lang="en-US" sz="2700">
              <a:solidFill>
                <a:srgbClr val="000000"/>
              </a:solidFill>
              <a:latin typeface="Canva Sans"/>
              <a:ea typeface="Canva Sans"/>
              <a:cs typeface="Canva Sans"/>
              <a:sym typeface="Canva Sans"/>
            </a:endParaRPr>
          </a:p>
          <a:p>
            <a:pPr algn="l">
              <a:lnSpc>
                <a:spcPts val="5400"/>
              </a:lnSpc>
            </a:pPr>
            <a:r>
              <a:rPr lang="en-US" sz="2700">
                <a:solidFill>
                  <a:srgbClr val="000000"/>
                </a:solidFill>
                <a:latin typeface="Canva Sans"/>
                <a:ea typeface="Canva Sans"/>
                <a:cs typeface="Canva Sans"/>
                <a:sym typeface="Canva Sans"/>
              </a:rPr>
              <a:t>eureka.client.serviceUrl.defaultZone=http://eureka-peer1:8761/eureka/,http://eureka-peer2:8761/eureka/</a:t>
            </a:r>
          </a:p>
          <a:p>
            <a:pPr algn="l">
              <a:lnSpc>
                <a:spcPts val="5400"/>
              </a:lnSpc>
            </a:pPr>
            <a:endParaRPr lang="en-US" sz="2700">
              <a:solidFill>
                <a:srgbClr val="000000"/>
              </a:solidFill>
              <a:latin typeface="Canva Sans"/>
              <a:ea typeface="Canva Sans"/>
              <a:cs typeface="Canva Sans"/>
              <a:sym typeface="Canva Sans"/>
            </a:endParaRPr>
          </a:p>
          <a:p>
            <a:pPr algn="l">
              <a:lnSpc>
                <a:spcPts val="5400"/>
              </a:lnSpc>
            </a:pPr>
            <a:r>
              <a:rPr lang="en-US" sz="2700">
                <a:solidFill>
                  <a:srgbClr val="000000"/>
                </a:solidFill>
                <a:latin typeface="Canva Sans"/>
                <a:ea typeface="Canva Sans"/>
                <a:cs typeface="Canva Sans"/>
                <a:sym typeface="Canva Sans"/>
              </a:rPr>
              <a:t>By following these steps, you can successfully integrate Eureka into your microservices architecture, enabling dynamic service discovery and improved resiliency in your application.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SEQUENCE DIAGRAM</a:t>
            </a:r>
          </a:p>
        </p:txBody>
      </p:sp>
      <p:sp>
        <p:nvSpPr>
          <p:cNvPr id="3" name="TextBox 3"/>
          <p:cNvSpPr txBox="1"/>
          <p:nvPr/>
        </p:nvSpPr>
        <p:spPr>
          <a:xfrm>
            <a:off x="1028700" y="2680020"/>
            <a:ext cx="16230600" cy="5181603"/>
          </a:xfrm>
          <a:prstGeom prst="rect">
            <a:avLst/>
          </a:prstGeom>
        </p:spPr>
        <p:txBody>
          <a:bodyPr lIns="0" tIns="0" rIns="0" bIns="0" rtlCol="0" anchor="t">
            <a:spAutoFit/>
          </a:bodyPr>
          <a:lstStyle/>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Purpose: Shows how objects interact in a particular sequence to achieve a specific outcome.</a:t>
            </a:r>
          </a:p>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Components:</a:t>
            </a:r>
          </a:p>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Objects: Represented as rectangles at the top.</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Lifelines: Dashed lines extending down from objects.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Messages: Arrows showing communication between objects, annotated with message names.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74047" y="2930341"/>
            <a:ext cx="9425427" cy="5266028"/>
          </a:xfrm>
          <a:custGeom>
            <a:avLst/>
            <a:gdLst/>
            <a:ahLst/>
            <a:cxnLst/>
            <a:rect l="l" t="t" r="r" b="b"/>
            <a:pathLst>
              <a:path w="9425427" h="5266028">
                <a:moveTo>
                  <a:pt x="0" y="0"/>
                </a:moveTo>
                <a:lnTo>
                  <a:pt x="9425427" y="0"/>
                </a:lnTo>
                <a:lnTo>
                  <a:pt x="9425427" y="5266028"/>
                </a:lnTo>
                <a:lnTo>
                  <a:pt x="0" y="5266028"/>
                </a:lnTo>
                <a:lnTo>
                  <a:pt x="0" y="0"/>
                </a:lnTo>
                <a:close/>
              </a:path>
            </a:pathLst>
          </a:custGeom>
          <a:blipFill>
            <a:blip r:embed="rId2"/>
            <a:stretch>
              <a:fillRect l="-18472" t="-14455" r="-19687" b="-9187"/>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SEQUENCE DIAGRAM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ACTIVITY DIAGRAM</a:t>
            </a:r>
          </a:p>
        </p:txBody>
      </p:sp>
      <p:sp>
        <p:nvSpPr>
          <p:cNvPr id="3" name="TextBox 3"/>
          <p:cNvSpPr txBox="1"/>
          <p:nvPr/>
        </p:nvSpPr>
        <p:spPr>
          <a:xfrm>
            <a:off x="1028700" y="2680020"/>
            <a:ext cx="16230600" cy="5181603"/>
          </a:xfrm>
          <a:prstGeom prst="rect">
            <a:avLst/>
          </a:prstGeom>
        </p:spPr>
        <p:txBody>
          <a:bodyPr lIns="0" tIns="0" rIns="0" bIns="0" rtlCol="0" anchor="t">
            <a:spAutoFit/>
          </a:bodyPr>
          <a:lstStyle/>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Purpose: Describes the dynamic aspects of a system, particularly the flow of activities or operations.</a:t>
            </a:r>
          </a:p>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Components: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Activities: Rounded rectangles representing actions.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Flows: Arrows showing the direction of flow.</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Decision Points: Diamonds representing branching points.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Start/End Points: Filled circles (start) and filled circles with borders (end).</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74047" y="2930341"/>
            <a:ext cx="9425427" cy="5266028"/>
          </a:xfrm>
          <a:custGeom>
            <a:avLst/>
            <a:gdLst/>
            <a:ahLst/>
            <a:cxnLst/>
            <a:rect l="l" t="t" r="r" b="b"/>
            <a:pathLst>
              <a:path w="9425427" h="5266028">
                <a:moveTo>
                  <a:pt x="0" y="0"/>
                </a:moveTo>
                <a:lnTo>
                  <a:pt x="9425427" y="0"/>
                </a:lnTo>
                <a:lnTo>
                  <a:pt x="9425427" y="5266028"/>
                </a:lnTo>
                <a:lnTo>
                  <a:pt x="0" y="5266028"/>
                </a:lnTo>
                <a:lnTo>
                  <a:pt x="0" y="0"/>
                </a:lnTo>
                <a:close/>
              </a:path>
            </a:pathLst>
          </a:custGeom>
          <a:blipFill>
            <a:blip r:embed="rId2"/>
            <a:stretch>
              <a:fillRect l="-18472" t="-14455" r="-19687" b="-9187"/>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ACTIVITY DIAGRAM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74047" y="2930341"/>
            <a:ext cx="9425427" cy="5266028"/>
          </a:xfrm>
          <a:custGeom>
            <a:avLst/>
            <a:gdLst/>
            <a:ahLst/>
            <a:cxnLst/>
            <a:rect l="l" t="t" r="r" b="b"/>
            <a:pathLst>
              <a:path w="9425427" h="5266028">
                <a:moveTo>
                  <a:pt x="0" y="0"/>
                </a:moveTo>
                <a:lnTo>
                  <a:pt x="9425427" y="0"/>
                </a:lnTo>
                <a:lnTo>
                  <a:pt x="9425427" y="5266028"/>
                </a:lnTo>
                <a:lnTo>
                  <a:pt x="0" y="5266028"/>
                </a:lnTo>
                <a:lnTo>
                  <a:pt x="0" y="0"/>
                </a:lnTo>
                <a:close/>
              </a:path>
            </a:pathLst>
          </a:custGeom>
          <a:blipFill>
            <a:blip r:embed="rId2"/>
            <a:stretch>
              <a:fillRect l="-18472" t="-14455" r="-19687" b="-9187"/>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ACTIVITY DIAGRAM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DBMS DATA MODELS</a:t>
            </a:r>
          </a:p>
        </p:txBody>
      </p:sp>
      <p:sp>
        <p:nvSpPr>
          <p:cNvPr id="3" name="TextBox 3"/>
          <p:cNvSpPr txBox="1"/>
          <p:nvPr/>
        </p:nvSpPr>
        <p:spPr>
          <a:xfrm>
            <a:off x="2637916" y="3199528"/>
            <a:ext cx="13012168" cy="49733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Defines the logical design and structure of a database</a:t>
            </a:r>
          </a:p>
          <a:p>
            <a:pPr algn="just">
              <a:lnSpc>
                <a:spcPts val="5749"/>
              </a:lnSpc>
            </a:pPr>
            <a:r>
              <a:rPr lang="en-US" sz="2299">
                <a:solidFill>
                  <a:srgbClr val="000000"/>
                </a:solidFill>
                <a:latin typeface="Canva Sans"/>
                <a:ea typeface="Canva Sans"/>
                <a:cs typeface="Canva Sans"/>
                <a:sym typeface="Canva Sans"/>
              </a:rPr>
              <a:t>•Hierarchical Model</a:t>
            </a:r>
          </a:p>
          <a:p>
            <a:pPr algn="just">
              <a:lnSpc>
                <a:spcPts val="5749"/>
              </a:lnSpc>
            </a:pPr>
            <a:r>
              <a:rPr lang="en-US" sz="2299">
                <a:solidFill>
                  <a:srgbClr val="000000"/>
                </a:solidFill>
                <a:latin typeface="Canva Sans"/>
                <a:ea typeface="Canva Sans"/>
                <a:cs typeface="Canva Sans"/>
                <a:sym typeface="Canva Sans"/>
              </a:rPr>
              <a:t>•Network Model</a:t>
            </a:r>
          </a:p>
          <a:p>
            <a:pPr algn="just">
              <a:lnSpc>
                <a:spcPts val="5749"/>
              </a:lnSpc>
            </a:pPr>
            <a:r>
              <a:rPr lang="en-US" sz="2299">
                <a:solidFill>
                  <a:srgbClr val="000000"/>
                </a:solidFill>
                <a:latin typeface="Canva Sans"/>
                <a:ea typeface="Canva Sans"/>
                <a:cs typeface="Canva Sans"/>
                <a:sym typeface="Canva Sans"/>
              </a:rPr>
              <a:t>•Entity-relationship Model</a:t>
            </a:r>
          </a:p>
          <a:p>
            <a:pPr algn="just">
              <a:lnSpc>
                <a:spcPts val="5749"/>
              </a:lnSpc>
            </a:pPr>
            <a:r>
              <a:rPr lang="en-US" sz="2299">
                <a:solidFill>
                  <a:srgbClr val="000000"/>
                </a:solidFill>
                <a:latin typeface="Canva Sans"/>
                <a:ea typeface="Canva Sans"/>
                <a:cs typeface="Canva Sans"/>
                <a:sym typeface="Canva Sans"/>
              </a:rPr>
              <a:t>•Relational Model</a:t>
            </a:r>
          </a:p>
          <a:p>
            <a:pPr algn="just">
              <a:lnSpc>
                <a:spcPts val="5749"/>
              </a:lnSpc>
            </a:pPr>
            <a:r>
              <a:rPr lang="en-US" sz="2299">
                <a:solidFill>
                  <a:srgbClr val="000000"/>
                </a:solidFill>
                <a:latin typeface="Canva Sans"/>
                <a:ea typeface="Canva Sans"/>
                <a:cs typeface="Canva Sans"/>
                <a:sym typeface="Canva Sans"/>
              </a:rPr>
              <a:t>•Defines how data will be stored, accessed, and updated in a database management system.</a:t>
            </a:r>
          </a:p>
          <a:p>
            <a:pPr algn="just">
              <a:lnSpc>
                <a:spcPts val="5749"/>
              </a:lnSpc>
            </a:pPr>
            <a:r>
              <a:rPr lang="en-US" sz="2299">
                <a:solidFill>
                  <a:srgbClr val="000000"/>
                </a:solidFill>
                <a:latin typeface="Canva Sans"/>
                <a:ea typeface="Canva Sans"/>
                <a:cs typeface="Canva Sans"/>
                <a:sym typeface="Canva Sans"/>
              </a:rPr>
              <a:t>• The Relational Model is the most widely used database model.</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70893" y="5075941"/>
            <a:ext cx="11746214" cy="4150082"/>
          </a:xfrm>
          <a:custGeom>
            <a:avLst/>
            <a:gdLst/>
            <a:ahLst/>
            <a:cxnLst/>
            <a:rect l="l" t="t" r="r" b="b"/>
            <a:pathLst>
              <a:path w="11746214" h="4150082">
                <a:moveTo>
                  <a:pt x="0" y="0"/>
                </a:moveTo>
                <a:lnTo>
                  <a:pt x="11746214" y="0"/>
                </a:lnTo>
                <a:lnTo>
                  <a:pt x="11746214" y="4150082"/>
                </a:lnTo>
                <a:lnTo>
                  <a:pt x="0" y="4150082"/>
                </a:lnTo>
                <a:lnTo>
                  <a:pt x="0" y="0"/>
                </a:lnTo>
                <a:close/>
              </a:path>
            </a:pathLst>
          </a:custGeom>
          <a:blipFill>
            <a:blip r:embed="rId2"/>
            <a:stretch>
              <a:fillRect/>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HIERARCHICAL MODEL</a:t>
            </a:r>
          </a:p>
        </p:txBody>
      </p:sp>
      <p:sp>
        <p:nvSpPr>
          <p:cNvPr id="4" name="TextBox 4"/>
          <p:cNvSpPr txBox="1"/>
          <p:nvPr/>
        </p:nvSpPr>
        <p:spPr>
          <a:xfrm>
            <a:off x="2637916" y="1779139"/>
            <a:ext cx="13012168" cy="28016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•It organizes data into a tree-like structure.</a:t>
            </a:r>
          </a:p>
          <a:p>
            <a:pPr algn="just">
              <a:lnSpc>
                <a:spcPts val="5749"/>
              </a:lnSpc>
            </a:pPr>
            <a:r>
              <a:rPr lang="en-US" sz="2299">
                <a:solidFill>
                  <a:srgbClr val="000000"/>
                </a:solidFill>
                <a:latin typeface="Canva Sans"/>
                <a:ea typeface="Canva Sans"/>
                <a:cs typeface="Canva Sans"/>
                <a:sym typeface="Canva Sans"/>
              </a:rPr>
              <a:t>•A child node will only have a single parent node.</a:t>
            </a:r>
          </a:p>
          <a:p>
            <a:pPr algn="just">
              <a:lnSpc>
                <a:spcPts val="5749"/>
              </a:lnSpc>
            </a:pPr>
            <a:r>
              <a:rPr lang="en-US" sz="2299">
                <a:solidFill>
                  <a:srgbClr val="000000"/>
                </a:solidFill>
                <a:latin typeface="Canva Sans"/>
                <a:ea typeface="Canva Sans"/>
                <a:cs typeface="Canva Sans"/>
                <a:sym typeface="Canva Sans"/>
              </a:rPr>
              <a:t>• E.g.. one department can have many courses, many professors and of-course many students.</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69087" y="4841246"/>
            <a:ext cx="9549825" cy="4550504"/>
          </a:xfrm>
          <a:custGeom>
            <a:avLst/>
            <a:gdLst/>
            <a:ahLst/>
            <a:cxnLst/>
            <a:rect l="l" t="t" r="r" b="b"/>
            <a:pathLst>
              <a:path w="9549825" h="4550504">
                <a:moveTo>
                  <a:pt x="0" y="0"/>
                </a:moveTo>
                <a:lnTo>
                  <a:pt x="9549826" y="0"/>
                </a:lnTo>
                <a:lnTo>
                  <a:pt x="9549826" y="4550504"/>
                </a:lnTo>
                <a:lnTo>
                  <a:pt x="0" y="4550504"/>
                </a:lnTo>
                <a:lnTo>
                  <a:pt x="0" y="0"/>
                </a:lnTo>
                <a:close/>
              </a:path>
            </a:pathLst>
          </a:custGeom>
          <a:blipFill>
            <a:blip r:embed="rId2"/>
            <a:stretch>
              <a:fillRect/>
            </a:stretch>
          </a:blipFill>
        </p:spPr>
      </p:sp>
      <p:sp>
        <p:nvSpPr>
          <p:cNvPr id="3" name="TextBox 3"/>
          <p:cNvSpPr txBox="1"/>
          <p:nvPr/>
        </p:nvSpPr>
        <p:spPr>
          <a:xfrm>
            <a:off x="6233407" y="781040"/>
            <a:ext cx="582118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NETWORK MODEL</a:t>
            </a:r>
          </a:p>
        </p:txBody>
      </p:sp>
      <p:sp>
        <p:nvSpPr>
          <p:cNvPr id="4" name="TextBox 4"/>
          <p:cNvSpPr txBox="1"/>
          <p:nvPr/>
        </p:nvSpPr>
        <p:spPr>
          <a:xfrm>
            <a:off x="2072288" y="1620684"/>
            <a:ext cx="14143424" cy="28016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It is an extension of the Hierarchical model.</a:t>
            </a:r>
          </a:p>
          <a:p>
            <a:pPr algn="just">
              <a:lnSpc>
                <a:spcPts val="5749"/>
              </a:lnSpc>
            </a:pPr>
            <a:r>
              <a:rPr lang="en-US" sz="2299">
                <a:solidFill>
                  <a:srgbClr val="000000"/>
                </a:solidFill>
                <a:latin typeface="Canva Sans"/>
                <a:ea typeface="Canva Sans"/>
                <a:cs typeface="Canva Sans"/>
                <a:sym typeface="Canva Sans"/>
              </a:rPr>
              <a:t>•Data is organized more like a graph.</a:t>
            </a:r>
          </a:p>
          <a:p>
            <a:pPr algn="just">
              <a:lnSpc>
                <a:spcPts val="5749"/>
              </a:lnSpc>
            </a:pPr>
            <a:r>
              <a:rPr lang="en-US" sz="2299">
                <a:solidFill>
                  <a:srgbClr val="000000"/>
                </a:solidFill>
                <a:latin typeface="Canva Sans"/>
                <a:ea typeface="Canva Sans"/>
                <a:cs typeface="Canva Sans"/>
                <a:sym typeface="Canva Sans"/>
              </a:rPr>
              <a:t>•This model can have more than one parent node.</a:t>
            </a:r>
          </a:p>
          <a:p>
            <a:pPr algn="just">
              <a:lnSpc>
                <a:spcPts val="5749"/>
              </a:lnSpc>
            </a:pPr>
            <a:r>
              <a:rPr lang="en-US" sz="2299">
                <a:solidFill>
                  <a:srgbClr val="000000"/>
                </a:solidFill>
                <a:latin typeface="Canva Sans"/>
                <a:ea typeface="Canva Sans"/>
                <a:cs typeface="Canva Sans"/>
                <a:sym typeface="Canva Sans"/>
              </a:rPr>
              <a:t>•This was the most widely used database model, before Relational Model</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37761" y="264691"/>
            <a:ext cx="8812479" cy="917575"/>
          </a:xfrm>
          <a:prstGeom prst="rect">
            <a:avLst/>
          </a:prstGeom>
        </p:spPr>
        <p:txBody>
          <a:bodyPr lIns="0" tIns="0" rIns="0" bIns="0" rtlCol="0" anchor="t">
            <a:spAutoFit/>
          </a:bodyPr>
          <a:lstStyle/>
          <a:p>
            <a:pPr algn="ctr">
              <a:lnSpc>
                <a:spcPts val="7999"/>
              </a:lnSpc>
            </a:pPr>
            <a:r>
              <a:rPr lang="en-US" sz="3999">
                <a:solidFill>
                  <a:srgbClr val="000000"/>
                </a:solidFill>
                <a:latin typeface="Arimo"/>
                <a:ea typeface="Arimo"/>
                <a:cs typeface="Arimo"/>
                <a:sym typeface="Arimo"/>
              </a:rPr>
              <a:t>TECH STACK</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028700" y="2023120"/>
            <a:ext cx="5218826" cy="6937249"/>
            <a:chOff x="0" y="0"/>
            <a:chExt cx="6958435" cy="9249665"/>
          </a:xfrm>
        </p:grpSpPr>
        <p:grpSp>
          <p:nvGrpSpPr>
            <p:cNvPr id="11" name="Group 11"/>
            <p:cNvGrpSpPr/>
            <p:nvPr/>
          </p:nvGrpSpPr>
          <p:grpSpPr>
            <a:xfrm>
              <a:off x="0" y="0"/>
              <a:ext cx="6958435" cy="9249665"/>
              <a:chOff x="0" y="0"/>
              <a:chExt cx="1374506" cy="1827094"/>
            </a:xfrm>
          </p:grpSpPr>
          <p:sp>
            <p:nvSpPr>
              <p:cNvPr id="12" name="Freeform 12"/>
              <p:cNvSpPr/>
              <p:nvPr/>
            </p:nvSpPr>
            <p:spPr>
              <a:xfrm>
                <a:off x="0" y="0"/>
                <a:ext cx="1374506" cy="1827094"/>
              </a:xfrm>
              <a:custGeom>
                <a:avLst/>
                <a:gdLst/>
                <a:ahLst/>
                <a:cxnLst/>
                <a:rect l="l" t="t" r="r" b="b"/>
                <a:pathLst>
                  <a:path w="1374506" h="1827094">
                    <a:moveTo>
                      <a:pt x="75656" y="0"/>
                    </a:moveTo>
                    <a:lnTo>
                      <a:pt x="1298849" y="0"/>
                    </a:lnTo>
                    <a:cubicBezTo>
                      <a:pt x="1340633" y="0"/>
                      <a:pt x="1374506" y="33873"/>
                      <a:pt x="1374506" y="75656"/>
                    </a:cubicBezTo>
                    <a:lnTo>
                      <a:pt x="1374506" y="1751438"/>
                    </a:lnTo>
                    <a:cubicBezTo>
                      <a:pt x="1374506" y="1793222"/>
                      <a:pt x="1340633" y="1827094"/>
                      <a:pt x="1298849" y="1827094"/>
                    </a:cubicBezTo>
                    <a:lnTo>
                      <a:pt x="75656" y="1827094"/>
                    </a:lnTo>
                    <a:cubicBezTo>
                      <a:pt x="33873" y="1827094"/>
                      <a:pt x="0" y="1793222"/>
                      <a:pt x="0" y="1751438"/>
                    </a:cubicBezTo>
                    <a:lnTo>
                      <a:pt x="0" y="75656"/>
                    </a:lnTo>
                    <a:cubicBezTo>
                      <a:pt x="0" y="33873"/>
                      <a:pt x="33873" y="0"/>
                      <a:pt x="75656" y="0"/>
                    </a:cubicBezTo>
                    <a:close/>
                  </a:path>
                </a:pathLst>
              </a:custGeom>
              <a:solidFill>
                <a:srgbClr val="00C868"/>
              </a:solidFill>
            </p:spPr>
          </p:sp>
          <p:sp>
            <p:nvSpPr>
              <p:cNvPr id="13" name="TextBox 13"/>
              <p:cNvSpPr txBox="1"/>
              <p:nvPr/>
            </p:nvSpPr>
            <p:spPr>
              <a:xfrm>
                <a:off x="0" y="-38100"/>
                <a:ext cx="1374506" cy="1865194"/>
              </a:xfrm>
              <a:prstGeom prst="rect">
                <a:avLst/>
              </a:prstGeom>
            </p:spPr>
            <p:txBody>
              <a:bodyPr lIns="50800" tIns="50800" rIns="50800" bIns="50800" rtlCol="0" anchor="ctr"/>
              <a:lstStyle/>
              <a:p>
                <a:pPr algn="ctr">
                  <a:lnSpc>
                    <a:spcPts val="3080"/>
                  </a:lnSpc>
                </a:pPr>
                <a:endParaRPr/>
              </a:p>
            </p:txBody>
          </p:sp>
        </p:grpSp>
        <p:sp>
          <p:nvSpPr>
            <p:cNvPr id="14" name="TextBox 14"/>
            <p:cNvSpPr txBox="1"/>
            <p:nvPr/>
          </p:nvSpPr>
          <p:spPr>
            <a:xfrm>
              <a:off x="1817666" y="771801"/>
              <a:ext cx="3323102" cy="709079"/>
            </a:xfrm>
            <a:prstGeom prst="rect">
              <a:avLst/>
            </a:prstGeom>
          </p:spPr>
          <p:txBody>
            <a:bodyPr lIns="0" tIns="0" rIns="0" bIns="0" rtlCol="0" anchor="t">
              <a:spAutoFit/>
            </a:bodyPr>
            <a:lstStyle/>
            <a:p>
              <a:pPr algn="ctr">
                <a:lnSpc>
                  <a:spcPts val="5000"/>
                </a:lnSpc>
              </a:pPr>
              <a:r>
                <a:rPr lang="en-US" sz="2500">
                  <a:solidFill>
                    <a:srgbClr val="000000"/>
                  </a:solidFill>
                  <a:latin typeface="Arimo"/>
                  <a:ea typeface="Arimo"/>
                  <a:cs typeface="Arimo"/>
                  <a:sym typeface="Arimo"/>
                </a:rPr>
                <a:t>FRONTEND</a:t>
              </a:r>
            </a:p>
          </p:txBody>
        </p:sp>
        <p:sp>
          <p:nvSpPr>
            <p:cNvPr id="15" name="TextBox 15"/>
            <p:cNvSpPr txBox="1"/>
            <p:nvPr/>
          </p:nvSpPr>
          <p:spPr>
            <a:xfrm>
              <a:off x="1335319" y="1897540"/>
              <a:ext cx="4287797" cy="610018"/>
            </a:xfrm>
            <a:prstGeom prst="rect">
              <a:avLst/>
            </a:prstGeom>
          </p:spPr>
          <p:txBody>
            <a:bodyPr lIns="0" tIns="0" rIns="0" bIns="0" rtlCol="0" anchor="t">
              <a:spAutoFit/>
            </a:bodyPr>
            <a:lstStyle/>
            <a:p>
              <a:pPr algn="ctr">
                <a:lnSpc>
                  <a:spcPts val="4400"/>
                </a:lnSpc>
              </a:pPr>
              <a:r>
                <a:rPr lang="en-US" sz="2200">
                  <a:solidFill>
                    <a:srgbClr val="000000"/>
                  </a:solidFill>
                  <a:latin typeface="Canva Sans"/>
                  <a:ea typeface="Canva Sans"/>
                  <a:cs typeface="Canva Sans"/>
                  <a:sym typeface="Canva Sans"/>
                </a:rPr>
                <a:t>UI/UX</a:t>
              </a:r>
            </a:p>
          </p:txBody>
        </p:sp>
        <p:sp>
          <p:nvSpPr>
            <p:cNvPr id="16" name="TextBox 16"/>
            <p:cNvSpPr txBox="1"/>
            <p:nvPr/>
          </p:nvSpPr>
          <p:spPr>
            <a:xfrm>
              <a:off x="555053" y="3490563"/>
              <a:ext cx="5848328" cy="3929585"/>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Front-end web development involves creating a website's graphical user interface using HTML, CSS, and JavaScript, enabling users to view and interact with the site.</a:t>
              </a:r>
            </a:p>
          </p:txBody>
        </p:sp>
      </p:grpSp>
      <p:grpSp>
        <p:nvGrpSpPr>
          <p:cNvPr id="17" name="Group 17"/>
          <p:cNvGrpSpPr/>
          <p:nvPr/>
        </p:nvGrpSpPr>
        <p:grpSpPr>
          <a:xfrm>
            <a:off x="6497565" y="2023096"/>
            <a:ext cx="5292870" cy="6937298"/>
            <a:chOff x="0" y="0"/>
            <a:chExt cx="7057161" cy="9249731"/>
          </a:xfrm>
        </p:grpSpPr>
        <p:grpSp>
          <p:nvGrpSpPr>
            <p:cNvPr id="18" name="Group 18"/>
            <p:cNvGrpSpPr/>
            <p:nvPr/>
          </p:nvGrpSpPr>
          <p:grpSpPr>
            <a:xfrm>
              <a:off x="0" y="0"/>
              <a:ext cx="7057161" cy="9249731"/>
              <a:chOff x="0" y="0"/>
              <a:chExt cx="1374506" cy="1801547"/>
            </a:xfrm>
          </p:grpSpPr>
          <p:sp>
            <p:nvSpPr>
              <p:cNvPr id="19" name="Freeform 19"/>
              <p:cNvSpPr/>
              <p:nvPr/>
            </p:nvSpPr>
            <p:spPr>
              <a:xfrm>
                <a:off x="0" y="0"/>
                <a:ext cx="1374506" cy="1801547"/>
              </a:xfrm>
              <a:custGeom>
                <a:avLst/>
                <a:gdLst/>
                <a:ahLst/>
                <a:cxnLst/>
                <a:rect l="l" t="t" r="r" b="b"/>
                <a:pathLst>
                  <a:path w="1374506" h="1801547">
                    <a:moveTo>
                      <a:pt x="74598" y="0"/>
                    </a:moveTo>
                    <a:lnTo>
                      <a:pt x="1299908" y="0"/>
                    </a:lnTo>
                    <a:cubicBezTo>
                      <a:pt x="1341107" y="0"/>
                      <a:pt x="1374506" y="33399"/>
                      <a:pt x="1374506" y="74598"/>
                    </a:cubicBezTo>
                    <a:lnTo>
                      <a:pt x="1374506" y="1726949"/>
                    </a:lnTo>
                    <a:cubicBezTo>
                      <a:pt x="1374506" y="1746734"/>
                      <a:pt x="1366646" y="1765708"/>
                      <a:pt x="1352656" y="1779698"/>
                    </a:cubicBezTo>
                    <a:cubicBezTo>
                      <a:pt x="1338667" y="1793688"/>
                      <a:pt x="1319692" y="1801547"/>
                      <a:pt x="1299908" y="1801547"/>
                    </a:cubicBezTo>
                    <a:lnTo>
                      <a:pt x="74598" y="1801547"/>
                    </a:lnTo>
                    <a:cubicBezTo>
                      <a:pt x="33399" y="1801547"/>
                      <a:pt x="0" y="1768148"/>
                      <a:pt x="0" y="1726949"/>
                    </a:cubicBezTo>
                    <a:lnTo>
                      <a:pt x="0" y="74598"/>
                    </a:lnTo>
                    <a:cubicBezTo>
                      <a:pt x="0" y="33399"/>
                      <a:pt x="33399" y="0"/>
                      <a:pt x="74598" y="0"/>
                    </a:cubicBezTo>
                    <a:close/>
                  </a:path>
                </a:pathLst>
              </a:custGeom>
              <a:solidFill>
                <a:srgbClr val="FFDE59"/>
              </a:solidFill>
            </p:spPr>
          </p:sp>
          <p:sp>
            <p:nvSpPr>
              <p:cNvPr id="20" name="TextBox 20"/>
              <p:cNvSpPr txBox="1"/>
              <p:nvPr/>
            </p:nvSpPr>
            <p:spPr>
              <a:xfrm>
                <a:off x="0" y="-47625"/>
                <a:ext cx="1374506" cy="1849172"/>
              </a:xfrm>
              <a:prstGeom prst="rect">
                <a:avLst/>
              </a:prstGeom>
            </p:spPr>
            <p:txBody>
              <a:bodyPr lIns="51521" tIns="51521" rIns="51521" bIns="51521" rtlCol="0" anchor="ctr"/>
              <a:lstStyle/>
              <a:p>
                <a:pPr algn="ctr">
                  <a:lnSpc>
                    <a:spcPts val="3499"/>
                  </a:lnSpc>
                </a:pPr>
                <a:endParaRPr/>
              </a:p>
            </p:txBody>
          </p:sp>
        </p:grpSp>
        <p:sp>
          <p:nvSpPr>
            <p:cNvPr id="21" name="TextBox 21"/>
            <p:cNvSpPr txBox="1"/>
            <p:nvPr/>
          </p:nvSpPr>
          <p:spPr>
            <a:xfrm>
              <a:off x="1843455" y="552561"/>
              <a:ext cx="3370250" cy="709082"/>
            </a:xfrm>
            <a:prstGeom prst="rect">
              <a:avLst/>
            </a:prstGeom>
          </p:spPr>
          <p:txBody>
            <a:bodyPr lIns="0" tIns="0" rIns="0" bIns="0" rtlCol="0" anchor="t">
              <a:spAutoFit/>
            </a:bodyPr>
            <a:lstStyle/>
            <a:p>
              <a:pPr algn="ctr">
                <a:lnSpc>
                  <a:spcPts val="5000"/>
                </a:lnSpc>
              </a:pPr>
              <a:r>
                <a:rPr lang="en-US" sz="2500">
                  <a:solidFill>
                    <a:srgbClr val="000000"/>
                  </a:solidFill>
                  <a:latin typeface="Arimo"/>
                  <a:ea typeface="Arimo"/>
                  <a:cs typeface="Arimo"/>
                  <a:sym typeface="Arimo"/>
                </a:rPr>
                <a:t>MIDDLEWARE</a:t>
              </a:r>
            </a:p>
          </p:txBody>
        </p:sp>
        <p:sp>
          <p:nvSpPr>
            <p:cNvPr id="22" name="TextBox 22"/>
            <p:cNvSpPr txBox="1"/>
            <p:nvPr/>
          </p:nvSpPr>
          <p:spPr>
            <a:xfrm>
              <a:off x="1354264" y="1678300"/>
              <a:ext cx="4348632" cy="610023"/>
            </a:xfrm>
            <a:prstGeom prst="rect">
              <a:avLst/>
            </a:prstGeom>
          </p:spPr>
          <p:txBody>
            <a:bodyPr lIns="0" tIns="0" rIns="0" bIns="0" rtlCol="0" anchor="t">
              <a:spAutoFit/>
            </a:bodyPr>
            <a:lstStyle/>
            <a:p>
              <a:pPr algn="ctr">
                <a:lnSpc>
                  <a:spcPts val="4400"/>
                </a:lnSpc>
              </a:pPr>
              <a:r>
                <a:rPr lang="en-US" sz="2200">
                  <a:solidFill>
                    <a:srgbClr val="000000"/>
                  </a:solidFill>
                  <a:latin typeface="Canva Sans"/>
                  <a:ea typeface="Canva Sans"/>
                  <a:cs typeface="Canva Sans"/>
                  <a:sym typeface="Canva Sans"/>
                </a:rPr>
                <a:t>Business Logic</a:t>
              </a:r>
            </a:p>
          </p:txBody>
        </p:sp>
        <p:sp>
          <p:nvSpPr>
            <p:cNvPr id="23" name="TextBox 23"/>
            <p:cNvSpPr txBox="1"/>
            <p:nvPr/>
          </p:nvSpPr>
          <p:spPr>
            <a:xfrm>
              <a:off x="562928" y="3074677"/>
              <a:ext cx="5931304" cy="4602691"/>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Middleware is software that acts as an intermediary, enabling different applications and systems to communicate and interact efficiently by handling tasks like authentication, logging, and data management.</a:t>
              </a:r>
            </a:p>
          </p:txBody>
        </p:sp>
      </p:grpSp>
      <p:grpSp>
        <p:nvGrpSpPr>
          <p:cNvPr id="24" name="Group 24"/>
          <p:cNvGrpSpPr/>
          <p:nvPr/>
        </p:nvGrpSpPr>
        <p:grpSpPr>
          <a:xfrm>
            <a:off x="12038085" y="2186899"/>
            <a:ext cx="5292870" cy="6609691"/>
            <a:chOff x="0" y="0"/>
            <a:chExt cx="7057161" cy="8812922"/>
          </a:xfrm>
        </p:grpSpPr>
        <p:grpSp>
          <p:nvGrpSpPr>
            <p:cNvPr id="25" name="Group 25"/>
            <p:cNvGrpSpPr/>
            <p:nvPr/>
          </p:nvGrpSpPr>
          <p:grpSpPr>
            <a:xfrm>
              <a:off x="0" y="0"/>
              <a:ext cx="7057161" cy="8812922"/>
              <a:chOff x="0" y="0"/>
              <a:chExt cx="1374506" cy="1716471"/>
            </a:xfrm>
          </p:grpSpPr>
          <p:sp>
            <p:nvSpPr>
              <p:cNvPr id="26" name="Freeform 26"/>
              <p:cNvSpPr/>
              <p:nvPr/>
            </p:nvSpPr>
            <p:spPr>
              <a:xfrm>
                <a:off x="0" y="0"/>
                <a:ext cx="1374506" cy="1716471"/>
              </a:xfrm>
              <a:custGeom>
                <a:avLst/>
                <a:gdLst/>
                <a:ahLst/>
                <a:cxnLst/>
                <a:rect l="l" t="t" r="r" b="b"/>
                <a:pathLst>
                  <a:path w="1374506" h="1716471">
                    <a:moveTo>
                      <a:pt x="74598" y="0"/>
                    </a:moveTo>
                    <a:lnTo>
                      <a:pt x="1299908" y="0"/>
                    </a:lnTo>
                    <a:cubicBezTo>
                      <a:pt x="1341107" y="0"/>
                      <a:pt x="1374506" y="33399"/>
                      <a:pt x="1374506" y="74598"/>
                    </a:cubicBezTo>
                    <a:lnTo>
                      <a:pt x="1374506" y="1641873"/>
                    </a:lnTo>
                    <a:cubicBezTo>
                      <a:pt x="1374506" y="1683072"/>
                      <a:pt x="1341107" y="1716471"/>
                      <a:pt x="1299908" y="1716471"/>
                    </a:cubicBezTo>
                    <a:lnTo>
                      <a:pt x="74598" y="1716471"/>
                    </a:lnTo>
                    <a:cubicBezTo>
                      <a:pt x="33399" y="1716471"/>
                      <a:pt x="0" y="1683072"/>
                      <a:pt x="0" y="1641873"/>
                    </a:cubicBezTo>
                    <a:lnTo>
                      <a:pt x="0" y="74598"/>
                    </a:lnTo>
                    <a:cubicBezTo>
                      <a:pt x="0" y="33399"/>
                      <a:pt x="33399" y="0"/>
                      <a:pt x="74598" y="0"/>
                    </a:cubicBezTo>
                    <a:close/>
                  </a:path>
                </a:pathLst>
              </a:custGeom>
              <a:solidFill>
                <a:srgbClr val="8C52FF"/>
              </a:solidFill>
            </p:spPr>
          </p:sp>
          <p:sp>
            <p:nvSpPr>
              <p:cNvPr id="27" name="TextBox 27"/>
              <p:cNvSpPr txBox="1"/>
              <p:nvPr/>
            </p:nvSpPr>
            <p:spPr>
              <a:xfrm>
                <a:off x="0" y="-47625"/>
                <a:ext cx="1374506" cy="1764096"/>
              </a:xfrm>
              <a:prstGeom prst="rect">
                <a:avLst/>
              </a:prstGeom>
            </p:spPr>
            <p:txBody>
              <a:bodyPr lIns="51521" tIns="51521" rIns="51521" bIns="51521" rtlCol="0" anchor="ctr"/>
              <a:lstStyle/>
              <a:p>
                <a:pPr algn="ctr">
                  <a:lnSpc>
                    <a:spcPts val="3499"/>
                  </a:lnSpc>
                </a:pPr>
                <a:endParaRPr/>
              </a:p>
            </p:txBody>
          </p:sp>
        </p:grpSp>
        <p:sp>
          <p:nvSpPr>
            <p:cNvPr id="28" name="TextBox 28"/>
            <p:cNvSpPr txBox="1"/>
            <p:nvPr/>
          </p:nvSpPr>
          <p:spPr>
            <a:xfrm>
              <a:off x="1843455" y="462990"/>
              <a:ext cx="3370250" cy="798618"/>
            </a:xfrm>
            <a:prstGeom prst="rect">
              <a:avLst/>
            </a:prstGeom>
          </p:spPr>
          <p:txBody>
            <a:bodyPr lIns="0" tIns="0" rIns="0" bIns="0" rtlCol="0" anchor="t">
              <a:spAutoFit/>
            </a:bodyPr>
            <a:lstStyle/>
            <a:p>
              <a:pPr algn="ctr">
                <a:lnSpc>
                  <a:spcPts val="5600"/>
                </a:lnSpc>
              </a:pPr>
              <a:r>
                <a:rPr lang="en-US" sz="2800">
                  <a:solidFill>
                    <a:srgbClr val="000000"/>
                  </a:solidFill>
                  <a:latin typeface="Arimo"/>
                  <a:ea typeface="Arimo"/>
                  <a:cs typeface="Arimo"/>
                  <a:sym typeface="Arimo"/>
                </a:rPr>
                <a:t>BACKEND</a:t>
              </a:r>
            </a:p>
          </p:txBody>
        </p:sp>
        <p:sp>
          <p:nvSpPr>
            <p:cNvPr id="29" name="TextBox 29"/>
            <p:cNvSpPr txBox="1"/>
            <p:nvPr/>
          </p:nvSpPr>
          <p:spPr>
            <a:xfrm>
              <a:off x="1333500" y="1687789"/>
              <a:ext cx="4348632" cy="564091"/>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DB</a:t>
              </a:r>
            </a:p>
          </p:txBody>
        </p:sp>
        <p:sp>
          <p:nvSpPr>
            <p:cNvPr id="30" name="TextBox 30"/>
            <p:cNvSpPr txBox="1"/>
            <p:nvPr/>
          </p:nvSpPr>
          <p:spPr>
            <a:xfrm>
              <a:off x="542164" y="2897515"/>
              <a:ext cx="5931304" cy="5492961"/>
            </a:xfrm>
            <a:prstGeom prst="rect">
              <a:avLst/>
            </a:prstGeom>
          </p:spPr>
          <p:txBody>
            <a:bodyPr lIns="0" tIns="0" rIns="0" bIns="0" rtlCol="0" anchor="t">
              <a:spAutoFit/>
            </a:bodyPr>
            <a:lstStyle/>
            <a:p>
              <a:pPr algn="ctr">
                <a:lnSpc>
                  <a:spcPts val="3700"/>
                </a:lnSpc>
              </a:pPr>
              <a:r>
                <a:rPr lang="en-US" sz="1850">
                  <a:solidFill>
                    <a:srgbClr val="000000"/>
                  </a:solidFill>
                  <a:latin typeface="Canva Sans"/>
                  <a:ea typeface="Canva Sans"/>
                  <a:cs typeface="Canva Sans"/>
                  <a:sym typeface="Canva Sans"/>
                </a:rPr>
                <a:t>The backend is the part of a software system or application that handles the server-side logic, database interactions, and application functionality that users don't see. It includes the server, database, and application code that processes user requests, performs operations, and sends responses to the front end.</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09878" y="5143500"/>
            <a:ext cx="7868244" cy="4114800"/>
          </a:xfrm>
          <a:custGeom>
            <a:avLst/>
            <a:gdLst/>
            <a:ahLst/>
            <a:cxnLst/>
            <a:rect l="l" t="t" r="r" b="b"/>
            <a:pathLst>
              <a:path w="7868244" h="4114800">
                <a:moveTo>
                  <a:pt x="0" y="0"/>
                </a:moveTo>
                <a:lnTo>
                  <a:pt x="7868244" y="0"/>
                </a:lnTo>
                <a:lnTo>
                  <a:pt x="7868244" y="4114800"/>
                </a:lnTo>
                <a:lnTo>
                  <a:pt x="0" y="4114800"/>
                </a:lnTo>
                <a:lnTo>
                  <a:pt x="0" y="0"/>
                </a:lnTo>
                <a:close/>
              </a:path>
            </a:pathLst>
          </a:custGeom>
          <a:blipFill>
            <a:blip r:embed="rId2"/>
            <a:stretch>
              <a:fillRect/>
            </a:stretch>
          </a:blipFill>
        </p:spPr>
      </p:sp>
      <p:sp>
        <p:nvSpPr>
          <p:cNvPr id="3" name="TextBox 3"/>
          <p:cNvSpPr txBox="1"/>
          <p:nvPr/>
        </p:nvSpPr>
        <p:spPr>
          <a:xfrm>
            <a:off x="5815701" y="781040"/>
            <a:ext cx="6238892"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ENTITY-RELATIONSHIP MODEL</a:t>
            </a:r>
          </a:p>
        </p:txBody>
      </p:sp>
      <p:sp>
        <p:nvSpPr>
          <p:cNvPr id="4" name="TextBox 4"/>
          <p:cNvSpPr txBox="1"/>
          <p:nvPr/>
        </p:nvSpPr>
        <p:spPr>
          <a:xfrm>
            <a:off x="1811221" y="1671464"/>
            <a:ext cx="14665558" cy="35255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•It represents the relationships in pictorial form to make it easier.</a:t>
            </a:r>
          </a:p>
          <a:p>
            <a:pPr algn="just">
              <a:lnSpc>
                <a:spcPts val="5749"/>
              </a:lnSpc>
            </a:pPr>
            <a:r>
              <a:rPr lang="en-US" sz="2299">
                <a:solidFill>
                  <a:srgbClr val="000000"/>
                </a:solidFill>
                <a:latin typeface="Canva Sans"/>
                <a:ea typeface="Canva Sans"/>
                <a:cs typeface="Canva Sans"/>
                <a:sym typeface="Canva Sans"/>
              </a:rPr>
              <a:t>•Relationships are created by dividing the object of interest into entities and its characteristics into attributes.</a:t>
            </a:r>
          </a:p>
          <a:p>
            <a:pPr algn="just">
              <a:lnSpc>
                <a:spcPts val="5749"/>
              </a:lnSpc>
            </a:pPr>
            <a:r>
              <a:rPr lang="en-US" sz="2299">
                <a:solidFill>
                  <a:srgbClr val="000000"/>
                </a:solidFill>
                <a:latin typeface="Canva Sans"/>
                <a:ea typeface="Canva Sans"/>
                <a:cs typeface="Canva Sans"/>
                <a:sym typeface="Canva Sans"/>
              </a:rPr>
              <a:t>•Different entities are related using relationships.</a:t>
            </a:r>
          </a:p>
          <a:p>
            <a:pPr algn="just">
              <a:lnSpc>
                <a:spcPts val="5749"/>
              </a:lnSpc>
            </a:pPr>
            <a:r>
              <a:rPr lang="en-US" sz="2299">
                <a:solidFill>
                  <a:srgbClr val="000000"/>
                </a:solidFill>
                <a:latin typeface="Canva Sans"/>
                <a:ea typeface="Canva Sans"/>
                <a:cs typeface="Canva Sans"/>
                <a:sym typeface="Canva Sans"/>
              </a:rPr>
              <a:t>•This model is good for designing a database.</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12384" y="781040"/>
            <a:ext cx="8663231"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ER DIAGRAM</a:t>
            </a:r>
          </a:p>
        </p:txBody>
      </p:sp>
      <p:sp>
        <p:nvSpPr>
          <p:cNvPr id="3" name="TextBox 3"/>
          <p:cNvSpPr txBox="1"/>
          <p:nvPr/>
        </p:nvSpPr>
        <p:spPr>
          <a:xfrm>
            <a:off x="1249928" y="1790064"/>
            <a:ext cx="15788144" cy="64211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The ER(Entity Relational Model) is a high-level conceptual data model diagram.</a:t>
            </a:r>
          </a:p>
          <a:p>
            <a:pPr algn="just">
              <a:lnSpc>
                <a:spcPts val="5749"/>
              </a:lnSpc>
            </a:pPr>
            <a:r>
              <a:rPr lang="en-US" sz="2299">
                <a:solidFill>
                  <a:srgbClr val="000000"/>
                </a:solidFill>
                <a:latin typeface="Canva Sans"/>
                <a:ea typeface="Canva Sans"/>
                <a:cs typeface="Canva Sans"/>
                <a:sym typeface="Canva Sans"/>
              </a:rPr>
              <a:t>•Entity-Relation model is based on the notion of real-world entities and the relationship between them.</a:t>
            </a:r>
          </a:p>
          <a:p>
            <a:pPr algn="just">
              <a:lnSpc>
                <a:spcPts val="5749"/>
              </a:lnSpc>
            </a:pPr>
            <a:r>
              <a:rPr lang="en-US" sz="2299">
                <a:solidFill>
                  <a:srgbClr val="000000"/>
                </a:solidFill>
                <a:latin typeface="Canva Sans"/>
                <a:ea typeface="Canva Sans"/>
                <a:cs typeface="Canva Sans"/>
                <a:sym typeface="Canva Sans"/>
              </a:rPr>
              <a:t>•ER modeling helps you to analyze data requirements systematically to produce a well-designed database.</a:t>
            </a:r>
          </a:p>
          <a:p>
            <a:pPr algn="just">
              <a:lnSpc>
                <a:spcPts val="5749"/>
              </a:lnSpc>
            </a:pPr>
            <a:r>
              <a:rPr lang="en-US" sz="2299">
                <a:solidFill>
                  <a:srgbClr val="000000"/>
                </a:solidFill>
                <a:latin typeface="Canva Sans"/>
                <a:ea typeface="Canva Sans"/>
                <a:cs typeface="Canva Sans"/>
                <a:sym typeface="Canva Sans"/>
              </a:rPr>
              <a:t>•ER diagrams can be used by database designers as a blueprint for implementing data in specific software applications.</a:t>
            </a:r>
          </a:p>
          <a:p>
            <a:pPr algn="just">
              <a:lnSpc>
                <a:spcPts val="5749"/>
              </a:lnSpc>
            </a:pPr>
            <a:r>
              <a:rPr lang="en-US" sz="2299">
                <a:solidFill>
                  <a:srgbClr val="000000"/>
                </a:solidFill>
                <a:latin typeface="Canva Sans"/>
                <a:ea typeface="Canva Sans"/>
                <a:cs typeface="Canva Sans"/>
                <a:sym typeface="Canva Sans"/>
              </a:rPr>
              <a:t>•Entity-Relation model is based on the notion of real-world entities and the relationship between them.</a:t>
            </a:r>
          </a:p>
          <a:p>
            <a:pPr algn="just">
              <a:lnSpc>
                <a:spcPts val="5749"/>
              </a:lnSpc>
            </a:pPr>
            <a:r>
              <a:rPr lang="en-US" sz="2299">
                <a:solidFill>
                  <a:srgbClr val="000000"/>
                </a:solidFill>
                <a:latin typeface="Canva Sans"/>
                <a:ea typeface="Canva Sans"/>
                <a:cs typeface="Canva Sans"/>
                <a:sym typeface="Canva Sans"/>
              </a:rPr>
              <a:t>•ER modeling helps you to analyze data requirements systematically to produce a well-designed database.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ER Modeling is a Top-Down approach</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You can only use 64 characters in a DB Name,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98447" y="781040"/>
            <a:ext cx="6291105"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COMPONENTS OF ER-DIAGRAM</a:t>
            </a:r>
          </a:p>
        </p:txBody>
      </p:sp>
      <p:sp>
        <p:nvSpPr>
          <p:cNvPr id="3" name="TextBox 3"/>
          <p:cNvSpPr txBox="1"/>
          <p:nvPr/>
        </p:nvSpPr>
        <p:spPr>
          <a:xfrm>
            <a:off x="1028700" y="1763109"/>
            <a:ext cx="16230600" cy="7139941"/>
          </a:xfrm>
          <a:prstGeom prst="rect">
            <a:avLst/>
          </a:prstGeom>
        </p:spPr>
        <p:txBody>
          <a:bodyPr lIns="0" tIns="0" rIns="0" bIns="0" rtlCol="0" anchor="t">
            <a:spAutoFit/>
          </a:bodyPr>
          <a:lstStyle/>
          <a:p>
            <a:pPr marL="453388" lvl="1" indent="-226694" algn="just">
              <a:lnSpc>
                <a:spcPts val="5249"/>
              </a:lnSpc>
              <a:buFont typeface="Arial"/>
              <a:buChar char="•"/>
            </a:pPr>
            <a:r>
              <a:rPr lang="en-US" sz="2099">
                <a:solidFill>
                  <a:srgbClr val="000000"/>
                </a:solidFill>
                <a:latin typeface="Canva Sans"/>
                <a:ea typeface="Canva Sans"/>
                <a:cs typeface="Canva Sans"/>
                <a:sym typeface="Canva Sans"/>
              </a:rPr>
              <a:t>Entities</a:t>
            </a:r>
          </a:p>
          <a:p>
            <a:pPr marL="906777" lvl="2" indent="-302259" algn="just">
              <a:lnSpc>
                <a:spcPts val="5249"/>
              </a:lnSpc>
              <a:buFont typeface="Arial"/>
              <a:buChar char="⚬"/>
            </a:pPr>
            <a:r>
              <a:rPr lang="en-US" sz="2099">
                <a:solidFill>
                  <a:srgbClr val="000000"/>
                </a:solidFill>
                <a:latin typeface="Canva Sans"/>
                <a:ea typeface="Canva Sans"/>
                <a:cs typeface="Canva Sans"/>
                <a:sym typeface="Canva Sans"/>
              </a:rPr>
              <a:t>An entity is a real-world object that is represented in the database. It can be any object, place, person, or class. Data are stored about such entities. An entity can be represented by a rectangle shape.</a:t>
            </a:r>
          </a:p>
          <a:p>
            <a:pPr marL="906777" lvl="2" indent="-302259" algn="just">
              <a:lnSpc>
                <a:spcPts val="5249"/>
              </a:lnSpc>
              <a:buFont typeface="Arial"/>
              <a:buChar char="⚬"/>
            </a:pPr>
            <a:r>
              <a:rPr lang="en-US" sz="2099">
                <a:solidFill>
                  <a:srgbClr val="000000"/>
                </a:solidFill>
                <a:latin typeface="Canva Sans"/>
                <a:ea typeface="Canva Sans"/>
                <a:cs typeface="Canva Sans"/>
                <a:sym typeface="Canva Sans"/>
              </a:rPr>
              <a:t>Example: Person, Place, Event, Car, etc.</a:t>
            </a:r>
          </a:p>
          <a:p>
            <a:pPr marL="453388" lvl="1" indent="-226694" algn="just">
              <a:lnSpc>
                <a:spcPts val="5249"/>
              </a:lnSpc>
              <a:buFont typeface="Arial"/>
              <a:buChar char="•"/>
            </a:pPr>
            <a:r>
              <a:rPr lang="en-US" sz="2099">
                <a:solidFill>
                  <a:srgbClr val="000000"/>
                </a:solidFill>
                <a:latin typeface="Canva Sans"/>
                <a:ea typeface="Canva Sans"/>
                <a:cs typeface="Canva Sans"/>
                <a:sym typeface="Canva Sans"/>
              </a:rPr>
              <a:t>Attributes</a:t>
            </a:r>
          </a:p>
          <a:p>
            <a:pPr marL="906777" lvl="2" indent="-302259" algn="just">
              <a:lnSpc>
                <a:spcPts val="5249"/>
              </a:lnSpc>
              <a:buFont typeface="Arial"/>
              <a:buChar char="⚬"/>
            </a:pPr>
            <a:r>
              <a:rPr lang="en-US" sz="2099">
                <a:solidFill>
                  <a:srgbClr val="000000"/>
                </a:solidFill>
                <a:latin typeface="Canva Sans"/>
                <a:ea typeface="Canva Sans"/>
                <a:cs typeface="Canva Sans"/>
                <a:sym typeface="Canva Sans"/>
              </a:rPr>
              <a:t>Attributes are the properties that define the entity type.</a:t>
            </a:r>
          </a:p>
          <a:p>
            <a:pPr marL="906777" lvl="2" indent="-302259" algn="just">
              <a:lnSpc>
                <a:spcPts val="5249"/>
              </a:lnSpc>
              <a:buFont typeface="Arial"/>
              <a:buChar char="⚬"/>
            </a:pPr>
            <a:r>
              <a:rPr lang="en-US" sz="2099">
                <a:solidFill>
                  <a:srgbClr val="000000"/>
                </a:solidFill>
                <a:latin typeface="Canva Sans"/>
                <a:ea typeface="Canva Sans"/>
                <a:cs typeface="Canva Sans"/>
                <a:sym typeface="Canva Sans"/>
              </a:rPr>
              <a:t>For example, Roll_No, Name, DOB, Age, Address, and Mobile_No are the attributes that define entity type Student. In the ER diagram, the attribute is represented by an oval.</a:t>
            </a:r>
          </a:p>
          <a:p>
            <a:pPr marL="453388" lvl="1" indent="-226694" algn="just">
              <a:lnSpc>
                <a:spcPts val="5249"/>
              </a:lnSpc>
              <a:buFont typeface="Arial"/>
              <a:buChar char="•"/>
            </a:pPr>
            <a:r>
              <a:rPr lang="en-US" sz="2099">
                <a:solidFill>
                  <a:srgbClr val="000000"/>
                </a:solidFill>
                <a:latin typeface="Canva Sans"/>
                <a:ea typeface="Canva Sans"/>
                <a:cs typeface="Canva Sans"/>
                <a:sym typeface="Canva Sans"/>
              </a:rPr>
              <a:t>Relationships</a:t>
            </a:r>
          </a:p>
          <a:p>
            <a:pPr marL="906777" lvl="2" indent="-302259" algn="just">
              <a:lnSpc>
                <a:spcPts val="5249"/>
              </a:lnSpc>
              <a:buFont typeface="Arial"/>
              <a:buChar char="⚬"/>
            </a:pPr>
            <a:r>
              <a:rPr lang="en-US" sz="2099">
                <a:solidFill>
                  <a:srgbClr val="000000"/>
                </a:solidFill>
                <a:latin typeface="Canva Sans"/>
                <a:ea typeface="Canva Sans"/>
                <a:cs typeface="Canva Sans"/>
                <a:sym typeface="Canva Sans"/>
              </a:rPr>
              <a:t>A relationship is nothing but an association among two or more entities. Diamonds symbol represents relationship types. E.g.: Tom works in the Chemistry department</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7363" y="3812518"/>
            <a:ext cx="7146459" cy="3515128"/>
          </a:xfrm>
          <a:custGeom>
            <a:avLst/>
            <a:gdLst/>
            <a:ahLst/>
            <a:cxnLst/>
            <a:rect l="l" t="t" r="r" b="b"/>
            <a:pathLst>
              <a:path w="7146459" h="3515128">
                <a:moveTo>
                  <a:pt x="0" y="0"/>
                </a:moveTo>
                <a:lnTo>
                  <a:pt x="7146459" y="0"/>
                </a:lnTo>
                <a:lnTo>
                  <a:pt x="7146459" y="3515128"/>
                </a:lnTo>
                <a:lnTo>
                  <a:pt x="0" y="3515128"/>
                </a:lnTo>
                <a:lnTo>
                  <a:pt x="0" y="0"/>
                </a:lnTo>
                <a:close/>
              </a:path>
            </a:pathLst>
          </a:custGeom>
          <a:blipFill>
            <a:blip r:embed="rId2"/>
            <a:stretch>
              <a:fillRect/>
            </a:stretch>
          </a:blipFill>
        </p:spPr>
      </p:sp>
      <p:sp>
        <p:nvSpPr>
          <p:cNvPr id="3" name="Freeform 3"/>
          <p:cNvSpPr/>
          <p:nvPr/>
        </p:nvSpPr>
        <p:spPr>
          <a:xfrm>
            <a:off x="8632485" y="3627804"/>
            <a:ext cx="8626815" cy="3699842"/>
          </a:xfrm>
          <a:custGeom>
            <a:avLst/>
            <a:gdLst/>
            <a:ahLst/>
            <a:cxnLst/>
            <a:rect l="l" t="t" r="r" b="b"/>
            <a:pathLst>
              <a:path w="8626815" h="3699842">
                <a:moveTo>
                  <a:pt x="0" y="0"/>
                </a:moveTo>
                <a:lnTo>
                  <a:pt x="8626815" y="0"/>
                </a:lnTo>
                <a:lnTo>
                  <a:pt x="8626815" y="3699842"/>
                </a:lnTo>
                <a:lnTo>
                  <a:pt x="0" y="3699842"/>
                </a:lnTo>
                <a:lnTo>
                  <a:pt x="0" y="0"/>
                </a:lnTo>
                <a:close/>
              </a:path>
            </a:pathLst>
          </a:custGeom>
          <a:blipFill>
            <a:blip r:embed="rId3"/>
            <a:stretch>
              <a:fillRect/>
            </a:stretch>
          </a:blipFill>
        </p:spPr>
      </p:sp>
      <p:sp>
        <p:nvSpPr>
          <p:cNvPr id="4" name="TextBox 4"/>
          <p:cNvSpPr txBox="1"/>
          <p:nvPr/>
        </p:nvSpPr>
        <p:spPr>
          <a:xfrm>
            <a:off x="5218535" y="781040"/>
            <a:ext cx="7850930"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ER DIAGRAM SYMBOLS AND NOTATION</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4"/>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123494"/>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RELATIONAL MODEL</a:t>
            </a:r>
          </a:p>
        </p:txBody>
      </p:sp>
      <p:sp>
        <p:nvSpPr>
          <p:cNvPr id="3" name="TextBox 3"/>
          <p:cNvSpPr txBox="1"/>
          <p:nvPr/>
        </p:nvSpPr>
        <p:spPr>
          <a:xfrm>
            <a:off x="1028700" y="1603375"/>
            <a:ext cx="16230600" cy="6832601"/>
          </a:xfrm>
          <a:prstGeom prst="rect">
            <a:avLst/>
          </a:prstGeom>
        </p:spPr>
        <p:txBody>
          <a:bodyPr lIns="0" tIns="0" rIns="0" bIns="0" rtlCol="0" anchor="t">
            <a:spAutoFit/>
          </a:bodyPr>
          <a:lstStyle/>
          <a:p>
            <a:pPr algn="just">
              <a:lnSpc>
                <a:spcPts val="4999"/>
              </a:lnSpc>
            </a:pPr>
            <a:r>
              <a:rPr lang="en-US" sz="1999">
                <a:solidFill>
                  <a:srgbClr val="000000"/>
                </a:solidFill>
                <a:latin typeface="Canva Sans"/>
                <a:ea typeface="Canva Sans"/>
                <a:cs typeface="Canva Sans"/>
                <a:sym typeface="Canva Sans"/>
              </a:rPr>
              <a:t>Relational Databases store data in relations. </a:t>
            </a:r>
          </a:p>
          <a:p>
            <a:pPr algn="just">
              <a:lnSpc>
                <a:spcPts val="4999"/>
              </a:lnSpc>
            </a:pPr>
            <a:r>
              <a:rPr lang="en-US" sz="1999">
                <a:solidFill>
                  <a:srgbClr val="000000"/>
                </a:solidFill>
                <a:latin typeface="Canva Sans"/>
                <a:ea typeface="Canva Sans"/>
                <a:cs typeface="Canva Sans"/>
                <a:sym typeface="Canva Sans"/>
              </a:rPr>
              <a:t>•The data is stored in the form of tables.</a:t>
            </a:r>
          </a:p>
          <a:p>
            <a:pPr algn="just">
              <a:lnSpc>
                <a:spcPts val="4999"/>
              </a:lnSpc>
            </a:pPr>
            <a:r>
              <a:rPr lang="en-US" sz="1999">
                <a:solidFill>
                  <a:srgbClr val="000000"/>
                </a:solidFill>
                <a:latin typeface="Canva Sans"/>
                <a:ea typeface="Canva Sans"/>
                <a:cs typeface="Canva Sans"/>
                <a:sym typeface="Canva Sans"/>
              </a:rPr>
              <a:t>•An attribute is a named column of a relation. </a:t>
            </a:r>
          </a:p>
          <a:p>
            <a:pPr algn="just">
              <a:lnSpc>
                <a:spcPts val="4999"/>
              </a:lnSpc>
            </a:pPr>
            <a:r>
              <a:rPr lang="en-US" sz="1999">
                <a:solidFill>
                  <a:srgbClr val="000000"/>
                </a:solidFill>
                <a:latin typeface="Canva Sans"/>
                <a:ea typeface="Canva Sans"/>
                <a:cs typeface="Canva Sans"/>
                <a:sym typeface="Canva Sans"/>
              </a:rPr>
              <a:t>•It stores specific information about an object. E.g. salary</a:t>
            </a:r>
          </a:p>
          <a:p>
            <a:pPr marL="431799" lvl="1" indent="-215899" algn="just">
              <a:lnSpc>
                <a:spcPts val="4999"/>
              </a:lnSpc>
              <a:buFont typeface="Arial"/>
              <a:buChar char="•"/>
            </a:pPr>
            <a:r>
              <a:rPr lang="en-US" sz="1999">
                <a:solidFill>
                  <a:srgbClr val="000000"/>
                </a:solidFill>
                <a:latin typeface="Canva Sans"/>
                <a:ea typeface="Canva Sans"/>
                <a:cs typeface="Canva Sans"/>
                <a:sym typeface="Canva Sans"/>
              </a:rPr>
              <a:t>Specialization</a:t>
            </a:r>
          </a:p>
          <a:p>
            <a:pPr marL="431799" lvl="1" indent="-215899" algn="just">
              <a:lnSpc>
                <a:spcPts val="4999"/>
              </a:lnSpc>
              <a:buFont typeface="Arial"/>
              <a:buChar char="•"/>
            </a:pPr>
            <a:r>
              <a:rPr lang="en-US" sz="1999">
                <a:solidFill>
                  <a:srgbClr val="000000"/>
                </a:solidFill>
                <a:latin typeface="Canva Sans"/>
                <a:ea typeface="Canva Sans"/>
                <a:cs typeface="Canva Sans"/>
                <a:sym typeface="Canva Sans"/>
              </a:rPr>
              <a:t>Generalization</a:t>
            </a:r>
          </a:p>
          <a:p>
            <a:pPr marL="431799" lvl="1" indent="-215899" algn="just">
              <a:lnSpc>
                <a:spcPts val="4999"/>
              </a:lnSpc>
              <a:buFont typeface="Arial"/>
              <a:buChar char="•"/>
            </a:pPr>
            <a:r>
              <a:rPr lang="en-US" sz="1999">
                <a:solidFill>
                  <a:srgbClr val="000000"/>
                </a:solidFill>
                <a:latin typeface="Canva Sans"/>
                <a:ea typeface="Canva Sans"/>
                <a:cs typeface="Canva Sans"/>
                <a:sym typeface="Canva Sans"/>
              </a:rPr>
              <a:t>Categorization</a:t>
            </a:r>
          </a:p>
          <a:p>
            <a:pPr marL="863598" lvl="2" indent="-287866" algn="just">
              <a:lnSpc>
                <a:spcPts val="4999"/>
              </a:lnSpc>
              <a:buFont typeface="Arial"/>
              <a:buChar char="⚬"/>
            </a:pPr>
            <a:r>
              <a:rPr lang="en-US" sz="1999">
                <a:solidFill>
                  <a:srgbClr val="000000"/>
                </a:solidFill>
                <a:latin typeface="Canva Sans"/>
                <a:ea typeface="Canva Sans"/>
                <a:cs typeface="Canva Sans"/>
                <a:sym typeface="Canva Sans"/>
              </a:rPr>
              <a:t>An ER diagram has support for generalization/specialization modeling. Generalization and Specialization are the same relationship, with a different direction of classification. Generalization is bottom-up, while specialization is top-down.</a:t>
            </a:r>
          </a:p>
          <a:p>
            <a:pPr marL="863598" lvl="2" indent="-287866" algn="just">
              <a:lnSpc>
                <a:spcPts val="4999"/>
              </a:lnSpc>
              <a:buFont typeface="Arial"/>
              <a:buChar char="⚬"/>
            </a:pPr>
            <a:r>
              <a:rPr lang="en-US" sz="1999">
                <a:solidFill>
                  <a:srgbClr val="000000"/>
                </a:solidFill>
                <a:latin typeface="Canva Sans"/>
                <a:ea typeface="Canva Sans"/>
                <a:cs typeface="Canva Sans"/>
                <a:sym typeface="Canva Sans"/>
              </a:rPr>
              <a:t>Categories permit the grouping of entities from different entity types according to the roles they play in a relationship, as well as the representation of ISA and generalization hierarchies.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63775" y="2363630"/>
            <a:ext cx="5122904" cy="5559740"/>
          </a:xfrm>
          <a:custGeom>
            <a:avLst/>
            <a:gdLst/>
            <a:ahLst/>
            <a:cxnLst/>
            <a:rect l="l" t="t" r="r" b="b"/>
            <a:pathLst>
              <a:path w="5122904" h="5559740">
                <a:moveTo>
                  <a:pt x="0" y="0"/>
                </a:moveTo>
                <a:lnTo>
                  <a:pt x="5122903" y="0"/>
                </a:lnTo>
                <a:lnTo>
                  <a:pt x="5122903" y="5559740"/>
                </a:lnTo>
                <a:lnTo>
                  <a:pt x="0" y="5559740"/>
                </a:lnTo>
                <a:lnTo>
                  <a:pt x="0" y="0"/>
                </a:lnTo>
                <a:close/>
              </a:path>
            </a:pathLst>
          </a:custGeom>
          <a:blipFill>
            <a:blip r:embed="rId2"/>
            <a:stretch>
              <a:fillRect/>
            </a:stretch>
          </a:blipFill>
        </p:spPr>
      </p:sp>
      <p:sp>
        <p:nvSpPr>
          <p:cNvPr id="3" name="TextBox 3"/>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WEAK ENTITY</a:t>
            </a:r>
          </a:p>
        </p:txBody>
      </p:sp>
      <p:sp>
        <p:nvSpPr>
          <p:cNvPr id="4" name="TextBox 4"/>
          <p:cNvSpPr txBox="1"/>
          <p:nvPr/>
        </p:nvSpPr>
        <p:spPr>
          <a:xfrm>
            <a:off x="2072288" y="1790064"/>
            <a:ext cx="8973395" cy="64211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An entity that cannot be uniquely identified by its own attributes and relies on the relationship with other entity is called weak entity. The weak entity is represented by a double rectangle.</a:t>
            </a:r>
          </a:p>
          <a:p>
            <a:pPr algn="just">
              <a:lnSpc>
                <a:spcPts val="5749"/>
              </a:lnSpc>
            </a:pPr>
            <a:r>
              <a:rPr lang="en-US" sz="2299">
                <a:solidFill>
                  <a:srgbClr val="000000"/>
                </a:solidFill>
                <a:latin typeface="Canva Sans"/>
                <a:ea typeface="Canva Sans"/>
                <a:cs typeface="Canva Sans"/>
                <a:sym typeface="Canva Sans"/>
              </a:rPr>
              <a:t>Every weak entity must be associated with an identifying entity; that is, the weak entity set is said to be existence dependent on the identifying entity set. The identifying entity set is said to own the weak entity set that it identifies. It is also called as owner entity set.</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762554" y="3065635"/>
            <a:ext cx="8496746" cy="4155729"/>
          </a:xfrm>
          <a:custGeom>
            <a:avLst/>
            <a:gdLst/>
            <a:ahLst/>
            <a:cxnLst/>
            <a:rect l="l" t="t" r="r" b="b"/>
            <a:pathLst>
              <a:path w="8496746" h="4155729">
                <a:moveTo>
                  <a:pt x="0" y="0"/>
                </a:moveTo>
                <a:lnTo>
                  <a:pt x="8496746" y="0"/>
                </a:lnTo>
                <a:lnTo>
                  <a:pt x="8496746" y="4155730"/>
                </a:lnTo>
                <a:lnTo>
                  <a:pt x="0" y="4155730"/>
                </a:lnTo>
                <a:lnTo>
                  <a:pt x="0" y="0"/>
                </a:lnTo>
                <a:close/>
              </a:path>
            </a:pathLst>
          </a:custGeom>
          <a:blipFill>
            <a:blip r:embed="rId2"/>
            <a:stretch>
              <a:fillRect/>
            </a:stretch>
          </a:blipFill>
        </p:spPr>
      </p:sp>
      <p:sp>
        <p:nvSpPr>
          <p:cNvPr id="3" name="TextBox 3"/>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MULTIVALUED ATTRIBUTE</a:t>
            </a:r>
          </a:p>
        </p:txBody>
      </p:sp>
      <p:sp>
        <p:nvSpPr>
          <p:cNvPr id="4" name="TextBox 4"/>
          <p:cNvSpPr txBox="1"/>
          <p:nvPr/>
        </p:nvSpPr>
        <p:spPr>
          <a:xfrm>
            <a:off x="1742925" y="2875914"/>
            <a:ext cx="6360904"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An attribute that can hold multiple values is known as a multivalued attribute. It is represented with double ovals in an ER Diagram. For example – A person can have multiple phone numbers, so the number attribute is multivalued.</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00170" y="3002001"/>
            <a:ext cx="7172781" cy="4208519"/>
          </a:xfrm>
          <a:custGeom>
            <a:avLst/>
            <a:gdLst/>
            <a:ahLst/>
            <a:cxnLst/>
            <a:rect l="l" t="t" r="r" b="b"/>
            <a:pathLst>
              <a:path w="7172781" h="4208519">
                <a:moveTo>
                  <a:pt x="0" y="0"/>
                </a:moveTo>
                <a:lnTo>
                  <a:pt x="7172781" y="0"/>
                </a:lnTo>
                <a:lnTo>
                  <a:pt x="7172781" y="4208519"/>
                </a:lnTo>
                <a:lnTo>
                  <a:pt x="0" y="4208519"/>
                </a:lnTo>
                <a:lnTo>
                  <a:pt x="0" y="0"/>
                </a:lnTo>
                <a:close/>
              </a:path>
            </a:pathLst>
          </a:custGeom>
          <a:blipFill>
            <a:blip r:embed="rId2"/>
            <a:stretch>
              <a:fillRect l="-8889" t="-5844" r="-9568" b="-7614"/>
            </a:stretch>
          </a:blipFill>
        </p:spPr>
      </p:sp>
      <p:sp>
        <p:nvSpPr>
          <p:cNvPr id="3" name="TextBox 3"/>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KEY ATTRIBUTE</a:t>
            </a:r>
          </a:p>
        </p:txBody>
      </p:sp>
      <p:sp>
        <p:nvSpPr>
          <p:cNvPr id="4" name="TextBox 4"/>
          <p:cNvSpPr txBox="1"/>
          <p:nvPr/>
        </p:nvSpPr>
        <p:spPr>
          <a:xfrm>
            <a:off x="1742925" y="2513964"/>
            <a:ext cx="6360904" cy="49733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A key attribute can uniquely identify an entity from an entity set. For example, student roll numbers can uniquely identify a student from a set of students. Key attribute is represented by oval same as other attributes however the text of key attribute is underlined.</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729445" y="3444423"/>
            <a:ext cx="6843505" cy="3398154"/>
          </a:xfrm>
          <a:custGeom>
            <a:avLst/>
            <a:gdLst/>
            <a:ahLst/>
            <a:cxnLst/>
            <a:rect l="l" t="t" r="r" b="b"/>
            <a:pathLst>
              <a:path w="6843505" h="3398154">
                <a:moveTo>
                  <a:pt x="0" y="0"/>
                </a:moveTo>
                <a:lnTo>
                  <a:pt x="6843506" y="0"/>
                </a:lnTo>
                <a:lnTo>
                  <a:pt x="6843506" y="3398154"/>
                </a:lnTo>
                <a:lnTo>
                  <a:pt x="0" y="3398154"/>
                </a:lnTo>
                <a:lnTo>
                  <a:pt x="0" y="0"/>
                </a:lnTo>
                <a:close/>
              </a:path>
            </a:pathLst>
          </a:custGeom>
          <a:blipFill>
            <a:blip r:embed="rId2"/>
            <a:stretch>
              <a:fillRect l="-23519" t="-12832" r="-21450" b="-46889"/>
            </a:stretch>
          </a:blipFill>
        </p:spPr>
      </p:sp>
      <p:sp>
        <p:nvSpPr>
          <p:cNvPr id="3" name="TextBox 3"/>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COMPOSITE ATTRIBUTE</a:t>
            </a:r>
          </a:p>
        </p:txBody>
      </p:sp>
      <p:sp>
        <p:nvSpPr>
          <p:cNvPr id="4" name="TextBox 4"/>
          <p:cNvSpPr txBox="1"/>
          <p:nvPr/>
        </p:nvSpPr>
        <p:spPr>
          <a:xfrm>
            <a:off x="1742925" y="2875914"/>
            <a:ext cx="6360904"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An attribute that combines other attributes is known as a composite attribute. For example, In a student entity, the student address is a composite attribute as an address is composed of other attributes such as pin code, state, and country.</a:t>
            </a:r>
          </a:p>
        </p:txBody>
      </p:sp>
      <p:sp>
        <p:nvSpPr>
          <p:cNvPr id="5" name="Freeform 5"/>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6" name="Group 6"/>
          <p:cNvGrpSpPr/>
          <p:nvPr/>
        </p:nvGrpSpPr>
        <p:grpSpPr>
          <a:xfrm>
            <a:off x="1028700" y="9691576"/>
            <a:ext cx="13129131" cy="144425"/>
            <a:chOff x="0" y="0"/>
            <a:chExt cx="3457878" cy="38038"/>
          </a:xfrm>
        </p:grpSpPr>
        <p:sp>
          <p:nvSpPr>
            <p:cNvPr id="7" name="Freeform 7"/>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8" name="TextBox 8"/>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412359" y="9691576"/>
            <a:ext cx="846941" cy="144425"/>
            <a:chOff x="0" y="0"/>
            <a:chExt cx="223063" cy="38038"/>
          </a:xfrm>
        </p:grpSpPr>
        <p:sp>
          <p:nvSpPr>
            <p:cNvPr id="10" name="Freeform 10"/>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1" name="TextBox 11"/>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TABLES AND RECORDS</a:t>
            </a:r>
          </a:p>
        </p:txBody>
      </p:sp>
      <p:sp>
        <p:nvSpPr>
          <p:cNvPr id="3" name="TextBox 3"/>
          <p:cNvSpPr txBox="1"/>
          <p:nvPr/>
        </p:nvSpPr>
        <p:spPr>
          <a:xfrm>
            <a:off x="2045264" y="1790064"/>
            <a:ext cx="14197473" cy="64211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Tables - Entities</a:t>
            </a:r>
          </a:p>
          <a:p>
            <a:pPr algn="just">
              <a:lnSpc>
                <a:spcPts val="5749"/>
              </a:lnSpc>
            </a:pPr>
            <a:r>
              <a:rPr lang="en-US" sz="2299">
                <a:solidFill>
                  <a:srgbClr val="000000"/>
                </a:solidFill>
                <a:latin typeface="Canva Sans"/>
                <a:ea typeface="Canva Sans"/>
                <a:cs typeface="Canva Sans"/>
                <a:sym typeface="Canva Sans"/>
              </a:rPr>
              <a:t>Columns - Fields</a:t>
            </a:r>
          </a:p>
          <a:p>
            <a:pPr algn="just">
              <a:lnSpc>
                <a:spcPts val="5749"/>
              </a:lnSpc>
            </a:pPr>
            <a:r>
              <a:rPr lang="en-US" sz="2299">
                <a:solidFill>
                  <a:srgbClr val="000000"/>
                </a:solidFill>
                <a:latin typeface="Canva Sans"/>
                <a:ea typeface="Canva Sans"/>
                <a:cs typeface="Canva Sans"/>
                <a:sym typeface="Canva Sans"/>
              </a:rPr>
              <a:t>Rows - Records, Tuples,</a:t>
            </a:r>
          </a:p>
          <a:p>
            <a:pPr algn="just">
              <a:lnSpc>
                <a:spcPts val="5749"/>
              </a:lnSpc>
            </a:pPr>
            <a:r>
              <a:rPr lang="en-US" sz="2299">
                <a:solidFill>
                  <a:srgbClr val="000000"/>
                </a:solidFill>
                <a:latin typeface="Canva Sans"/>
                <a:ea typeface="Canva Sans"/>
                <a:cs typeface="Canva Sans"/>
                <a:sym typeface="Canva Sans"/>
              </a:rPr>
              <a:t>Descriptions - Attributes</a:t>
            </a:r>
          </a:p>
          <a:p>
            <a:pPr algn="just">
              <a:lnSpc>
                <a:spcPts val="5749"/>
              </a:lnSpc>
            </a:pPr>
            <a:r>
              <a:rPr lang="en-US" sz="2299">
                <a:solidFill>
                  <a:srgbClr val="000000"/>
                </a:solidFill>
                <a:latin typeface="Canva Sans"/>
                <a:ea typeface="Canva Sans"/>
                <a:cs typeface="Canva Sans"/>
                <a:sym typeface="Canva Sans"/>
              </a:rPr>
              <a:t>entity has its relationship to another entity determined by an attribute in that other entity - Subtype entity</a:t>
            </a:r>
          </a:p>
          <a:p>
            <a:pPr algn="just">
              <a:lnSpc>
                <a:spcPts val="5749"/>
              </a:lnSpc>
            </a:pPr>
            <a:r>
              <a:rPr lang="en-US" sz="2299">
                <a:solidFill>
                  <a:srgbClr val="000000"/>
                </a:solidFill>
                <a:latin typeface="Canva Sans"/>
                <a:ea typeface="Canva Sans"/>
                <a:cs typeface="Canva Sans"/>
                <a:sym typeface="Canva Sans"/>
              </a:rPr>
              <a:t>A weak entity set in an E-R diagram is an entity set that - must be part of a one-to-many relationship set</a:t>
            </a:r>
          </a:p>
          <a:p>
            <a:pPr algn="just">
              <a:lnSpc>
                <a:spcPts val="5749"/>
              </a:lnSpc>
            </a:pPr>
            <a:r>
              <a:rPr lang="en-US" sz="2299">
                <a:solidFill>
                  <a:srgbClr val="000000"/>
                </a:solidFill>
                <a:latin typeface="Canva Sans"/>
                <a:ea typeface="Canva Sans"/>
                <a:cs typeface="Canva Sans"/>
                <a:sym typeface="Canva Sans"/>
              </a:rPr>
              <a:t>a relationship between two entities of similar entity type is called a - Recursive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37761" y="264691"/>
            <a:ext cx="8812479" cy="917575"/>
          </a:xfrm>
          <a:prstGeom prst="rect">
            <a:avLst/>
          </a:prstGeom>
        </p:spPr>
        <p:txBody>
          <a:bodyPr lIns="0" tIns="0" rIns="0" bIns="0" rtlCol="0" anchor="t">
            <a:spAutoFit/>
          </a:bodyPr>
          <a:lstStyle/>
          <a:p>
            <a:pPr algn="ctr">
              <a:lnSpc>
                <a:spcPts val="7999"/>
              </a:lnSpc>
            </a:pPr>
            <a:r>
              <a:rPr lang="en-US" sz="3999">
                <a:solidFill>
                  <a:srgbClr val="000000"/>
                </a:solidFill>
                <a:latin typeface="Arimo"/>
                <a:ea typeface="Arimo"/>
                <a:cs typeface="Arimo"/>
                <a:sym typeface="Arimo"/>
              </a:rPr>
              <a:t>TECH STACK</a:t>
            </a:r>
          </a:p>
        </p:txBody>
      </p:sp>
      <p:grpSp>
        <p:nvGrpSpPr>
          <p:cNvPr id="3" name="Group 3"/>
          <p:cNvGrpSpPr/>
          <p:nvPr/>
        </p:nvGrpSpPr>
        <p:grpSpPr>
          <a:xfrm>
            <a:off x="1442705" y="1417750"/>
            <a:ext cx="5218826" cy="8038340"/>
            <a:chOff x="0" y="0"/>
            <a:chExt cx="6958435" cy="10717787"/>
          </a:xfrm>
        </p:grpSpPr>
        <p:grpSp>
          <p:nvGrpSpPr>
            <p:cNvPr id="4" name="Group 4"/>
            <p:cNvGrpSpPr/>
            <p:nvPr/>
          </p:nvGrpSpPr>
          <p:grpSpPr>
            <a:xfrm>
              <a:off x="0" y="0"/>
              <a:ext cx="6958435" cy="10717787"/>
              <a:chOff x="0" y="0"/>
              <a:chExt cx="1374506" cy="2117094"/>
            </a:xfrm>
          </p:grpSpPr>
          <p:sp>
            <p:nvSpPr>
              <p:cNvPr id="5" name="Freeform 5"/>
              <p:cNvSpPr/>
              <p:nvPr/>
            </p:nvSpPr>
            <p:spPr>
              <a:xfrm>
                <a:off x="0" y="0"/>
                <a:ext cx="1374506" cy="2117094"/>
              </a:xfrm>
              <a:custGeom>
                <a:avLst/>
                <a:gdLst/>
                <a:ahLst/>
                <a:cxnLst/>
                <a:rect l="l" t="t" r="r" b="b"/>
                <a:pathLst>
                  <a:path w="1374506" h="2117094">
                    <a:moveTo>
                      <a:pt x="75656" y="0"/>
                    </a:moveTo>
                    <a:lnTo>
                      <a:pt x="1298849" y="0"/>
                    </a:lnTo>
                    <a:cubicBezTo>
                      <a:pt x="1340633" y="0"/>
                      <a:pt x="1374506" y="33873"/>
                      <a:pt x="1374506" y="75656"/>
                    </a:cubicBezTo>
                    <a:lnTo>
                      <a:pt x="1374506" y="2041437"/>
                    </a:lnTo>
                    <a:cubicBezTo>
                      <a:pt x="1374506" y="2083221"/>
                      <a:pt x="1340633" y="2117094"/>
                      <a:pt x="1298849" y="2117094"/>
                    </a:cubicBezTo>
                    <a:lnTo>
                      <a:pt x="75656" y="2117094"/>
                    </a:lnTo>
                    <a:cubicBezTo>
                      <a:pt x="33873" y="2117094"/>
                      <a:pt x="0" y="2083221"/>
                      <a:pt x="0" y="2041437"/>
                    </a:cubicBezTo>
                    <a:lnTo>
                      <a:pt x="0" y="75656"/>
                    </a:lnTo>
                    <a:cubicBezTo>
                      <a:pt x="0" y="33873"/>
                      <a:pt x="33873" y="0"/>
                      <a:pt x="75656" y="0"/>
                    </a:cubicBezTo>
                    <a:close/>
                  </a:path>
                </a:pathLst>
              </a:custGeom>
              <a:solidFill>
                <a:srgbClr val="00C868"/>
              </a:solidFill>
            </p:spPr>
          </p:sp>
          <p:sp>
            <p:nvSpPr>
              <p:cNvPr id="6" name="TextBox 6"/>
              <p:cNvSpPr txBox="1"/>
              <p:nvPr/>
            </p:nvSpPr>
            <p:spPr>
              <a:xfrm>
                <a:off x="0" y="-47625"/>
                <a:ext cx="1374506" cy="2164719"/>
              </a:xfrm>
              <a:prstGeom prst="rect">
                <a:avLst/>
              </a:prstGeom>
            </p:spPr>
            <p:txBody>
              <a:bodyPr lIns="50800" tIns="50800" rIns="50800" bIns="50800" rtlCol="0" anchor="ctr"/>
              <a:lstStyle/>
              <a:p>
                <a:pPr algn="ctr">
                  <a:lnSpc>
                    <a:spcPts val="3499"/>
                  </a:lnSpc>
                </a:pPr>
                <a:endParaRPr/>
              </a:p>
            </p:txBody>
          </p:sp>
        </p:grpSp>
        <p:sp>
          <p:nvSpPr>
            <p:cNvPr id="7" name="TextBox 7"/>
            <p:cNvSpPr txBox="1"/>
            <p:nvPr/>
          </p:nvSpPr>
          <p:spPr>
            <a:xfrm>
              <a:off x="1817666" y="743226"/>
              <a:ext cx="3323102" cy="798615"/>
            </a:xfrm>
            <a:prstGeom prst="rect">
              <a:avLst/>
            </a:prstGeom>
          </p:spPr>
          <p:txBody>
            <a:bodyPr lIns="0" tIns="0" rIns="0" bIns="0" rtlCol="0" anchor="t">
              <a:spAutoFit/>
            </a:bodyPr>
            <a:lstStyle/>
            <a:p>
              <a:pPr algn="ctr">
                <a:lnSpc>
                  <a:spcPts val="5600"/>
                </a:lnSpc>
              </a:pPr>
              <a:r>
                <a:rPr lang="en-US" sz="2800">
                  <a:solidFill>
                    <a:srgbClr val="000000"/>
                  </a:solidFill>
                  <a:latin typeface="Arimo"/>
                  <a:ea typeface="Arimo"/>
                  <a:cs typeface="Arimo"/>
                  <a:sym typeface="Arimo"/>
                </a:rPr>
                <a:t>REACT</a:t>
              </a:r>
            </a:p>
          </p:txBody>
        </p:sp>
        <p:sp>
          <p:nvSpPr>
            <p:cNvPr id="8" name="TextBox 8"/>
            <p:cNvSpPr txBox="1"/>
            <p:nvPr/>
          </p:nvSpPr>
          <p:spPr>
            <a:xfrm>
              <a:off x="1335319" y="1958707"/>
              <a:ext cx="4287797" cy="699554"/>
            </a:xfrm>
            <a:prstGeom prst="rect">
              <a:avLst/>
            </a:prstGeom>
          </p:spPr>
          <p:txBody>
            <a:bodyPr lIns="0" tIns="0" rIns="0" bIns="0" rtlCol="0" anchor="t">
              <a:spAutoFit/>
            </a:bodyPr>
            <a:lstStyle/>
            <a:p>
              <a:pPr algn="ctr">
                <a:lnSpc>
                  <a:spcPts val="5000"/>
                </a:lnSpc>
              </a:pPr>
              <a:r>
                <a:rPr lang="en-US" sz="2500">
                  <a:solidFill>
                    <a:srgbClr val="000000"/>
                  </a:solidFill>
                  <a:latin typeface="Canva Sans"/>
                  <a:ea typeface="Canva Sans"/>
                  <a:cs typeface="Canva Sans"/>
                  <a:sym typeface="Canva Sans"/>
                </a:rPr>
                <a:t>CRA template</a:t>
              </a:r>
            </a:p>
          </p:txBody>
        </p:sp>
        <p:sp>
          <p:nvSpPr>
            <p:cNvPr id="9" name="TextBox 9"/>
            <p:cNvSpPr txBox="1"/>
            <p:nvPr/>
          </p:nvSpPr>
          <p:spPr>
            <a:xfrm>
              <a:off x="555053" y="3612485"/>
              <a:ext cx="5848328" cy="5275785"/>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Create React App provides a straightforward and reliable setup, while Vite offers a highly performant and flexible development experience. Whichever you choose, you're bound to have a solid foundation for your React. js project.</a:t>
              </a:r>
            </a:p>
          </p:txBody>
        </p:sp>
      </p:grpSp>
      <p:grpSp>
        <p:nvGrpSpPr>
          <p:cNvPr id="10" name="Group 10"/>
          <p:cNvGrpSpPr/>
          <p:nvPr/>
        </p:nvGrpSpPr>
        <p:grpSpPr>
          <a:xfrm>
            <a:off x="6911569" y="1670344"/>
            <a:ext cx="5292870" cy="7533153"/>
            <a:chOff x="0" y="0"/>
            <a:chExt cx="1374506" cy="1956285"/>
          </a:xfrm>
        </p:grpSpPr>
        <p:sp>
          <p:nvSpPr>
            <p:cNvPr id="11" name="Freeform 11"/>
            <p:cNvSpPr/>
            <p:nvPr/>
          </p:nvSpPr>
          <p:spPr>
            <a:xfrm>
              <a:off x="0" y="0"/>
              <a:ext cx="1374506" cy="1956285"/>
            </a:xfrm>
            <a:custGeom>
              <a:avLst/>
              <a:gdLst/>
              <a:ahLst/>
              <a:cxnLst/>
              <a:rect l="l" t="t" r="r" b="b"/>
              <a:pathLst>
                <a:path w="1374506" h="1956285">
                  <a:moveTo>
                    <a:pt x="74598" y="0"/>
                  </a:moveTo>
                  <a:lnTo>
                    <a:pt x="1299908" y="0"/>
                  </a:lnTo>
                  <a:cubicBezTo>
                    <a:pt x="1341107" y="0"/>
                    <a:pt x="1374506" y="33399"/>
                    <a:pt x="1374506" y="74598"/>
                  </a:cubicBezTo>
                  <a:lnTo>
                    <a:pt x="1374506" y="1881687"/>
                  </a:lnTo>
                  <a:cubicBezTo>
                    <a:pt x="1374506" y="1922886"/>
                    <a:pt x="1341107" y="1956285"/>
                    <a:pt x="1299908" y="1956285"/>
                  </a:cubicBezTo>
                  <a:lnTo>
                    <a:pt x="74598" y="1956285"/>
                  </a:lnTo>
                  <a:cubicBezTo>
                    <a:pt x="33399" y="1956285"/>
                    <a:pt x="0" y="1922886"/>
                    <a:pt x="0" y="1881687"/>
                  </a:cubicBezTo>
                  <a:lnTo>
                    <a:pt x="0" y="74598"/>
                  </a:lnTo>
                  <a:cubicBezTo>
                    <a:pt x="0" y="33399"/>
                    <a:pt x="33399" y="0"/>
                    <a:pt x="74598" y="0"/>
                  </a:cubicBezTo>
                  <a:close/>
                </a:path>
              </a:pathLst>
            </a:custGeom>
            <a:solidFill>
              <a:srgbClr val="FFDE59"/>
            </a:solidFill>
          </p:spPr>
        </p:sp>
        <p:sp>
          <p:nvSpPr>
            <p:cNvPr id="12" name="TextBox 12"/>
            <p:cNvSpPr txBox="1"/>
            <p:nvPr/>
          </p:nvSpPr>
          <p:spPr>
            <a:xfrm>
              <a:off x="0" y="-47625"/>
              <a:ext cx="1374506" cy="2003910"/>
            </a:xfrm>
            <a:prstGeom prst="rect">
              <a:avLst/>
            </a:prstGeom>
          </p:spPr>
          <p:txBody>
            <a:bodyPr lIns="51521" tIns="51521" rIns="51521" bIns="51521" rtlCol="0" anchor="ctr"/>
            <a:lstStyle/>
            <a:p>
              <a:pPr algn="ctr">
                <a:lnSpc>
                  <a:spcPts val="3499"/>
                </a:lnSpc>
              </a:pPr>
              <a:endParaRPr/>
            </a:p>
          </p:txBody>
        </p:sp>
      </p:grpSp>
      <p:sp>
        <p:nvSpPr>
          <p:cNvPr id="13" name="TextBox 13"/>
          <p:cNvSpPr txBox="1"/>
          <p:nvPr/>
        </p:nvSpPr>
        <p:spPr>
          <a:xfrm>
            <a:off x="8294161" y="2013728"/>
            <a:ext cx="2527688" cy="658494"/>
          </a:xfrm>
          <a:prstGeom prst="rect">
            <a:avLst/>
          </a:prstGeom>
        </p:spPr>
        <p:txBody>
          <a:bodyPr lIns="0" tIns="0" rIns="0" bIns="0" rtlCol="0" anchor="t">
            <a:spAutoFit/>
          </a:bodyPr>
          <a:lstStyle/>
          <a:p>
            <a:pPr algn="ctr">
              <a:lnSpc>
                <a:spcPts val="5600"/>
              </a:lnSpc>
            </a:pPr>
            <a:r>
              <a:rPr lang="en-US" sz="2800">
                <a:solidFill>
                  <a:srgbClr val="000000"/>
                </a:solidFill>
                <a:latin typeface="Arimo"/>
                <a:ea typeface="Arimo"/>
                <a:cs typeface="Arimo"/>
                <a:sym typeface="Arimo"/>
              </a:rPr>
              <a:t>JAVA</a:t>
            </a:r>
          </a:p>
        </p:txBody>
      </p:sp>
      <p:sp>
        <p:nvSpPr>
          <p:cNvPr id="14" name="TextBox 14"/>
          <p:cNvSpPr txBox="1"/>
          <p:nvPr/>
        </p:nvSpPr>
        <p:spPr>
          <a:xfrm>
            <a:off x="7927268" y="2950927"/>
            <a:ext cx="3261474" cy="565150"/>
          </a:xfrm>
          <a:prstGeom prst="rect">
            <a:avLst/>
          </a:prstGeom>
        </p:spPr>
        <p:txBody>
          <a:bodyPr lIns="0" tIns="0" rIns="0" bIns="0" rtlCol="0" anchor="t">
            <a:spAutoFit/>
          </a:bodyPr>
          <a:lstStyle/>
          <a:p>
            <a:pPr algn="ctr">
              <a:lnSpc>
                <a:spcPts val="4999"/>
              </a:lnSpc>
            </a:pPr>
            <a:r>
              <a:rPr lang="en-US" sz="2499">
                <a:solidFill>
                  <a:srgbClr val="000000"/>
                </a:solidFill>
                <a:latin typeface="Canva Sans"/>
                <a:ea typeface="Canva Sans"/>
                <a:cs typeface="Canva Sans"/>
                <a:sym typeface="Canva Sans"/>
              </a:rPr>
              <a:t>Springboot</a:t>
            </a:r>
          </a:p>
        </p:txBody>
      </p:sp>
      <p:sp>
        <p:nvSpPr>
          <p:cNvPr id="15" name="TextBox 15"/>
          <p:cNvSpPr txBox="1"/>
          <p:nvPr/>
        </p:nvSpPr>
        <p:spPr>
          <a:xfrm>
            <a:off x="7333766" y="4225995"/>
            <a:ext cx="4448478" cy="2987675"/>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Spring Boot Extension is Spring's convention-over-configuration solution intended to aid in creating production-grade Spring applications with minimal amounts of configuration. </a:t>
            </a:r>
          </a:p>
        </p:txBody>
      </p:sp>
      <p:sp>
        <p:nvSpPr>
          <p:cNvPr id="16" name="Freeform 16"/>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17" name="Group 17"/>
          <p:cNvGrpSpPr/>
          <p:nvPr/>
        </p:nvGrpSpPr>
        <p:grpSpPr>
          <a:xfrm>
            <a:off x="1028700" y="9691576"/>
            <a:ext cx="13129131" cy="144425"/>
            <a:chOff x="0" y="0"/>
            <a:chExt cx="3457878" cy="38038"/>
          </a:xfrm>
        </p:grpSpPr>
        <p:sp>
          <p:nvSpPr>
            <p:cNvPr id="18" name="Freeform 18"/>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19" name="TextBox 19"/>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6412359" y="9691576"/>
            <a:ext cx="846941" cy="144425"/>
            <a:chOff x="0" y="0"/>
            <a:chExt cx="223063" cy="38038"/>
          </a:xfrm>
        </p:grpSpPr>
        <p:sp>
          <p:nvSpPr>
            <p:cNvPr id="21" name="Freeform 21"/>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22" name="TextBox 22"/>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12452090" y="1725147"/>
            <a:ext cx="5292870" cy="7533153"/>
            <a:chOff x="0" y="0"/>
            <a:chExt cx="1374506" cy="1956285"/>
          </a:xfrm>
        </p:grpSpPr>
        <p:sp>
          <p:nvSpPr>
            <p:cNvPr id="24" name="Freeform 24"/>
            <p:cNvSpPr/>
            <p:nvPr/>
          </p:nvSpPr>
          <p:spPr>
            <a:xfrm>
              <a:off x="0" y="0"/>
              <a:ext cx="1374506" cy="1956285"/>
            </a:xfrm>
            <a:custGeom>
              <a:avLst/>
              <a:gdLst/>
              <a:ahLst/>
              <a:cxnLst/>
              <a:rect l="l" t="t" r="r" b="b"/>
              <a:pathLst>
                <a:path w="1374506" h="1956285">
                  <a:moveTo>
                    <a:pt x="74598" y="0"/>
                  </a:moveTo>
                  <a:lnTo>
                    <a:pt x="1299908" y="0"/>
                  </a:lnTo>
                  <a:cubicBezTo>
                    <a:pt x="1341107" y="0"/>
                    <a:pt x="1374506" y="33399"/>
                    <a:pt x="1374506" y="74598"/>
                  </a:cubicBezTo>
                  <a:lnTo>
                    <a:pt x="1374506" y="1881687"/>
                  </a:lnTo>
                  <a:cubicBezTo>
                    <a:pt x="1374506" y="1922886"/>
                    <a:pt x="1341107" y="1956285"/>
                    <a:pt x="1299908" y="1956285"/>
                  </a:cubicBezTo>
                  <a:lnTo>
                    <a:pt x="74598" y="1956285"/>
                  </a:lnTo>
                  <a:cubicBezTo>
                    <a:pt x="33399" y="1956285"/>
                    <a:pt x="0" y="1922886"/>
                    <a:pt x="0" y="1881687"/>
                  </a:cubicBezTo>
                  <a:lnTo>
                    <a:pt x="0" y="74598"/>
                  </a:lnTo>
                  <a:cubicBezTo>
                    <a:pt x="0" y="33399"/>
                    <a:pt x="33399" y="0"/>
                    <a:pt x="74598" y="0"/>
                  </a:cubicBezTo>
                  <a:close/>
                </a:path>
              </a:pathLst>
            </a:custGeom>
            <a:solidFill>
              <a:srgbClr val="8C52FF"/>
            </a:solidFill>
          </p:spPr>
        </p:sp>
        <p:sp>
          <p:nvSpPr>
            <p:cNvPr id="25" name="TextBox 25"/>
            <p:cNvSpPr txBox="1"/>
            <p:nvPr/>
          </p:nvSpPr>
          <p:spPr>
            <a:xfrm>
              <a:off x="0" y="-47625"/>
              <a:ext cx="1374506" cy="2003910"/>
            </a:xfrm>
            <a:prstGeom prst="rect">
              <a:avLst/>
            </a:prstGeom>
          </p:spPr>
          <p:txBody>
            <a:bodyPr lIns="51521" tIns="51521" rIns="51521" bIns="51521" rtlCol="0" anchor="ctr"/>
            <a:lstStyle/>
            <a:p>
              <a:pPr algn="ctr">
                <a:lnSpc>
                  <a:spcPts val="3499"/>
                </a:lnSpc>
              </a:pPr>
              <a:endParaRPr/>
            </a:p>
          </p:txBody>
        </p:sp>
      </p:grpSp>
      <p:sp>
        <p:nvSpPr>
          <p:cNvPr id="26" name="TextBox 26"/>
          <p:cNvSpPr txBox="1"/>
          <p:nvPr/>
        </p:nvSpPr>
        <p:spPr>
          <a:xfrm>
            <a:off x="13834681" y="2068532"/>
            <a:ext cx="2527688" cy="658494"/>
          </a:xfrm>
          <a:prstGeom prst="rect">
            <a:avLst/>
          </a:prstGeom>
        </p:spPr>
        <p:txBody>
          <a:bodyPr lIns="0" tIns="0" rIns="0" bIns="0" rtlCol="0" anchor="t">
            <a:spAutoFit/>
          </a:bodyPr>
          <a:lstStyle/>
          <a:p>
            <a:pPr algn="ctr">
              <a:lnSpc>
                <a:spcPts val="5600"/>
              </a:lnSpc>
            </a:pPr>
            <a:r>
              <a:rPr lang="en-US" sz="2800">
                <a:solidFill>
                  <a:srgbClr val="000000"/>
                </a:solidFill>
                <a:latin typeface="Arimo"/>
                <a:ea typeface="Arimo"/>
                <a:cs typeface="Arimo"/>
                <a:sym typeface="Arimo"/>
              </a:rPr>
              <a:t>MYSQL</a:t>
            </a:r>
          </a:p>
        </p:txBody>
      </p:sp>
      <p:sp>
        <p:nvSpPr>
          <p:cNvPr id="27" name="TextBox 27"/>
          <p:cNvSpPr txBox="1"/>
          <p:nvPr/>
        </p:nvSpPr>
        <p:spPr>
          <a:xfrm>
            <a:off x="13467788" y="3005730"/>
            <a:ext cx="3261474" cy="565150"/>
          </a:xfrm>
          <a:prstGeom prst="rect">
            <a:avLst/>
          </a:prstGeom>
        </p:spPr>
        <p:txBody>
          <a:bodyPr lIns="0" tIns="0" rIns="0" bIns="0" rtlCol="0" anchor="t">
            <a:spAutoFit/>
          </a:bodyPr>
          <a:lstStyle/>
          <a:p>
            <a:pPr algn="ctr">
              <a:lnSpc>
                <a:spcPts val="4999"/>
              </a:lnSpc>
            </a:pPr>
            <a:r>
              <a:rPr lang="en-US" sz="2499">
                <a:solidFill>
                  <a:srgbClr val="000000"/>
                </a:solidFill>
                <a:latin typeface="Canva Sans"/>
                <a:ea typeface="Canva Sans"/>
                <a:cs typeface="Canva Sans"/>
                <a:sym typeface="Canva Sans"/>
              </a:rPr>
              <a:t>MySQL - Workbench</a:t>
            </a:r>
          </a:p>
        </p:txBody>
      </p:sp>
      <p:sp>
        <p:nvSpPr>
          <p:cNvPr id="28" name="TextBox 28"/>
          <p:cNvSpPr txBox="1"/>
          <p:nvPr/>
        </p:nvSpPr>
        <p:spPr>
          <a:xfrm>
            <a:off x="12874286" y="4028386"/>
            <a:ext cx="4448478" cy="3492500"/>
          </a:xfrm>
          <a:prstGeom prst="rect">
            <a:avLst/>
          </a:prstGeom>
        </p:spPr>
        <p:txBody>
          <a:bodyPr lIns="0" tIns="0" rIns="0" bIns="0" rtlCol="0" anchor="t">
            <a:spAutoFit/>
          </a:bodyPr>
          <a:lstStyle/>
          <a:p>
            <a:pPr algn="ctr">
              <a:lnSpc>
                <a:spcPts val="4000"/>
              </a:lnSpc>
            </a:pPr>
            <a:r>
              <a:rPr lang="en-US" sz="2000">
                <a:solidFill>
                  <a:srgbClr val="000000"/>
                </a:solidFill>
                <a:latin typeface="Canva Sans"/>
                <a:ea typeface="Canva Sans"/>
                <a:cs typeface="Canva Sans"/>
                <a:sym typeface="Canva Sans"/>
              </a:rPr>
              <a:t>MySQL Workbench is a visual database management tool that aids in designing, developing, and administering MySQL databases, offering features like modeling, SQL development, and server administration.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JS</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6981303"/>
            <a:chOff x="0" y="0"/>
            <a:chExt cx="5614789" cy="2792062"/>
          </a:xfrm>
        </p:grpSpPr>
        <p:sp>
          <p:nvSpPr>
            <p:cNvPr id="11" name="Freeform 11"/>
            <p:cNvSpPr/>
            <p:nvPr/>
          </p:nvSpPr>
          <p:spPr>
            <a:xfrm>
              <a:off x="0" y="0"/>
              <a:ext cx="5614789" cy="2792063"/>
            </a:xfrm>
            <a:custGeom>
              <a:avLst/>
              <a:gdLst/>
              <a:ahLst/>
              <a:cxnLst/>
              <a:rect l="l" t="t" r="r" b="b"/>
              <a:pathLst>
                <a:path w="5614789" h="2792063">
                  <a:moveTo>
                    <a:pt x="5490329" y="2792062"/>
                  </a:moveTo>
                  <a:lnTo>
                    <a:pt x="124460" y="2792062"/>
                  </a:lnTo>
                  <a:cubicBezTo>
                    <a:pt x="55880" y="2792062"/>
                    <a:pt x="0" y="2736182"/>
                    <a:pt x="0" y="2667602"/>
                  </a:cubicBezTo>
                  <a:lnTo>
                    <a:pt x="0" y="124460"/>
                  </a:lnTo>
                  <a:cubicBezTo>
                    <a:pt x="0" y="55880"/>
                    <a:pt x="55880" y="0"/>
                    <a:pt x="124460" y="0"/>
                  </a:cubicBezTo>
                  <a:lnTo>
                    <a:pt x="5490329" y="0"/>
                  </a:lnTo>
                  <a:cubicBezTo>
                    <a:pt x="5558909" y="0"/>
                    <a:pt x="5614789" y="55880"/>
                    <a:pt x="5614789" y="124460"/>
                  </a:cubicBezTo>
                  <a:lnTo>
                    <a:pt x="5614789" y="2667602"/>
                  </a:lnTo>
                  <a:cubicBezTo>
                    <a:pt x="5614789" y="2736182"/>
                    <a:pt x="5558909" y="2792063"/>
                    <a:pt x="5490329" y="2792063"/>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1F1F1"/>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977229" y="2813728"/>
            <a:ext cx="10333541" cy="5764532"/>
          </a:xfrm>
          <a:prstGeom prst="rect">
            <a:avLst/>
          </a:prstGeom>
        </p:spPr>
        <p:txBody>
          <a:bodyPr lIns="0" tIns="0" rIns="0" bIns="0" rtlCol="0" anchor="t">
            <a:spAutoFit/>
          </a:bodyPr>
          <a:lstStyle/>
          <a:p>
            <a:pPr algn="ctr">
              <a:lnSpc>
                <a:spcPts val="6659"/>
              </a:lnSpc>
            </a:pPr>
            <a:r>
              <a:rPr lang="en-US" sz="2999">
                <a:solidFill>
                  <a:srgbClr val="FFFFFF"/>
                </a:solidFill>
                <a:latin typeface="Canva Sans"/>
                <a:ea typeface="Canva Sans"/>
                <a:cs typeface="Canva Sans"/>
                <a:sym typeface="Canva Sans"/>
              </a:rPr>
              <a:t>React is a free and open-source front-end JavaScript library for building user interfaces based on components by Facebook Inc. It is maintained by Meta and a community of individual developers and companies. React can be used to develop single-page, mobile, or server-rendered applications with frameworks like Next.js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JS</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911271" y="2274656"/>
            <a:ext cx="5681994" cy="5737687"/>
            <a:chOff x="0" y="0"/>
            <a:chExt cx="2272424" cy="2294698"/>
          </a:xfrm>
        </p:grpSpPr>
        <p:sp>
          <p:nvSpPr>
            <p:cNvPr id="11" name="Freeform 11"/>
            <p:cNvSpPr/>
            <p:nvPr/>
          </p:nvSpPr>
          <p:spPr>
            <a:xfrm>
              <a:off x="0" y="0"/>
              <a:ext cx="2272424" cy="2294698"/>
            </a:xfrm>
            <a:custGeom>
              <a:avLst/>
              <a:gdLst/>
              <a:ahLst/>
              <a:cxnLst/>
              <a:rect l="l" t="t" r="r" b="b"/>
              <a:pathLst>
                <a:path w="2272424" h="2294698">
                  <a:moveTo>
                    <a:pt x="2147964" y="2294698"/>
                  </a:moveTo>
                  <a:lnTo>
                    <a:pt x="124460" y="2294698"/>
                  </a:lnTo>
                  <a:cubicBezTo>
                    <a:pt x="55880" y="2294698"/>
                    <a:pt x="0" y="2238818"/>
                    <a:pt x="0" y="2170238"/>
                  </a:cubicBezTo>
                  <a:lnTo>
                    <a:pt x="0" y="124460"/>
                  </a:lnTo>
                  <a:cubicBezTo>
                    <a:pt x="0" y="55880"/>
                    <a:pt x="55880" y="0"/>
                    <a:pt x="124460" y="0"/>
                  </a:cubicBezTo>
                  <a:lnTo>
                    <a:pt x="2147964" y="0"/>
                  </a:lnTo>
                  <a:cubicBezTo>
                    <a:pt x="2216544" y="0"/>
                    <a:pt x="2272424" y="55880"/>
                    <a:pt x="2272424" y="124460"/>
                  </a:cubicBezTo>
                  <a:lnTo>
                    <a:pt x="2272424" y="2170238"/>
                  </a:lnTo>
                  <a:cubicBezTo>
                    <a:pt x="2272424" y="2238818"/>
                    <a:pt x="2216544" y="2294698"/>
                    <a:pt x="2147964" y="2294698"/>
                  </a:cubicBezTo>
                  <a:close/>
                </a:path>
              </a:pathLst>
            </a:custGeom>
            <a:solidFill>
              <a:srgbClr val="1E1E1E"/>
            </a:solidFill>
          </p:spPr>
        </p:sp>
      </p:grpSp>
      <p:grpSp>
        <p:nvGrpSpPr>
          <p:cNvPr id="12" name="Group 12"/>
          <p:cNvGrpSpPr/>
          <p:nvPr/>
        </p:nvGrpSpPr>
        <p:grpSpPr>
          <a:xfrm>
            <a:off x="2288927" y="2468371"/>
            <a:ext cx="4962980" cy="459336"/>
            <a:chOff x="0" y="0"/>
            <a:chExt cx="833539" cy="77146"/>
          </a:xfrm>
        </p:grpSpPr>
        <p:sp>
          <p:nvSpPr>
            <p:cNvPr id="13" name="Freeform 13"/>
            <p:cNvSpPr/>
            <p:nvPr/>
          </p:nvSpPr>
          <p:spPr>
            <a:xfrm>
              <a:off x="0" y="0"/>
              <a:ext cx="833539" cy="77146"/>
            </a:xfrm>
            <a:custGeom>
              <a:avLst/>
              <a:gdLst/>
              <a:ahLst/>
              <a:cxnLst/>
              <a:rect l="l" t="t" r="r" b="b"/>
              <a:pathLst>
                <a:path w="833539" h="77146">
                  <a:moveTo>
                    <a:pt x="14039" y="0"/>
                  </a:moveTo>
                  <a:lnTo>
                    <a:pt x="819500" y="0"/>
                  </a:lnTo>
                  <a:cubicBezTo>
                    <a:pt x="823223" y="0"/>
                    <a:pt x="826794" y="1479"/>
                    <a:pt x="829427" y="4112"/>
                  </a:cubicBezTo>
                  <a:cubicBezTo>
                    <a:pt x="832060" y="6745"/>
                    <a:pt x="833539" y="10316"/>
                    <a:pt x="833539" y="14039"/>
                  </a:cubicBezTo>
                  <a:lnTo>
                    <a:pt x="833539" y="63107"/>
                  </a:lnTo>
                  <a:cubicBezTo>
                    <a:pt x="833539" y="70861"/>
                    <a:pt x="827253" y="77146"/>
                    <a:pt x="819500" y="77146"/>
                  </a:cubicBezTo>
                  <a:lnTo>
                    <a:pt x="14039" y="77146"/>
                  </a:lnTo>
                  <a:cubicBezTo>
                    <a:pt x="6286" y="77146"/>
                    <a:pt x="0" y="70861"/>
                    <a:pt x="0" y="63107"/>
                  </a:cubicBezTo>
                  <a:lnTo>
                    <a:pt x="0" y="14039"/>
                  </a:lnTo>
                  <a:cubicBezTo>
                    <a:pt x="0" y="6286"/>
                    <a:pt x="6286" y="0"/>
                    <a:pt x="14039" y="0"/>
                  </a:cubicBezTo>
                  <a:close/>
                </a:path>
              </a:pathLst>
            </a:custGeom>
            <a:solidFill>
              <a:srgbClr val="F1F1F1"/>
            </a:solidFill>
          </p:spPr>
        </p:sp>
        <p:sp>
          <p:nvSpPr>
            <p:cNvPr id="14" name="TextBox 14"/>
            <p:cNvSpPr txBox="1"/>
            <p:nvPr/>
          </p:nvSpPr>
          <p:spPr>
            <a:xfrm>
              <a:off x="0" y="-28575"/>
              <a:ext cx="833539" cy="105721"/>
            </a:xfrm>
            <a:prstGeom prst="rect">
              <a:avLst/>
            </a:prstGeom>
          </p:spPr>
          <p:txBody>
            <a:bodyPr lIns="50800" tIns="50800" rIns="50800" bIns="50800" rtlCol="0" anchor="ctr"/>
            <a:lstStyle/>
            <a:p>
              <a:pPr algn="ctr">
                <a:lnSpc>
                  <a:spcPts val="1960"/>
                </a:lnSpc>
              </a:pPr>
              <a:r>
                <a:rPr lang="en-US" sz="1400">
                  <a:solidFill>
                    <a:srgbClr val="000000"/>
                  </a:solidFill>
                  <a:latin typeface="Canva Sans"/>
                  <a:ea typeface="Canva Sans"/>
                  <a:cs typeface="Canva Sans"/>
                  <a:sym typeface="Canva Sans"/>
                </a:rPr>
                <a:t>Class Components</a:t>
              </a:r>
            </a:p>
          </p:txBody>
        </p:sp>
      </p:grpSp>
      <p:grpSp>
        <p:nvGrpSpPr>
          <p:cNvPr id="15" name="Group 15"/>
          <p:cNvGrpSpPr/>
          <p:nvPr/>
        </p:nvGrpSpPr>
        <p:grpSpPr>
          <a:xfrm>
            <a:off x="2544460" y="2622571"/>
            <a:ext cx="573643" cy="150937"/>
            <a:chOff x="0" y="0"/>
            <a:chExt cx="764857" cy="201249"/>
          </a:xfrm>
        </p:grpSpPr>
        <p:grpSp>
          <p:nvGrpSpPr>
            <p:cNvPr id="16" name="Group 16"/>
            <p:cNvGrpSpPr/>
            <p:nvPr/>
          </p:nvGrpSpPr>
          <p:grpSpPr>
            <a:xfrm>
              <a:off x="0" y="0"/>
              <a:ext cx="201249" cy="201249"/>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281804" y="0"/>
              <a:ext cx="201249" cy="201249"/>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563608" y="0"/>
              <a:ext cx="201249" cy="20124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2288927" y="3870630"/>
            <a:ext cx="4962980" cy="2880740"/>
          </a:xfrm>
          <a:prstGeom prst="rect">
            <a:avLst/>
          </a:prstGeom>
        </p:spPr>
        <p:txBody>
          <a:bodyPr lIns="0" tIns="0" rIns="0" bIns="0" rtlCol="0" anchor="t">
            <a:spAutoFit/>
          </a:bodyPr>
          <a:lstStyle/>
          <a:p>
            <a:pPr algn="ctr">
              <a:lnSpc>
                <a:spcPts val="4662"/>
              </a:lnSpc>
            </a:pPr>
            <a:r>
              <a:rPr lang="en-US" sz="2100">
                <a:solidFill>
                  <a:srgbClr val="FFFFFF"/>
                </a:solidFill>
                <a:latin typeface="Canva Sans"/>
                <a:ea typeface="Canva Sans"/>
                <a:cs typeface="Canva Sans"/>
                <a:sym typeface="Canva Sans"/>
              </a:rPr>
              <a:t>Class components in React use ES6 classes, allowing for state management and lifecycle methods to handle complex logic and side effects within a component.</a:t>
            </a:r>
          </a:p>
        </p:txBody>
      </p:sp>
      <p:grpSp>
        <p:nvGrpSpPr>
          <p:cNvPr id="23" name="Group 23"/>
          <p:cNvGrpSpPr/>
          <p:nvPr/>
        </p:nvGrpSpPr>
        <p:grpSpPr>
          <a:xfrm>
            <a:off x="10730364" y="2274656"/>
            <a:ext cx="5681994" cy="5737687"/>
            <a:chOff x="0" y="0"/>
            <a:chExt cx="2272424" cy="2294698"/>
          </a:xfrm>
        </p:grpSpPr>
        <p:sp>
          <p:nvSpPr>
            <p:cNvPr id="24" name="Freeform 24"/>
            <p:cNvSpPr/>
            <p:nvPr/>
          </p:nvSpPr>
          <p:spPr>
            <a:xfrm>
              <a:off x="0" y="0"/>
              <a:ext cx="2272424" cy="2294698"/>
            </a:xfrm>
            <a:custGeom>
              <a:avLst/>
              <a:gdLst/>
              <a:ahLst/>
              <a:cxnLst/>
              <a:rect l="l" t="t" r="r" b="b"/>
              <a:pathLst>
                <a:path w="2272424" h="2294698">
                  <a:moveTo>
                    <a:pt x="2147964" y="2294698"/>
                  </a:moveTo>
                  <a:lnTo>
                    <a:pt x="124460" y="2294698"/>
                  </a:lnTo>
                  <a:cubicBezTo>
                    <a:pt x="55880" y="2294698"/>
                    <a:pt x="0" y="2238818"/>
                    <a:pt x="0" y="2170238"/>
                  </a:cubicBezTo>
                  <a:lnTo>
                    <a:pt x="0" y="124460"/>
                  </a:lnTo>
                  <a:cubicBezTo>
                    <a:pt x="0" y="55880"/>
                    <a:pt x="55880" y="0"/>
                    <a:pt x="124460" y="0"/>
                  </a:cubicBezTo>
                  <a:lnTo>
                    <a:pt x="2147964" y="0"/>
                  </a:lnTo>
                  <a:cubicBezTo>
                    <a:pt x="2216544" y="0"/>
                    <a:pt x="2272424" y="55880"/>
                    <a:pt x="2272424" y="124460"/>
                  </a:cubicBezTo>
                  <a:lnTo>
                    <a:pt x="2272424" y="2170238"/>
                  </a:lnTo>
                  <a:cubicBezTo>
                    <a:pt x="2272424" y="2238818"/>
                    <a:pt x="2216544" y="2294698"/>
                    <a:pt x="2147964" y="2294698"/>
                  </a:cubicBezTo>
                  <a:close/>
                </a:path>
              </a:pathLst>
            </a:custGeom>
            <a:solidFill>
              <a:srgbClr val="1E1E1E"/>
            </a:solidFill>
          </p:spPr>
        </p:sp>
      </p:grpSp>
      <p:grpSp>
        <p:nvGrpSpPr>
          <p:cNvPr id="25" name="Group 25"/>
          <p:cNvGrpSpPr/>
          <p:nvPr/>
        </p:nvGrpSpPr>
        <p:grpSpPr>
          <a:xfrm>
            <a:off x="11108020" y="2468371"/>
            <a:ext cx="4962980" cy="459336"/>
            <a:chOff x="0" y="0"/>
            <a:chExt cx="833539" cy="77146"/>
          </a:xfrm>
        </p:grpSpPr>
        <p:sp>
          <p:nvSpPr>
            <p:cNvPr id="26" name="Freeform 26"/>
            <p:cNvSpPr/>
            <p:nvPr/>
          </p:nvSpPr>
          <p:spPr>
            <a:xfrm>
              <a:off x="0" y="0"/>
              <a:ext cx="833539" cy="77146"/>
            </a:xfrm>
            <a:custGeom>
              <a:avLst/>
              <a:gdLst/>
              <a:ahLst/>
              <a:cxnLst/>
              <a:rect l="l" t="t" r="r" b="b"/>
              <a:pathLst>
                <a:path w="833539" h="77146">
                  <a:moveTo>
                    <a:pt x="14039" y="0"/>
                  </a:moveTo>
                  <a:lnTo>
                    <a:pt x="819500" y="0"/>
                  </a:lnTo>
                  <a:cubicBezTo>
                    <a:pt x="823223" y="0"/>
                    <a:pt x="826794" y="1479"/>
                    <a:pt x="829427" y="4112"/>
                  </a:cubicBezTo>
                  <a:cubicBezTo>
                    <a:pt x="832060" y="6745"/>
                    <a:pt x="833539" y="10316"/>
                    <a:pt x="833539" y="14039"/>
                  </a:cubicBezTo>
                  <a:lnTo>
                    <a:pt x="833539" y="63107"/>
                  </a:lnTo>
                  <a:cubicBezTo>
                    <a:pt x="833539" y="70861"/>
                    <a:pt x="827253" y="77146"/>
                    <a:pt x="819500" y="77146"/>
                  </a:cubicBezTo>
                  <a:lnTo>
                    <a:pt x="14039" y="77146"/>
                  </a:lnTo>
                  <a:cubicBezTo>
                    <a:pt x="6286" y="77146"/>
                    <a:pt x="0" y="70861"/>
                    <a:pt x="0" y="63107"/>
                  </a:cubicBezTo>
                  <a:lnTo>
                    <a:pt x="0" y="14039"/>
                  </a:lnTo>
                  <a:cubicBezTo>
                    <a:pt x="0" y="6286"/>
                    <a:pt x="6286" y="0"/>
                    <a:pt x="14039" y="0"/>
                  </a:cubicBezTo>
                  <a:close/>
                </a:path>
              </a:pathLst>
            </a:custGeom>
            <a:solidFill>
              <a:srgbClr val="F1F1F1"/>
            </a:solidFill>
          </p:spPr>
        </p:sp>
        <p:sp>
          <p:nvSpPr>
            <p:cNvPr id="27" name="TextBox 27"/>
            <p:cNvSpPr txBox="1"/>
            <p:nvPr/>
          </p:nvSpPr>
          <p:spPr>
            <a:xfrm>
              <a:off x="0" y="-28575"/>
              <a:ext cx="833539" cy="105721"/>
            </a:xfrm>
            <a:prstGeom prst="rect">
              <a:avLst/>
            </a:prstGeom>
          </p:spPr>
          <p:txBody>
            <a:bodyPr lIns="50800" tIns="50800" rIns="50800" bIns="50800" rtlCol="0" anchor="ctr"/>
            <a:lstStyle/>
            <a:p>
              <a:pPr algn="ctr">
                <a:lnSpc>
                  <a:spcPts val="2100"/>
                </a:lnSpc>
              </a:pPr>
              <a:r>
                <a:rPr lang="en-US" sz="1500">
                  <a:solidFill>
                    <a:srgbClr val="000000"/>
                  </a:solidFill>
                  <a:latin typeface="Canva Sans"/>
                  <a:ea typeface="Canva Sans"/>
                  <a:cs typeface="Canva Sans"/>
                  <a:sym typeface="Canva Sans"/>
                </a:rPr>
                <a:t>Functional Components</a:t>
              </a:r>
            </a:p>
          </p:txBody>
        </p:sp>
      </p:grpSp>
      <p:grpSp>
        <p:nvGrpSpPr>
          <p:cNvPr id="28" name="Group 28"/>
          <p:cNvGrpSpPr/>
          <p:nvPr/>
        </p:nvGrpSpPr>
        <p:grpSpPr>
          <a:xfrm>
            <a:off x="11363553" y="2622571"/>
            <a:ext cx="573643" cy="150937"/>
            <a:chOff x="0" y="0"/>
            <a:chExt cx="764857" cy="201249"/>
          </a:xfrm>
        </p:grpSpPr>
        <p:grpSp>
          <p:nvGrpSpPr>
            <p:cNvPr id="29" name="Group 29"/>
            <p:cNvGrpSpPr/>
            <p:nvPr/>
          </p:nvGrpSpPr>
          <p:grpSpPr>
            <a:xfrm>
              <a:off x="0" y="0"/>
              <a:ext cx="201249" cy="201249"/>
              <a:chOff x="0" y="0"/>
              <a:chExt cx="6350000" cy="6350000"/>
            </a:xfrm>
          </p:grpSpPr>
          <p:sp>
            <p:nvSpPr>
              <p:cNvPr id="30" name="Freeform 3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31" name="Group 31"/>
            <p:cNvGrpSpPr/>
            <p:nvPr/>
          </p:nvGrpSpPr>
          <p:grpSpPr>
            <a:xfrm>
              <a:off x="281804" y="0"/>
              <a:ext cx="201249" cy="201249"/>
              <a:chOff x="0" y="0"/>
              <a:chExt cx="6350000" cy="6350000"/>
            </a:xfrm>
          </p:grpSpPr>
          <p:sp>
            <p:nvSpPr>
              <p:cNvPr id="32" name="Freeform 3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33" name="Group 33"/>
            <p:cNvGrpSpPr/>
            <p:nvPr/>
          </p:nvGrpSpPr>
          <p:grpSpPr>
            <a:xfrm>
              <a:off x="563608" y="0"/>
              <a:ext cx="201249" cy="201249"/>
              <a:chOff x="0" y="0"/>
              <a:chExt cx="6350000" cy="6350000"/>
            </a:xfrm>
          </p:grpSpPr>
          <p:sp>
            <p:nvSpPr>
              <p:cNvPr id="34" name="Freeform 3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35" name="TextBox 35"/>
          <p:cNvSpPr txBox="1"/>
          <p:nvPr/>
        </p:nvSpPr>
        <p:spPr>
          <a:xfrm>
            <a:off x="11108020" y="3870630"/>
            <a:ext cx="4962980" cy="2880740"/>
          </a:xfrm>
          <a:prstGeom prst="rect">
            <a:avLst/>
          </a:prstGeom>
        </p:spPr>
        <p:txBody>
          <a:bodyPr lIns="0" tIns="0" rIns="0" bIns="0" rtlCol="0" anchor="t">
            <a:spAutoFit/>
          </a:bodyPr>
          <a:lstStyle/>
          <a:p>
            <a:pPr algn="ctr">
              <a:lnSpc>
                <a:spcPts val="4662"/>
              </a:lnSpc>
            </a:pPr>
            <a:r>
              <a:rPr lang="en-US" sz="2100">
                <a:solidFill>
                  <a:srgbClr val="FFFFFF"/>
                </a:solidFill>
                <a:latin typeface="Canva Sans"/>
                <a:ea typeface="Canva Sans"/>
                <a:cs typeface="Canva Sans"/>
                <a:sym typeface="Canva Sans"/>
              </a:rPr>
              <a:t>Functional components are stateless JavaScript functions that accept props and return React elements, with hooks available for managing state and side effects.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JS VIRTUAL DOM</a:t>
            </a:r>
          </a:p>
        </p:txBody>
      </p:sp>
      <p:sp>
        <p:nvSpPr>
          <p:cNvPr id="3" name="TextBox 3"/>
          <p:cNvSpPr txBox="1"/>
          <p:nvPr/>
        </p:nvSpPr>
        <p:spPr>
          <a:xfrm>
            <a:off x="2045264" y="3961764"/>
            <a:ext cx="14197473" cy="20777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The Virtual DOM in React is an in-memory representation of the real DOM elements generated by React components. React uses this virtual DOM to optimize updates to the actual DOM, improving performance.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PROPS</a:t>
            </a:r>
          </a:p>
        </p:txBody>
      </p:sp>
      <p:sp>
        <p:nvSpPr>
          <p:cNvPr id="3" name="TextBox 3"/>
          <p:cNvSpPr txBox="1"/>
          <p:nvPr/>
        </p:nvSpPr>
        <p:spPr>
          <a:xfrm>
            <a:off x="2045264" y="3599814"/>
            <a:ext cx="14197473" cy="2801622"/>
          </a:xfrm>
          <a:prstGeom prst="rect">
            <a:avLst/>
          </a:prstGeom>
        </p:spPr>
        <p:txBody>
          <a:bodyPr lIns="0" tIns="0" rIns="0" bIns="0" rtlCol="0" anchor="t">
            <a:spAutoFit/>
          </a:bodyPr>
          <a:lstStyle/>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Props are a type of object where the value of attributes of a tag is stored. </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The word “props” implies “properties”, and its working functionality is quite similar to HTML attributes. </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Props components are read-only components.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 EFFECT</a:t>
            </a:r>
          </a:p>
        </p:txBody>
      </p:sp>
      <p:sp>
        <p:nvSpPr>
          <p:cNvPr id="3" name="TextBox 3"/>
          <p:cNvSpPr txBox="1"/>
          <p:nvPr/>
        </p:nvSpPr>
        <p:spPr>
          <a:xfrm>
            <a:off x="2045264" y="2152014"/>
            <a:ext cx="14197473" cy="56972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useEffect is a Hook in React that lets you perform side effects in function components. It combines the capabilities of lifecycle methods in class components, like componentDidMount, componentDidUpdate, and componentWillUnmount, into a single API.</a:t>
            </a:r>
          </a:p>
          <a:p>
            <a:pPr algn="just">
              <a:lnSpc>
                <a:spcPts val="5749"/>
              </a:lnSpc>
            </a:pPr>
            <a:r>
              <a:rPr lang="en-US" sz="2299">
                <a:solidFill>
                  <a:srgbClr val="000000"/>
                </a:solidFill>
                <a:latin typeface="Canva Sans"/>
                <a:ea typeface="Canva Sans"/>
                <a:cs typeface="Canva Sans"/>
                <a:sym typeface="Canva Sans"/>
              </a:rPr>
              <a:t>Purpose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Side Effects: useEffect is designed to handle side effects such as fetching data, updating the DOM, and setting up subscriptions or timers.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Functional Component Lifecycle: It manages the lifecycle of functional components, running code at specific points during</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 STATE</a:t>
            </a:r>
          </a:p>
        </p:txBody>
      </p:sp>
      <p:sp>
        <p:nvSpPr>
          <p:cNvPr id="3" name="TextBox 3"/>
          <p:cNvSpPr txBox="1"/>
          <p:nvPr/>
        </p:nvSpPr>
        <p:spPr>
          <a:xfrm>
            <a:off x="2045264" y="3599814"/>
            <a:ext cx="14197473" cy="28016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useState is a fundamental hook in React that allows you to add state management to functional components. Before hooks were introduced, state management in React was only possible in class components. The useState hook enables functional components to have their own state, making functional components more powerful and versatile.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USECONTEXT</a:t>
            </a:r>
          </a:p>
        </p:txBody>
      </p:sp>
      <p:sp>
        <p:nvSpPr>
          <p:cNvPr id="3" name="TextBox 3"/>
          <p:cNvSpPr txBox="1"/>
          <p:nvPr/>
        </p:nvSpPr>
        <p:spPr>
          <a:xfrm>
            <a:off x="2045264" y="2152014"/>
            <a:ext cx="14197473" cy="56972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useContext is a hook in React that allows you to access the context value from within a functional component. It makes it easier to share data and state across the component tree without the need for prop drilling, which is passing props through multiple levels of components. This hook is particularly useful for global state management and theming.</a:t>
            </a:r>
          </a:p>
          <a:p>
            <a:pPr algn="just">
              <a:lnSpc>
                <a:spcPts val="5749"/>
              </a:lnSpc>
            </a:pPr>
            <a:r>
              <a:rPr lang="en-US" sz="2299">
                <a:solidFill>
                  <a:srgbClr val="000000"/>
                </a:solidFill>
                <a:latin typeface="Canva Sans"/>
                <a:ea typeface="Canva Sans"/>
                <a:cs typeface="Canva Sans"/>
                <a:sym typeface="Canva Sans"/>
              </a:rPr>
              <a:t>When to Use useContext</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Global State: Managing global state such as user authentication, theme, and settings.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Theming: Applying global themes and styles across the application.</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Localization: Managing and providing localized strings and translations.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USEREF</a:t>
            </a:r>
          </a:p>
        </p:txBody>
      </p:sp>
      <p:sp>
        <p:nvSpPr>
          <p:cNvPr id="3" name="TextBox 3"/>
          <p:cNvSpPr txBox="1"/>
          <p:nvPr/>
        </p:nvSpPr>
        <p:spPr>
          <a:xfrm>
            <a:off x="2045264" y="1873347"/>
            <a:ext cx="14197473" cy="71450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useRef is a React hook that provides a way to persist mutable values across renders without causing re-renders. It is often used for accessing and interacting with DOM elements directly, but it also serves other purposes, such as storing mutable values that don't trigger a re-render when changed.</a:t>
            </a:r>
          </a:p>
          <a:p>
            <a:pPr algn="just">
              <a:lnSpc>
                <a:spcPts val="5749"/>
              </a:lnSpc>
            </a:pPr>
            <a:r>
              <a:rPr lang="en-US" sz="2299">
                <a:solidFill>
                  <a:srgbClr val="000000"/>
                </a:solidFill>
                <a:latin typeface="Canva Sans"/>
                <a:ea typeface="Canva Sans"/>
                <a:cs typeface="Canva Sans"/>
                <a:sym typeface="Canva Sans"/>
              </a:rPr>
              <a:t>Key Points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Ref Object: useRef returns a mutable ref object. The current property of this object holds the value.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Persisting Values: The value of ref.current persists between renders. Changing ref.current does not trigger a re-render.</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Initial Value: The initialValue argument is used to set the initial value of ref.current, but this value is only used on the initial render.</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HOOKS RULES</a:t>
            </a:r>
          </a:p>
        </p:txBody>
      </p:sp>
      <p:sp>
        <p:nvSpPr>
          <p:cNvPr id="3" name="TextBox 3"/>
          <p:cNvSpPr txBox="1"/>
          <p:nvPr/>
        </p:nvSpPr>
        <p:spPr>
          <a:xfrm>
            <a:off x="2045264" y="1428114"/>
            <a:ext cx="14197473" cy="71450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Rules of Hooks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Only call hooks at the top level: Don’t call hooks inside loops, conditions, or nested functions.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Only call hooks from React functions: Call them from within React functional components or custom hooks.</a:t>
            </a:r>
          </a:p>
          <a:p>
            <a:pPr algn="just">
              <a:lnSpc>
                <a:spcPts val="5749"/>
              </a:lnSpc>
            </a:pPr>
            <a:r>
              <a:rPr lang="en-US" sz="2299">
                <a:solidFill>
                  <a:srgbClr val="000000"/>
                </a:solidFill>
                <a:latin typeface="Canva Sans"/>
                <a:ea typeface="Canva Sans"/>
                <a:cs typeface="Canva Sans"/>
                <a:sym typeface="Canva Sans"/>
              </a:rPr>
              <a:t>Best Practices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Keep state minimal: Only store data that is necessary for rendering.</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Use multiple state variables if needed: Instead of storing all data in a single object, you can use multiple useState calls for different pieces of state.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Functional updates: Use functional updates to avoid stale closures when the new state depends on the previous state.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1790064"/>
            <a:ext cx="14197473" cy="64211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Component Design</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Functional Components: Prefer functional components over class components. They are simpler, easier to read, and leverage hooks for state and lifecycle management.</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Component Decomposition: Break down components into smaller, reusable pieces. Each component should ideally do one thing and do it well.</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Presentational vs. Container Components: Separate presentational components (which focus on rendering UI) from container components (which handle logic and state).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Single Responsibility Principle: Each component should have a single responsibility. Avoid components that do too many things.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WHY DO WE NEED FULL STACK DEVELOPMENT?</a:t>
            </a:r>
          </a:p>
        </p:txBody>
      </p:sp>
      <p:sp>
        <p:nvSpPr>
          <p:cNvPr id="3" name="TextBox 3"/>
          <p:cNvSpPr txBox="1"/>
          <p:nvPr/>
        </p:nvSpPr>
        <p:spPr>
          <a:xfrm>
            <a:off x="1028700" y="1977600"/>
            <a:ext cx="16230600" cy="6910071"/>
          </a:xfrm>
          <a:prstGeom prst="rect">
            <a:avLst/>
          </a:prstGeom>
        </p:spPr>
        <p:txBody>
          <a:bodyPr lIns="0" tIns="0" rIns="0" bIns="0" rtlCol="0" anchor="t">
            <a:spAutoFit/>
          </a:bodyPr>
          <a:lstStyle/>
          <a:p>
            <a:pPr algn="l">
              <a:lnSpc>
                <a:spcPts val="4599"/>
              </a:lnSpc>
            </a:pPr>
            <a:r>
              <a:rPr lang="en-US" sz="2299">
                <a:solidFill>
                  <a:srgbClr val="000000"/>
                </a:solidFill>
                <a:latin typeface="Canva Sans"/>
                <a:ea typeface="Canva Sans"/>
                <a:cs typeface="Canva Sans"/>
                <a:sym typeface="Canva Sans"/>
              </a:rPr>
              <a:t>Full stack development involves working on both the front-end and back-end portions of an application. This comprehensive approach is essential for several reasons:</a:t>
            </a:r>
          </a:p>
          <a:p>
            <a:pPr marL="496567" lvl="1" indent="-248284" algn="l">
              <a:lnSpc>
                <a:spcPts val="4599"/>
              </a:lnSpc>
              <a:buAutoNum type="arabicPeriod"/>
            </a:pPr>
            <a:r>
              <a:rPr lang="en-US" sz="2299">
                <a:solidFill>
                  <a:srgbClr val="000000"/>
                </a:solidFill>
                <a:latin typeface="Canva Sans"/>
                <a:ea typeface="Canva Sans"/>
                <a:cs typeface="Canva Sans"/>
                <a:sym typeface="Canva Sans"/>
              </a:rPr>
              <a:t>Seamless User Experience:</a:t>
            </a:r>
          </a:p>
          <a:p>
            <a:pPr marL="993135" lvl="2" indent="-331045" algn="l">
              <a:lnSpc>
                <a:spcPts val="4599"/>
              </a:lnSpc>
              <a:buAutoNum type="alphaLcPeriod"/>
            </a:pPr>
            <a:r>
              <a:rPr lang="en-US" sz="2299">
                <a:solidFill>
                  <a:srgbClr val="000000"/>
                </a:solidFill>
                <a:latin typeface="Canva Sans"/>
                <a:ea typeface="Canva Sans"/>
                <a:cs typeface="Canva Sans"/>
                <a:sym typeface="Canva Sans"/>
              </a:rPr>
              <a:t>Consistency: Full stack development ensures a consistent user experience by integrating front-end and back-end components seamlessly.</a:t>
            </a:r>
          </a:p>
          <a:p>
            <a:pPr marL="993135" lvl="2" indent="-331045" algn="l">
              <a:lnSpc>
                <a:spcPts val="4599"/>
              </a:lnSpc>
              <a:buAutoNum type="alphaLcPeriod"/>
            </a:pPr>
            <a:r>
              <a:rPr lang="en-US" sz="2299">
                <a:solidFill>
                  <a:srgbClr val="000000"/>
                </a:solidFill>
                <a:latin typeface="Canva Sans"/>
                <a:ea typeface="Canva Sans"/>
                <a:cs typeface="Canva Sans"/>
                <a:sym typeface="Canva Sans"/>
              </a:rPr>
              <a:t>Efficiency: Developers can optimize the performance of the application by understanding the complete workflow and making informed decisions.</a:t>
            </a:r>
          </a:p>
          <a:p>
            <a:pPr marL="496567" lvl="1" indent="-248284" algn="l">
              <a:lnSpc>
                <a:spcPts val="4599"/>
              </a:lnSpc>
              <a:buAutoNum type="arabicPeriod"/>
            </a:pPr>
            <a:r>
              <a:rPr lang="en-US" sz="2299">
                <a:solidFill>
                  <a:srgbClr val="000000"/>
                </a:solidFill>
                <a:latin typeface="Canva Sans"/>
                <a:ea typeface="Canva Sans"/>
                <a:cs typeface="Canva Sans"/>
                <a:sym typeface="Canva Sans"/>
              </a:rPr>
              <a:t>Improved Collaboration and Communication:</a:t>
            </a:r>
          </a:p>
          <a:p>
            <a:pPr marL="993135" lvl="2" indent="-331045" algn="l">
              <a:lnSpc>
                <a:spcPts val="4599"/>
              </a:lnSpc>
              <a:buAutoNum type="alphaLcPeriod"/>
            </a:pPr>
            <a:r>
              <a:rPr lang="en-US" sz="2299">
                <a:solidFill>
                  <a:srgbClr val="000000"/>
                </a:solidFill>
                <a:latin typeface="Canva Sans"/>
                <a:ea typeface="Canva Sans"/>
                <a:cs typeface="Canva Sans"/>
                <a:sym typeface="Canva Sans"/>
              </a:rPr>
              <a:t>Unified Team: A full stack developer understands both sides of the application, facilitating better communication between front-end and back-end teams.</a:t>
            </a:r>
          </a:p>
          <a:p>
            <a:pPr marL="993135" lvl="2" indent="-331045" algn="l">
              <a:lnSpc>
                <a:spcPts val="4599"/>
              </a:lnSpc>
              <a:buAutoNum type="alphaLcPeriod"/>
            </a:pPr>
            <a:r>
              <a:rPr lang="en-US" sz="2299">
                <a:solidFill>
                  <a:srgbClr val="000000"/>
                </a:solidFill>
                <a:latin typeface="Canva Sans"/>
                <a:ea typeface="Canva Sans"/>
                <a:cs typeface="Canva Sans"/>
                <a:sym typeface="Canva Sans"/>
              </a:rPr>
              <a:t>Reduced Dependencies: With a full stack approach, there's less need for back-and-forth between separate front-end and back-end teams, which can streamline the development process.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2152014"/>
            <a:ext cx="14197473" cy="56972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State Management</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Lift State Up: If multiple components need access to the same state, lift the state up to their nearest common ancestor.</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Use Context Wisely: Use React Context for global state or theming, but avoid using it for frequently changing state due to performance concerns. For complex state management, consider tools like Redux or Zustand.</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Hooks for State Management: Utilize useState, useReducer, and useContext for managing state in functional components.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2152014"/>
            <a:ext cx="14197473" cy="56972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Code Organization</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Folder Structure: Organize your files and folders logically, such as grouping by features or components. Common structures include components/, hooks/, and utils/.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Naming Conventions: Use clear and consistent naming conventions for components, hooks, and variables. Typically, components are named in PascalCase, while functions and variables use camelCase.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CSS in JS: Consider using CSS-in-JS libraries like styled-components or Emotion for scoped and modular styles, or CSS Modules for local scoping.</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3237864"/>
            <a:ext cx="14197473" cy="35255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Security</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Avoid Inline Styles: To prevent security issues like Cross-Site Scripting (XSS), avoid using inline styles and always sanitize user input.</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Use Secure APIs: Ensure that your application uses secure APIs and follows best practices for authentication and authorization.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3237864"/>
            <a:ext cx="14197473" cy="35255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Documentation and Comments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Document Components: Provide clear documentation for your components, including their purpose, props, and usage.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Comment Wisely: Write comments to explain complex logic but avoid over-commenting. The code itself should be self-explanatory wherever possible.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BEST PRACTICES IN REACT</a:t>
            </a:r>
          </a:p>
        </p:txBody>
      </p:sp>
      <p:sp>
        <p:nvSpPr>
          <p:cNvPr id="3" name="TextBox 3"/>
          <p:cNvSpPr txBox="1"/>
          <p:nvPr/>
        </p:nvSpPr>
        <p:spPr>
          <a:xfrm>
            <a:off x="2045264" y="3237864"/>
            <a:ext cx="14197473" cy="35255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Version Control and Collaboration</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Use Git Effectively: Commit changes with meaningful messages, use branches for features and bug fixes, and regularly merge changes.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Code Reviews: Participate in code reviews to ensure code quality and share knowledge within the team.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REDUX</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6981303"/>
            <a:chOff x="0" y="0"/>
            <a:chExt cx="5614789" cy="2792062"/>
          </a:xfrm>
        </p:grpSpPr>
        <p:sp>
          <p:nvSpPr>
            <p:cNvPr id="11" name="Freeform 11"/>
            <p:cNvSpPr/>
            <p:nvPr/>
          </p:nvSpPr>
          <p:spPr>
            <a:xfrm>
              <a:off x="0" y="0"/>
              <a:ext cx="5614789" cy="2792063"/>
            </a:xfrm>
            <a:custGeom>
              <a:avLst/>
              <a:gdLst/>
              <a:ahLst/>
              <a:cxnLst/>
              <a:rect l="l" t="t" r="r" b="b"/>
              <a:pathLst>
                <a:path w="5614789" h="2792063">
                  <a:moveTo>
                    <a:pt x="5490329" y="2792062"/>
                  </a:moveTo>
                  <a:lnTo>
                    <a:pt x="124460" y="2792062"/>
                  </a:lnTo>
                  <a:cubicBezTo>
                    <a:pt x="55880" y="2792062"/>
                    <a:pt x="0" y="2736182"/>
                    <a:pt x="0" y="2667602"/>
                  </a:cubicBezTo>
                  <a:lnTo>
                    <a:pt x="0" y="124460"/>
                  </a:lnTo>
                  <a:cubicBezTo>
                    <a:pt x="0" y="55880"/>
                    <a:pt x="55880" y="0"/>
                    <a:pt x="124460" y="0"/>
                  </a:cubicBezTo>
                  <a:lnTo>
                    <a:pt x="5490329" y="0"/>
                  </a:lnTo>
                  <a:cubicBezTo>
                    <a:pt x="5558909" y="0"/>
                    <a:pt x="5614789" y="55880"/>
                    <a:pt x="5614789" y="124460"/>
                  </a:cubicBezTo>
                  <a:lnTo>
                    <a:pt x="5614789" y="2667602"/>
                  </a:lnTo>
                  <a:cubicBezTo>
                    <a:pt x="5614789" y="2736182"/>
                    <a:pt x="5558909" y="2792063"/>
                    <a:pt x="5490329" y="2792063"/>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977229" y="3133949"/>
            <a:ext cx="10333541" cy="4926332"/>
          </a:xfrm>
          <a:prstGeom prst="rect">
            <a:avLst/>
          </a:prstGeom>
        </p:spPr>
        <p:txBody>
          <a:bodyPr lIns="0" tIns="0" rIns="0" bIns="0" rtlCol="0" anchor="t">
            <a:spAutoFit/>
          </a:bodyPr>
          <a:lstStyle/>
          <a:p>
            <a:pPr algn="ctr">
              <a:lnSpc>
                <a:spcPts val="6659"/>
              </a:lnSpc>
            </a:pPr>
            <a:r>
              <a:rPr lang="en-US" sz="2999">
                <a:solidFill>
                  <a:srgbClr val="FFFFFF"/>
                </a:solidFill>
                <a:latin typeface="Canva Sans"/>
                <a:ea typeface="Canva Sans"/>
                <a:cs typeface="Canva Sans"/>
                <a:sym typeface="Canva Sans"/>
              </a:rPr>
              <a:t>Redux is a state management library for JavaScript applications, often used with React for predictable state management. It centralizes the application's state in a single store, allowing for easier state tracking and debugging. Redux uses actions, reducers, and a store to manage the state flow in a predictable manner.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a:t>
            </a:r>
          </a:p>
        </p:txBody>
      </p:sp>
      <p:sp>
        <p:nvSpPr>
          <p:cNvPr id="3" name="TextBox 3"/>
          <p:cNvSpPr txBox="1"/>
          <p:nvPr/>
        </p:nvSpPr>
        <p:spPr>
          <a:xfrm>
            <a:off x="2045264" y="3237864"/>
            <a:ext cx="14197473" cy="3525522"/>
          </a:xfrm>
          <a:prstGeom prst="rect">
            <a:avLst/>
          </a:prstGeom>
        </p:spPr>
        <p:txBody>
          <a:bodyPr lIns="0" tIns="0" rIns="0" bIns="0" rtlCol="0" anchor="t">
            <a:spAutoFit/>
          </a:bodyPr>
          <a:lstStyle/>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React Redux is the official UI binding for react Application. It is updated with API changes to ensure that your React components behave as expected.</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It encourages good 'React' architecture.</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It implements many performance optimizations internally, allowing components to re-render only when needed.</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 STATE MANAGEMENT</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3552719" y="1603065"/>
            <a:ext cx="2390668" cy="2386412"/>
            <a:chOff x="0" y="0"/>
            <a:chExt cx="500421" cy="499530"/>
          </a:xfrm>
        </p:grpSpPr>
        <p:sp>
          <p:nvSpPr>
            <p:cNvPr id="11" name="Freeform 11"/>
            <p:cNvSpPr/>
            <p:nvPr/>
          </p:nvSpPr>
          <p:spPr>
            <a:xfrm>
              <a:off x="0" y="0"/>
              <a:ext cx="500421" cy="499530"/>
            </a:xfrm>
            <a:custGeom>
              <a:avLst/>
              <a:gdLst/>
              <a:ahLst/>
              <a:cxnLst/>
              <a:rect l="l" t="t" r="r" b="b"/>
              <a:pathLst>
                <a:path w="500421" h="499530">
                  <a:moveTo>
                    <a:pt x="250210" y="0"/>
                  </a:moveTo>
                  <a:cubicBezTo>
                    <a:pt x="112023" y="0"/>
                    <a:pt x="0" y="111824"/>
                    <a:pt x="0" y="249765"/>
                  </a:cubicBezTo>
                  <a:cubicBezTo>
                    <a:pt x="0" y="387706"/>
                    <a:pt x="112023" y="499530"/>
                    <a:pt x="250210" y="499530"/>
                  </a:cubicBezTo>
                  <a:cubicBezTo>
                    <a:pt x="388398" y="499530"/>
                    <a:pt x="500421" y="387706"/>
                    <a:pt x="500421" y="249765"/>
                  </a:cubicBezTo>
                  <a:cubicBezTo>
                    <a:pt x="500421" y="111824"/>
                    <a:pt x="388398" y="0"/>
                    <a:pt x="250210" y="0"/>
                  </a:cubicBezTo>
                  <a:close/>
                </a:path>
              </a:pathLst>
            </a:custGeom>
            <a:solidFill>
              <a:srgbClr val="7ED957"/>
            </a:solidFill>
          </p:spPr>
        </p:sp>
        <p:sp>
          <p:nvSpPr>
            <p:cNvPr id="12" name="TextBox 12"/>
            <p:cNvSpPr txBox="1"/>
            <p:nvPr/>
          </p:nvSpPr>
          <p:spPr>
            <a:xfrm>
              <a:off x="46914" y="-19844"/>
              <a:ext cx="406592" cy="472543"/>
            </a:xfrm>
            <a:prstGeom prst="rect">
              <a:avLst/>
            </a:prstGeom>
          </p:spPr>
          <p:txBody>
            <a:bodyPr lIns="50800" tIns="50800" rIns="50800" bIns="50800" rtlCol="0" anchor="ctr"/>
            <a:lstStyle/>
            <a:p>
              <a:pPr algn="ctr">
                <a:lnSpc>
                  <a:spcPts val="4199"/>
                </a:lnSpc>
              </a:pPr>
              <a:r>
                <a:rPr lang="en-US" sz="2999">
                  <a:solidFill>
                    <a:srgbClr val="1E1E1E"/>
                  </a:solidFill>
                  <a:latin typeface="Arimo Bold"/>
                  <a:ea typeface="Arimo Bold"/>
                  <a:cs typeface="Arimo Bold"/>
                  <a:sym typeface="Arimo Bold"/>
                </a:rPr>
                <a:t>STATE</a:t>
              </a:r>
            </a:p>
          </p:txBody>
        </p:sp>
      </p:grpSp>
      <p:grpSp>
        <p:nvGrpSpPr>
          <p:cNvPr id="13" name="Group 13"/>
          <p:cNvGrpSpPr/>
          <p:nvPr/>
        </p:nvGrpSpPr>
        <p:grpSpPr>
          <a:xfrm>
            <a:off x="5855130" y="3989477"/>
            <a:ext cx="2390668" cy="2386412"/>
            <a:chOff x="0" y="0"/>
            <a:chExt cx="500421" cy="499530"/>
          </a:xfrm>
        </p:grpSpPr>
        <p:sp>
          <p:nvSpPr>
            <p:cNvPr id="14" name="Freeform 14"/>
            <p:cNvSpPr/>
            <p:nvPr/>
          </p:nvSpPr>
          <p:spPr>
            <a:xfrm>
              <a:off x="0" y="0"/>
              <a:ext cx="500421" cy="499530"/>
            </a:xfrm>
            <a:custGeom>
              <a:avLst/>
              <a:gdLst/>
              <a:ahLst/>
              <a:cxnLst/>
              <a:rect l="l" t="t" r="r" b="b"/>
              <a:pathLst>
                <a:path w="500421" h="499530">
                  <a:moveTo>
                    <a:pt x="250210" y="0"/>
                  </a:moveTo>
                  <a:cubicBezTo>
                    <a:pt x="112023" y="0"/>
                    <a:pt x="0" y="111824"/>
                    <a:pt x="0" y="249765"/>
                  </a:cubicBezTo>
                  <a:cubicBezTo>
                    <a:pt x="0" y="387706"/>
                    <a:pt x="112023" y="499530"/>
                    <a:pt x="250210" y="499530"/>
                  </a:cubicBezTo>
                  <a:cubicBezTo>
                    <a:pt x="388398" y="499530"/>
                    <a:pt x="500421" y="387706"/>
                    <a:pt x="500421" y="249765"/>
                  </a:cubicBezTo>
                  <a:cubicBezTo>
                    <a:pt x="500421" y="111824"/>
                    <a:pt x="388398" y="0"/>
                    <a:pt x="250210" y="0"/>
                  </a:cubicBezTo>
                  <a:close/>
                </a:path>
              </a:pathLst>
            </a:custGeom>
            <a:solidFill>
              <a:srgbClr val="559FC3"/>
            </a:solidFill>
          </p:spPr>
        </p:sp>
        <p:sp>
          <p:nvSpPr>
            <p:cNvPr id="15" name="TextBox 15"/>
            <p:cNvSpPr txBox="1"/>
            <p:nvPr/>
          </p:nvSpPr>
          <p:spPr>
            <a:xfrm>
              <a:off x="46914" y="-19844"/>
              <a:ext cx="406592" cy="472543"/>
            </a:xfrm>
            <a:prstGeom prst="rect">
              <a:avLst/>
            </a:prstGeom>
          </p:spPr>
          <p:txBody>
            <a:bodyPr lIns="50800" tIns="50800" rIns="50800" bIns="50800" rtlCol="0" anchor="ctr"/>
            <a:lstStyle/>
            <a:p>
              <a:pPr algn="ctr">
                <a:lnSpc>
                  <a:spcPts val="4199"/>
                </a:lnSpc>
              </a:pPr>
              <a:r>
                <a:rPr lang="en-US" sz="2999">
                  <a:solidFill>
                    <a:srgbClr val="1E1E1E"/>
                  </a:solidFill>
                  <a:latin typeface="Arimo Bold"/>
                  <a:ea typeface="Arimo Bold"/>
                  <a:cs typeface="Arimo Bold"/>
                  <a:sym typeface="Arimo Bold"/>
                </a:rPr>
                <a:t>UI</a:t>
              </a:r>
            </a:p>
          </p:txBody>
        </p:sp>
      </p:grpSp>
      <p:grpSp>
        <p:nvGrpSpPr>
          <p:cNvPr id="16" name="Group 16"/>
          <p:cNvGrpSpPr/>
          <p:nvPr/>
        </p:nvGrpSpPr>
        <p:grpSpPr>
          <a:xfrm>
            <a:off x="5855130" y="6965982"/>
            <a:ext cx="2390668" cy="2386412"/>
            <a:chOff x="0" y="0"/>
            <a:chExt cx="500421" cy="499530"/>
          </a:xfrm>
        </p:grpSpPr>
        <p:sp>
          <p:nvSpPr>
            <p:cNvPr id="17" name="Freeform 17"/>
            <p:cNvSpPr/>
            <p:nvPr/>
          </p:nvSpPr>
          <p:spPr>
            <a:xfrm>
              <a:off x="0" y="0"/>
              <a:ext cx="500421" cy="499530"/>
            </a:xfrm>
            <a:custGeom>
              <a:avLst/>
              <a:gdLst/>
              <a:ahLst/>
              <a:cxnLst/>
              <a:rect l="l" t="t" r="r" b="b"/>
              <a:pathLst>
                <a:path w="500421" h="499530">
                  <a:moveTo>
                    <a:pt x="250210" y="0"/>
                  </a:moveTo>
                  <a:cubicBezTo>
                    <a:pt x="112023" y="0"/>
                    <a:pt x="0" y="111824"/>
                    <a:pt x="0" y="249765"/>
                  </a:cubicBezTo>
                  <a:cubicBezTo>
                    <a:pt x="0" y="387706"/>
                    <a:pt x="112023" y="499530"/>
                    <a:pt x="250210" y="499530"/>
                  </a:cubicBezTo>
                  <a:cubicBezTo>
                    <a:pt x="388398" y="499530"/>
                    <a:pt x="500421" y="387706"/>
                    <a:pt x="500421" y="249765"/>
                  </a:cubicBezTo>
                  <a:cubicBezTo>
                    <a:pt x="500421" y="111824"/>
                    <a:pt x="388398" y="0"/>
                    <a:pt x="250210" y="0"/>
                  </a:cubicBezTo>
                  <a:close/>
                </a:path>
              </a:pathLst>
            </a:custGeom>
            <a:solidFill>
              <a:srgbClr val="FFDE59"/>
            </a:solidFill>
          </p:spPr>
        </p:sp>
        <p:sp>
          <p:nvSpPr>
            <p:cNvPr id="18" name="TextBox 18"/>
            <p:cNvSpPr txBox="1"/>
            <p:nvPr/>
          </p:nvSpPr>
          <p:spPr>
            <a:xfrm>
              <a:off x="46914" y="-19844"/>
              <a:ext cx="406592" cy="472543"/>
            </a:xfrm>
            <a:prstGeom prst="rect">
              <a:avLst/>
            </a:prstGeom>
          </p:spPr>
          <p:txBody>
            <a:bodyPr lIns="50800" tIns="50800" rIns="50800" bIns="50800" rtlCol="0" anchor="ctr"/>
            <a:lstStyle/>
            <a:p>
              <a:pPr algn="ctr">
                <a:lnSpc>
                  <a:spcPts val="4199"/>
                </a:lnSpc>
              </a:pPr>
              <a:r>
                <a:rPr lang="en-US" sz="2999">
                  <a:solidFill>
                    <a:srgbClr val="1E1E1E"/>
                  </a:solidFill>
                  <a:latin typeface="Arimo Bold"/>
                  <a:ea typeface="Arimo Bold"/>
                  <a:cs typeface="Arimo Bold"/>
                  <a:sym typeface="Arimo Bold"/>
                </a:rPr>
                <a:t>ACTIONS</a:t>
              </a:r>
            </a:p>
          </p:txBody>
        </p:sp>
      </p:grpSp>
      <p:grpSp>
        <p:nvGrpSpPr>
          <p:cNvPr id="19" name="Group 19"/>
          <p:cNvGrpSpPr/>
          <p:nvPr/>
        </p:nvGrpSpPr>
        <p:grpSpPr>
          <a:xfrm>
            <a:off x="1587372" y="6965982"/>
            <a:ext cx="2390668" cy="2386412"/>
            <a:chOff x="0" y="0"/>
            <a:chExt cx="500421" cy="499530"/>
          </a:xfrm>
        </p:grpSpPr>
        <p:sp>
          <p:nvSpPr>
            <p:cNvPr id="20" name="Freeform 20"/>
            <p:cNvSpPr/>
            <p:nvPr/>
          </p:nvSpPr>
          <p:spPr>
            <a:xfrm>
              <a:off x="0" y="0"/>
              <a:ext cx="500421" cy="499530"/>
            </a:xfrm>
            <a:custGeom>
              <a:avLst/>
              <a:gdLst/>
              <a:ahLst/>
              <a:cxnLst/>
              <a:rect l="l" t="t" r="r" b="b"/>
              <a:pathLst>
                <a:path w="500421" h="499530">
                  <a:moveTo>
                    <a:pt x="250210" y="0"/>
                  </a:moveTo>
                  <a:cubicBezTo>
                    <a:pt x="112023" y="0"/>
                    <a:pt x="0" y="111824"/>
                    <a:pt x="0" y="249765"/>
                  </a:cubicBezTo>
                  <a:cubicBezTo>
                    <a:pt x="0" y="387706"/>
                    <a:pt x="112023" y="499530"/>
                    <a:pt x="250210" y="499530"/>
                  </a:cubicBezTo>
                  <a:cubicBezTo>
                    <a:pt x="388398" y="499530"/>
                    <a:pt x="500421" y="387706"/>
                    <a:pt x="500421" y="249765"/>
                  </a:cubicBezTo>
                  <a:cubicBezTo>
                    <a:pt x="500421" y="111824"/>
                    <a:pt x="388398" y="0"/>
                    <a:pt x="250210" y="0"/>
                  </a:cubicBezTo>
                  <a:close/>
                </a:path>
              </a:pathLst>
            </a:custGeom>
            <a:solidFill>
              <a:srgbClr val="FF5757"/>
            </a:solidFill>
          </p:spPr>
        </p:sp>
        <p:sp>
          <p:nvSpPr>
            <p:cNvPr id="21" name="TextBox 21"/>
            <p:cNvSpPr txBox="1"/>
            <p:nvPr/>
          </p:nvSpPr>
          <p:spPr>
            <a:xfrm>
              <a:off x="46914" y="-19844"/>
              <a:ext cx="406592" cy="472543"/>
            </a:xfrm>
            <a:prstGeom prst="rect">
              <a:avLst/>
            </a:prstGeom>
          </p:spPr>
          <p:txBody>
            <a:bodyPr lIns="50800" tIns="50800" rIns="50800" bIns="50800" rtlCol="0" anchor="ctr"/>
            <a:lstStyle/>
            <a:p>
              <a:pPr algn="ctr">
                <a:lnSpc>
                  <a:spcPts val="4059"/>
                </a:lnSpc>
              </a:pPr>
              <a:r>
                <a:rPr lang="en-US" sz="2899">
                  <a:solidFill>
                    <a:srgbClr val="1E1E1E"/>
                  </a:solidFill>
                  <a:latin typeface="Arimo Bold"/>
                  <a:ea typeface="Arimo Bold"/>
                  <a:cs typeface="Arimo Bold"/>
                  <a:sym typeface="Arimo Bold"/>
                </a:rPr>
                <a:t>REDUCER</a:t>
              </a:r>
            </a:p>
          </p:txBody>
        </p:sp>
      </p:grpSp>
      <p:grpSp>
        <p:nvGrpSpPr>
          <p:cNvPr id="22" name="Group 22"/>
          <p:cNvGrpSpPr/>
          <p:nvPr/>
        </p:nvGrpSpPr>
        <p:grpSpPr>
          <a:xfrm>
            <a:off x="1512156" y="3989477"/>
            <a:ext cx="2390668" cy="2386412"/>
            <a:chOff x="0" y="0"/>
            <a:chExt cx="500421" cy="499530"/>
          </a:xfrm>
        </p:grpSpPr>
        <p:sp>
          <p:nvSpPr>
            <p:cNvPr id="23" name="Freeform 23"/>
            <p:cNvSpPr/>
            <p:nvPr/>
          </p:nvSpPr>
          <p:spPr>
            <a:xfrm>
              <a:off x="0" y="0"/>
              <a:ext cx="500421" cy="499530"/>
            </a:xfrm>
            <a:custGeom>
              <a:avLst/>
              <a:gdLst/>
              <a:ahLst/>
              <a:cxnLst/>
              <a:rect l="l" t="t" r="r" b="b"/>
              <a:pathLst>
                <a:path w="500421" h="499530">
                  <a:moveTo>
                    <a:pt x="250210" y="0"/>
                  </a:moveTo>
                  <a:cubicBezTo>
                    <a:pt x="112023" y="0"/>
                    <a:pt x="0" y="111824"/>
                    <a:pt x="0" y="249765"/>
                  </a:cubicBezTo>
                  <a:cubicBezTo>
                    <a:pt x="0" y="387706"/>
                    <a:pt x="112023" y="499530"/>
                    <a:pt x="250210" y="499530"/>
                  </a:cubicBezTo>
                  <a:cubicBezTo>
                    <a:pt x="388398" y="499530"/>
                    <a:pt x="500421" y="387706"/>
                    <a:pt x="500421" y="249765"/>
                  </a:cubicBezTo>
                  <a:cubicBezTo>
                    <a:pt x="500421" y="111824"/>
                    <a:pt x="388398" y="0"/>
                    <a:pt x="250210" y="0"/>
                  </a:cubicBezTo>
                  <a:close/>
                </a:path>
              </a:pathLst>
            </a:custGeom>
            <a:solidFill>
              <a:srgbClr val="5271FF"/>
            </a:solidFill>
          </p:spPr>
        </p:sp>
        <p:sp>
          <p:nvSpPr>
            <p:cNvPr id="24" name="TextBox 24"/>
            <p:cNvSpPr txBox="1"/>
            <p:nvPr/>
          </p:nvSpPr>
          <p:spPr>
            <a:xfrm>
              <a:off x="46914" y="-19844"/>
              <a:ext cx="406592" cy="472543"/>
            </a:xfrm>
            <a:prstGeom prst="rect">
              <a:avLst/>
            </a:prstGeom>
          </p:spPr>
          <p:txBody>
            <a:bodyPr lIns="50800" tIns="50800" rIns="50800" bIns="50800" rtlCol="0" anchor="ctr"/>
            <a:lstStyle/>
            <a:p>
              <a:pPr algn="ctr">
                <a:lnSpc>
                  <a:spcPts val="4199"/>
                </a:lnSpc>
              </a:pPr>
              <a:r>
                <a:rPr lang="en-US" sz="2999">
                  <a:solidFill>
                    <a:srgbClr val="1E1E1E"/>
                  </a:solidFill>
                  <a:latin typeface="Arimo Bold"/>
                  <a:ea typeface="Arimo Bold"/>
                  <a:cs typeface="Arimo Bold"/>
                  <a:sym typeface="Arimo Bold"/>
                </a:rPr>
                <a:t>STORE</a:t>
              </a:r>
            </a:p>
          </p:txBody>
        </p:sp>
      </p:grpSp>
      <p:sp>
        <p:nvSpPr>
          <p:cNvPr id="25" name="AutoShape 25"/>
          <p:cNvSpPr/>
          <p:nvPr/>
        </p:nvSpPr>
        <p:spPr>
          <a:xfrm>
            <a:off x="5577241" y="3655711"/>
            <a:ext cx="644035" cy="667532"/>
          </a:xfrm>
          <a:prstGeom prst="line">
            <a:avLst/>
          </a:prstGeom>
          <a:ln w="38100" cap="flat">
            <a:solidFill>
              <a:srgbClr val="000000"/>
            </a:solidFill>
            <a:prstDash val="solid"/>
            <a:headEnd type="none" w="sm" len="sm"/>
            <a:tailEnd type="triangle" w="lg" len="med"/>
          </a:ln>
        </p:spPr>
      </p:sp>
      <p:sp>
        <p:nvSpPr>
          <p:cNvPr id="26" name="AutoShape 26"/>
          <p:cNvSpPr/>
          <p:nvPr/>
        </p:nvSpPr>
        <p:spPr>
          <a:xfrm>
            <a:off x="7050464" y="6375889"/>
            <a:ext cx="0" cy="590093"/>
          </a:xfrm>
          <a:prstGeom prst="line">
            <a:avLst/>
          </a:prstGeom>
          <a:ln w="38100" cap="flat">
            <a:solidFill>
              <a:srgbClr val="000000"/>
            </a:solidFill>
            <a:prstDash val="solid"/>
            <a:headEnd type="none" w="sm" len="sm"/>
            <a:tailEnd type="arrow" w="med" len="sm"/>
          </a:ln>
        </p:spPr>
      </p:sp>
      <p:sp>
        <p:nvSpPr>
          <p:cNvPr id="27" name="AutoShape 27"/>
          <p:cNvSpPr/>
          <p:nvPr/>
        </p:nvSpPr>
        <p:spPr>
          <a:xfrm flipH="1">
            <a:off x="3978040" y="8159188"/>
            <a:ext cx="1877090" cy="0"/>
          </a:xfrm>
          <a:prstGeom prst="line">
            <a:avLst/>
          </a:prstGeom>
          <a:ln w="38100" cap="flat">
            <a:solidFill>
              <a:srgbClr val="000000"/>
            </a:solidFill>
            <a:prstDash val="solid"/>
            <a:headEnd type="none" w="sm" len="sm"/>
            <a:tailEnd type="arrow" w="med" len="sm"/>
          </a:ln>
        </p:spPr>
      </p:sp>
      <p:sp>
        <p:nvSpPr>
          <p:cNvPr id="28" name="AutoShape 28"/>
          <p:cNvSpPr/>
          <p:nvPr/>
        </p:nvSpPr>
        <p:spPr>
          <a:xfrm flipH="1" flipV="1">
            <a:off x="2737633" y="6375517"/>
            <a:ext cx="14930" cy="590837"/>
          </a:xfrm>
          <a:prstGeom prst="line">
            <a:avLst/>
          </a:prstGeom>
          <a:ln w="38100" cap="flat">
            <a:solidFill>
              <a:srgbClr val="000000"/>
            </a:solidFill>
            <a:prstDash val="solid"/>
            <a:headEnd type="none" w="sm" len="sm"/>
            <a:tailEnd type="arrow" w="med" len="sm"/>
          </a:ln>
        </p:spPr>
      </p:sp>
      <p:sp>
        <p:nvSpPr>
          <p:cNvPr id="29" name="AutoShape 29"/>
          <p:cNvSpPr/>
          <p:nvPr/>
        </p:nvSpPr>
        <p:spPr>
          <a:xfrm flipV="1">
            <a:off x="3483535" y="3703845"/>
            <a:ext cx="488473" cy="571263"/>
          </a:xfrm>
          <a:prstGeom prst="line">
            <a:avLst/>
          </a:prstGeom>
          <a:ln w="38100" cap="flat">
            <a:solidFill>
              <a:srgbClr val="000000"/>
            </a:solidFill>
            <a:prstDash val="solid"/>
            <a:headEnd type="none" w="sm" len="sm"/>
            <a:tailEnd type="arrow" w="med" len="sm"/>
          </a:ln>
        </p:spPr>
      </p:sp>
      <p:sp>
        <p:nvSpPr>
          <p:cNvPr id="30" name="TextBox 30"/>
          <p:cNvSpPr txBox="1"/>
          <p:nvPr/>
        </p:nvSpPr>
        <p:spPr>
          <a:xfrm>
            <a:off x="6069717" y="3515520"/>
            <a:ext cx="843765" cy="329033"/>
          </a:xfrm>
          <a:prstGeom prst="rect">
            <a:avLst/>
          </a:prstGeom>
        </p:spPr>
        <p:txBody>
          <a:bodyPr lIns="0" tIns="0" rIns="0" bIns="0" rtlCol="0" anchor="t">
            <a:spAutoFit/>
          </a:bodyPr>
          <a:lstStyle/>
          <a:p>
            <a:pPr marL="0" lvl="0" indent="0" algn="ctr">
              <a:lnSpc>
                <a:spcPts val="2612"/>
              </a:lnSpc>
              <a:spcBef>
                <a:spcPct val="0"/>
              </a:spcBef>
            </a:pPr>
            <a:r>
              <a:rPr lang="en-US" sz="1865">
                <a:solidFill>
                  <a:srgbClr val="000000"/>
                </a:solidFill>
                <a:latin typeface="Canva Sans"/>
                <a:ea typeface="Canva Sans"/>
                <a:cs typeface="Canva Sans"/>
                <a:sym typeface="Canva Sans"/>
              </a:rPr>
              <a:t>defines</a:t>
            </a:r>
          </a:p>
        </p:txBody>
      </p:sp>
      <p:sp>
        <p:nvSpPr>
          <p:cNvPr id="31" name="TextBox 31"/>
          <p:cNvSpPr txBox="1"/>
          <p:nvPr/>
        </p:nvSpPr>
        <p:spPr>
          <a:xfrm>
            <a:off x="7809151" y="6482610"/>
            <a:ext cx="873294" cy="329033"/>
          </a:xfrm>
          <a:prstGeom prst="rect">
            <a:avLst/>
          </a:prstGeom>
        </p:spPr>
        <p:txBody>
          <a:bodyPr lIns="0" tIns="0" rIns="0" bIns="0" rtlCol="0" anchor="t">
            <a:spAutoFit/>
          </a:bodyPr>
          <a:lstStyle/>
          <a:p>
            <a:pPr marL="0" lvl="0" indent="0" algn="ctr">
              <a:lnSpc>
                <a:spcPts val="2612"/>
              </a:lnSpc>
              <a:spcBef>
                <a:spcPct val="0"/>
              </a:spcBef>
            </a:pPr>
            <a:r>
              <a:rPr lang="en-US" sz="1865">
                <a:solidFill>
                  <a:srgbClr val="000000"/>
                </a:solidFill>
                <a:latin typeface="Canva Sans"/>
                <a:ea typeface="Canva Sans"/>
                <a:cs typeface="Canva Sans"/>
                <a:sym typeface="Canva Sans"/>
              </a:rPr>
              <a:t>triggers</a:t>
            </a:r>
          </a:p>
        </p:txBody>
      </p:sp>
      <p:sp>
        <p:nvSpPr>
          <p:cNvPr id="32" name="TextBox 32"/>
          <p:cNvSpPr txBox="1"/>
          <p:nvPr/>
        </p:nvSpPr>
        <p:spPr>
          <a:xfrm>
            <a:off x="4516549" y="8511214"/>
            <a:ext cx="800072" cy="329033"/>
          </a:xfrm>
          <a:prstGeom prst="rect">
            <a:avLst/>
          </a:prstGeom>
        </p:spPr>
        <p:txBody>
          <a:bodyPr lIns="0" tIns="0" rIns="0" bIns="0" rtlCol="0" anchor="t">
            <a:spAutoFit/>
          </a:bodyPr>
          <a:lstStyle/>
          <a:p>
            <a:pPr marL="0" lvl="0" indent="0" algn="ctr">
              <a:lnSpc>
                <a:spcPts val="2612"/>
              </a:lnSpc>
              <a:spcBef>
                <a:spcPct val="0"/>
              </a:spcBef>
            </a:pPr>
            <a:r>
              <a:rPr lang="en-US" sz="1865">
                <a:solidFill>
                  <a:srgbClr val="000000"/>
                </a:solidFill>
                <a:latin typeface="Canva Sans"/>
                <a:ea typeface="Canva Sans"/>
                <a:cs typeface="Canva Sans"/>
                <a:sym typeface="Canva Sans"/>
              </a:rPr>
              <a:t>sent to</a:t>
            </a:r>
          </a:p>
        </p:txBody>
      </p:sp>
      <p:sp>
        <p:nvSpPr>
          <p:cNvPr id="33" name="TextBox 33"/>
          <p:cNvSpPr txBox="1"/>
          <p:nvPr/>
        </p:nvSpPr>
        <p:spPr>
          <a:xfrm>
            <a:off x="1324071" y="6482610"/>
            <a:ext cx="933001" cy="329033"/>
          </a:xfrm>
          <a:prstGeom prst="rect">
            <a:avLst/>
          </a:prstGeom>
        </p:spPr>
        <p:txBody>
          <a:bodyPr lIns="0" tIns="0" rIns="0" bIns="0" rtlCol="0" anchor="t">
            <a:spAutoFit/>
          </a:bodyPr>
          <a:lstStyle/>
          <a:p>
            <a:pPr marL="0" lvl="0" indent="0" algn="ctr">
              <a:lnSpc>
                <a:spcPts val="2612"/>
              </a:lnSpc>
              <a:spcBef>
                <a:spcPct val="0"/>
              </a:spcBef>
            </a:pPr>
            <a:r>
              <a:rPr lang="en-US" sz="1865">
                <a:solidFill>
                  <a:srgbClr val="000000"/>
                </a:solidFill>
                <a:latin typeface="Canva Sans"/>
                <a:ea typeface="Canva Sans"/>
                <a:cs typeface="Canva Sans"/>
                <a:sym typeface="Canva Sans"/>
              </a:rPr>
              <a:t>updates</a:t>
            </a:r>
          </a:p>
        </p:txBody>
      </p:sp>
      <p:sp>
        <p:nvSpPr>
          <p:cNvPr id="34" name="TextBox 34"/>
          <p:cNvSpPr txBox="1"/>
          <p:nvPr/>
        </p:nvSpPr>
        <p:spPr>
          <a:xfrm>
            <a:off x="2534166" y="3515520"/>
            <a:ext cx="982525" cy="329033"/>
          </a:xfrm>
          <a:prstGeom prst="rect">
            <a:avLst/>
          </a:prstGeom>
        </p:spPr>
        <p:txBody>
          <a:bodyPr lIns="0" tIns="0" rIns="0" bIns="0" rtlCol="0" anchor="t">
            <a:spAutoFit/>
          </a:bodyPr>
          <a:lstStyle/>
          <a:p>
            <a:pPr marL="0" lvl="0" indent="0" algn="ctr">
              <a:lnSpc>
                <a:spcPts val="2612"/>
              </a:lnSpc>
              <a:spcBef>
                <a:spcPct val="0"/>
              </a:spcBef>
            </a:pPr>
            <a:r>
              <a:rPr lang="en-US" sz="1865">
                <a:solidFill>
                  <a:srgbClr val="000000"/>
                </a:solidFill>
                <a:latin typeface="Canva Sans"/>
                <a:ea typeface="Canva Sans"/>
                <a:cs typeface="Canva Sans"/>
                <a:sym typeface="Canva Sans"/>
              </a:rPr>
              <a:t>contains</a:t>
            </a:r>
          </a:p>
        </p:txBody>
      </p:sp>
      <p:sp>
        <p:nvSpPr>
          <p:cNvPr id="35" name="TextBox 35"/>
          <p:cNvSpPr txBox="1"/>
          <p:nvPr/>
        </p:nvSpPr>
        <p:spPr>
          <a:xfrm>
            <a:off x="9233044" y="2283884"/>
            <a:ext cx="7691180" cy="6556680"/>
          </a:xfrm>
          <a:prstGeom prst="rect">
            <a:avLst/>
          </a:prstGeom>
        </p:spPr>
        <p:txBody>
          <a:bodyPr lIns="0" tIns="0" rIns="0" bIns="0" rtlCol="0" anchor="t">
            <a:spAutoFit/>
          </a:bodyPr>
          <a:lstStyle/>
          <a:p>
            <a:pPr algn="just">
              <a:lnSpc>
                <a:spcPts val="3731"/>
              </a:lnSpc>
            </a:pPr>
            <a:r>
              <a:rPr lang="en-US" sz="1865">
                <a:solidFill>
                  <a:srgbClr val="000000"/>
                </a:solidFill>
                <a:latin typeface="Canva Sans"/>
                <a:ea typeface="Canva Sans"/>
                <a:cs typeface="Canva Sans"/>
                <a:sym typeface="Canva Sans"/>
              </a:rPr>
              <a:t>STORE: A Store is a place where the entire state of your application is listed. It manages the status of the application and has a dispatch(action) function. It is like a brain responsible for all moving parts in Redux.</a:t>
            </a:r>
          </a:p>
          <a:p>
            <a:pPr algn="just">
              <a:lnSpc>
                <a:spcPts val="3731"/>
              </a:lnSpc>
            </a:pPr>
            <a:endParaRPr lang="en-US" sz="1865">
              <a:solidFill>
                <a:srgbClr val="000000"/>
              </a:solidFill>
              <a:latin typeface="Canva Sans"/>
              <a:ea typeface="Canva Sans"/>
              <a:cs typeface="Canva Sans"/>
              <a:sym typeface="Canva Sans"/>
            </a:endParaRPr>
          </a:p>
          <a:p>
            <a:pPr algn="just">
              <a:lnSpc>
                <a:spcPts val="3731"/>
              </a:lnSpc>
            </a:pPr>
            <a:r>
              <a:rPr lang="en-US" sz="1865">
                <a:solidFill>
                  <a:srgbClr val="000000"/>
                </a:solidFill>
                <a:latin typeface="Canva Sans"/>
                <a:ea typeface="Canva Sans"/>
                <a:cs typeface="Canva Sans"/>
                <a:sym typeface="Canva Sans"/>
              </a:rPr>
              <a:t>ACTION: Action is sent or dispatched from the view which are payloads that can be read by Reducers. It is a pure object created to store the information of the user's event. It includes information such as type of action, time of occurrence, location of occurrence, its coordinates, and which state it aims to change.</a:t>
            </a:r>
          </a:p>
          <a:p>
            <a:pPr algn="just">
              <a:lnSpc>
                <a:spcPts val="3731"/>
              </a:lnSpc>
            </a:pPr>
            <a:endParaRPr lang="en-US" sz="1865">
              <a:solidFill>
                <a:srgbClr val="000000"/>
              </a:solidFill>
              <a:latin typeface="Canva Sans"/>
              <a:ea typeface="Canva Sans"/>
              <a:cs typeface="Canva Sans"/>
              <a:sym typeface="Canva Sans"/>
            </a:endParaRPr>
          </a:p>
          <a:p>
            <a:pPr algn="just">
              <a:lnSpc>
                <a:spcPts val="3731"/>
              </a:lnSpc>
            </a:pPr>
            <a:r>
              <a:rPr lang="en-US" sz="1865">
                <a:solidFill>
                  <a:srgbClr val="000000"/>
                </a:solidFill>
                <a:latin typeface="Canva Sans"/>
                <a:ea typeface="Canva Sans"/>
                <a:cs typeface="Canva Sans"/>
                <a:sym typeface="Canva Sans"/>
              </a:rPr>
              <a:t>REDUCER: Reducer reads the payloads from the actions and then updates the store via the state accordingly. It is a pure function to return a new state from the initial state.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 STORE</a:t>
            </a:r>
          </a:p>
        </p:txBody>
      </p:sp>
      <p:sp>
        <p:nvSpPr>
          <p:cNvPr id="3" name="TextBox 3"/>
          <p:cNvSpPr txBox="1"/>
          <p:nvPr/>
        </p:nvSpPr>
        <p:spPr>
          <a:xfrm>
            <a:off x="2045264" y="2152014"/>
            <a:ext cx="14197473" cy="56972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The Redux store is the central hub that holds the entire state of your application. It manages the state through the use of reducers and allows state changes to be tracked and handled in a predictable manner. The store serves three main purposes: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Holds the state: The store is the single source of truth for the application's state.</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Dispatches actions: The store allows actions to be dispatched, which are then processed by reducers to update the state.</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Registers listeners: The store allows components to subscribe to state changes, so they can react when the state updates.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 STORE</a:t>
            </a:r>
          </a:p>
        </p:txBody>
      </p:sp>
      <p:sp>
        <p:nvSpPr>
          <p:cNvPr id="3" name="TextBox 3"/>
          <p:cNvSpPr txBox="1"/>
          <p:nvPr/>
        </p:nvSpPr>
        <p:spPr>
          <a:xfrm>
            <a:off x="1372729" y="1790064"/>
            <a:ext cx="7771271" cy="64211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To initialize a Redux store, follow these steps: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Install Redux and React-Redux: First, you need to install Redux and React-Redux using npm</a:t>
            </a:r>
          </a:p>
          <a:p>
            <a:pPr marL="993135" lvl="2" indent="-331045" algn="just">
              <a:lnSpc>
                <a:spcPts val="5749"/>
              </a:lnSpc>
              <a:buAutoNum type="alphaLcPeriod"/>
            </a:pPr>
            <a:r>
              <a:rPr lang="en-US" sz="2299">
                <a:solidFill>
                  <a:srgbClr val="000000"/>
                </a:solidFill>
                <a:latin typeface="Canva Sans Bold Italics"/>
                <a:ea typeface="Canva Sans Bold Italics"/>
                <a:cs typeface="Canva Sans Bold Italics"/>
                <a:sym typeface="Canva Sans Bold Italics"/>
              </a:rPr>
              <a:t>npm install redux react-redux</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Create Reducers: A reducer is a pure function that takes the previous state and an action, and returns the next state. You typically define multiple reducers for different parts of the state and combine them.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548465" y="1987078"/>
            <a:ext cx="6710835" cy="6981303"/>
            <a:chOff x="0" y="0"/>
            <a:chExt cx="2683893" cy="2792062"/>
          </a:xfrm>
        </p:grpSpPr>
        <p:sp>
          <p:nvSpPr>
            <p:cNvPr id="12" name="Freeform 12"/>
            <p:cNvSpPr/>
            <p:nvPr/>
          </p:nvSpPr>
          <p:spPr>
            <a:xfrm>
              <a:off x="0" y="0"/>
              <a:ext cx="2683893" cy="2792063"/>
            </a:xfrm>
            <a:custGeom>
              <a:avLst/>
              <a:gdLst/>
              <a:ahLst/>
              <a:cxnLst/>
              <a:rect l="l" t="t" r="r" b="b"/>
              <a:pathLst>
                <a:path w="2683893" h="2792063">
                  <a:moveTo>
                    <a:pt x="2559433" y="2792062"/>
                  </a:moveTo>
                  <a:lnTo>
                    <a:pt x="124460" y="2792062"/>
                  </a:lnTo>
                  <a:cubicBezTo>
                    <a:pt x="55880" y="2792062"/>
                    <a:pt x="0" y="2736182"/>
                    <a:pt x="0" y="2667602"/>
                  </a:cubicBezTo>
                  <a:lnTo>
                    <a:pt x="0" y="124460"/>
                  </a:lnTo>
                  <a:cubicBezTo>
                    <a:pt x="0" y="55880"/>
                    <a:pt x="55880" y="0"/>
                    <a:pt x="124460" y="0"/>
                  </a:cubicBezTo>
                  <a:lnTo>
                    <a:pt x="2559433" y="0"/>
                  </a:lnTo>
                  <a:cubicBezTo>
                    <a:pt x="2628013" y="0"/>
                    <a:pt x="2683893" y="55880"/>
                    <a:pt x="2683893" y="124460"/>
                  </a:cubicBezTo>
                  <a:lnTo>
                    <a:pt x="2683893" y="2667602"/>
                  </a:lnTo>
                  <a:cubicBezTo>
                    <a:pt x="2683893" y="2736182"/>
                    <a:pt x="2628013" y="2792063"/>
                    <a:pt x="2559433" y="2792063"/>
                  </a:cubicBezTo>
                  <a:close/>
                </a:path>
              </a:pathLst>
            </a:custGeom>
            <a:solidFill>
              <a:srgbClr val="1E1E1E"/>
            </a:solidFill>
          </p:spPr>
        </p:sp>
      </p:grpSp>
      <p:grpSp>
        <p:nvGrpSpPr>
          <p:cNvPr id="13" name="Group 13"/>
          <p:cNvGrpSpPr/>
          <p:nvPr/>
        </p:nvGrpSpPr>
        <p:grpSpPr>
          <a:xfrm>
            <a:off x="10769454" y="2180793"/>
            <a:ext cx="6241127" cy="534188"/>
            <a:chOff x="0" y="0"/>
            <a:chExt cx="1048206" cy="89718"/>
          </a:xfrm>
        </p:grpSpPr>
        <p:sp>
          <p:nvSpPr>
            <p:cNvPr id="14" name="Freeform 14"/>
            <p:cNvSpPr/>
            <p:nvPr/>
          </p:nvSpPr>
          <p:spPr>
            <a:xfrm>
              <a:off x="0" y="0"/>
              <a:ext cx="1048206" cy="89718"/>
            </a:xfrm>
            <a:custGeom>
              <a:avLst/>
              <a:gdLst/>
              <a:ahLst/>
              <a:cxnLst/>
              <a:rect l="l" t="t" r="r" b="b"/>
              <a:pathLst>
                <a:path w="1048206" h="89718">
                  <a:moveTo>
                    <a:pt x="29771" y="0"/>
                  </a:moveTo>
                  <a:lnTo>
                    <a:pt x="1018434" y="0"/>
                  </a:lnTo>
                  <a:cubicBezTo>
                    <a:pt x="1026330" y="0"/>
                    <a:pt x="1033903" y="3137"/>
                    <a:pt x="1039486" y="8720"/>
                  </a:cubicBezTo>
                  <a:cubicBezTo>
                    <a:pt x="1045069" y="14303"/>
                    <a:pt x="1048206" y="21875"/>
                    <a:pt x="1048206" y="29771"/>
                  </a:cubicBezTo>
                  <a:lnTo>
                    <a:pt x="1048206" y="59946"/>
                  </a:lnTo>
                  <a:cubicBezTo>
                    <a:pt x="1048206" y="67842"/>
                    <a:pt x="1045069" y="75415"/>
                    <a:pt x="1039486" y="80998"/>
                  </a:cubicBezTo>
                  <a:cubicBezTo>
                    <a:pt x="1033903" y="86581"/>
                    <a:pt x="1026330" y="89718"/>
                    <a:pt x="1018434" y="89718"/>
                  </a:cubicBezTo>
                  <a:lnTo>
                    <a:pt x="29771" y="89718"/>
                  </a:lnTo>
                  <a:cubicBezTo>
                    <a:pt x="21875" y="89718"/>
                    <a:pt x="14303" y="86581"/>
                    <a:pt x="8720" y="80998"/>
                  </a:cubicBezTo>
                  <a:cubicBezTo>
                    <a:pt x="3137" y="75415"/>
                    <a:pt x="0" y="67842"/>
                    <a:pt x="0" y="59946"/>
                  </a:cubicBezTo>
                  <a:lnTo>
                    <a:pt x="0" y="29771"/>
                  </a:lnTo>
                  <a:cubicBezTo>
                    <a:pt x="0" y="21875"/>
                    <a:pt x="3137" y="14303"/>
                    <a:pt x="8720" y="8720"/>
                  </a:cubicBezTo>
                  <a:cubicBezTo>
                    <a:pt x="14303" y="3137"/>
                    <a:pt x="21875" y="0"/>
                    <a:pt x="29771" y="0"/>
                  </a:cubicBezTo>
                  <a:close/>
                </a:path>
              </a:pathLst>
            </a:custGeom>
            <a:solidFill>
              <a:srgbClr val="FFFFFF"/>
            </a:solidFill>
          </p:spPr>
        </p:sp>
        <p:sp>
          <p:nvSpPr>
            <p:cNvPr id="15" name="TextBox 15"/>
            <p:cNvSpPr txBox="1"/>
            <p:nvPr/>
          </p:nvSpPr>
          <p:spPr>
            <a:xfrm>
              <a:off x="0" y="-28575"/>
              <a:ext cx="1048206"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reducer.js</a:t>
              </a:r>
            </a:p>
          </p:txBody>
        </p:sp>
      </p:grpSp>
      <p:grpSp>
        <p:nvGrpSpPr>
          <p:cNvPr id="16" name="Group 16"/>
          <p:cNvGrpSpPr/>
          <p:nvPr/>
        </p:nvGrpSpPr>
        <p:grpSpPr>
          <a:xfrm>
            <a:off x="10996023" y="2369991"/>
            <a:ext cx="589787" cy="155793"/>
            <a:chOff x="0" y="0"/>
            <a:chExt cx="786383" cy="207724"/>
          </a:xfrm>
        </p:grpSpPr>
        <p:grpSp>
          <p:nvGrpSpPr>
            <p:cNvPr id="17" name="Group 17"/>
            <p:cNvGrpSpPr/>
            <p:nvPr/>
          </p:nvGrpSpPr>
          <p:grpSpPr>
            <a:xfrm>
              <a:off x="0" y="0"/>
              <a:ext cx="206913" cy="207724"/>
              <a:chOff x="0" y="0"/>
              <a:chExt cx="6325201" cy="6350000"/>
            </a:xfrm>
          </p:grpSpPr>
          <p:sp>
            <p:nvSpPr>
              <p:cNvPr id="18" name="Freeform 18"/>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1616"/>
              </a:solidFill>
            </p:spPr>
          </p:sp>
        </p:grpSp>
        <p:grpSp>
          <p:nvGrpSpPr>
            <p:cNvPr id="19" name="Group 19"/>
            <p:cNvGrpSpPr/>
            <p:nvPr/>
          </p:nvGrpSpPr>
          <p:grpSpPr>
            <a:xfrm>
              <a:off x="289735" y="0"/>
              <a:ext cx="206913" cy="207724"/>
              <a:chOff x="0" y="0"/>
              <a:chExt cx="6325201" cy="6350000"/>
            </a:xfrm>
          </p:grpSpPr>
          <p:sp>
            <p:nvSpPr>
              <p:cNvPr id="20" name="Freeform 20"/>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DE59"/>
              </a:solidFill>
            </p:spPr>
          </p:sp>
        </p:grpSp>
        <p:grpSp>
          <p:nvGrpSpPr>
            <p:cNvPr id="21" name="Group 21"/>
            <p:cNvGrpSpPr/>
            <p:nvPr/>
          </p:nvGrpSpPr>
          <p:grpSpPr>
            <a:xfrm>
              <a:off x="579470" y="0"/>
              <a:ext cx="206913" cy="207724"/>
              <a:chOff x="0" y="0"/>
              <a:chExt cx="6325201" cy="6350000"/>
            </a:xfrm>
          </p:grpSpPr>
          <p:sp>
            <p:nvSpPr>
              <p:cNvPr id="22" name="Freeform 22"/>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008037"/>
              </a:solidFill>
            </p:spPr>
          </p:sp>
        </p:grpSp>
      </p:grpSp>
      <p:sp>
        <p:nvSpPr>
          <p:cNvPr id="23" name="TextBox 23"/>
          <p:cNvSpPr txBox="1"/>
          <p:nvPr/>
        </p:nvSpPr>
        <p:spPr>
          <a:xfrm>
            <a:off x="10996023" y="3081312"/>
            <a:ext cx="5787989" cy="5262880"/>
          </a:xfrm>
          <a:prstGeom prst="rect">
            <a:avLst/>
          </a:prstGeom>
        </p:spPr>
        <p:txBody>
          <a:bodyPr lIns="0" tIns="0" rIns="0" bIns="0" rtlCol="0" anchor="t">
            <a:spAutoFit/>
          </a:bodyPr>
          <a:lstStyle/>
          <a:p>
            <a:pPr algn="l">
              <a:lnSpc>
                <a:spcPts val="1819"/>
              </a:lnSpc>
              <a:spcBef>
                <a:spcPct val="0"/>
              </a:spcBef>
            </a:pPr>
            <a:r>
              <a:rPr lang="en-US" sz="1299">
                <a:solidFill>
                  <a:srgbClr val="FFFFFF"/>
                </a:solidFill>
                <a:latin typeface="Canva Sans"/>
                <a:ea typeface="Canva Sans"/>
                <a:cs typeface="Canva Sans"/>
                <a:sym typeface="Canva Sans"/>
              </a:rPr>
              <a:t>import { combineReducers } from 'redux';</a:t>
            </a:r>
          </a:p>
          <a:p>
            <a:pPr algn="l">
              <a:lnSpc>
                <a:spcPts val="1819"/>
              </a:lnSpc>
              <a:spcBef>
                <a:spcPct val="0"/>
              </a:spcBef>
            </a:pPr>
            <a:endParaRPr lang="en-US" sz="1299">
              <a:solidFill>
                <a:srgbClr val="FFFFFF"/>
              </a:solidFill>
              <a:latin typeface="Canva Sans"/>
              <a:ea typeface="Canva Sans"/>
              <a:cs typeface="Canva Sans"/>
              <a:sym typeface="Canva Sans"/>
            </a:endParaRPr>
          </a:p>
          <a:p>
            <a:pPr algn="l">
              <a:lnSpc>
                <a:spcPts val="1819"/>
              </a:lnSpc>
              <a:spcBef>
                <a:spcPct val="0"/>
              </a:spcBef>
            </a:pPr>
            <a:r>
              <a:rPr lang="en-US" sz="1299">
                <a:solidFill>
                  <a:srgbClr val="FFFFFF"/>
                </a:solidFill>
                <a:latin typeface="Canva Sans"/>
                <a:ea typeface="Canva Sans"/>
                <a:cs typeface="Canva Sans"/>
                <a:sym typeface="Canva Sans"/>
              </a:rPr>
              <a:t>const initialState = {</a:t>
            </a:r>
          </a:p>
          <a:p>
            <a:pPr algn="l">
              <a:lnSpc>
                <a:spcPts val="1819"/>
              </a:lnSpc>
              <a:spcBef>
                <a:spcPct val="0"/>
              </a:spcBef>
            </a:pPr>
            <a:r>
              <a:rPr lang="en-US" sz="1299">
                <a:solidFill>
                  <a:srgbClr val="FFFFFF"/>
                </a:solidFill>
                <a:latin typeface="Canva Sans"/>
                <a:ea typeface="Canva Sans"/>
                <a:cs typeface="Canva Sans"/>
                <a:sym typeface="Canva Sans"/>
              </a:rPr>
              <a:t>    count: 0,</a:t>
            </a:r>
          </a:p>
          <a:p>
            <a:pPr algn="l">
              <a:lnSpc>
                <a:spcPts val="1819"/>
              </a:lnSpc>
              <a:spcBef>
                <a:spcPct val="0"/>
              </a:spcBef>
            </a:pPr>
            <a:r>
              <a:rPr lang="en-US" sz="1299">
                <a:solidFill>
                  <a:srgbClr val="FFFFFF"/>
                </a:solidFill>
                <a:latin typeface="Canva Sans"/>
                <a:ea typeface="Canva Sans"/>
                <a:cs typeface="Canva Sans"/>
                <a:sym typeface="Canva Sans"/>
              </a:rPr>
              <a:t>};</a:t>
            </a:r>
          </a:p>
          <a:p>
            <a:pPr algn="l">
              <a:lnSpc>
                <a:spcPts val="1819"/>
              </a:lnSpc>
              <a:spcBef>
                <a:spcPct val="0"/>
              </a:spcBef>
            </a:pPr>
            <a:endParaRPr lang="en-US" sz="1299">
              <a:solidFill>
                <a:srgbClr val="FFFFFF"/>
              </a:solidFill>
              <a:latin typeface="Canva Sans"/>
              <a:ea typeface="Canva Sans"/>
              <a:cs typeface="Canva Sans"/>
              <a:sym typeface="Canva Sans"/>
            </a:endParaRPr>
          </a:p>
          <a:p>
            <a:pPr algn="l">
              <a:lnSpc>
                <a:spcPts val="1819"/>
              </a:lnSpc>
              <a:spcBef>
                <a:spcPct val="0"/>
              </a:spcBef>
            </a:pPr>
            <a:r>
              <a:rPr lang="en-US" sz="1299">
                <a:solidFill>
                  <a:srgbClr val="FFFFFF"/>
                </a:solidFill>
                <a:latin typeface="Canva Sans"/>
                <a:ea typeface="Canva Sans"/>
                <a:cs typeface="Canva Sans"/>
                <a:sym typeface="Canva Sans"/>
              </a:rPr>
              <a:t>function counterReducer(state = initialState, action) {</a:t>
            </a:r>
          </a:p>
          <a:p>
            <a:pPr algn="l">
              <a:lnSpc>
                <a:spcPts val="1819"/>
              </a:lnSpc>
              <a:spcBef>
                <a:spcPct val="0"/>
              </a:spcBef>
            </a:pPr>
            <a:r>
              <a:rPr lang="en-US" sz="1299">
                <a:solidFill>
                  <a:srgbClr val="FFFFFF"/>
                </a:solidFill>
                <a:latin typeface="Canva Sans"/>
                <a:ea typeface="Canva Sans"/>
                <a:cs typeface="Canva Sans"/>
                <a:sym typeface="Canva Sans"/>
              </a:rPr>
              <a:t>    switch (action.type) {</a:t>
            </a:r>
          </a:p>
          <a:p>
            <a:pPr algn="l">
              <a:lnSpc>
                <a:spcPts val="1819"/>
              </a:lnSpc>
              <a:spcBef>
                <a:spcPct val="0"/>
              </a:spcBef>
            </a:pPr>
            <a:r>
              <a:rPr lang="en-US" sz="1299">
                <a:solidFill>
                  <a:srgbClr val="FFFFFF"/>
                </a:solidFill>
                <a:latin typeface="Canva Sans"/>
                <a:ea typeface="Canva Sans"/>
                <a:cs typeface="Canva Sans"/>
                <a:sym typeface="Canva Sans"/>
              </a:rPr>
              <a:t>        case 'INCREMENT':</a:t>
            </a:r>
          </a:p>
          <a:p>
            <a:pPr algn="l">
              <a:lnSpc>
                <a:spcPts val="1819"/>
              </a:lnSpc>
              <a:spcBef>
                <a:spcPct val="0"/>
              </a:spcBef>
            </a:pPr>
            <a:r>
              <a:rPr lang="en-US" sz="1299">
                <a:solidFill>
                  <a:srgbClr val="FFFFFF"/>
                </a:solidFill>
                <a:latin typeface="Canva Sans"/>
                <a:ea typeface="Canva Sans"/>
                <a:cs typeface="Canva Sans"/>
                <a:sym typeface="Canva Sans"/>
              </a:rPr>
              <a:t>            return { ...state, count: state.count + 1 };</a:t>
            </a:r>
          </a:p>
          <a:p>
            <a:pPr algn="l">
              <a:lnSpc>
                <a:spcPts val="1819"/>
              </a:lnSpc>
              <a:spcBef>
                <a:spcPct val="0"/>
              </a:spcBef>
            </a:pPr>
            <a:r>
              <a:rPr lang="en-US" sz="1299">
                <a:solidFill>
                  <a:srgbClr val="FFFFFF"/>
                </a:solidFill>
                <a:latin typeface="Canva Sans"/>
                <a:ea typeface="Canva Sans"/>
                <a:cs typeface="Canva Sans"/>
                <a:sym typeface="Canva Sans"/>
              </a:rPr>
              <a:t>        case 'DECREMENT':</a:t>
            </a:r>
          </a:p>
          <a:p>
            <a:pPr algn="l">
              <a:lnSpc>
                <a:spcPts val="1819"/>
              </a:lnSpc>
              <a:spcBef>
                <a:spcPct val="0"/>
              </a:spcBef>
            </a:pPr>
            <a:r>
              <a:rPr lang="en-US" sz="1299">
                <a:solidFill>
                  <a:srgbClr val="FFFFFF"/>
                </a:solidFill>
                <a:latin typeface="Canva Sans"/>
                <a:ea typeface="Canva Sans"/>
                <a:cs typeface="Canva Sans"/>
                <a:sym typeface="Canva Sans"/>
              </a:rPr>
              <a:t>            return { ...state, count: state.count - 1 };</a:t>
            </a:r>
          </a:p>
          <a:p>
            <a:pPr algn="l">
              <a:lnSpc>
                <a:spcPts val="1819"/>
              </a:lnSpc>
              <a:spcBef>
                <a:spcPct val="0"/>
              </a:spcBef>
            </a:pPr>
            <a:r>
              <a:rPr lang="en-US" sz="1299">
                <a:solidFill>
                  <a:srgbClr val="FFFFFF"/>
                </a:solidFill>
                <a:latin typeface="Canva Sans"/>
                <a:ea typeface="Canva Sans"/>
                <a:cs typeface="Canva Sans"/>
                <a:sym typeface="Canva Sans"/>
              </a:rPr>
              <a:t>        default:</a:t>
            </a:r>
          </a:p>
          <a:p>
            <a:pPr algn="l">
              <a:lnSpc>
                <a:spcPts val="1819"/>
              </a:lnSpc>
              <a:spcBef>
                <a:spcPct val="0"/>
              </a:spcBef>
            </a:pPr>
            <a:r>
              <a:rPr lang="en-US" sz="1299">
                <a:solidFill>
                  <a:srgbClr val="FFFFFF"/>
                </a:solidFill>
                <a:latin typeface="Canva Sans"/>
                <a:ea typeface="Canva Sans"/>
                <a:cs typeface="Canva Sans"/>
                <a:sym typeface="Canva Sans"/>
              </a:rPr>
              <a:t>            return state;</a:t>
            </a:r>
          </a:p>
          <a:p>
            <a:pPr algn="l">
              <a:lnSpc>
                <a:spcPts val="1819"/>
              </a:lnSpc>
              <a:spcBef>
                <a:spcPct val="0"/>
              </a:spcBef>
            </a:pPr>
            <a:r>
              <a:rPr lang="en-US" sz="1299">
                <a:solidFill>
                  <a:srgbClr val="FFFFFF"/>
                </a:solidFill>
                <a:latin typeface="Canva Sans"/>
                <a:ea typeface="Canva Sans"/>
                <a:cs typeface="Canva Sans"/>
                <a:sym typeface="Canva Sans"/>
              </a:rPr>
              <a:t>    }</a:t>
            </a:r>
          </a:p>
          <a:p>
            <a:pPr algn="l">
              <a:lnSpc>
                <a:spcPts val="1819"/>
              </a:lnSpc>
              <a:spcBef>
                <a:spcPct val="0"/>
              </a:spcBef>
            </a:pPr>
            <a:r>
              <a:rPr lang="en-US" sz="1299">
                <a:solidFill>
                  <a:srgbClr val="FFFFFF"/>
                </a:solidFill>
                <a:latin typeface="Canva Sans"/>
                <a:ea typeface="Canva Sans"/>
                <a:cs typeface="Canva Sans"/>
                <a:sym typeface="Canva Sans"/>
              </a:rPr>
              <a:t>}</a:t>
            </a:r>
          </a:p>
          <a:p>
            <a:pPr algn="l">
              <a:lnSpc>
                <a:spcPts val="1819"/>
              </a:lnSpc>
              <a:spcBef>
                <a:spcPct val="0"/>
              </a:spcBef>
            </a:pPr>
            <a:endParaRPr lang="en-US" sz="1299">
              <a:solidFill>
                <a:srgbClr val="FFFFFF"/>
              </a:solidFill>
              <a:latin typeface="Canva Sans"/>
              <a:ea typeface="Canva Sans"/>
              <a:cs typeface="Canva Sans"/>
              <a:sym typeface="Canva Sans"/>
            </a:endParaRPr>
          </a:p>
          <a:p>
            <a:pPr algn="l">
              <a:lnSpc>
                <a:spcPts val="1819"/>
              </a:lnSpc>
              <a:spcBef>
                <a:spcPct val="0"/>
              </a:spcBef>
            </a:pPr>
            <a:r>
              <a:rPr lang="en-US" sz="1299">
                <a:solidFill>
                  <a:srgbClr val="FFFFFF"/>
                </a:solidFill>
                <a:latin typeface="Canva Sans"/>
                <a:ea typeface="Canva Sans"/>
                <a:cs typeface="Canva Sans"/>
                <a:sym typeface="Canva Sans"/>
              </a:rPr>
              <a:t>const rootReducer = combineReducers({</a:t>
            </a:r>
          </a:p>
          <a:p>
            <a:pPr algn="l">
              <a:lnSpc>
                <a:spcPts val="1819"/>
              </a:lnSpc>
              <a:spcBef>
                <a:spcPct val="0"/>
              </a:spcBef>
            </a:pPr>
            <a:r>
              <a:rPr lang="en-US" sz="1299">
                <a:solidFill>
                  <a:srgbClr val="FFFFFF"/>
                </a:solidFill>
                <a:latin typeface="Canva Sans"/>
                <a:ea typeface="Canva Sans"/>
                <a:cs typeface="Canva Sans"/>
                <a:sym typeface="Canva Sans"/>
              </a:rPr>
              <a:t>    counter: counterReducer,</a:t>
            </a:r>
          </a:p>
          <a:p>
            <a:pPr algn="l">
              <a:lnSpc>
                <a:spcPts val="1819"/>
              </a:lnSpc>
              <a:spcBef>
                <a:spcPct val="0"/>
              </a:spcBef>
            </a:pPr>
            <a:r>
              <a:rPr lang="en-US" sz="1299">
                <a:solidFill>
                  <a:srgbClr val="FFFFFF"/>
                </a:solidFill>
                <a:latin typeface="Canva Sans"/>
                <a:ea typeface="Canva Sans"/>
                <a:cs typeface="Canva Sans"/>
                <a:sym typeface="Canva Sans"/>
              </a:rPr>
              <a:t>    // other reducers can go here</a:t>
            </a:r>
          </a:p>
          <a:p>
            <a:pPr algn="l">
              <a:lnSpc>
                <a:spcPts val="1819"/>
              </a:lnSpc>
              <a:spcBef>
                <a:spcPct val="0"/>
              </a:spcBef>
            </a:pPr>
            <a:r>
              <a:rPr lang="en-US" sz="1299">
                <a:solidFill>
                  <a:srgbClr val="FFFFFF"/>
                </a:solidFill>
                <a:latin typeface="Canva Sans"/>
                <a:ea typeface="Canva Sans"/>
                <a:cs typeface="Canva Sans"/>
                <a:sym typeface="Canva Sans"/>
              </a:rPr>
              <a:t>});</a:t>
            </a:r>
          </a:p>
          <a:p>
            <a:pPr algn="l">
              <a:lnSpc>
                <a:spcPts val="1819"/>
              </a:lnSpc>
              <a:spcBef>
                <a:spcPct val="0"/>
              </a:spcBef>
            </a:pPr>
            <a:endParaRPr lang="en-US" sz="1299">
              <a:solidFill>
                <a:srgbClr val="FFFFFF"/>
              </a:solidFill>
              <a:latin typeface="Canva Sans"/>
              <a:ea typeface="Canva Sans"/>
              <a:cs typeface="Canva Sans"/>
              <a:sym typeface="Canva Sans"/>
            </a:endParaRPr>
          </a:p>
          <a:p>
            <a:pPr algn="l">
              <a:lnSpc>
                <a:spcPts val="1819"/>
              </a:lnSpc>
              <a:spcBef>
                <a:spcPct val="0"/>
              </a:spcBef>
            </a:pPr>
            <a:r>
              <a:rPr lang="en-US" sz="1299">
                <a:solidFill>
                  <a:srgbClr val="FFFFFF"/>
                </a:solidFill>
                <a:latin typeface="Canva Sans"/>
                <a:ea typeface="Canva Sans"/>
                <a:cs typeface="Canva Sans"/>
                <a:sym typeface="Canva Sans"/>
              </a:rPr>
              <a:t>export default rootReducer;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WHY DO WE NEED FULL STACK DEVELOPMENT?</a:t>
            </a:r>
          </a:p>
        </p:txBody>
      </p:sp>
      <p:sp>
        <p:nvSpPr>
          <p:cNvPr id="3" name="TextBox 3"/>
          <p:cNvSpPr txBox="1"/>
          <p:nvPr/>
        </p:nvSpPr>
        <p:spPr>
          <a:xfrm>
            <a:off x="1028700" y="2420623"/>
            <a:ext cx="16230600" cy="5748021"/>
          </a:xfrm>
          <a:prstGeom prst="rect">
            <a:avLst/>
          </a:prstGeom>
        </p:spPr>
        <p:txBody>
          <a:bodyPr lIns="0" tIns="0" rIns="0" bIns="0" rtlCol="0" anchor="t">
            <a:spAutoFit/>
          </a:bodyPr>
          <a:lstStyle/>
          <a:p>
            <a:pPr marL="496567" lvl="1" indent="-248284" algn="l">
              <a:lnSpc>
                <a:spcPts val="4599"/>
              </a:lnSpc>
              <a:buFont typeface="Arial"/>
              <a:buChar char="•"/>
            </a:pPr>
            <a:r>
              <a:rPr lang="en-US" sz="2299">
                <a:solidFill>
                  <a:srgbClr val="000000"/>
                </a:solidFill>
                <a:latin typeface="Canva Sans"/>
                <a:ea typeface="Canva Sans"/>
                <a:cs typeface="Canva Sans"/>
                <a:sym typeface="Canva Sans"/>
              </a:rPr>
              <a:t>Faster Development and Deployment:</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Single Developer or Small Team: A full stack developer or a small team can handle the entire development process, leading to faster prototyping and iteration.</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Holistic Problem Solving: Full stack developers can diagnose and solve problems that span the entire stack, speeding up the troubleshooting process.</a:t>
            </a:r>
          </a:p>
          <a:p>
            <a:pPr marL="496567" lvl="1" indent="-248284" algn="l">
              <a:lnSpc>
                <a:spcPts val="4599"/>
              </a:lnSpc>
              <a:buFont typeface="Arial"/>
              <a:buChar char="•"/>
            </a:pPr>
            <a:r>
              <a:rPr lang="en-US" sz="2299">
                <a:solidFill>
                  <a:srgbClr val="000000"/>
                </a:solidFill>
                <a:latin typeface="Canva Sans"/>
                <a:ea typeface="Canva Sans"/>
                <a:cs typeface="Canva Sans"/>
                <a:sym typeface="Canva Sans"/>
              </a:rPr>
              <a:t>Versatility and Flexibility:</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Adaptability: Full stack developers can switch between front-end and back-end tasks as needed, providing flexibility in the development process.</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Wide Range of Skills: This versatility can be particularly beneficial for startups and smaller companies where resources may be limited.</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 STORE</a:t>
            </a:r>
          </a:p>
        </p:txBody>
      </p:sp>
      <p:sp>
        <p:nvSpPr>
          <p:cNvPr id="3" name="TextBox 3"/>
          <p:cNvSpPr txBox="1"/>
          <p:nvPr/>
        </p:nvSpPr>
        <p:spPr>
          <a:xfrm>
            <a:off x="1372729" y="2875914"/>
            <a:ext cx="7771271"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3. Create the Store: You create the store by passing the root reducer to the createStore function from Redux. You can also apply middleware if needed.</a:t>
            </a:r>
          </a:p>
          <a:p>
            <a:pPr algn="just">
              <a:lnSpc>
                <a:spcPts val="5749"/>
              </a:lnSpc>
            </a:pPr>
            <a:r>
              <a:rPr lang="en-US" sz="2299">
                <a:solidFill>
                  <a:srgbClr val="000000"/>
                </a:solidFill>
                <a:latin typeface="Canva Sans"/>
                <a:ea typeface="Canva Sans"/>
                <a:cs typeface="Canva Sans"/>
                <a:sym typeface="Canva Sans"/>
              </a:rPr>
              <a:t>4. Provide the Store to Your Application: Use the Provider component from React-Redux to make the store available to your entire application.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0548465" y="1987078"/>
            <a:ext cx="6710835" cy="2761933"/>
            <a:chOff x="0" y="0"/>
            <a:chExt cx="2683893" cy="1104592"/>
          </a:xfrm>
        </p:grpSpPr>
        <p:sp>
          <p:nvSpPr>
            <p:cNvPr id="12" name="Freeform 12"/>
            <p:cNvSpPr/>
            <p:nvPr/>
          </p:nvSpPr>
          <p:spPr>
            <a:xfrm>
              <a:off x="0" y="0"/>
              <a:ext cx="2683893" cy="1104592"/>
            </a:xfrm>
            <a:custGeom>
              <a:avLst/>
              <a:gdLst/>
              <a:ahLst/>
              <a:cxnLst/>
              <a:rect l="l" t="t" r="r" b="b"/>
              <a:pathLst>
                <a:path w="2683893" h="1104592">
                  <a:moveTo>
                    <a:pt x="2559433" y="1104592"/>
                  </a:moveTo>
                  <a:lnTo>
                    <a:pt x="124460" y="1104592"/>
                  </a:lnTo>
                  <a:cubicBezTo>
                    <a:pt x="55880" y="1104592"/>
                    <a:pt x="0" y="1048712"/>
                    <a:pt x="0" y="980132"/>
                  </a:cubicBezTo>
                  <a:lnTo>
                    <a:pt x="0" y="124460"/>
                  </a:lnTo>
                  <a:cubicBezTo>
                    <a:pt x="0" y="55880"/>
                    <a:pt x="55880" y="0"/>
                    <a:pt x="124460" y="0"/>
                  </a:cubicBezTo>
                  <a:lnTo>
                    <a:pt x="2559433" y="0"/>
                  </a:lnTo>
                  <a:cubicBezTo>
                    <a:pt x="2628013" y="0"/>
                    <a:pt x="2683893" y="55880"/>
                    <a:pt x="2683893" y="124460"/>
                  </a:cubicBezTo>
                  <a:lnTo>
                    <a:pt x="2683893" y="980132"/>
                  </a:lnTo>
                  <a:cubicBezTo>
                    <a:pt x="2683893" y="1048712"/>
                    <a:pt x="2628013" y="1104592"/>
                    <a:pt x="2559433" y="1104592"/>
                  </a:cubicBezTo>
                  <a:close/>
                </a:path>
              </a:pathLst>
            </a:custGeom>
            <a:solidFill>
              <a:srgbClr val="1E1E1E"/>
            </a:solidFill>
          </p:spPr>
        </p:sp>
      </p:grpSp>
      <p:grpSp>
        <p:nvGrpSpPr>
          <p:cNvPr id="13" name="Group 13"/>
          <p:cNvGrpSpPr/>
          <p:nvPr/>
        </p:nvGrpSpPr>
        <p:grpSpPr>
          <a:xfrm>
            <a:off x="10769454" y="2180793"/>
            <a:ext cx="6241127" cy="534188"/>
            <a:chOff x="0" y="0"/>
            <a:chExt cx="1048206" cy="89718"/>
          </a:xfrm>
        </p:grpSpPr>
        <p:sp>
          <p:nvSpPr>
            <p:cNvPr id="14" name="Freeform 14"/>
            <p:cNvSpPr/>
            <p:nvPr/>
          </p:nvSpPr>
          <p:spPr>
            <a:xfrm>
              <a:off x="0" y="0"/>
              <a:ext cx="1048206" cy="89718"/>
            </a:xfrm>
            <a:custGeom>
              <a:avLst/>
              <a:gdLst/>
              <a:ahLst/>
              <a:cxnLst/>
              <a:rect l="l" t="t" r="r" b="b"/>
              <a:pathLst>
                <a:path w="1048206" h="89718">
                  <a:moveTo>
                    <a:pt x="29771" y="0"/>
                  </a:moveTo>
                  <a:lnTo>
                    <a:pt x="1018434" y="0"/>
                  </a:lnTo>
                  <a:cubicBezTo>
                    <a:pt x="1026330" y="0"/>
                    <a:pt x="1033903" y="3137"/>
                    <a:pt x="1039486" y="8720"/>
                  </a:cubicBezTo>
                  <a:cubicBezTo>
                    <a:pt x="1045069" y="14303"/>
                    <a:pt x="1048206" y="21875"/>
                    <a:pt x="1048206" y="29771"/>
                  </a:cubicBezTo>
                  <a:lnTo>
                    <a:pt x="1048206" y="59946"/>
                  </a:lnTo>
                  <a:cubicBezTo>
                    <a:pt x="1048206" y="67842"/>
                    <a:pt x="1045069" y="75415"/>
                    <a:pt x="1039486" y="80998"/>
                  </a:cubicBezTo>
                  <a:cubicBezTo>
                    <a:pt x="1033903" y="86581"/>
                    <a:pt x="1026330" y="89718"/>
                    <a:pt x="1018434" y="89718"/>
                  </a:cubicBezTo>
                  <a:lnTo>
                    <a:pt x="29771" y="89718"/>
                  </a:lnTo>
                  <a:cubicBezTo>
                    <a:pt x="21875" y="89718"/>
                    <a:pt x="14303" y="86581"/>
                    <a:pt x="8720" y="80998"/>
                  </a:cubicBezTo>
                  <a:cubicBezTo>
                    <a:pt x="3137" y="75415"/>
                    <a:pt x="0" y="67842"/>
                    <a:pt x="0" y="59946"/>
                  </a:cubicBezTo>
                  <a:lnTo>
                    <a:pt x="0" y="29771"/>
                  </a:lnTo>
                  <a:cubicBezTo>
                    <a:pt x="0" y="21875"/>
                    <a:pt x="3137" y="14303"/>
                    <a:pt x="8720" y="8720"/>
                  </a:cubicBezTo>
                  <a:cubicBezTo>
                    <a:pt x="14303" y="3137"/>
                    <a:pt x="21875" y="0"/>
                    <a:pt x="29771" y="0"/>
                  </a:cubicBezTo>
                  <a:close/>
                </a:path>
              </a:pathLst>
            </a:custGeom>
            <a:solidFill>
              <a:srgbClr val="FFFFFF"/>
            </a:solidFill>
          </p:spPr>
        </p:sp>
        <p:sp>
          <p:nvSpPr>
            <p:cNvPr id="15" name="TextBox 15"/>
            <p:cNvSpPr txBox="1"/>
            <p:nvPr/>
          </p:nvSpPr>
          <p:spPr>
            <a:xfrm>
              <a:off x="0" y="-28575"/>
              <a:ext cx="1048206"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store.js</a:t>
              </a:r>
            </a:p>
          </p:txBody>
        </p:sp>
      </p:grpSp>
      <p:grpSp>
        <p:nvGrpSpPr>
          <p:cNvPr id="16" name="Group 16"/>
          <p:cNvGrpSpPr/>
          <p:nvPr/>
        </p:nvGrpSpPr>
        <p:grpSpPr>
          <a:xfrm>
            <a:off x="10996023" y="2369991"/>
            <a:ext cx="589787" cy="155793"/>
            <a:chOff x="0" y="0"/>
            <a:chExt cx="786383" cy="207724"/>
          </a:xfrm>
        </p:grpSpPr>
        <p:grpSp>
          <p:nvGrpSpPr>
            <p:cNvPr id="17" name="Group 17"/>
            <p:cNvGrpSpPr/>
            <p:nvPr/>
          </p:nvGrpSpPr>
          <p:grpSpPr>
            <a:xfrm>
              <a:off x="0" y="0"/>
              <a:ext cx="206913" cy="207724"/>
              <a:chOff x="0" y="0"/>
              <a:chExt cx="6325201" cy="6350000"/>
            </a:xfrm>
          </p:grpSpPr>
          <p:sp>
            <p:nvSpPr>
              <p:cNvPr id="18" name="Freeform 18"/>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1616"/>
              </a:solidFill>
            </p:spPr>
          </p:sp>
        </p:grpSp>
        <p:grpSp>
          <p:nvGrpSpPr>
            <p:cNvPr id="19" name="Group 19"/>
            <p:cNvGrpSpPr/>
            <p:nvPr/>
          </p:nvGrpSpPr>
          <p:grpSpPr>
            <a:xfrm>
              <a:off x="289735" y="0"/>
              <a:ext cx="206913" cy="207724"/>
              <a:chOff x="0" y="0"/>
              <a:chExt cx="6325201" cy="6350000"/>
            </a:xfrm>
          </p:grpSpPr>
          <p:sp>
            <p:nvSpPr>
              <p:cNvPr id="20" name="Freeform 20"/>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DE59"/>
              </a:solidFill>
            </p:spPr>
          </p:sp>
        </p:grpSp>
        <p:grpSp>
          <p:nvGrpSpPr>
            <p:cNvPr id="21" name="Group 21"/>
            <p:cNvGrpSpPr/>
            <p:nvPr/>
          </p:nvGrpSpPr>
          <p:grpSpPr>
            <a:xfrm>
              <a:off x="579470" y="0"/>
              <a:ext cx="206913" cy="207724"/>
              <a:chOff x="0" y="0"/>
              <a:chExt cx="6325201" cy="6350000"/>
            </a:xfrm>
          </p:grpSpPr>
          <p:sp>
            <p:nvSpPr>
              <p:cNvPr id="22" name="Freeform 22"/>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008037"/>
              </a:solidFill>
            </p:spPr>
          </p:sp>
        </p:grpSp>
      </p:grpSp>
      <p:sp>
        <p:nvSpPr>
          <p:cNvPr id="23" name="TextBox 23"/>
          <p:cNvSpPr txBox="1"/>
          <p:nvPr/>
        </p:nvSpPr>
        <p:spPr>
          <a:xfrm>
            <a:off x="10996023" y="3081312"/>
            <a:ext cx="5787989" cy="1376680"/>
          </a:xfrm>
          <a:prstGeom prst="rect">
            <a:avLst/>
          </a:prstGeom>
        </p:spPr>
        <p:txBody>
          <a:bodyPr lIns="0" tIns="0" rIns="0" bIns="0" rtlCol="0" anchor="t">
            <a:spAutoFit/>
          </a:bodyPr>
          <a:lstStyle/>
          <a:p>
            <a:pPr algn="l">
              <a:lnSpc>
                <a:spcPts val="1819"/>
              </a:lnSpc>
            </a:pPr>
            <a:r>
              <a:rPr lang="en-US" sz="1299">
                <a:solidFill>
                  <a:srgbClr val="FFFFFF"/>
                </a:solidFill>
                <a:latin typeface="Canva Sans"/>
                <a:ea typeface="Canva Sans"/>
                <a:cs typeface="Canva Sans"/>
                <a:sym typeface="Canva Sans"/>
              </a:rPr>
              <a:t>import { createStore } from 'redux';</a:t>
            </a:r>
          </a:p>
          <a:p>
            <a:pPr algn="l">
              <a:lnSpc>
                <a:spcPts val="1819"/>
              </a:lnSpc>
            </a:pPr>
            <a:r>
              <a:rPr lang="en-US" sz="1299">
                <a:solidFill>
                  <a:srgbClr val="FFFFFF"/>
                </a:solidFill>
                <a:latin typeface="Canva Sans"/>
                <a:ea typeface="Canva Sans"/>
                <a:cs typeface="Canva Sans"/>
                <a:sym typeface="Canva Sans"/>
              </a:rPr>
              <a:t>import rootReducer from './reducers';</a:t>
            </a:r>
          </a:p>
          <a:p>
            <a:pPr algn="l">
              <a:lnSpc>
                <a:spcPts val="1819"/>
              </a:lnSpc>
            </a:pPr>
            <a:endParaRPr lang="en-US" sz="1299">
              <a:solidFill>
                <a:srgbClr val="FFFFFF"/>
              </a:solidFill>
              <a:latin typeface="Canva Sans"/>
              <a:ea typeface="Canva Sans"/>
              <a:cs typeface="Canva Sans"/>
              <a:sym typeface="Canva Sans"/>
            </a:endParaRPr>
          </a:p>
          <a:p>
            <a:pPr algn="l">
              <a:lnSpc>
                <a:spcPts val="1819"/>
              </a:lnSpc>
            </a:pPr>
            <a:r>
              <a:rPr lang="en-US" sz="1299">
                <a:solidFill>
                  <a:srgbClr val="FFFFFF"/>
                </a:solidFill>
                <a:latin typeface="Canva Sans"/>
                <a:ea typeface="Canva Sans"/>
                <a:cs typeface="Canva Sans"/>
                <a:sym typeface="Canva Sans"/>
              </a:rPr>
              <a:t>const store = createStore(rootReducer);</a:t>
            </a:r>
          </a:p>
          <a:p>
            <a:pPr algn="l">
              <a:lnSpc>
                <a:spcPts val="1819"/>
              </a:lnSpc>
            </a:pPr>
            <a:endParaRPr lang="en-US" sz="1299">
              <a:solidFill>
                <a:srgbClr val="FFFFFF"/>
              </a:solidFill>
              <a:latin typeface="Canva Sans"/>
              <a:ea typeface="Canva Sans"/>
              <a:cs typeface="Canva Sans"/>
              <a:sym typeface="Canva Sans"/>
            </a:endParaRPr>
          </a:p>
          <a:p>
            <a:pPr algn="l">
              <a:lnSpc>
                <a:spcPts val="1819"/>
              </a:lnSpc>
              <a:spcBef>
                <a:spcPct val="0"/>
              </a:spcBef>
            </a:pPr>
            <a:r>
              <a:rPr lang="en-US" sz="1299">
                <a:solidFill>
                  <a:srgbClr val="FFFFFF"/>
                </a:solidFill>
                <a:latin typeface="Canva Sans"/>
                <a:ea typeface="Canva Sans"/>
                <a:cs typeface="Canva Sans"/>
                <a:sym typeface="Canva Sans"/>
              </a:rPr>
              <a:t>export default store;</a:t>
            </a:r>
          </a:p>
        </p:txBody>
      </p:sp>
      <p:grpSp>
        <p:nvGrpSpPr>
          <p:cNvPr id="24" name="Group 24"/>
          <p:cNvGrpSpPr/>
          <p:nvPr/>
        </p:nvGrpSpPr>
        <p:grpSpPr>
          <a:xfrm>
            <a:off x="10534600" y="5149061"/>
            <a:ext cx="6710835" cy="3695453"/>
            <a:chOff x="0" y="0"/>
            <a:chExt cx="2683893" cy="1477938"/>
          </a:xfrm>
        </p:grpSpPr>
        <p:sp>
          <p:nvSpPr>
            <p:cNvPr id="25" name="Freeform 25"/>
            <p:cNvSpPr/>
            <p:nvPr/>
          </p:nvSpPr>
          <p:spPr>
            <a:xfrm>
              <a:off x="0" y="0"/>
              <a:ext cx="2683893" cy="1477938"/>
            </a:xfrm>
            <a:custGeom>
              <a:avLst/>
              <a:gdLst/>
              <a:ahLst/>
              <a:cxnLst/>
              <a:rect l="l" t="t" r="r" b="b"/>
              <a:pathLst>
                <a:path w="2683893" h="1477938">
                  <a:moveTo>
                    <a:pt x="2559433" y="1477938"/>
                  </a:moveTo>
                  <a:lnTo>
                    <a:pt x="124460" y="1477938"/>
                  </a:lnTo>
                  <a:cubicBezTo>
                    <a:pt x="55880" y="1477938"/>
                    <a:pt x="0" y="1422058"/>
                    <a:pt x="0" y="1353478"/>
                  </a:cubicBezTo>
                  <a:lnTo>
                    <a:pt x="0" y="124460"/>
                  </a:lnTo>
                  <a:cubicBezTo>
                    <a:pt x="0" y="55880"/>
                    <a:pt x="55880" y="0"/>
                    <a:pt x="124460" y="0"/>
                  </a:cubicBezTo>
                  <a:lnTo>
                    <a:pt x="2559433" y="0"/>
                  </a:lnTo>
                  <a:cubicBezTo>
                    <a:pt x="2628013" y="0"/>
                    <a:pt x="2683893" y="55880"/>
                    <a:pt x="2683893" y="124460"/>
                  </a:cubicBezTo>
                  <a:lnTo>
                    <a:pt x="2683893" y="1353478"/>
                  </a:lnTo>
                  <a:cubicBezTo>
                    <a:pt x="2683893" y="1422058"/>
                    <a:pt x="2628013" y="1477938"/>
                    <a:pt x="2559433" y="1477938"/>
                  </a:cubicBezTo>
                  <a:close/>
                </a:path>
              </a:pathLst>
            </a:custGeom>
            <a:solidFill>
              <a:srgbClr val="1E1E1E"/>
            </a:solidFill>
          </p:spPr>
        </p:sp>
      </p:grpSp>
      <p:grpSp>
        <p:nvGrpSpPr>
          <p:cNvPr id="26" name="Group 26"/>
          <p:cNvGrpSpPr/>
          <p:nvPr/>
        </p:nvGrpSpPr>
        <p:grpSpPr>
          <a:xfrm>
            <a:off x="10755589" y="5342777"/>
            <a:ext cx="6241127" cy="534188"/>
            <a:chOff x="0" y="0"/>
            <a:chExt cx="1048206" cy="89718"/>
          </a:xfrm>
        </p:grpSpPr>
        <p:sp>
          <p:nvSpPr>
            <p:cNvPr id="27" name="Freeform 27"/>
            <p:cNvSpPr/>
            <p:nvPr/>
          </p:nvSpPr>
          <p:spPr>
            <a:xfrm>
              <a:off x="0" y="0"/>
              <a:ext cx="1048206" cy="89718"/>
            </a:xfrm>
            <a:custGeom>
              <a:avLst/>
              <a:gdLst/>
              <a:ahLst/>
              <a:cxnLst/>
              <a:rect l="l" t="t" r="r" b="b"/>
              <a:pathLst>
                <a:path w="1048206" h="89718">
                  <a:moveTo>
                    <a:pt x="29771" y="0"/>
                  </a:moveTo>
                  <a:lnTo>
                    <a:pt x="1018434" y="0"/>
                  </a:lnTo>
                  <a:cubicBezTo>
                    <a:pt x="1026330" y="0"/>
                    <a:pt x="1033903" y="3137"/>
                    <a:pt x="1039486" y="8720"/>
                  </a:cubicBezTo>
                  <a:cubicBezTo>
                    <a:pt x="1045069" y="14303"/>
                    <a:pt x="1048206" y="21875"/>
                    <a:pt x="1048206" y="29771"/>
                  </a:cubicBezTo>
                  <a:lnTo>
                    <a:pt x="1048206" y="59946"/>
                  </a:lnTo>
                  <a:cubicBezTo>
                    <a:pt x="1048206" y="67842"/>
                    <a:pt x="1045069" y="75415"/>
                    <a:pt x="1039486" y="80998"/>
                  </a:cubicBezTo>
                  <a:cubicBezTo>
                    <a:pt x="1033903" y="86581"/>
                    <a:pt x="1026330" y="89718"/>
                    <a:pt x="1018434" y="89718"/>
                  </a:cubicBezTo>
                  <a:lnTo>
                    <a:pt x="29771" y="89718"/>
                  </a:lnTo>
                  <a:cubicBezTo>
                    <a:pt x="21875" y="89718"/>
                    <a:pt x="14303" y="86581"/>
                    <a:pt x="8720" y="80998"/>
                  </a:cubicBezTo>
                  <a:cubicBezTo>
                    <a:pt x="3137" y="75415"/>
                    <a:pt x="0" y="67842"/>
                    <a:pt x="0" y="59946"/>
                  </a:cubicBezTo>
                  <a:lnTo>
                    <a:pt x="0" y="29771"/>
                  </a:lnTo>
                  <a:cubicBezTo>
                    <a:pt x="0" y="21875"/>
                    <a:pt x="3137" y="14303"/>
                    <a:pt x="8720" y="8720"/>
                  </a:cubicBezTo>
                  <a:cubicBezTo>
                    <a:pt x="14303" y="3137"/>
                    <a:pt x="21875" y="0"/>
                    <a:pt x="29771" y="0"/>
                  </a:cubicBezTo>
                  <a:close/>
                </a:path>
              </a:pathLst>
            </a:custGeom>
            <a:solidFill>
              <a:srgbClr val="FFFFFF"/>
            </a:solidFill>
          </p:spPr>
        </p:sp>
        <p:sp>
          <p:nvSpPr>
            <p:cNvPr id="28" name="TextBox 28"/>
            <p:cNvSpPr txBox="1"/>
            <p:nvPr/>
          </p:nvSpPr>
          <p:spPr>
            <a:xfrm>
              <a:off x="0" y="-28575"/>
              <a:ext cx="1048206"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index.js</a:t>
              </a:r>
            </a:p>
          </p:txBody>
        </p:sp>
      </p:grpSp>
      <p:grpSp>
        <p:nvGrpSpPr>
          <p:cNvPr id="29" name="Group 29"/>
          <p:cNvGrpSpPr/>
          <p:nvPr/>
        </p:nvGrpSpPr>
        <p:grpSpPr>
          <a:xfrm>
            <a:off x="10982158" y="5531974"/>
            <a:ext cx="589787" cy="155793"/>
            <a:chOff x="0" y="0"/>
            <a:chExt cx="786383" cy="207724"/>
          </a:xfrm>
        </p:grpSpPr>
        <p:grpSp>
          <p:nvGrpSpPr>
            <p:cNvPr id="30" name="Group 30"/>
            <p:cNvGrpSpPr/>
            <p:nvPr/>
          </p:nvGrpSpPr>
          <p:grpSpPr>
            <a:xfrm>
              <a:off x="0" y="0"/>
              <a:ext cx="206913" cy="207724"/>
              <a:chOff x="0" y="0"/>
              <a:chExt cx="6325201" cy="6350000"/>
            </a:xfrm>
          </p:grpSpPr>
          <p:sp>
            <p:nvSpPr>
              <p:cNvPr id="31" name="Freeform 31"/>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1616"/>
              </a:solidFill>
            </p:spPr>
          </p:sp>
        </p:grpSp>
        <p:grpSp>
          <p:nvGrpSpPr>
            <p:cNvPr id="32" name="Group 32"/>
            <p:cNvGrpSpPr/>
            <p:nvPr/>
          </p:nvGrpSpPr>
          <p:grpSpPr>
            <a:xfrm>
              <a:off x="289735" y="0"/>
              <a:ext cx="206913" cy="207724"/>
              <a:chOff x="0" y="0"/>
              <a:chExt cx="6325201" cy="6350000"/>
            </a:xfrm>
          </p:grpSpPr>
          <p:sp>
            <p:nvSpPr>
              <p:cNvPr id="33" name="Freeform 33"/>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FFDE59"/>
              </a:solidFill>
            </p:spPr>
          </p:sp>
        </p:grpSp>
        <p:grpSp>
          <p:nvGrpSpPr>
            <p:cNvPr id="34" name="Group 34"/>
            <p:cNvGrpSpPr/>
            <p:nvPr/>
          </p:nvGrpSpPr>
          <p:grpSpPr>
            <a:xfrm>
              <a:off x="579470" y="0"/>
              <a:ext cx="206913" cy="207724"/>
              <a:chOff x="0" y="0"/>
              <a:chExt cx="6325201" cy="6350000"/>
            </a:xfrm>
          </p:grpSpPr>
          <p:sp>
            <p:nvSpPr>
              <p:cNvPr id="35" name="Freeform 35"/>
              <p:cNvSpPr/>
              <p:nvPr/>
            </p:nvSpPr>
            <p:spPr>
              <a:xfrm>
                <a:off x="0" y="0"/>
                <a:ext cx="6325201" cy="6350000"/>
              </a:xfrm>
              <a:custGeom>
                <a:avLst/>
                <a:gdLst/>
                <a:ahLst/>
                <a:cxnLst/>
                <a:rect l="l" t="t" r="r" b="b"/>
                <a:pathLst>
                  <a:path w="6325201" h="6350000">
                    <a:moveTo>
                      <a:pt x="3162600" y="0"/>
                    </a:moveTo>
                    <a:cubicBezTo>
                      <a:pt x="1415944" y="0"/>
                      <a:pt x="0" y="1421496"/>
                      <a:pt x="0" y="3175000"/>
                    </a:cubicBezTo>
                    <a:cubicBezTo>
                      <a:pt x="0" y="4928504"/>
                      <a:pt x="1415944" y="6350000"/>
                      <a:pt x="3162600" y="6350000"/>
                    </a:cubicBezTo>
                    <a:cubicBezTo>
                      <a:pt x="4909257" y="6350000"/>
                      <a:pt x="6325201" y="4928504"/>
                      <a:pt x="6325201" y="3175000"/>
                    </a:cubicBezTo>
                    <a:cubicBezTo>
                      <a:pt x="6325201" y="1421496"/>
                      <a:pt x="4909257" y="0"/>
                      <a:pt x="3162600" y="0"/>
                    </a:cubicBezTo>
                    <a:close/>
                  </a:path>
                </a:pathLst>
              </a:custGeom>
              <a:solidFill>
                <a:srgbClr val="008037"/>
              </a:solidFill>
            </p:spPr>
          </p:sp>
        </p:grpSp>
      </p:grpSp>
      <p:sp>
        <p:nvSpPr>
          <p:cNvPr id="36" name="TextBox 36"/>
          <p:cNvSpPr txBox="1"/>
          <p:nvPr/>
        </p:nvSpPr>
        <p:spPr>
          <a:xfrm>
            <a:off x="10982158" y="6243295"/>
            <a:ext cx="5787989" cy="1833880"/>
          </a:xfrm>
          <a:prstGeom prst="rect">
            <a:avLst/>
          </a:prstGeom>
        </p:spPr>
        <p:txBody>
          <a:bodyPr lIns="0" tIns="0" rIns="0" bIns="0" rtlCol="0" anchor="t">
            <a:spAutoFit/>
          </a:bodyPr>
          <a:lstStyle/>
          <a:p>
            <a:pPr algn="l">
              <a:lnSpc>
                <a:spcPts val="1819"/>
              </a:lnSpc>
            </a:pPr>
            <a:r>
              <a:rPr lang="en-US" sz="1299">
                <a:solidFill>
                  <a:srgbClr val="FFFFFF"/>
                </a:solidFill>
                <a:latin typeface="Canva Sans"/>
                <a:ea typeface="Canva Sans"/>
                <a:cs typeface="Canva Sans"/>
                <a:sym typeface="Canva Sans"/>
              </a:rPr>
              <a:t>import { Provider } from 'react-redux';</a:t>
            </a:r>
          </a:p>
          <a:p>
            <a:pPr algn="l">
              <a:lnSpc>
                <a:spcPts val="1819"/>
              </a:lnSpc>
            </a:pPr>
            <a:r>
              <a:rPr lang="en-US" sz="1299">
                <a:solidFill>
                  <a:srgbClr val="FFFFFF"/>
                </a:solidFill>
                <a:latin typeface="Canva Sans"/>
                <a:ea typeface="Canva Sans"/>
                <a:cs typeface="Canva Sans"/>
                <a:sym typeface="Canva Sans"/>
              </a:rPr>
              <a:t>import App from './App';</a:t>
            </a:r>
          </a:p>
          <a:p>
            <a:pPr algn="l">
              <a:lnSpc>
                <a:spcPts val="1819"/>
              </a:lnSpc>
            </a:pPr>
            <a:r>
              <a:rPr lang="en-US" sz="1299">
                <a:solidFill>
                  <a:srgbClr val="FFFFFF"/>
                </a:solidFill>
                <a:latin typeface="Canva Sans"/>
                <a:ea typeface="Canva Sans"/>
                <a:cs typeface="Canva Sans"/>
                <a:sym typeface="Canva Sans"/>
              </a:rPr>
              <a:t>import store from './store';</a:t>
            </a:r>
          </a:p>
          <a:p>
            <a:pPr algn="l">
              <a:lnSpc>
                <a:spcPts val="1819"/>
              </a:lnSpc>
            </a:pPr>
            <a:endParaRPr lang="en-US" sz="1299">
              <a:solidFill>
                <a:srgbClr val="FFFFFF"/>
              </a:solidFill>
              <a:latin typeface="Canva Sans"/>
              <a:ea typeface="Canva Sans"/>
              <a:cs typeface="Canva Sans"/>
              <a:sym typeface="Canva Sans"/>
            </a:endParaRPr>
          </a:p>
          <a:p>
            <a:pPr algn="l">
              <a:lnSpc>
                <a:spcPts val="1819"/>
              </a:lnSpc>
            </a:pPr>
            <a:r>
              <a:rPr lang="en-US" sz="1299">
                <a:solidFill>
                  <a:srgbClr val="FFFFFF"/>
                </a:solidFill>
                <a:latin typeface="Canva Sans"/>
                <a:ea typeface="Canva Sans"/>
                <a:cs typeface="Canva Sans"/>
                <a:sym typeface="Canva Sans"/>
              </a:rPr>
              <a:t>ReactDOM.render( </a:t>
            </a:r>
          </a:p>
          <a:p>
            <a:pPr algn="l">
              <a:lnSpc>
                <a:spcPts val="1819"/>
              </a:lnSpc>
            </a:pPr>
            <a:r>
              <a:rPr lang="en-US" sz="1299">
                <a:solidFill>
                  <a:srgbClr val="FFFFFF"/>
                </a:solidFill>
                <a:latin typeface="Canva Sans"/>
                <a:ea typeface="Canva Sans"/>
                <a:cs typeface="Canva Sans"/>
                <a:sym typeface="Canva Sans"/>
              </a:rPr>
              <a:t>                      &lt;Provider store={store}&gt;</a:t>
            </a:r>
          </a:p>
          <a:p>
            <a:pPr algn="l">
              <a:lnSpc>
                <a:spcPts val="1819"/>
              </a:lnSpc>
            </a:pPr>
            <a:r>
              <a:rPr lang="en-US" sz="1299">
                <a:solidFill>
                  <a:srgbClr val="FFFFFF"/>
                </a:solidFill>
                <a:latin typeface="Canva Sans"/>
                <a:ea typeface="Canva Sans"/>
                <a:cs typeface="Canva Sans"/>
                <a:sym typeface="Canva Sans"/>
              </a:rPr>
              <a:t>                                  &lt;App /&gt;</a:t>
            </a:r>
          </a:p>
          <a:p>
            <a:pPr algn="l">
              <a:lnSpc>
                <a:spcPts val="1819"/>
              </a:lnSpc>
              <a:spcBef>
                <a:spcPct val="0"/>
              </a:spcBef>
            </a:pPr>
            <a:r>
              <a:rPr lang="en-US" sz="1299">
                <a:solidFill>
                  <a:srgbClr val="FFFFFF"/>
                </a:solidFill>
                <a:latin typeface="Canva Sans"/>
                <a:ea typeface="Canva Sans"/>
                <a:cs typeface="Canva Sans"/>
                <a:sym typeface="Canva Sans"/>
              </a:rPr>
              <a:t>                      &lt;/Provider&gt;, document.getElementById('root')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REDUX STORE</a:t>
            </a:r>
          </a:p>
        </p:txBody>
      </p:sp>
      <p:sp>
        <p:nvSpPr>
          <p:cNvPr id="3" name="TextBox 3"/>
          <p:cNvSpPr txBox="1"/>
          <p:nvPr/>
        </p:nvSpPr>
        <p:spPr>
          <a:xfrm>
            <a:off x="1372729" y="2875914"/>
            <a:ext cx="4856368"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5. Connect Components to the Store: Use the connect function from React-Redux to connect your components to the store, allowing them to access the state and dispatch actions.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8509821" y="1987078"/>
            <a:ext cx="8749479" cy="7271222"/>
            <a:chOff x="0" y="0"/>
            <a:chExt cx="3499217" cy="2908011"/>
          </a:xfrm>
        </p:grpSpPr>
        <p:sp>
          <p:nvSpPr>
            <p:cNvPr id="12" name="Freeform 12"/>
            <p:cNvSpPr/>
            <p:nvPr/>
          </p:nvSpPr>
          <p:spPr>
            <a:xfrm>
              <a:off x="0" y="0"/>
              <a:ext cx="3499217" cy="2908011"/>
            </a:xfrm>
            <a:custGeom>
              <a:avLst/>
              <a:gdLst/>
              <a:ahLst/>
              <a:cxnLst/>
              <a:rect l="l" t="t" r="r" b="b"/>
              <a:pathLst>
                <a:path w="3499217" h="2908011">
                  <a:moveTo>
                    <a:pt x="3374756" y="2908011"/>
                  </a:moveTo>
                  <a:lnTo>
                    <a:pt x="124460" y="2908011"/>
                  </a:lnTo>
                  <a:cubicBezTo>
                    <a:pt x="55880" y="2908011"/>
                    <a:pt x="0" y="2852131"/>
                    <a:pt x="0" y="2783551"/>
                  </a:cubicBezTo>
                  <a:lnTo>
                    <a:pt x="0" y="124460"/>
                  </a:lnTo>
                  <a:cubicBezTo>
                    <a:pt x="0" y="55880"/>
                    <a:pt x="55880" y="0"/>
                    <a:pt x="124460" y="0"/>
                  </a:cubicBezTo>
                  <a:lnTo>
                    <a:pt x="3374757" y="0"/>
                  </a:lnTo>
                  <a:cubicBezTo>
                    <a:pt x="3443337" y="0"/>
                    <a:pt x="3499217" y="55880"/>
                    <a:pt x="3499217" y="124460"/>
                  </a:cubicBezTo>
                  <a:lnTo>
                    <a:pt x="3499217" y="2783551"/>
                  </a:lnTo>
                  <a:cubicBezTo>
                    <a:pt x="3499217" y="2852131"/>
                    <a:pt x="3443337" y="2908011"/>
                    <a:pt x="3374757" y="2908011"/>
                  </a:cubicBezTo>
                  <a:close/>
                </a:path>
              </a:pathLst>
            </a:custGeom>
            <a:solidFill>
              <a:srgbClr val="1E1E1E"/>
            </a:solidFill>
          </p:spPr>
        </p:sp>
      </p:grpSp>
      <p:grpSp>
        <p:nvGrpSpPr>
          <p:cNvPr id="13" name="Group 13"/>
          <p:cNvGrpSpPr/>
          <p:nvPr/>
        </p:nvGrpSpPr>
        <p:grpSpPr>
          <a:xfrm>
            <a:off x="8796558" y="2262226"/>
            <a:ext cx="8142799" cy="534188"/>
            <a:chOff x="0" y="0"/>
            <a:chExt cx="1367594" cy="89718"/>
          </a:xfrm>
        </p:grpSpPr>
        <p:sp>
          <p:nvSpPr>
            <p:cNvPr id="14" name="Freeform 14"/>
            <p:cNvSpPr/>
            <p:nvPr/>
          </p:nvSpPr>
          <p:spPr>
            <a:xfrm>
              <a:off x="0" y="0"/>
              <a:ext cx="1367594" cy="89718"/>
            </a:xfrm>
            <a:custGeom>
              <a:avLst/>
              <a:gdLst/>
              <a:ahLst/>
              <a:cxnLst/>
              <a:rect l="l" t="t" r="r" b="b"/>
              <a:pathLst>
                <a:path w="1367594" h="89718">
                  <a:moveTo>
                    <a:pt x="22818" y="0"/>
                  </a:moveTo>
                  <a:lnTo>
                    <a:pt x="1344776" y="0"/>
                  </a:lnTo>
                  <a:cubicBezTo>
                    <a:pt x="1357378" y="0"/>
                    <a:pt x="1367594" y="10216"/>
                    <a:pt x="1367594" y="22818"/>
                  </a:cubicBezTo>
                  <a:lnTo>
                    <a:pt x="1367594" y="66899"/>
                  </a:lnTo>
                  <a:cubicBezTo>
                    <a:pt x="1367594" y="72951"/>
                    <a:pt x="1365190" y="78755"/>
                    <a:pt x="1360911" y="83034"/>
                  </a:cubicBezTo>
                  <a:cubicBezTo>
                    <a:pt x="1356631" y="87314"/>
                    <a:pt x="1350827" y="89718"/>
                    <a:pt x="1344776" y="89718"/>
                  </a:cubicBezTo>
                  <a:lnTo>
                    <a:pt x="22818" y="89718"/>
                  </a:lnTo>
                  <a:cubicBezTo>
                    <a:pt x="16767" y="89718"/>
                    <a:pt x="10963" y="87314"/>
                    <a:pt x="6683" y="83034"/>
                  </a:cubicBezTo>
                  <a:cubicBezTo>
                    <a:pt x="2404" y="78755"/>
                    <a:pt x="0" y="72951"/>
                    <a:pt x="0" y="66899"/>
                  </a:cubicBezTo>
                  <a:lnTo>
                    <a:pt x="0" y="22818"/>
                  </a:lnTo>
                  <a:cubicBezTo>
                    <a:pt x="0" y="16767"/>
                    <a:pt x="2404" y="10963"/>
                    <a:pt x="6683" y="6683"/>
                  </a:cubicBezTo>
                  <a:cubicBezTo>
                    <a:pt x="10963" y="2404"/>
                    <a:pt x="16767" y="0"/>
                    <a:pt x="22818" y="0"/>
                  </a:cubicBezTo>
                  <a:close/>
                </a:path>
              </a:pathLst>
            </a:custGeom>
            <a:solidFill>
              <a:srgbClr val="FFFFFF"/>
            </a:solidFill>
          </p:spPr>
        </p:sp>
        <p:sp>
          <p:nvSpPr>
            <p:cNvPr id="15" name="TextBox 15"/>
            <p:cNvSpPr txBox="1"/>
            <p:nvPr/>
          </p:nvSpPr>
          <p:spPr>
            <a:xfrm>
              <a:off x="0" y="-28575"/>
              <a:ext cx="1367594"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store.js</a:t>
              </a:r>
            </a:p>
          </p:txBody>
        </p:sp>
      </p:grpSp>
      <p:grpSp>
        <p:nvGrpSpPr>
          <p:cNvPr id="16" name="Group 16"/>
          <p:cNvGrpSpPr/>
          <p:nvPr/>
        </p:nvGrpSpPr>
        <p:grpSpPr>
          <a:xfrm>
            <a:off x="9033331" y="2451424"/>
            <a:ext cx="616351" cy="155793"/>
            <a:chOff x="0" y="0"/>
            <a:chExt cx="821801" cy="207724"/>
          </a:xfrm>
        </p:grpSpPr>
        <p:grpSp>
          <p:nvGrpSpPr>
            <p:cNvPr id="17" name="Group 17"/>
            <p:cNvGrpSpPr/>
            <p:nvPr/>
          </p:nvGrpSpPr>
          <p:grpSpPr>
            <a:xfrm>
              <a:off x="0" y="0"/>
              <a:ext cx="216232" cy="207724"/>
              <a:chOff x="0" y="0"/>
              <a:chExt cx="6610082" cy="6350000"/>
            </a:xfrm>
          </p:grpSpPr>
          <p:sp>
            <p:nvSpPr>
              <p:cNvPr id="18" name="Freeform 18"/>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1616"/>
              </a:solidFill>
            </p:spPr>
          </p:sp>
        </p:grpSp>
        <p:grpSp>
          <p:nvGrpSpPr>
            <p:cNvPr id="19" name="Group 19"/>
            <p:cNvGrpSpPr/>
            <p:nvPr/>
          </p:nvGrpSpPr>
          <p:grpSpPr>
            <a:xfrm>
              <a:off x="302784" y="0"/>
              <a:ext cx="216232" cy="207724"/>
              <a:chOff x="0" y="0"/>
              <a:chExt cx="6610082" cy="6350000"/>
            </a:xfrm>
          </p:grpSpPr>
          <p:sp>
            <p:nvSpPr>
              <p:cNvPr id="20" name="Freeform 20"/>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DE59"/>
              </a:solidFill>
            </p:spPr>
          </p:sp>
        </p:grpSp>
        <p:grpSp>
          <p:nvGrpSpPr>
            <p:cNvPr id="21" name="Group 21"/>
            <p:cNvGrpSpPr/>
            <p:nvPr/>
          </p:nvGrpSpPr>
          <p:grpSpPr>
            <a:xfrm>
              <a:off x="605568" y="0"/>
              <a:ext cx="216232" cy="207724"/>
              <a:chOff x="0" y="0"/>
              <a:chExt cx="6610082" cy="6350000"/>
            </a:xfrm>
          </p:grpSpPr>
          <p:sp>
            <p:nvSpPr>
              <p:cNvPr id="22" name="Freeform 22"/>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008037"/>
              </a:solidFill>
            </p:spPr>
          </p:sp>
        </p:grpSp>
      </p:grpSp>
      <p:sp>
        <p:nvSpPr>
          <p:cNvPr id="23" name="TextBox 23"/>
          <p:cNvSpPr txBox="1"/>
          <p:nvPr/>
        </p:nvSpPr>
        <p:spPr>
          <a:xfrm>
            <a:off x="8940441" y="3133089"/>
            <a:ext cx="7998916" cy="5591175"/>
          </a:xfrm>
          <a:prstGeom prst="rect">
            <a:avLst/>
          </a:prstGeom>
        </p:spPr>
        <p:txBody>
          <a:bodyPr lIns="0" tIns="0" rIns="0" bIns="0" rtlCol="0" anchor="t">
            <a:spAutoFit/>
          </a:bodyPr>
          <a:lstStyle/>
          <a:p>
            <a:pPr algn="l">
              <a:lnSpc>
                <a:spcPts val="2100"/>
              </a:lnSpc>
              <a:spcBef>
                <a:spcPct val="0"/>
              </a:spcBef>
            </a:pPr>
            <a:r>
              <a:rPr lang="en-US" sz="1500">
                <a:solidFill>
                  <a:srgbClr val="FFFFFF"/>
                </a:solidFill>
                <a:latin typeface="Canva Sans"/>
                <a:ea typeface="Canva Sans"/>
                <a:cs typeface="Canva Sans"/>
                <a:sym typeface="Canva Sans"/>
              </a:rPr>
              <a:t>import React from 'react';</a:t>
            </a:r>
          </a:p>
          <a:p>
            <a:pPr algn="l">
              <a:lnSpc>
                <a:spcPts val="2100"/>
              </a:lnSpc>
              <a:spcBef>
                <a:spcPct val="0"/>
              </a:spcBef>
            </a:pPr>
            <a:r>
              <a:rPr lang="en-US" sz="1500">
                <a:solidFill>
                  <a:srgbClr val="FFFFFF"/>
                </a:solidFill>
                <a:latin typeface="Canva Sans"/>
                <a:ea typeface="Canva Sans"/>
                <a:cs typeface="Canva Sans"/>
                <a:sym typeface="Canva Sans"/>
              </a:rPr>
              <a:t>import { connect } from 'react-redux';</a:t>
            </a:r>
          </a:p>
          <a:p>
            <a:pPr algn="l">
              <a:lnSpc>
                <a:spcPts val="2100"/>
              </a:lnSpc>
              <a:spcBef>
                <a:spcPct val="0"/>
              </a:spcBef>
            </a:pPr>
            <a:endParaRPr lang="en-US" sz="1500">
              <a:solidFill>
                <a:srgbClr val="FFFFFF"/>
              </a:solidFill>
              <a:latin typeface="Canva Sans"/>
              <a:ea typeface="Canva Sans"/>
              <a:cs typeface="Canva Sans"/>
              <a:sym typeface="Canva Sans"/>
            </a:endParaRPr>
          </a:p>
          <a:p>
            <a:pPr algn="l">
              <a:lnSpc>
                <a:spcPts val="2100"/>
              </a:lnSpc>
              <a:spcBef>
                <a:spcPct val="0"/>
              </a:spcBef>
            </a:pPr>
            <a:r>
              <a:rPr lang="en-US" sz="1500">
                <a:solidFill>
                  <a:srgbClr val="FFFFFF"/>
                </a:solidFill>
                <a:latin typeface="Canva Sans"/>
                <a:ea typeface="Canva Sans"/>
                <a:cs typeface="Canva Sans"/>
                <a:sym typeface="Canva Sans"/>
              </a:rPr>
              <a:t>const CounterComponent = ({ count, increment, decrement }) =&gt; (</a:t>
            </a:r>
          </a:p>
          <a:p>
            <a:pPr algn="l">
              <a:lnSpc>
                <a:spcPts val="2100"/>
              </a:lnSpc>
              <a:spcBef>
                <a:spcPct val="0"/>
              </a:spcBef>
            </a:pPr>
            <a:r>
              <a:rPr lang="en-US" sz="1500">
                <a:solidFill>
                  <a:srgbClr val="FFFFFF"/>
                </a:solidFill>
                <a:latin typeface="Canva Sans"/>
                <a:ea typeface="Canva Sans"/>
                <a:cs typeface="Canva Sans"/>
                <a:sym typeface="Canva Sans"/>
              </a:rPr>
              <a:t>    &lt;div&gt;</a:t>
            </a:r>
          </a:p>
          <a:p>
            <a:pPr algn="l">
              <a:lnSpc>
                <a:spcPts val="2100"/>
              </a:lnSpc>
              <a:spcBef>
                <a:spcPct val="0"/>
              </a:spcBef>
            </a:pPr>
            <a:r>
              <a:rPr lang="en-US" sz="1500">
                <a:solidFill>
                  <a:srgbClr val="FFFFFF"/>
                </a:solidFill>
                <a:latin typeface="Canva Sans"/>
                <a:ea typeface="Canva Sans"/>
                <a:cs typeface="Canva Sans"/>
                <a:sym typeface="Canva Sans"/>
              </a:rPr>
              <a:t>        &lt;p&gt;Count: {count}&lt;/p&gt;</a:t>
            </a:r>
          </a:p>
          <a:p>
            <a:pPr algn="l">
              <a:lnSpc>
                <a:spcPts val="2100"/>
              </a:lnSpc>
              <a:spcBef>
                <a:spcPct val="0"/>
              </a:spcBef>
            </a:pPr>
            <a:r>
              <a:rPr lang="en-US" sz="1500">
                <a:solidFill>
                  <a:srgbClr val="FFFFFF"/>
                </a:solidFill>
                <a:latin typeface="Canva Sans"/>
                <a:ea typeface="Canva Sans"/>
                <a:cs typeface="Canva Sans"/>
                <a:sym typeface="Canva Sans"/>
              </a:rPr>
              <a:t>        &lt;button onClick={increment}&gt;Increment&lt;/button&gt;</a:t>
            </a:r>
          </a:p>
          <a:p>
            <a:pPr algn="l">
              <a:lnSpc>
                <a:spcPts val="2100"/>
              </a:lnSpc>
              <a:spcBef>
                <a:spcPct val="0"/>
              </a:spcBef>
            </a:pPr>
            <a:r>
              <a:rPr lang="en-US" sz="1500">
                <a:solidFill>
                  <a:srgbClr val="FFFFFF"/>
                </a:solidFill>
                <a:latin typeface="Canva Sans"/>
                <a:ea typeface="Canva Sans"/>
                <a:cs typeface="Canva Sans"/>
                <a:sym typeface="Canva Sans"/>
              </a:rPr>
              <a:t>        &lt;button onClick={decrement}&gt;Decrement&lt;/button&gt;</a:t>
            </a:r>
          </a:p>
          <a:p>
            <a:pPr algn="l">
              <a:lnSpc>
                <a:spcPts val="2100"/>
              </a:lnSpc>
              <a:spcBef>
                <a:spcPct val="0"/>
              </a:spcBef>
            </a:pPr>
            <a:r>
              <a:rPr lang="en-US" sz="1500">
                <a:solidFill>
                  <a:srgbClr val="FFFFFF"/>
                </a:solidFill>
                <a:latin typeface="Canva Sans"/>
                <a:ea typeface="Canva Sans"/>
                <a:cs typeface="Canva Sans"/>
                <a:sym typeface="Canva Sans"/>
              </a:rPr>
              <a:t>    &lt;/div&gt;</a:t>
            </a:r>
          </a:p>
          <a:p>
            <a:pPr algn="l">
              <a:lnSpc>
                <a:spcPts val="2100"/>
              </a:lnSpc>
              <a:spcBef>
                <a:spcPct val="0"/>
              </a:spcBef>
            </a:pPr>
            <a:r>
              <a:rPr lang="en-US" sz="1500">
                <a:solidFill>
                  <a:srgbClr val="FFFFFF"/>
                </a:solidFill>
                <a:latin typeface="Canva Sans"/>
                <a:ea typeface="Canva Sans"/>
                <a:cs typeface="Canva Sans"/>
                <a:sym typeface="Canva Sans"/>
              </a:rPr>
              <a:t>);</a:t>
            </a:r>
          </a:p>
          <a:p>
            <a:pPr algn="l">
              <a:lnSpc>
                <a:spcPts val="2100"/>
              </a:lnSpc>
              <a:spcBef>
                <a:spcPct val="0"/>
              </a:spcBef>
            </a:pPr>
            <a:endParaRPr lang="en-US" sz="1500">
              <a:solidFill>
                <a:srgbClr val="FFFFFF"/>
              </a:solidFill>
              <a:latin typeface="Canva Sans"/>
              <a:ea typeface="Canva Sans"/>
              <a:cs typeface="Canva Sans"/>
              <a:sym typeface="Canva Sans"/>
            </a:endParaRPr>
          </a:p>
          <a:p>
            <a:pPr algn="l">
              <a:lnSpc>
                <a:spcPts val="2100"/>
              </a:lnSpc>
              <a:spcBef>
                <a:spcPct val="0"/>
              </a:spcBef>
            </a:pPr>
            <a:r>
              <a:rPr lang="en-US" sz="1500">
                <a:solidFill>
                  <a:srgbClr val="FFFFFF"/>
                </a:solidFill>
                <a:latin typeface="Canva Sans"/>
                <a:ea typeface="Canva Sans"/>
                <a:cs typeface="Canva Sans"/>
                <a:sym typeface="Canva Sans"/>
              </a:rPr>
              <a:t>const mapStateToProps = state =&gt; ({</a:t>
            </a:r>
          </a:p>
          <a:p>
            <a:pPr algn="l">
              <a:lnSpc>
                <a:spcPts val="2100"/>
              </a:lnSpc>
              <a:spcBef>
                <a:spcPct val="0"/>
              </a:spcBef>
            </a:pPr>
            <a:r>
              <a:rPr lang="en-US" sz="1500">
                <a:solidFill>
                  <a:srgbClr val="FFFFFF"/>
                </a:solidFill>
                <a:latin typeface="Canva Sans"/>
                <a:ea typeface="Canva Sans"/>
                <a:cs typeface="Canva Sans"/>
                <a:sym typeface="Canva Sans"/>
              </a:rPr>
              <a:t>    count: state.counter.count,</a:t>
            </a:r>
          </a:p>
          <a:p>
            <a:pPr algn="l">
              <a:lnSpc>
                <a:spcPts val="2100"/>
              </a:lnSpc>
              <a:spcBef>
                <a:spcPct val="0"/>
              </a:spcBef>
            </a:pPr>
            <a:r>
              <a:rPr lang="en-US" sz="1500">
                <a:solidFill>
                  <a:srgbClr val="FFFFFF"/>
                </a:solidFill>
                <a:latin typeface="Canva Sans"/>
                <a:ea typeface="Canva Sans"/>
                <a:cs typeface="Canva Sans"/>
                <a:sym typeface="Canva Sans"/>
              </a:rPr>
              <a:t>});</a:t>
            </a:r>
          </a:p>
          <a:p>
            <a:pPr algn="l">
              <a:lnSpc>
                <a:spcPts val="2100"/>
              </a:lnSpc>
              <a:spcBef>
                <a:spcPct val="0"/>
              </a:spcBef>
            </a:pPr>
            <a:endParaRPr lang="en-US" sz="1500">
              <a:solidFill>
                <a:srgbClr val="FFFFFF"/>
              </a:solidFill>
              <a:latin typeface="Canva Sans"/>
              <a:ea typeface="Canva Sans"/>
              <a:cs typeface="Canva Sans"/>
              <a:sym typeface="Canva Sans"/>
            </a:endParaRPr>
          </a:p>
          <a:p>
            <a:pPr algn="l">
              <a:lnSpc>
                <a:spcPts val="2100"/>
              </a:lnSpc>
              <a:spcBef>
                <a:spcPct val="0"/>
              </a:spcBef>
            </a:pPr>
            <a:r>
              <a:rPr lang="en-US" sz="1500">
                <a:solidFill>
                  <a:srgbClr val="FFFFFF"/>
                </a:solidFill>
                <a:latin typeface="Canva Sans"/>
                <a:ea typeface="Canva Sans"/>
                <a:cs typeface="Canva Sans"/>
                <a:sym typeface="Canva Sans"/>
              </a:rPr>
              <a:t>const mapDispatchToProps = dispatch =&gt; ({</a:t>
            </a:r>
          </a:p>
          <a:p>
            <a:pPr algn="l">
              <a:lnSpc>
                <a:spcPts val="2100"/>
              </a:lnSpc>
              <a:spcBef>
                <a:spcPct val="0"/>
              </a:spcBef>
            </a:pPr>
            <a:r>
              <a:rPr lang="en-US" sz="1500">
                <a:solidFill>
                  <a:srgbClr val="FFFFFF"/>
                </a:solidFill>
                <a:latin typeface="Canva Sans"/>
                <a:ea typeface="Canva Sans"/>
                <a:cs typeface="Canva Sans"/>
                <a:sym typeface="Canva Sans"/>
              </a:rPr>
              <a:t>    increment: () =&gt; dispatch({ type: 'INCREMENT' }),</a:t>
            </a:r>
          </a:p>
          <a:p>
            <a:pPr algn="l">
              <a:lnSpc>
                <a:spcPts val="2100"/>
              </a:lnSpc>
              <a:spcBef>
                <a:spcPct val="0"/>
              </a:spcBef>
            </a:pPr>
            <a:r>
              <a:rPr lang="en-US" sz="1500">
                <a:solidFill>
                  <a:srgbClr val="FFFFFF"/>
                </a:solidFill>
                <a:latin typeface="Canva Sans"/>
                <a:ea typeface="Canva Sans"/>
                <a:cs typeface="Canva Sans"/>
                <a:sym typeface="Canva Sans"/>
              </a:rPr>
              <a:t>    decrement: () =&gt; dispatch({ type: 'DECREMENT' }),</a:t>
            </a:r>
          </a:p>
          <a:p>
            <a:pPr algn="l">
              <a:lnSpc>
                <a:spcPts val="2100"/>
              </a:lnSpc>
              <a:spcBef>
                <a:spcPct val="0"/>
              </a:spcBef>
            </a:pPr>
            <a:r>
              <a:rPr lang="en-US" sz="1500">
                <a:solidFill>
                  <a:srgbClr val="FFFFFF"/>
                </a:solidFill>
                <a:latin typeface="Canva Sans"/>
                <a:ea typeface="Canva Sans"/>
                <a:cs typeface="Canva Sans"/>
                <a:sym typeface="Canva Sans"/>
              </a:rPr>
              <a:t>});</a:t>
            </a:r>
          </a:p>
          <a:p>
            <a:pPr algn="l">
              <a:lnSpc>
                <a:spcPts val="2100"/>
              </a:lnSpc>
              <a:spcBef>
                <a:spcPct val="0"/>
              </a:spcBef>
            </a:pPr>
            <a:endParaRPr lang="en-US" sz="1500">
              <a:solidFill>
                <a:srgbClr val="FFFFFF"/>
              </a:solidFill>
              <a:latin typeface="Canva Sans"/>
              <a:ea typeface="Canva Sans"/>
              <a:cs typeface="Canva Sans"/>
              <a:sym typeface="Canva Sans"/>
            </a:endParaRPr>
          </a:p>
          <a:p>
            <a:pPr algn="l">
              <a:lnSpc>
                <a:spcPts val="2100"/>
              </a:lnSpc>
              <a:spcBef>
                <a:spcPct val="0"/>
              </a:spcBef>
            </a:pPr>
            <a:r>
              <a:rPr lang="en-US" sz="1500">
                <a:solidFill>
                  <a:srgbClr val="FFFFFF"/>
                </a:solidFill>
                <a:latin typeface="Canva Sans"/>
                <a:ea typeface="Canva Sans"/>
                <a:cs typeface="Canva Sans"/>
                <a:sym typeface="Canva Sans"/>
              </a:rPr>
              <a:t>export default connect(mapStateToProps, mapDispatchToProps)(CounterComponent);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CONTEXT</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6971925"/>
            <a:chOff x="0" y="0"/>
            <a:chExt cx="5614789" cy="2788312"/>
          </a:xfrm>
        </p:grpSpPr>
        <p:sp>
          <p:nvSpPr>
            <p:cNvPr id="11" name="Freeform 11"/>
            <p:cNvSpPr/>
            <p:nvPr/>
          </p:nvSpPr>
          <p:spPr>
            <a:xfrm>
              <a:off x="0" y="0"/>
              <a:ext cx="5614789" cy="2788312"/>
            </a:xfrm>
            <a:custGeom>
              <a:avLst/>
              <a:gdLst/>
              <a:ahLst/>
              <a:cxnLst/>
              <a:rect l="l" t="t" r="r" b="b"/>
              <a:pathLst>
                <a:path w="5614789" h="2788312">
                  <a:moveTo>
                    <a:pt x="5490329" y="2788312"/>
                  </a:moveTo>
                  <a:lnTo>
                    <a:pt x="124460" y="2788312"/>
                  </a:lnTo>
                  <a:cubicBezTo>
                    <a:pt x="55880" y="2788312"/>
                    <a:pt x="0" y="2732432"/>
                    <a:pt x="0" y="2663852"/>
                  </a:cubicBezTo>
                  <a:lnTo>
                    <a:pt x="0" y="124460"/>
                  </a:lnTo>
                  <a:cubicBezTo>
                    <a:pt x="0" y="55880"/>
                    <a:pt x="55880" y="0"/>
                    <a:pt x="124460" y="0"/>
                  </a:cubicBezTo>
                  <a:lnTo>
                    <a:pt x="5490329" y="0"/>
                  </a:lnTo>
                  <a:cubicBezTo>
                    <a:pt x="5558909" y="0"/>
                    <a:pt x="5614789" y="55880"/>
                    <a:pt x="5614789" y="124460"/>
                  </a:cubicBezTo>
                  <a:lnTo>
                    <a:pt x="5614789" y="2663852"/>
                  </a:lnTo>
                  <a:cubicBezTo>
                    <a:pt x="5614789" y="2732432"/>
                    <a:pt x="5558909" y="2788312"/>
                    <a:pt x="5490329" y="2788312"/>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262457" y="3448274"/>
            <a:ext cx="12038286" cy="4791075"/>
          </a:xfrm>
          <a:prstGeom prst="rect">
            <a:avLst/>
          </a:prstGeom>
        </p:spPr>
        <p:txBody>
          <a:bodyPr lIns="0" tIns="0" rIns="0" bIns="0" rtlCol="0" anchor="t">
            <a:spAutoFit/>
          </a:bodyPr>
          <a:lstStyle/>
          <a:p>
            <a:pPr algn="ctr">
              <a:lnSpc>
                <a:spcPts val="5549"/>
              </a:lnSpc>
            </a:pPr>
            <a:r>
              <a:rPr lang="en-US" sz="2499">
                <a:solidFill>
                  <a:srgbClr val="FFFFFF"/>
                </a:solidFill>
                <a:latin typeface="Canva Sans"/>
                <a:ea typeface="Canva Sans"/>
                <a:cs typeface="Canva Sans"/>
                <a:sym typeface="Canva Sans"/>
              </a:rPr>
              <a:t>The Context API in React is a feature that allows you to manage global state across a component tree without the need to pass props down manually at every level. It is useful for sharing data that is considered "global" for a tree of React components, such as themes, user information, or application settings. Context provides a way to pass data through the component tree via a provider and consume it in any descendant component using a consumer or the useContext hook.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CONTEXT</a:t>
            </a:r>
          </a:p>
        </p:txBody>
      </p:sp>
      <p:sp>
        <p:nvSpPr>
          <p:cNvPr id="3" name="TextBox 3"/>
          <p:cNvSpPr txBox="1"/>
          <p:nvPr/>
        </p:nvSpPr>
        <p:spPr>
          <a:xfrm>
            <a:off x="2045264" y="1762343"/>
            <a:ext cx="14197473" cy="71450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What is Context API?</a:t>
            </a:r>
          </a:p>
          <a:p>
            <a:pPr algn="just">
              <a:lnSpc>
                <a:spcPts val="5749"/>
              </a:lnSpc>
            </a:pPr>
            <a:r>
              <a:rPr lang="en-US" sz="2299">
                <a:solidFill>
                  <a:srgbClr val="000000"/>
                </a:solidFill>
                <a:latin typeface="Canva Sans"/>
                <a:ea typeface="Canva Sans"/>
                <a:cs typeface="Canva Sans"/>
                <a:sym typeface="Canva Sans"/>
              </a:rPr>
              <a:t>Context API allows you to create a context object that holds data and methods, which can be accessed by any component in the tree. It consists of two main parts: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Provider: Supplies the context value to the components.</a:t>
            </a:r>
          </a:p>
          <a:p>
            <a:pPr marL="496567" lvl="1" indent="-248284" algn="just">
              <a:lnSpc>
                <a:spcPts val="5749"/>
              </a:lnSpc>
              <a:buAutoNum type="arabicPeriod"/>
            </a:pPr>
            <a:r>
              <a:rPr lang="en-US" sz="2299">
                <a:solidFill>
                  <a:srgbClr val="000000"/>
                </a:solidFill>
                <a:latin typeface="Canva Sans"/>
                <a:ea typeface="Canva Sans"/>
                <a:cs typeface="Canva Sans"/>
                <a:sym typeface="Canva Sans"/>
              </a:rPr>
              <a:t>Consumer: Uses the context value provided.</a:t>
            </a:r>
          </a:p>
          <a:p>
            <a:pPr algn="just">
              <a:lnSpc>
                <a:spcPts val="5749"/>
              </a:lnSpc>
            </a:pPr>
            <a:r>
              <a:rPr lang="en-US" sz="2299">
                <a:solidFill>
                  <a:srgbClr val="000000"/>
                </a:solidFill>
                <a:latin typeface="Canva Sans"/>
                <a:ea typeface="Canva Sans"/>
                <a:cs typeface="Canva Sans"/>
                <a:sym typeface="Canva Sans"/>
              </a:rPr>
              <a:t>When to Use Context API</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Theming: Share theme settings (e.g., dark/light mode) across the app.</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Authentication: Share user authentication status and user info.</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Locale: Manage localization and language preferences.</a:t>
            </a:r>
          </a:p>
          <a:p>
            <a:pPr marL="496567" lvl="1" indent="-248284" algn="just">
              <a:lnSpc>
                <a:spcPts val="5749"/>
              </a:lnSpc>
              <a:buFont typeface="Arial"/>
              <a:buChar char="•"/>
            </a:pPr>
            <a:r>
              <a:rPr lang="en-US" sz="2299">
                <a:solidFill>
                  <a:srgbClr val="000000"/>
                </a:solidFill>
                <a:latin typeface="Canva Sans"/>
                <a:ea typeface="Canva Sans"/>
                <a:cs typeface="Canva Sans"/>
                <a:sym typeface="Canva Sans"/>
              </a:rPr>
              <a:t>Application State: Share state that needs to be accessible by many components.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CONTEXT</a:t>
            </a:r>
          </a:p>
        </p:txBody>
      </p:sp>
      <p:sp>
        <p:nvSpPr>
          <p:cNvPr id="3" name="TextBox 3"/>
          <p:cNvSpPr txBox="1"/>
          <p:nvPr/>
        </p:nvSpPr>
        <p:spPr>
          <a:xfrm>
            <a:off x="1372729" y="2875914"/>
            <a:ext cx="4856368"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1. Create a Context</a:t>
            </a:r>
          </a:p>
          <a:p>
            <a:pPr algn="just">
              <a:lnSpc>
                <a:spcPts val="5749"/>
              </a:lnSpc>
            </a:pPr>
            <a:r>
              <a:rPr lang="en-US" sz="2299">
                <a:solidFill>
                  <a:srgbClr val="000000"/>
                </a:solidFill>
                <a:latin typeface="Canva Sans"/>
                <a:ea typeface="Canva Sans"/>
                <a:cs typeface="Canva Sans"/>
                <a:sym typeface="Canva Sans"/>
              </a:rPr>
              <a:t>Create a new context object using React.createContext(). This will create a Context object with a Provider and Consumer.</a:t>
            </a:r>
          </a:p>
          <a:p>
            <a:pPr algn="just">
              <a:lnSpc>
                <a:spcPts val="5749"/>
              </a:lnSpc>
            </a:pPr>
            <a:endParaRPr lang="en-US" sz="2299">
              <a:solidFill>
                <a:srgbClr val="000000"/>
              </a:solidFill>
              <a:latin typeface="Canva Sans"/>
              <a:ea typeface="Canva Sans"/>
              <a:cs typeface="Canva Sans"/>
              <a:sym typeface="Canva Sans"/>
            </a:endParaRP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8509821" y="3565289"/>
            <a:ext cx="8749479" cy="3156422"/>
            <a:chOff x="0" y="0"/>
            <a:chExt cx="3499217" cy="1262361"/>
          </a:xfrm>
        </p:grpSpPr>
        <p:sp>
          <p:nvSpPr>
            <p:cNvPr id="12" name="Freeform 12"/>
            <p:cNvSpPr/>
            <p:nvPr/>
          </p:nvSpPr>
          <p:spPr>
            <a:xfrm>
              <a:off x="0" y="0"/>
              <a:ext cx="3499217" cy="1262362"/>
            </a:xfrm>
            <a:custGeom>
              <a:avLst/>
              <a:gdLst/>
              <a:ahLst/>
              <a:cxnLst/>
              <a:rect l="l" t="t" r="r" b="b"/>
              <a:pathLst>
                <a:path w="3499217" h="1262362">
                  <a:moveTo>
                    <a:pt x="3374756" y="1262361"/>
                  </a:moveTo>
                  <a:lnTo>
                    <a:pt x="124460" y="1262361"/>
                  </a:lnTo>
                  <a:cubicBezTo>
                    <a:pt x="55880" y="1262361"/>
                    <a:pt x="0" y="1206481"/>
                    <a:pt x="0" y="1137901"/>
                  </a:cubicBezTo>
                  <a:lnTo>
                    <a:pt x="0" y="124460"/>
                  </a:lnTo>
                  <a:cubicBezTo>
                    <a:pt x="0" y="55880"/>
                    <a:pt x="55880" y="0"/>
                    <a:pt x="124460" y="0"/>
                  </a:cubicBezTo>
                  <a:lnTo>
                    <a:pt x="3374757" y="0"/>
                  </a:lnTo>
                  <a:cubicBezTo>
                    <a:pt x="3443337" y="0"/>
                    <a:pt x="3499217" y="55880"/>
                    <a:pt x="3499217" y="124460"/>
                  </a:cubicBezTo>
                  <a:lnTo>
                    <a:pt x="3499217" y="1137901"/>
                  </a:lnTo>
                  <a:cubicBezTo>
                    <a:pt x="3499217" y="1206481"/>
                    <a:pt x="3443337" y="1262362"/>
                    <a:pt x="3374757" y="1262362"/>
                  </a:cubicBezTo>
                  <a:close/>
                </a:path>
              </a:pathLst>
            </a:custGeom>
            <a:solidFill>
              <a:srgbClr val="1E1E1E"/>
            </a:solidFill>
          </p:spPr>
        </p:sp>
      </p:grpSp>
      <p:grpSp>
        <p:nvGrpSpPr>
          <p:cNvPr id="13" name="Group 13"/>
          <p:cNvGrpSpPr/>
          <p:nvPr/>
        </p:nvGrpSpPr>
        <p:grpSpPr>
          <a:xfrm>
            <a:off x="8796558" y="3840437"/>
            <a:ext cx="8142799" cy="534188"/>
            <a:chOff x="0" y="0"/>
            <a:chExt cx="1367594" cy="89718"/>
          </a:xfrm>
        </p:grpSpPr>
        <p:sp>
          <p:nvSpPr>
            <p:cNvPr id="14" name="Freeform 14"/>
            <p:cNvSpPr/>
            <p:nvPr/>
          </p:nvSpPr>
          <p:spPr>
            <a:xfrm>
              <a:off x="0" y="0"/>
              <a:ext cx="1367594" cy="89718"/>
            </a:xfrm>
            <a:custGeom>
              <a:avLst/>
              <a:gdLst/>
              <a:ahLst/>
              <a:cxnLst/>
              <a:rect l="l" t="t" r="r" b="b"/>
              <a:pathLst>
                <a:path w="1367594" h="89718">
                  <a:moveTo>
                    <a:pt x="22818" y="0"/>
                  </a:moveTo>
                  <a:lnTo>
                    <a:pt x="1344776" y="0"/>
                  </a:lnTo>
                  <a:cubicBezTo>
                    <a:pt x="1357378" y="0"/>
                    <a:pt x="1367594" y="10216"/>
                    <a:pt x="1367594" y="22818"/>
                  </a:cubicBezTo>
                  <a:lnTo>
                    <a:pt x="1367594" y="66899"/>
                  </a:lnTo>
                  <a:cubicBezTo>
                    <a:pt x="1367594" y="72951"/>
                    <a:pt x="1365190" y="78755"/>
                    <a:pt x="1360911" y="83034"/>
                  </a:cubicBezTo>
                  <a:cubicBezTo>
                    <a:pt x="1356631" y="87314"/>
                    <a:pt x="1350827" y="89718"/>
                    <a:pt x="1344776" y="89718"/>
                  </a:cubicBezTo>
                  <a:lnTo>
                    <a:pt x="22818" y="89718"/>
                  </a:lnTo>
                  <a:cubicBezTo>
                    <a:pt x="16767" y="89718"/>
                    <a:pt x="10963" y="87314"/>
                    <a:pt x="6683" y="83034"/>
                  </a:cubicBezTo>
                  <a:cubicBezTo>
                    <a:pt x="2404" y="78755"/>
                    <a:pt x="0" y="72951"/>
                    <a:pt x="0" y="66899"/>
                  </a:cubicBezTo>
                  <a:lnTo>
                    <a:pt x="0" y="22818"/>
                  </a:lnTo>
                  <a:cubicBezTo>
                    <a:pt x="0" y="16767"/>
                    <a:pt x="2404" y="10963"/>
                    <a:pt x="6683" y="6683"/>
                  </a:cubicBezTo>
                  <a:cubicBezTo>
                    <a:pt x="10963" y="2404"/>
                    <a:pt x="16767" y="0"/>
                    <a:pt x="22818" y="0"/>
                  </a:cubicBezTo>
                  <a:close/>
                </a:path>
              </a:pathLst>
            </a:custGeom>
            <a:solidFill>
              <a:srgbClr val="FFFFFF"/>
            </a:solidFill>
          </p:spPr>
        </p:sp>
        <p:sp>
          <p:nvSpPr>
            <p:cNvPr id="15" name="TextBox 15"/>
            <p:cNvSpPr txBox="1"/>
            <p:nvPr/>
          </p:nvSpPr>
          <p:spPr>
            <a:xfrm>
              <a:off x="0" y="-28575"/>
              <a:ext cx="1367594"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ThemeContext.js</a:t>
              </a:r>
            </a:p>
          </p:txBody>
        </p:sp>
      </p:grpSp>
      <p:grpSp>
        <p:nvGrpSpPr>
          <p:cNvPr id="16" name="Group 16"/>
          <p:cNvGrpSpPr/>
          <p:nvPr/>
        </p:nvGrpSpPr>
        <p:grpSpPr>
          <a:xfrm>
            <a:off x="9033331" y="4029635"/>
            <a:ext cx="616351" cy="155793"/>
            <a:chOff x="0" y="0"/>
            <a:chExt cx="821801" cy="207724"/>
          </a:xfrm>
        </p:grpSpPr>
        <p:grpSp>
          <p:nvGrpSpPr>
            <p:cNvPr id="17" name="Group 17"/>
            <p:cNvGrpSpPr/>
            <p:nvPr/>
          </p:nvGrpSpPr>
          <p:grpSpPr>
            <a:xfrm>
              <a:off x="0" y="0"/>
              <a:ext cx="216232" cy="207724"/>
              <a:chOff x="0" y="0"/>
              <a:chExt cx="6610082" cy="6350000"/>
            </a:xfrm>
          </p:grpSpPr>
          <p:sp>
            <p:nvSpPr>
              <p:cNvPr id="18" name="Freeform 18"/>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1616"/>
              </a:solidFill>
            </p:spPr>
          </p:sp>
        </p:grpSp>
        <p:grpSp>
          <p:nvGrpSpPr>
            <p:cNvPr id="19" name="Group 19"/>
            <p:cNvGrpSpPr/>
            <p:nvPr/>
          </p:nvGrpSpPr>
          <p:grpSpPr>
            <a:xfrm>
              <a:off x="302784" y="0"/>
              <a:ext cx="216232" cy="207724"/>
              <a:chOff x="0" y="0"/>
              <a:chExt cx="6610082" cy="6350000"/>
            </a:xfrm>
          </p:grpSpPr>
          <p:sp>
            <p:nvSpPr>
              <p:cNvPr id="20" name="Freeform 20"/>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DE59"/>
              </a:solidFill>
            </p:spPr>
          </p:sp>
        </p:grpSp>
        <p:grpSp>
          <p:nvGrpSpPr>
            <p:cNvPr id="21" name="Group 21"/>
            <p:cNvGrpSpPr/>
            <p:nvPr/>
          </p:nvGrpSpPr>
          <p:grpSpPr>
            <a:xfrm>
              <a:off x="605568" y="0"/>
              <a:ext cx="216232" cy="207724"/>
              <a:chOff x="0" y="0"/>
              <a:chExt cx="6610082" cy="6350000"/>
            </a:xfrm>
          </p:grpSpPr>
          <p:sp>
            <p:nvSpPr>
              <p:cNvPr id="22" name="Freeform 22"/>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008037"/>
              </a:solidFill>
            </p:spPr>
          </p:sp>
        </p:grpSp>
      </p:grpSp>
      <p:sp>
        <p:nvSpPr>
          <p:cNvPr id="23" name="TextBox 23"/>
          <p:cNvSpPr txBox="1"/>
          <p:nvPr/>
        </p:nvSpPr>
        <p:spPr>
          <a:xfrm>
            <a:off x="8940441" y="4711300"/>
            <a:ext cx="4180781" cy="1323975"/>
          </a:xfrm>
          <a:prstGeom prst="rect">
            <a:avLst/>
          </a:prstGeom>
        </p:spPr>
        <p:txBody>
          <a:bodyPr lIns="0" tIns="0" rIns="0" bIns="0" rtlCol="0" anchor="t">
            <a:spAutoFit/>
          </a:bodyPr>
          <a:lstStyle/>
          <a:p>
            <a:pPr algn="l">
              <a:lnSpc>
                <a:spcPts val="2100"/>
              </a:lnSpc>
            </a:pPr>
            <a:r>
              <a:rPr lang="en-US" sz="1500">
                <a:solidFill>
                  <a:srgbClr val="FFFFFF"/>
                </a:solidFill>
                <a:latin typeface="Canva Sans"/>
                <a:ea typeface="Canva Sans"/>
                <a:cs typeface="Canva Sans"/>
                <a:sym typeface="Canva Sans"/>
              </a:rPr>
              <a:t>import React from 'react';</a:t>
            </a:r>
          </a:p>
          <a:p>
            <a:pPr algn="l">
              <a:lnSpc>
                <a:spcPts val="2100"/>
              </a:lnSpc>
            </a:pPr>
            <a:endParaRPr lang="en-US" sz="1500">
              <a:solidFill>
                <a:srgbClr val="FFFFFF"/>
              </a:solidFill>
              <a:latin typeface="Canva Sans"/>
              <a:ea typeface="Canva Sans"/>
              <a:cs typeface="Canva Sans"/>
              <a:sym typeface="Canva Sans"/>
            </a:endParaRPr>
          </a:p>
          <a:p>
            <a:pPr algn="l">
              <a:lnSpc>
                <a:spcPts val="2100"/>
              </a:lnSpc>
            </a:pPr>
            <a:r>
              <a:rPr lang="en-US" sz="1500">
                <a:solidFill>
                  <a:srgbClr val="FFFFFF"/>
                </a:solidFill>
                <a:latin typeface="Canva Sans"/>
                <a:ea typeface="Canva Sans"/>
                <a:cs typeface="Canva Sans"/>
                <a:sym typeface="Canva Sans"/>
              </a:rPr>
              <a:t>const ThemeContext = React.createContext();</a:t>
            </a:r>
          </a:p>
          <a:p>
            <a:pPr algn="l">
              <a:lnSpc>
                <a:spcPts val="2100"/>
              </a:lnSpc>
            </a:pPr>
            <a:endParaRPr lang="en-US" sz="1500">
              <a:solidFill>
                <a:srgbClr val="FFFFFF"/>
              </a:solidFill>
              <a:latin typeface="Canva Sans"/>
              <a:ea typeface="Canva Sans"/>
              <a:cs typeface="Canva Sans"/>
              <a:sym typeface="Canva Sans"/>
            </a:endParaRPr>
          </a:p>
          <a:p>
            <a:pPr algn="l">
              <a:lnSpc>
                <a:spcPts val="2100"/>
              </a:lnSpc>
              <a:spcBef>
                <a:spcPct val="0"/>
              </a:spcBef>
            </a:pPr>
            <a:r>
              <a:rPr lang="en-US" sz="1500">
                <a:solidFill>
                  <a:srgbClr val="FFFFFF"/>
                </a:solidFill>
                <a:latin typeface="Canva Sans"/>
                <a:ea typeface="Canva Sans"/>
                <a:cs typeface="Canva Sans"/>
                <a:sym typeface="Canva Sans"/>
              </a:rPr>
              <a:t>export default ThemeContext;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781040"/>
            <a:ext cx="6258423"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REACT CONTEXT</a:t>
            </a:r>
          </a:p>
        </p:txBody>
      </p:sp>
      <p:sp>
        <p:nvSpPr>
          <p:cNvPr id="3" name="TextBox 3"/>
          <p:cNvSpPr txBox="1"/>
          <p:nvPr/>
        </p:nvSpPr>
        <p:spPr>
          <a:xfrm>
            <a:off x="1372729" y="2875914"/>
            <a:ext cx="4856368" cy="4249422"/>
          </a:xfrm>
          <a:prstGeom prst="rect">
            <a:avLst/>
          </a:prstGeom>
        </p:spPr>
        <p:txBody>
          <a:bodyPr lIns="0" tIns="0" rIns="0" bIns="0" rtlCol="0" anchor="t">
            <a:spAutoFit/>
          </a:bodyPr>
          <a:lstStyle/>
          <a:p>
            <a:pPr algn="just">
              <a:lnSpc>
                <a:spcPts val="5749"/>
              </a:lnSpc>
            </a:pPr>
            <a:r>
              <a:rPr lang="en-US" sz="2299">
                <a:solidFill>
                  <a:srgbClr val="000000"/>
                </a:solidFill>
                <a:latin typeface="Canva Sans"/>
                <a:ea typeface="Canva Sans"/>
                <a:cs typeface="Canva Sans"/>
                <a:sym typeface="Canva Sans"/>
              </a:rPr>
              <a:t>3. Consume Context</a:t>
            </a:r>
          </a:p>
          <a:p>
            <a:pPr algn="just">
              <a:lnSpc>
                <a:spcPts val="5749"/>
              </a:lnSpc>
            </a:pPr>
            <a:r>
              <a:rPr lang="en-US" sz="2299">
                <a:solidFill>
                  <a:srgbClr val="000000"/>
                </a:solidFill>
                <a:latin typeface="Canva Sans"/>
                <a:ea typeface="Canva Sans"/>
                <a:cs typeface="Canva Sans"/>
                <a:sym typeface="Canva Sans"/>
              </a:rPr>
              <a:t>Use the useContext hook (in function components) or ThemeContext.Consumer (in class components) to access the context value.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8509821" y="2104415"/>
            <a:ext cx="8749479" cy="7153885"/>
            <a:chOff x="0" y="0"/>
            <a:chExt cx="3499217" cy="2861084"/>
          </a:xfrm>
        </p:grpSpPr>
        <p:sp>
          <p:nvSpPr>
            <p:cNvPr id="12" name="Freeform 12"/>
            <p:cNvSpPr/>
            <p:nvPr/>
          </p:nvSpPr>
          <p:spPr>
            <a:xfrm>
              <a:off x="0" y="0"/>
              <a:ext cx="3499217" cy="2861084"/>
            </a:xfrm>
            <a:custGeom>
              <a:avLst/>
              <a:gdLst/>
              <a:ahLst/>
              <a:cxnLst/>
              <a:rect l="l" t="t" r="r" b="b"/>
              <a:pathLst>
                <a:path w="3499217" h="2861084">
                  <a:moveTo>
                    <a:pt x="3374756" y="2861084"/>
                  </a:moveTo>
                  <a:lnTo>
                    <a:pt x="124460" y="2861084"/>
                  </a:lnTo>
                  <a:cubicBezTo>
                    <a:pt x="55880" y="2861084"/>
                    <a:pt x="0" y="2805204"/>
                    <a:pt x="0" y="2736624"/>
                  </a:cubicBezTo>
                  <a:lnTo>
                    <a:pt x="0" y="124460"/>
                  </a:lnTo>
                  <a:cubicBezTo>
                    <a:pt x="0" y="55880"/>
                    <a:pt x="55880" y="0"/>
                    <a:pt x="124460" y="0"/>
                  </a:cubicBezTo>
                  <a:lnTo>
                    <a:pt x="3374757" y="0"/>
                  </a:lnTo>
                  <a:cubicBezTo>
                    <a:pt x="3443337" y="0"/>
                    <a:pt x="3499217" y="55880"/>
                    <a:pt x="3499217" y="124460"/>
                  </a:cubicBezTo>
                  <a:lnTo>
                    <a:pt x="3499217" y="2736624"/>
                  </a:lnTo>
                  <a:cubicBezTo>
                    <a:pt x="3499217" y="2805204"/>
                    <a:pt x="3443337" y="2861084"/>
                    <a:pt x="3374757" y="2861084"/>
                  </a:cubicBezTo>
                  <a:close/>
                </a:path>
              </a:pathLst>
            </a:custGeom>
            <a:solidFill>
              <a:srgbClr val="1E1E1E"/>
            </a:solidFill>
          </p:spPr>
        </p:sp>
      </p:grpSp>
      <p:grpSp>
        <p:nvGrpSpPr>
          <p:cNvPr id="13" name="Group 13"/>
          <p:cNvGrpSpPr/>
          <p:nvPr/>
        </p:nvGrpSpPr>
        <p:grpSpPr>
          <a:xfrm>
            <a:off x="8796558" y="2379563"/>
            <a:ext cx="8142799" cy="534188"/>
            <a:chOff x="0" y="0"/>
            <a:chExt cx="1367594" cy="89718"/>
          </a:xfrm>
        </p:grpSpPr>
        <p:sp>
          <p:nvSpPr>
            <p:cNvPr id="14" name="Freeform 14"/>
            <p:cNvSpPr/>
            <p:nvPr/>
          </p:nvSpPr>
          <p:spPr>
            <a:xfrm>
              <a:off x="0" y="0"/>
              <a:ext cx="1367594" cy="89718"/>
            </a:xfrm>
            <a:custGeom>
              <a:avLst/>
              <a:gdLst/>
              <a:ahLst/>
              <a:cxnLst/>
              <a:rect l="l" t="t" r="r" b="b"/>
              <a:pathLst>
                <a:path w="1367594" h="89718">
                  <a:moveTo>
                    <a:pt x="22818" y="0"/>
                  </a:moveTo>
                  <a:lnTo>
                    <a:pt x="1344776" y="0"/>
                  </a:lnTo>
                  <a:cubicBezTo>
                    <a:pt x="1357378" y="0"/>
                    <a:pt x="1367594" y="10216"/>
                    <a:pt x="1367594" y="22818"/>
                  </a:cubicBezTo>
                  <a:lnTo>
                    <a:pt x="1367594" y="66899"/>
                  </a:lnTo>
                  <a:cubicBezTo>
                    <a:pt x="1367594" y="72951"/>
                    <a:pt x="1365190" y="78755"/>
                    <a:pt x="1360911" y="83034"/>
                  </a:cubicBezTo>
                  <a:cubicBezTo>
                    <a:pt x="1356631" y="87314"/>
                    <a:pt x="1350827" y="89718"/>
                    <a:pt x="1344776" y="89718"/>
                  </a:cubicBezTo>
                  <a:lnTo>
                    <a:pt x="22818" y="89718"/>
                  </a:lnTo>
                  <a:cubicBezTo>
                    <a:pt x="16767" y="89718"/>
                    <a:pt x="10963" y="87314"/>
                    <a:pt x="6683" y="83034"/>
                  </a:cubicBezTo>
                  <a:cubicBezTo>
                    <a:pt x="2404" y="78755"/>
                    <a:pt x="0" y="72951"/>
                    <a:pt x="0" y="66899"/>
                  </a:cubicBezTo>
                  <a:lnTo>
                    <a:pt x="0" y="22818"/>
                  </a:lnTo>
                  <a:cubicBezTo>
                    <a:pt x="0" y="16767"/>
                    <a:pt x="2404" y="10963"/>
                    <a:pt x="6683" y="6683"/>
                  </a:cubicBezTo>
                  <a:cubicBezTo>
                    <a:pt x="10963" y="2404"/>
                    <a:pt x="16767" y="0"/>
                    <a:pt x="22818" y="0"/>
                  </a:cubicBezTo>
                  <a:close/>
                </a:path>
              </a:pathLst>
            </a:custGeom>
            <a:solidFill>
              <a:srgbClr val="FFFFFF"/>
            </a:solidFill>
          </p:spPr>
        </p:sp>
        <p:sp>
          <p:nvSpPr>
            <p:cNvPr id="15" name="TextBox 15"/>
            <p:cNvSpPr txBox="1"/>
            <p:nvPr/>
          </p:nvSpPr>
          <p:spPr>
            <a:xfrm>
              <a:off x="0" y="-28575"/>
              <a:ext cx="1367594" cy="118293"/>
            </a:xfrm>
            <a:prstGeom prst="rect">
              <a:avLst/>
            </a:prstGeom>
          </p:spPr>
          <p:txBody>
            <a:bodyPr lIns="50800" tIns="50800" rIns="50800" bIns="50800" rtlCol="0" anchor="ctr"/>
            <a:lstStyle/>
            <a:p>
              <a:pPr algn="ctr">
                <a:lnSpc>
                  <a:spcPts val="2520"/>
                </a:lnSpc>
              </a:pPr>
              <a:r>
                <a:rPr lang="en-US" sz="1800">
                  <a:solidFill>
                    <a:srgbClr val="000000"/>
                  </a:solidFill>
                  <a:latin typeface="Canva Sans"/>
                  <a:ea typeface="Canva Sans"/>
                  <a:cs typeface="Canva Sans"/>
                  <a:sym typeface="Canva Sans"/>
                </a:rPr>
                <a:t>ThemedComponent.js</a:t>
              </a:r>
            </a:p>
          </p:txBody>
        </p:sp>
      </p:grpSp>
      <p:grpSp>
        <p:nvGrpSpPr>
          <p:cNvPr id="16" name="Group 16"/>
          <p:cNvGrpSpPr/>
          <p:nvPr/>
        </p:nvGrpSpPr>
        <p:grpSpPr>
          <a:xfrm>
            <a:off x="9033331" y="2568761"/>
            <a:ext cx="616351" cy="155793"/>
            <a:chOff x="0" y="0"/>
            <a:chExt cx="821801" cy="207724"/>
          </a:xfrm>
        </p:grpSpPr>
        <p:grpSp>
          <p:nvGrpSpPr>
            <p:cNvPr id="17" name="Group 17"/>
            <p:cNvGrpSpPr/>
            <p:nvPr/>
          </p:nvGrpSpPr>
          <p:grpSpPr>
            <a:xfrm>
              <a:off x="0" y="0"/>
              <a:ext cx="216232" cy="207724"/>
              <a:chOff x="0" y="0"/>
              <a:chExt cx="6610082" cy="6350000"/>
            </a:xfrm>
          </p:grpSpPr>
          <p:sp>
            <p:nvSpPr>
              <p:cNvPr id="18" name="Freeform 18"/>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1616"/>
              </a:solidFill>
            </p:spPr>
          </p:sp>
        </p:grpSp>
        <p:grpSp>
          <p:nvGrpSpPr>
            <p:cNvPr id="19" name="Group 19"/>
            <p:cNvGrpSpPr/>
            <p:nvPr/>
          </p:nvGrpSpPr>
          <p:grpSpPr>
            <a:xfrm>
              <a:off x="302784" y="0"/>
              <a:ext cx="216232" cy="207724"/>
              <a:chOff x="0" y="0"/>
              <a:chExt cx="6610082" cy="6350000"/>
            </a:xfrm>
          </p:grpSpPr>
          <p:sp>
            <p:nvSpPr>
              <p:cNvPr id="20" name="Freeform 20"/>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FFDE59"/>
              </a:solidFill>
            </p:spPr>
          </p:sp>
        </p:grpSp>
        <p:grpSp>
          <p:nvGrpSpPr>
            <p:cNvPr id="21" name="Group 21"/>
            <p:cNvGrpSpPr/>
            <p:nvPr/>
          </p:nvGrpSpPr>
          <p:grpSpPr>
            <a:xfrm>
              <a:off x="605568" y="0"/>
              <a:ext cx="216232" cy="207724"/>
              <a:chOff x="0" y="0"/>
              <a:chExt cx="6610082" cy="6350000"/>
            </a:xfrm>
          </p:grpSpPr>
          <p:sp>
            <p:nvSpPr>
              <p:cNvPr id="22" name="Freeform 22"/>
              <p:cNvSpPr/>
              <p:nvPr/>
            </p:nvSpPr>
            <p:spPr>
              <a:xfrm>
                <a:off x="0" y="0"/>
                <a:ext cx="6610082" cy="6350000"/>
              </a:xfrm>
              <a:custGeom>
                <a:avLst/>
                <a:gdLst/>
                <a:ahLst/>
                <a:cxnLst/>
                <a:rect l="l" t="t" r="r" b="b"/>
                <a:pathLst>
                  <a:path w="6610082" h="6350000">
                    <a:moveTo>
                      <a:pt x="3305041" y="0"/>
                    </a:moveTo>
                    <a:cubicBezTo>
                      <a:pt x="1479717" y="0"/>
                      <a:pt x="0" y="1421496"/>
                      <a:pt x="0" y="3175000"/>
                    </a:cubicBezTo>
                    <a:cubicBezTo>
                      <a:pt x="0" y="4928504"/>
                      <a:pt x="1479717" y="6350000"/>
                      <a:pt x="3305041" y="6350000"/>
                    </a:cubicBezTo>
                    <a:cubicBezTo>
                      <a:pt x="5130365" y="6350000"/>
                      <a:pt x="6610082" y="4928504"/>
                      <a:pt x="6610082" y="3175000"/>
                    </a:cubicBezTo>
                    <a:cubicBezTo>
                      <a:pt x="6610082" y="1421496"/>
                      <a:pt x="5130365" y="0"/>
                      <a:pt x="3305041" y="0"/>
                    </a:cubicBezTo>
                    <a:close/>
                  </a:path>
                </a:pathLst>
              </a:custGeom>
              <a:solidFill>
                <a:srgbClr val="008037"/>
              </a:solidFill>
            </p:spPr>
          </p:sp>
        </p:grpSp>
      </p:grpSp>
      <p:sp>
        <p:nvSpPr>
          <p:cNvPr id="23" name="TextBox 23"/>
          <p:cNvSpPr txBox="1"/>
          <p:nvPr/>
        </p:nvSpPr>
        <p:spPr>
          <a:xfrm>
            <a:off x="9033331" y="3123564"/>
            <a:ext cx="7802498" cy="5657215"/>
          </a:xfrm>
          <a:prstGeom prst="rect">
            <a:avLst/>
          </a:prstGeom>
        </p:spPr>
        <p:txBody>
          <a:bodyPr lIns="0" tIns="0" rIns="0" bIns="0" rtlCol="0" anchor="t">
            <a:spAutoFit/>
          </a:bodyPr>
          <a:lstStyle/>
          <a:p>
            <a:pPr algn="l">
              <a:lnSpc>
                <a:spcPts val="2659"/>
              </a:lnSpc>
              <a:spcBef>
                <a:spcPct val="0"/>
              </a:spcBef>
            </a:pPr>
            <a:r>
              <a:rPr lang="en-US" sz="1899">
                <a:solidFill>
                  <a:srgbClr val="FFFFFF"/>
                </a:solidFill>
                <a:latin typeface="Canva Sans"/>
                <a:ea typeface="Canva Sans"/>
                <a:cs typeface="Canva Sans"/>
                <a:sym typeface="Canva Sans"/>
              </a:rPr>
              <a:t>import React, { useContext } from 'react';</a:t>
            </a:r>
          </a:p>
          <a:p>
            <a:pPr algn="l">
              <a:lnSpc>
                <a:spcPts val="2659"/>
              </a:lnSpc>
              <a:spcBef>
                <a:spcPct val="0"/>
              </a:spcBef>
            </a:pPr>
            <a:r>
              <a:rPr lang="en-US" sz="1899">
                <a:solidFill>
                  <a:srgbClr val="FFFFFF"/>
                </a:solidFill>
                <a:latin typeface="Canva Sans"/>
                <a:ea typeface="Canva Sans"/>
                <a:cs typeface="Canva Sans"/>
                <a:sym typeface="Canva Sans"/>
              </a:rPr>
              <a:t>import ThemeContext from './ThemeContext';</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const ThemedComponent = () =&gt; {</a:t>
            </a:r>
          </a:p>
          <a:p>
            <a:pPr algn="l">
              <a:lnSpc>
                <a:spcPts val="2659"/>
              </a:lnSpc>
              <a:spcBef>
                <a:spcPct val="0"/>
              </a:spcBef>
            </a:pPr>
            <a:r>
              <a:rPr lang="en-US" sz="1899">
                <a:solidFill>
                  <a:srgbClr val="FFFFFF"/>
                </a:solidFill>
                <a:latin typeface="Canva Sans"/>
                <a:ea typeface="Canva Sans"/>
                <a:cs typeface="Canva Sans"/>
                <a:sym typeface="Canva Sans"/>
              </a:rPr>
              <a:t>  const { theme, setTheme } = useContext(ThemeContext);</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return (</a:t>
            </a:r>
          </a:p>
          <a:p>
            <a:pPr algn="l">
              <a:lnSpc>
                <a:spcPts val="2659"/>
              </a:lnSpc>
              <a:spcBef>
                <a:spcPct val="0"/>
              </a:spcBef>
            </a:pPr>
            <a:r>
              <a:rPr lang="en-US" sz="1899">
                <a:solidFill>
                  <a:srgbClr val="FFFFFF"/>
                </a:solidFill>
                <a:latin typeface="Canva Sans"/>
                <a:ea typeface="Canva Sans"/>
                <a:cs typeface="Canva Sans"/>
                <a:sym typeface="Canva Sans"/>
              </a:rPr>
              <a:t>    &lt;div style={{ background: theme === 'light' ? '#fff' : '#333', color: theme === 'light' ? '#000' : '#fff' }}&gt;</a:t>
            </a:r>
          </a:p>
          <a:p>
            <a:pPr algn="l">
              <a:lnSpc>
                <a:spcPts val="2659"/>
              </a:lnSpc>
              <a:spcBef>
                <a:spcPct val="0"/>
              </a:spcBef>
            </a:pPr>
            <a:r>
              <a:rPr lang="en-US" sz="1899">
                <a:solidFill>
                  <a:srgbClr val="FFFFFF"/>
                </a:solidFill>
                <a:latin typeface="Canva Sans"/>
                <a:ea typeface="Canva Sans"/>
                <a:cs typeface="Canva Sans"/>
                <a:sym typeface="Canva Sans"/>
              </a:rPr>
              <a:t>      &lt;p&gt;The current theme is {theme}&lt;/p&gt;</a:t>
            </a:r>
          </a:p>
          <a:p>
            <a:pPr algn="l">
              <a:lnSpc>
                <a:spcPts val="2659"/>
              </a:lnSpc>
              <a:spcBef>
                <a:spcPct val="0"/>
              </a:spcBef>
            </a:pPr>
            <a:r>
              <a:rPr lang="en-US" sz="1899">
                <a:solidFill>
                  <a:srgbClr val="FFFFFF"/>
                </a:solidFill>
                <a:latin typeface="Canva Sans"/>
                <a:ea typeface="Canva Sans"/>
                <a:cs typeface="Canva Sans"/>
                <a:sym typeface="Canva Sans"/>
              </a:rPr>
              <a:t>      &lt;button onClick={() =&gt; setTheme(theme === 'light' ? 'dark' : 'light')}&gt;Toggle Theme&lt;/button&gt;</a:t>
            </a:r>
          </a:p>
          <a:p>
            <a:pPr algn="l">
              <a:lnSpc>
                <a:spcPts val="2659"/>
              </a:lnSpc>
              <a:spcBef>
                <a:spcPct val="0"/>
              </a:spcBef>
            </a:pPr>
            <a:r>
              <a:rPr lang="en-US" sz="1899">
                <a:solidFill>
                  <a:srgbClr val="FFFFFF"/>
                </a:solidFill>
                <a:latin typeface="Canva Sans"/>
                <a:ea typeface="Canva Sans"/>
                <a:cs typeface="Canva Sans"/>
                <a:sym typeface="Canva Sans"/>
              </a:rPr>
              <a:t>    &lt;/div&gt;</a:t>
            </a:r>
          </a:p>
          <a:p>
            <a:pPr algn="l">
              <a:lnSpc>
                <a:spcPts val="2659"/>
              </a:lnSpc>
              <a:spcBef>
                <a:spcPct val="0"/>
              </a:spcBef>
            </a:pPr>
            <a:r>
              <a:rPr lang="en-US" sz="1899">
                <a:solidFill>
                  <a:srgbClr val="FFFFFF"/>
                </a:solidFill>
                <a:latin typeface="Canva Sans"/>
                <a:ea typeface="Canva Sans"/>
                <a:cs typeface="Canva Sans"/>
                <a:sym typeface="Canva Sans"/>
              </a:rPr>
              <a:t>  );</a:t>
            </a:r>
          </a:p>
          <a:p>
            <a:pPr algn="l">
              <a:lnSpc>
                <a:spcPts val="2659"/>
              </a:lnSpc>
              <a:spcBef>
                <a:spcPct val="0"/>
              </a:spcBef>
            </a:pPr>
            <a:r>
              <a:rPr lang="en-US" sz="1899">
                <a:solidFill>
                  <a:srgbClr val="FFFFFF"/>
                </a:solidFill>
                <a:latin typeface="Canva Sans"/>
                <a:ea typeface="Canva Sans"/>
                <a:cs typeface="Canva Sans"/>
                <a:sym typeface="Canva Sans"/>
              </a:rPr>
              <a:t>};</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export default ThemedComponent;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06588" y="1954439"/>
            <a:ext cx="8952712" cy="5006009"/>
            <a:chOff x="0" y="0"/>
            <a:chExt cx="5614789" cy="3139572"/>
          </a:xfrm>
        </p:grpSpPr>
        <p:sp>
          <p:nvSpPr>
            <p:cNvPr id="3" name="Freeform 3"/>
            <p:cNvSpPr/>
            <p:nvPr/>
          </p:nvSpPr>
          <p:spPr>
            <a:xfrm>
              <a:off x="0" y="0"/>
              <a:ext cx="5614789" cy="3139572"/>
            </a:xfrm>
            <a:custGeom>
              <a:avLst/>
              <a:gdLst/>
              <a:ahLst/>
              <a:cxnLst/>
              <a:rect l="l" t="t" r="r" b="b"/>
              <a:pathLst>
                <a:path w="5614789" h="3139572">
                  <a:moveTo>
                    <a:pt x="5490329" y="3139572"/>
                  </a:moveTo>
                  <a:lnTo>
                    <a:pt x="124460" y="3139572"/>
                  </a:lnTo>
                  <a:cubicBezTo>
                    <a:pt x="55880" y="3139572"/>
                    <a:pt x="0" y="3083692"/>
                    <a:pt x="0" y="3015112"/>
                  </a:cubicBezTo>
                  <a:lnTo>
                    <a:pt x="0" y="124460"/>
                  </a:lnTo>
                  <a:cubicBezTo>
                    <a:pt x="0" y="55880"/>
                    <a:pt x="55880" y="0"/>
                    <a:pt x="124460" y="0"/>
                  </a:cubicBezTo>
                  <a:lnTo>
                    <a:pt x="5490329" y="0"/>
                  </a:lnTo>
                  <a:cubicBezTo>
                    <a:pt x="5558909" y="0"/>
                    <a:pt x="5614789" y="55880"/>
                    <a:pt x="5614789" y="124460"/>
                  </a:cubicBezTo>
                  <a:lnTo>
                    <a:pt x="5614789" y="3015112"/>
                  </a:lnTo>
                  <a:cubicBezTo>
                    <a:pt x="5614789" y="3083692"/>
                    <a:pt x="5558909" y="3139572"/>
                    <a:pt x="5490329" y="3139572"/>
                  </a:cubicBezTo>
                  <a:close/>
                </a:path>
              </a:pathLst>
            </a:custGeom>
            <a:solidFill>
              <a:srgbClr val="000000"/>
            </a:solidFill>
          </p:spPr>
        </p:sp>
      </p:grpSp>
      <p:grpSp>
        <p:nvGrpSpPr>
          <p:cNvPr id="4" name="Group 4"/>
          <p:cNvGrpSpPr/>
          <p:nvPr/>
        </p:nvGrpSpPr>
        <p:grpSpPr>
          <a:xfrm>
            <a:off x="8547416" y="2077969"/>
            <a:ext cx="8646550" cy="489578"/>
            <a:chOff x="0" y="0"/>
            <a:chExt cx="2277281" cy="128942"/>
          </a:xfrm>
        </p:grpSpPr>
        <p:sp>
          <p:nvSpPr>
            <p:cNvPr id="5" name="Freeform 5"/>
            <p:cNvSpPr/>
            <p:nvPr/>
          </p:nvSpPr>
          <p:spPr>
            <a:xfrm>
              <a:off x="0" y="0"/>
              <a:ext cx="2277281" cy="128942"/>
            </a:xfrm>
            <a:custGeom>
              <a:avLst/>
              <a:gdLst/>
              <a:ahLst/>
              <a:cxnLst/>
              <a:rect l="l" t="t" r="r" b="b"/>
              <a:pathLst>
                <a:path w="2277281" h="128942">
                  <a:moveTo>
                    <a:pt x="21489" y="0"/>
                  </a:moveTo>
                  <a:lnTo>
                    <a:pt x="2255792" y="0"/>
                  </a:lnTo>
                  <a:cubicBezTo>
                    <a:pt x="2267660" y="0"/>
                    <a:pt x="2277281" y="9621"/>
                    <a:pt x="2277281" y="21489"/>
                  </a:cubicBezTo>
                  <a:lnTo>
                    <a:pt x="2277281" y="107453"/>
                  </a:lnTo>
                  <a:cubicBezTo>
                    <a:pt x="2277281" y="119321"/>
                    <a:pt x="2267660" y="128942"/>
                    <a:pt x="2255792" y="128942"/>
                  </a:cubicBezTo>
                  <a:lnTo>
                    <a:pt x="21489" y="128942"/>
                  </a:lnTo>
                  <a:cubicBezTo>
                    <a:pt x="9621" y="128942"/>
                    <a:pt x="0" y="119321"/>
                    <a:pt x="0" y="107453"/>
                  </a:cubicBezTo>
                  <a:lnTo>
                    <a:pt x="0" y="21489"/>
                  </a:lnTo>
                  <a:cubicBezTo>
                    <a:pt x="0" y="9621"/>
                    <a:pt x="9621" y="0"/>
                    <a:pt x="21489" y="0"/>
                  </a:cubicBezTo>
                  <a:close/>
                </a:path>
              </a:pathLst>
            </a:custGeom>
            <a:solidFill>
              <a:srgbClr val="FFFFFF"/>
            </a:solidFill>
          </p:spPr>
        </p:sp>
        <p:sp>
          <p:nvSpPr>
            <p:cNvPr id="6" name="TextBox 6"/>
            <p:cNvSpPr txBox="1"/>
            <p:nvPr/>
          </p:nvSpPr>
          <p:spPr>
            <a:xfrm>
              <a:off x="0" y="-47625"/>
              <a:ext cx="2277281" cy="176567"/>
            </a:xfrm>
            <a:prstGeom prst="rect">
              <a:avLst/>
            </a:prstGeom>
          </p:spPr>
          <p:txBody>
            <a:bodyPr lIns="50800" tIns="50800" rIns="50800" bIns="50800" rtlCol="0" anchor="ctr"/>
            <a:lstStyle/>
            <a:p>
              <a:pPr algn="ctr">
                <a:lnSpc>
                  <a:spcPts val="2800"/>
                </a:lnSpc>
              </a:pPr>
              <a:endParaRPr/>
            </a:p>
          </p:txBody>
        </p:sp>
      </p:grpSp>
      <p:grpSp>
        <p:nvGrpSpPr>
          <p:cNvPr id="7" name="Group 7"/>
          <p:cNvGrpSpPr/>
          <p:nvPr/>
        </p:nvGrpSpPr>
        <p:grpSpPr>
          <a:xfrm>
            <a:off x="8755534" y="2252550"/>
            <a:ext cx="533658" cy="140416"/>
            <a:chOff x="0" y="0"/>
            <a:chExt cx="711544" cy="187222"/>
          </a:xfrm>
        </p:grpSpPr>
        <p:grpSp>
          <p:nvGrpSpPr>
            <p:cNvPr id="8" name="Group 8"/>
            <p:cNvGrpSpPr/>
            <p:nvPr/>
          </p:nvGrpSpPr>
          <p:grpSpPr>
            <a:xfrm>
              <a:off x="0" y="0"/>
              <a:ext cx="187222" cy="187222"/>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0" name="Group 10"/>
            <p:cNvGrpSpPr/>
            <p:nvPr/>
          </p:nvGrpSpPr>
          <p:grpSpPr>
            <a:xfrm>
              <a:off x="262161" y="0"/>
              <a:ext cx="187222" cy="18722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12" name="Group 12"/>
            <p:cNvGrpSpPr/>
            <p:nvPr/>
          </p:nvGrpSpPr>
          <p:grpSpPr>
            <a:xfrm>
              <a:off x="524322" y="0"/>
              <a:ext cx="187222" cy="187222"/>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14" name="Freeform 14"/>
          <p:cNvSpPr/>
          <p:nvPr/>
        </p:nvSpPr>
        <p:spPr>
          <a:xfrm>
            <a:off x="8837974" y="4046827"/>
            <a:ext cx="8065434" cy="772319"/>
          </a:xfrm>
          <a:custGeom>
            <a:avLst/>
            <a:gdLst/>
            <a:ahLst/>
            <a:cxnLst/>
            <a:rect l="l" t="t" r="r" b="b"/>
            <a:pathLst>
              <a:path w="8065434" h="772319">
                <a:moveTo>
                  <a:pt x="0" y="0"/>
                </a:moveTo>
                <a:lnTo>
                  <a:pt x="8065433" y="0"/>
                </a:lnTo>
                <a:lnTo>
                  <a:pt x="8065433" y="772319"/>
                </a:lnTo>
                <a:lnTo>
                  <a:pt x="0" y="772319"/>
                </a:lnTo>
                <a:lnTo>
                  <a:pt x="0" y="0"/>
                </a:lnTo>
                <a:close/>
              </a:path>
            </a:pathLst>
          </a:custGeom>
          <a:blipFill>
            <a:blip r:embed="rId2"/>
            <a:stretch>
              <a:fillRect l="-785" t="-19000" r="-1276" b="-25333"/>
            </a:stretch>
          </a:blipFill>
        </p:spPr>
      </p:sp>
      <p:sp>
        <p:nvSpPr>
          <p:cNvPr id="15" name="TextBox 15"/>
          <p:cNvSpPr txBox="1"/>
          <p:nvPr/>
        </p:nvSpPr>
        <p:spPr>
          <a:xfrm>
            <a:off x="6050177" y="249236"/>
            <a:ext cx="6187645" cy="1158878"/>
          </a:xfrm>
          <a:prstGeom prst="rect">
            <a:avLst/>
          </a:prstGeom>
        </p:spPr>
        <p:txBody>
          <a:bodyPr lIns="0" tIns="0" rIns="0" bIns="0" rtlCol="0" anchor="t">
            <a:spAutoFit/>
          </a:bodyPr>
          <a:lstStyle/>
          <a:p>
            <a:pPr algn="ctr">
              <a:lnSpc>
                <a:spcPts val="9999"/>
              </a:lnSpc>
            </a:pPr>
            <a:r>
              <a:rPr lang="en-US" sz="4999">
                <a:solidFill>
                  <a:srgbClr val="000000"/>
                </a:solidFill>
                <a:latin typeface="Arimo"/>
                <a:ea typeface="Arimo"/>
                <a:cs typeface="Arimo"/>
                <a:sym typeface="Arimo"/>
              </a:rPr>
              <a:t>ROUTING</a:t>
            </a:r>
          </a:p>
        </p:txBody>
      </p:sp>
      <p:sp>
        <p:nvSpPr>
          <p:cNvPr id="16" name="TextBox 16"/>
          <p:cNvSpPr txBox="1"/>
          <p:nvPr/>
        </p:nvSpPr>
        <p:spPr>
          <a:xfrm>
            <a:off x="1028700" y="2164309"/>
            <a:ext cx="6919928" cy="4495798"/>
          </a:xfrm>
          <a:prstGeom prst="rect">
            <a:avLst/>
          </a:prstGeom>
        </p:spPr>
        <p:txBody>
          <a:bodyPr lIns="0" tIns="0" rIns="0" bIns="0" rtlCol="0" anchor="t">
            <a:spAutoFit/>
          </a:bodyPr>
          <a:lstStyle/>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Create React App doesn't include page routing.</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React Router is the most popular solution.</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Router allows the react application to include pagination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90528" y="249236"/>
            <a:ext cx="6847295" cy="1158878"/>
          </a:xfrm>
          <a:prstGeom prst="rect">
            <a:avLst/>
          </a:prstGeom>
        </p:spPr>
        <p:txBody>
          <a:bodyPr lIns="0" tIns="0" rIns="0" bIns="0" rtlCol="0" anchor="t">
            <a:spAutoFit/>
          </a:bodyPr>
          <a:lstStyle/>
          <a:p>
            <a:pPr algn="ctr">
              <a:lnSpc>
                <a:spcPts val="9999"/>
              </a:lnSpc>
            </a:pPr>
            <a:r>
              <a:rPr lang="en-US" sz="4999">
                <a:solidFill>
                  <a:srgbClr val="000000"/>
                </a:solidFill>
                <a:latin typeface="Arimo"/>
                <a:ea typeface="Arimo"/>
                <a:cs typeface="Arimo"/>
                <a:sym typeface="Arimo"/>
              </a:rPr>
              <a:t>TYPES OF ROUTERS</a:t>
            </a:r>
          </a:p>
        </p:txBody>
      </p:sp>
      <p:sp>
        <p:nvSpPr>
          <p:cNvPr id="3" name="TextBox 3"/>
          <p:cNvSpPr txBox="1"/>
          <p:nvPr/>
        </p:nvSpPr>
        <p:spPr>
          <a:xfrm>
            <a:off x="5354211" y="3409314"/>
            <a:ext cx="6919928" cy="3144521"/>
          </a:xfrm>
          <a:prstGeom prst="rect">
            <a:avLst/>
          </a:prstGeom>
        </p:spPr>
        <p:txBody>
          <a:bodyPr lIns="0" tIns="0" rIns="0" bIns="0" rtlCol="0" anchor="t">
            <a:spAutoFit/>
          </a:bodyPr>
          <a:lstStyle/>
          <a:p>
            <a:pPr marL="928368" lvl="1" indent="-464184" algn="l">
              <a:lnSpc>
                <a:spcPts val="8599"/>
              </a:lnSpc>
              <a:buFont typeface="Arial"/>
              <a:buChar char="•"/>
            </a:pPr>
            <a:r>
              <a:rPr lang="en-US" sz="4299">
                <a:solidFill>
                  <a:srgbClr val="000000"/>
                </a:solidFill>
                <a:latin typeface="Canva Sans"/>
                <a:ea typeface="Canva Sans"/>
                <a:cs typeface="Canva Sans"/>
                <a:sym typeface="Canva Sans"/>
              </a:rPr>
              <a:t>Memory Router. </a:t>
            </a:r>
          </a:p>
          <a:p>
            <a:pPr marL="928368" lvl="1" indent="-464184" algn="l">
              <a:lnSpc>
                <a:spcPts val="8599"/>
              </a:lnSpc>
              <a:buFont typeface="Arial"/>
              <a:buChar char="•"/>
            </a:pPr>
            <a:r>
              <a:rPr lang="en-US" sz="4299">
                <a:solidFill>
                  <a:srgbClr val="000000"/>
                </a:solidFill>
                <a:latin typeface="Canva Sans"/>
                <a:ea typeface="Canva Sans"/>
                <a:cs typeface="Canva Sans"/>
                <a:sym typeface="Canva Sans"/>
              </a:rPr>
              <a:t>Browser Router. and</a:t>
            </a:r>
          </a:p>
          <a:p>
            <a:pPr marL="928368" lvl="1" indent="-464184" algn="l">
              <a:lnSpc>
                <a:spcPts val="8599"/>
              </a:lnSpc>
              <a:buFont typeface="Arial"/>
              <a:buChar char="•"/>
            </a:pPr>
            <a:r>
              <a:rPr lang="en-US" sz="4299">
                <a:solidFill>
                  <a:srgbClr val="000000"/>
                </a:solidFill>
                <a:latin typeface="Canva Sans"/>
                <a:ea typeface="Canva Sans"/>
                <a:cs typeface="Canva Sans"/>
                <a:sym typeface="Canva Sans"/>
              </a:rPr>
              <a:t>Hash Router.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90528" y="249236"/>
            <a:ext cx="6847295" cy="1158878"/>
          </a:xfrm>
          <a:prstGeom prst="rect">
            <a:avLst/>
          </a:prstGeom>
        </p:spPr>
        <p:txBody>
          <a:bodyPr lIns="0" tIns="0" rIns="0" bIns="0" rtlCol="0" anchor="t">
            <a:spAutoFit/>
          </a:bodyPr>
          <a:lstStyle/>
          <a:p>
            <a:pPr algn="ctr">
              <a:lnSpc>
                <a:spcPts val="9999"/>
              </a:lnSpc>
            </a:pPr>
            <a:r>
              <a:rPr lang="en-US" sz="4999">
                <a:solidFill>
                  <a:srgbClr val="000000"/>
                </a:solidFill>
                <a:latin typeface="Arimo"/>
                <a:ea typeface="Arimo"/>
                <a:cs typeface="Arimo"/>
                <a:sym typeface="Arimo"/>
              </a:rPr>
              <a:t> BROWSER ROUTER</a:t>
            </a:r>
          </a:p>
        </p:txBody>
      </p:sp>
      <p:sp>
        <p:nvSpPr>
          <p:cNvPr id="3" name="TextBox 3"/>
          <p:cNvSpPr txBox="1"/>
          <p:nvPr/>
        </p:nvSpPr>
        <p:spPr>
          <a:xfrm>
            <a:off x="1028700" y="1780539"/>
            <a:ext cx="7468313" cy="6402071"/>
          </a:xfrm>
          <a:prstGeom prst="rect">
            <a:avLst/>
          </a:prstGeom>
        </p:spPr>
        <p:txBody>
          <a:bodyPr lIns="0" tIns="0" rIns="0" bIns="0" rtlCol="0" anchor="t">
            <a:spAutoFit/>
          </a:bodyPr>
          <a:lstStyle/>
          <a:p>
            <a:pPr algn="l">
              <a:lnSpc>
                <a:spcPts val="8599"/>
              </a:lnSpc>
            </a:pPr>
            <a:r>
              <a:rPr lang="en-US" sz="4299">
                <a:solidFill>
                  <a:srgbClr val="000000"/>
                </a:solidFill>
                <a:latin typeface="Canva Sans"/>
                <a:ea typeface="Canva Sans"/>
                <a:cs typeface="Canva Sans"/>
                <a:sym typeface="Canva Sans"/>
              </a:rPr>
              <a:t>A &lt;BrowserRouter&gt; stores the current location in the browser's address bar using clean URLs and navigates using the browser's built-in history stack.</a:t>
            </a:r>
          </a:p>
        </p:txBody>
      </p:sp>
      <p:grpSp>
        <p:nvGrpSpPr>
          <p:cNvPr id="4" name="Group 4"/>
          <p:cNvGrpSpPr/>
          <p:nvPr/>
        </p:nvGrpSpPr>
        <p:grpSpPr>
          <a:xfrm>
            <a:off x="9144000" y="2647496"/>
            <a:ext cx="8952712" cy="5006009"/>
            <a:chOff x="0" y="0"/>
            <a:chExt cx="5614789" cy="3139572"/>
          </a:xfrm>
        </p:grpSpPr>
        <p:sp>
          <p:nvSpPr>
            <p:cNvPr id="5" name="Freeform 5"/>
            <p:cNvSpPr/>
            <p:nvPr/>
          </p:nvSpPr>
          <p:spPr>
            <a:xfrm>
              <a:off x="0" y="0"/>
              <a:ext cx="5614789" cy="3139572"/>
            </a:xfrm>
            <a:custGeom>
              <a:avLst/>
              <a:gdLst/>
              <a:ahLst/>
              <a:cxnLst/>
              <a:rect l="l" t="t" r="r" b="b"/>
              <a:pathLst>
                <a:path w="5614789" h="3139572">
                  <a:moveTo>
                    <a:pt x="5490329" y="3139572"/>
                  </a:moveTo>
                  <a:lnTo>
                    <a:pt x="124460" y="3139572"/>
                  </a:lnTo>
                  <a:cubicBezTo>
                    <a:pt x="55880" y="3139572"/>
                    <a:pt x="0" y="3083692"/>
                    <a:pt x="0" y="3015112"/>
                  </a:cubicBezTo>
                  <a:lnTo>
                    <a:pt x="0" y="124460"/>
                  </a:lnTo>
                  <a:cubicBezTo>
                    <a:pt x="0" y="55880"/>
                    <a:pt x="55880" y="0"/>
                    <a:pt x="124460" y="0"/>
                  </a:cubicBezTo>
                  <a:lnTo>
                    <a:pt x="5490329" y="0"/>
                  </a:lnTo>
                  <a:cubicBezTo>
                    <a:pt x="5558909" y="0"/>
                    <a:pt x="5614789" y="55880"/>
                    <a:pt x="5614789" y="124460"/>
                  </a:cubicBezTo>
                  <a:lnTo>
                    <a:pt x="5614789" y="3015112"/>
                  </a:lnTo>
                  <a:cubicBezTo>
                    <a:pt x="5614789" y="3083692"/>
                    <a:pt x="5558909" y="3139572"/>
                    <a:pt x="5490329" y="3139572"/>
                  </a:cubicBezTo>
                  <a:close/>
                </a:path>
              </a:pathLst>
            </a:custGeom>
            <a:solidFill>
              <a:srgbClr val="383838"/>
            </a:solidFill>
          </p:spPr>
        </p:sp>
      </p:grpSp>
      <p:grpSp>
        <p:nvGrpSpPr>
          <p:cNvPr id="6" name="Group 6"/>
          <p:cNvGrpSpPr/>
          <p:nvPr/>
        </p:nvGrpSpPr>
        <p:grpSpPr>
          <a:xfrm>
            <a:off x="9384827" y="2771026"/>
            <a:ext cx="8646550" cy="489578"/>
            <a:chOff x="0" y="0"/>
            <a:chExt cx="2277281" cy="128942"/>
          </a:xfrm>
        </p:grpSpPr>
        <p:sp>
          <p:nvSpPr>
            <p:cNvPr id="7" name="Freeform 7"/>
            <p:cNvSpPr/>
            <p:nvPr/>
          </p:nvSpPr>
          <p:spPr>
            <a:xfrm>
              <a:off x="0" y="0"/>
              <a:ext cx="2277281" cy="128942"/>
            </a:xfrm>
            <a:custGeom>
              <a:avLst/>
              <a:gdLst/>
              <a:ahLst/>
              <a:cxnLst/>
              <a:rect l="l" t="t" r="r" b="b"/>
              <a:pathLst>
                <a:path w="2277281" h="128942">
                  <a:moveTo>
                    <a:pt x="21489" y="0"/>
                  </a:moveTo>
                  <a:lnTo>
                    <a:pt x="2255792" y="0"/>
                  </a:lnTo>
                  <a:cubicBezTo>
                    <a:pt x="2267660" y="0"/>
                    <a:pt x="2277281" y="9621"/>
                    <a:pt x="2277281" y="21489"/>
                  </a:cubicBezTo>
                  <a:lnTo>
                    <a:pt x="2277281" y="107453"/>
                  </a:lnTo>
                  <a:cubicBezTo>
                    <a:pt x="2277281" y="119321"/>
                    <a:pt x="2267660" y="128942"/>
                    <a:pt x="2255792" y="128942"/>
                  </a:cubicBezTo>
                  <a:lnTo>
                    <a:pt x="21489" y="128942"/>
                  </a:lnTo>
                  <a:cubicBezTo>
                    <a:pt x="9621" y="128942"/>
                    <a:pt x="0" y="119321"/>
                    <a:pt x="0" y="107453"/>
                  </a:cubicBezTo>
                  <a:lnTo>
                    <a:pt x="0" y="21489"/>
                  </a:lnTo>
                  <a:cubicBezTo>
                    <a:pt x="0" y="9621"/>
                    <a:pt x="9621" y="0"/>
                    <a:pt x="21489" y="0"/>
                  </a:cubicBezTo>
                  <a:close/>
                </a:path>
              </a:pathLst>
            </a:custGeom>
            <a:solidFill>
              <a:srgbClr val="FFFFFF"/>
            </a:solidFill>
          </p:spPr>
        </p:sp>
        <p:sp>
          <p:nvSpPr>
            <p:cNvPr id="8" name="TextBox 8"/>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App.js</a:t>
              </a:r>
            </a:p>
          </p:txBody>
        </p:sp>
      </p:grpSp>
      <p:grpSp>
        <p:nvGrpSpPr>
          <p:cNvPr id="9" name="Group 9"/>
          <p:cNvGrpSpPr/>
          <p:nvPr/>
        </p:nvGrpSpPr>
        <p:grpSpPr>
          <a:xfrm>
            <a:off x="9592946" y="2945607"/>
            <a:ext cx="533658" cy="140416"/>
            <a:chOff x="0" y="0"/>
            <a:chExt cx="711544" cy="187222"/>
          </a:xfrm>
        </p:grpSpPr>
        <p:grpSp>
          <p:nvGrpSpPr>
            <p:cNvPr id="10" name="Group 10"/>
            <p:cNvGrpSpPr/>
            <p:nvPr/>
          </p:nvGrpSpPr>
          <p:grpSpPr>
            <a:xfrm>
              <a:off x="0" y="0"/>
              <a:ext cx="187222" cy="18722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2" name="Group 12"/>
            <p:cNvGrpSpPr/>
            <p:nvPr/>
          </p:nvGrpSpPr>
          <p:grpSpPr>
            <a:xfrm>
              <a:off x="262161" y="0"/>
              <a:ext cx="187222" cy="187222"/>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14" name="Group 14"/>
            <p:cNvGrpSpPr/>
            <p:nvPr/>
          </p:nvGrpSpPr>
          <p:grpSpPr>
            <a:xfrm>
              <a:off x="524322" y="0"/>
              <a:ext cx="187222" cy="18722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16" name="Freeform 16"/>
          <p:cNvSpPr/>
          <p:nvPr/>
        </p:nvSpPr>
        <p:spPr>
          <a:xfrm>
            <a:off x="10537195" y="3677450"/>
            <a:ext cx="6166322" cy="3717907"/>
          </a:xfrm>
          <a:custGeom>
            <a:avLst/>
            <a:gdLst/>
            <a:ahLst/>
            <a:cxnLst/>
            <a:rect l="l" t="t" r="r" b="b"/>
            <a:pathLst>
              <a:path w="6166322" h="3717907">
                <a:moveTo>
                  <a:pt x="0" y="0"/>
                </a:moveTo>
                <a:lnTo>
                  <a:pt x="6166322" y="0"/>
                </a:lnTo>
                <a:lnTo>
                  <a:pt x="6166322" y="3717908"/>
                </a:lnTo>
                <a:lnTo>
                  <a:pt x="0" y="3717908"/>
                </a:lnTo>
                <a:lnTo>
                  <a:pt x="0" y="0"/>
                </a:lnTo>
                <a:close/>
              </a:path>
            </a:pathLst>
          </a:custGeom>
          <a:blipFill>
            <a:blip r:embed="rId2"/>
            <a:stretch>
              <a:fillRect l="-2164" r="-2164" b="-1248"/>
            </a:stretch>
          </a:blipFill>
        </p:spPr>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06588" y="1954439"/>
            <a:ext cx="8952712" cy="5006009"/>
            <a:chOff x="0" y="0"/>
            <a:chExt cx="5614789" cy="3139572"/>
          </a:xfrm>
        </p:grpSpPr>
        <p:sp>
          <p:nvSpPr>
            <p:cNvPr id="3" name="Freeform 3"/>
            <p:cNvSpPr/>
            <p:nvPr/>
          </p:nvSpPr>
          <p:spPr>
            <a:xfrm>
              <a:off x="0" y="0"/>
              <a:ext cx="5614789" cy="3139572"/>
            </a:xfrm>
            <a:custGeom>
              <a:avLst/>
              <a:gdLst/>
              <a:ahLst/>
              <a:cxnLst/>
              <a:rect l="l" t="t" r="r" b="b"/>
              <a:pathLst>
                <a:path w="5614789" h="3139572">
                  <a:moveTo>
                    <a:pt x="5490329" y="3139572"/>
                  </a:moveTo>
                  <a:lnTo>
                    <a:pt x="124460" y="3139572"/>
                  </a:lnTo>
                  <a:cubicBezTo>
                    <a:pt x="55880" y="3139572"/>
                    <a:pt x="0" y="3083692"/>
                    <a:pt x="0" y="3015112"/>
                  </a:cubicBezTo>
                  <a:lnTo>
                    <a:pt x="0" y="124460"/>
                  </a:lnTo>
                  <a:cubicBezTo>
                    <a:pt x="0" y="55880"/>
                    <a:pt x="55880" y="0"/>
                    <a:pt x="124460" y="0"/>
                  </a:cubicBezTo>
                  <a:lnTo>
                    <a:pt x="5490329" y="0"/>
                  </a:lnTo>
                  <a:cubicBezTo>
                    <a:pt x="5558909" y="0"/>
                    <a:pt x="5614789" y="55880"/>
                    <a:pt x="5614789" y="124460"/>
                  </a:cubicBezTo>
                  <a:lnTo>
                    <a:pt x="5614789" y="3015112"/>
                  </a:lnTo>
                  <a:cubicBezTo>
                    <a:pt x="5614789" y="3083692"/>
                    <a:pt x="5558909" y="3139572"/>
                    <a:pt x="5490329" y="3139572"/>
                  </a:cubicBezTo>
                  <a:close/>
                </a:path>
              </a:pathLst>
            </a:custGeom>
            <a:solidFill>
              <a:srgbClr val="000000"/>
            </a:solidFill>
          </p:spPr>
        </p:sp>
      </p:grpSp>
      <p:grpSp>
        <p:nvGrpSpPr>
          <p:cNvPr id="4" name="Group 4"/>
          <p:cNvGrpSpPr/>
          <p:nvPr/>
        </p:nvGrpSpPr>
        <p:grpSpPr>
          <a:xfrm>
            <a:off x="8547416" y="2077969"/>
            <a:ext cx="8646550" cy="489578"/>
            <a:chOff x="0" y="0"/>
            <a:chExt cx="2277281" cy="128942"/>
          </a:xfrm>
        </p:grpSpPr>
        <p:sp>
          <p:nvSpPr>
            <p:cNvPr id="5" name="Freeform 5"/>
            <p:cNvSpPr/>
            <p:nvPr/>
          </p:nvSpPr>
          <p:spPr>
            <a:xfrm>
              <a:off x="0" y="0"/>
              <a:ext cx="2277281" cy="128942"/>
            </a:xfrm>
            <a:custGeom>
              <a:avLst/>
              <a:gdLst/>
              <a:ahLst/>
              <a:cxnLst/>
              <a:rect l="l" t="t" r="r" b="b"/>
              <a:pathLst>
                <a:path w="2277281" h="128942">
                  <a:moveTo>
                    <a:pt x="21489" y="0"/>
                  </a:moveTo>
                  <a:lnTo>
                    <a:pt x="2255792" y="0"/>
                  </a:lnTo>
                  <a:cubicBezTo>
                    <a:pt x="2267660" y="0"/>
                    <a:pt x="2277281" y="9621"/>
                    <a:pt x="2277281" y="21489"/>
                  </a:cubicBezTo>
                  <a:lnTo>
                    <a:pt x="2277281" y="107453"/>
                  </a:lnTo>
                  <a:cubicBezTo>
                    <a:pt x="2277281" y="119321"/>
                    <a:pt x="2267660" y="128942"/>
                    <a:pt x="2255792" y="128942"/>
                  </a:cubicBezTo>
                  <a:lnTo>
                    <a:pt x="21489" y="128942"/>
                  </a:lnTo>
                  <a:cubicBezTo>
                    <a:pt x="9621" y="128942"/>
                    <a:pt x="0" y="119321"/>
                    <a:pt x="0" y="107453"/>
                  </a:cubicBezTo>
                  <a:lnTo>
                    <a:pt x="0" y="21489"/>
                  </a:lnTo>
                  <a:cubicBezTo>
                    <a:pt x="0" y="9621"/>
                    <a:pt x="9621" y="0"/>
                    <a:pt x="21489" y="0"/>
                  </a:cubicBezTo>
                  <a:close/>
                </a:path>
              </a:pathLst>
            </a:custGeom>
            <a:solidFill>
              <a:srgbClr val="FFFFFF"/>
            </a:solidFill>
          </p:spPr>
        </p:sp>
        <p:sp>
          <p:nvSpPr>
            <p:cNvPr id="6" name="TextBox 6"/>
            <p:cNvSpPr txBox="1"/>
            <p:nvPr/>
          </p:nvSpPr>
          <p:spPr>
            <a:xfrm>
              <a:off x="0" y="-47625"/>
              <a:ext cx="2277281" cy="176567"/>
            </a:xfrm>
            <a:prstGeom prst="rect">
              <a:avLst/>
            </a:prstGeom>
          </p:spPr>
          <p:txBody>
            <a:bodyPr lIns="50800" tIns="50800" rIns="50800" bIns="50800" rtlCol="0" anchor="ctr"/>
            <a:lstStyle/>
            <a:p>
              <a:pPr algn="ctr">
                <a:lnSpc>
                  <a:spcPts val="2800"/>
                </a:lnSpc>
              </a:pPr>
              <a:endParaRPr/>
            </a:p>
          </p:txBody>
        </p:sp>
      </p:grpSp>
      <p:grpSp>
        <p:nvGrpSpPr>
          <p:cNvPr id="7" name="Group 7"/>
          <p:cNvGrpSpPr/>
          <p:nvPr/>
        </p:nvGrpSpPr>
        <p:grpSpPr>
          <a:xfrm>
            <a:off x="8755534" y="2252550"/>
            <a:ext cx="533658" cy="140416"/>
            <a:chOff x="0" y="0"/>
            <a:chExt cx="711544" cy="187222"/>
          </a:xfrm>
        </p:grpSpPr>
        <p:grpSp>
          <p:nvGrpSpPr>
            <p:cNvPr id="8" name="Group 8"/>
            <p:cNvGrpSpPr/>
            <p:nvPr/>
          </p:nvGrpSpPr>
          <p:grpSpPr>
            <a:xfrm>
              <a:off x="0" y="0"/>
              <a:ext cx="187222" cy="187222"/>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0" name="Group 10"/>
            <p:cNvGrpSpPr/>
            <p:nvPr/>
          </p:nvGrpSpPr>
          <p:grpSpPr>
            <a:xfrm>
              <a:off x="262161" y="0"/>
              <a:ext cx="187222" cy="18722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12" name="Group 12"/>
            <p:cNvGrpSpPr/>
            <p:nvPr/>
          </p:nvGrpSpPr>
          <p:grpSpPr>
            <a:xfrm>
              <a:off x="524322" y="0"/>
              <a:ext cx="187222" cy="187222"/>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14" name="Freeform 14"/>
          <p:cNvSpPr/>
          <p:nvPr/>
        </p:nvSpPr>
        <p:spPr>
          <a:xfrm>
            <a:off x="8837974" y="4046827"/>
            <a:ext cx="8065434" cy="772319"/>
          </a:xfrm>
          <a:custGeom>
            <a:avLst/>
            <a:gdLst/>
            <a:ahLst/>
            <a:cxnLst/>
            <a:rect l="l" t="t" r="r" b="b"/>
            <a:pathLst>
              <a:path w="8065434" h="772319">
                <a:moveTo>
                  <a:pt x="0" y="0"/>
                </a:moveTo>
                <a:lnTo>
                  <a:pt x="8065433" y="0"/>
                </a:lnTo>
                <a:lnTo>
                  <a:pt x="8065433" y="772319"/>
                </a:lnTo>
                <a:lnTo>
                  <a:pt x="0" y="772319"/>
                </a:lnTo>
                <a:lnTo>
                  <a:pt x="0" y="0"/>
                </a:lnTo>
                <a:close/>
              </a:path>
            </a:pathLst>
          </a:custGeom>
          <a:blipFill>
            <a:blip r:embed="rId2"/>
            <a:stretch>
              <a:fillRect l="-785" t="-19000" r="-1276" b="-25333"/>
            </a:stretch>
          </a:blipFill>
        </p:spPr>
      </p:sp>
      <p:sp>
        <p:nvSpPr>
          <p:cNvPr id="15" name="TextBox 15"/>
          <p:cNvSpPr txBox="1"/>
          <p:nvPr/>
        </p:nvSpPr>
        <p:spPr>
          <a:xfrm>
            <a:off x="6050177" y="249236"/>
            <a:ext cx="6187645" cy="1158878"/>
          </a:xfrm>
          <a:prstGeom prst="rect">
            <a:avLst/>
          </a:prstGeom>
        </p:spPr>
        <p:txBody>
          <a:bodyPr lIns="0" tIns="0" rIns="0" bIns="0" rtlCol="0" anchor="t">
            <a:spAutoFit/>
          </a:bodyPr>
          <a:lstStyle/>
          <a:p>
            <a:pPr algn="ctr">
              <a:lnSpc>
                <a:spcPts val="9999"/>
              </a:lnSpc>
            </a:pPr>
            <a:r>
              <a:rPr lang="en-US" sz="4999">
                <a:solidFill>
                  <a:srgbClr val="000000"/>
                </a:solidFill>
                <a:latin typeface="Arimo"/>
                <a:ea typeface="Arimo"/>
                <a:cs typeface="Arimo"/>
                <a:sym typeface="Arimo"/>
              </a:rPr>
              <a:t>ROUTING</a:t>
            </a:r>
          </a:p>
        </p:txBody>
      </p:sp>
      <p:sp>
        <p:nvSpPr>
          <p:cNvPr id="16" name="TextBox 16"/>
          <p:cNvSpPr txBox="1"/>
          <p:nvPr/>
        </p:nvSpPr>
        <p:spPr>
          <a:xfrm>
            <a:off x="1028700" y="2164309"/>
            <a:ext cx="6919928" cy="4495798"/>
          </a:xfrm>
          <a:prstGeom prst="rect">
            <a:avLst/>
          </a:prstGeom>
        </p:spPr>
        <p:txBody>
          <a:bodyPr lIns="0" tIns="0" rIns="0" bIns="0" rtlCol="0" anchor="t">
            <a:spAutoFit/>
          </a:bodyPr>
          <a:lstStyle/>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Create React App doesn't include page routing.</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React Router is the most popular solution.</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Router allows the react application to include pagination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WHY DO WE NEED FULL STACK DEVELOPMENT?</a:t>
            </a:r>
          </a:p>
        </p:txBody>
      </p:sp>
      <p:sp>
        <p:nvSpPr>
          <p:cNvPr id="3" name="TextBox 3"/>
          <p:cNvSpPr txBox="1"/>
          <p:nvPr/>
        </p:nvSpPr>
        <p:spPr>
          <a:xfrm>
            <a:off x="1028700" y="2183764"/>
            <a:ext cx="16230600" cy="5748021"/>
          </a:xfrm>
          <a:prstGeom prst="rect">
            <a:avLst/>
          </a:prstGeom>
        </p:spPr>
        <p:txBody>
          <a:bodyPr lIns="0" tIns="0" rIns="0" bIns="0" rtlCol="0" anchor="t">
            <a:spAutoFit/>
          </a:bodyPr>
          <a:lstStyle/>
          <a:p>
            <a:pPr marL="496567" lvl="1" indent="-248284" algn="l">
              <a:lnSpc>
                <a:spcPts val="4599"/>
              </a:lnSpc>
              <a:buFont typeface="Arial"/>
              <a:buChar char="•"/>
            </a:pPr>
            <a:r>
              <a:rPr lang="en-US" sz="2299">
                <a:solidFill>
                  <a:srgbClr val="000000"/>
                </a:solidFill>
                <a:latin typeface="Canva Sans"/>
                <a:ea typeface="Canva Sans"/>
                <a:cs typeface="Canva Sans"/>
                <a:sym typeface="Canva Sans"/>
              </a:rPr>
              <a:t>Cost-Effectiveness:</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Reduced Hiring Costs: Hiring full stack developers can be more cost-effective than hiring separate front-end and back-end developers.</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Lower Maintenance Costs: A unified approach can lead to lower maintenance costs since the same developer(s) can handle updates and bug fixes across the entire application.</a:t>
            </a:r>
          </a:p>
          <a:p>
            <a:pPr marL="496567" lvl="1" indent="-248284" algn="l">
              <a:lnSpc>
                <a:spcPts val="4599"/>
              </a:lnSpc>
              <a:buFont typeface="Arial"/>
              <a:buChar char="•"/>
            </a:pPr>
            <a:r>
              <a:rPr lang="en-US" sz="2299">
                <a:solidFill>
                  <a:srgbClr val="000000"/>
                </a:solidFill>
                <a:latin typeface="Canva Sans"/>
                <a:ea typeface="Canva Sans"/>
                <a:cs typeface="Canva Sans"/>
                <a:sym typeface="Canva Sans"/>
              </a:rPr>
              <a:t>Better Understanding of the Application:</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End-to-End Knowledge: Full stack developers have a comprehensive understanding of how the application works, which can lead to better design and more efficient code.</a:t>
            </a:r>
          </a:p>
          <a:p>
            <a:pPr marL="993135" lvl="2" indent="-331045" algn="l">
              <a:lnSpc>
                <a:spcPts val="4599"/>
              </a:lnSpc>
              <a:buFont typeface="Arial"/>
              <a:buChar char="⚬"/>
            </a:pPr>
            <a:r>
              <a:rPr lang="en-US" sz="2299">
                <a:solidFill>
                  <a:srgbClr val="000000"/>
                </a:solidFill>
                <a:latin typeface="Canva Sans"/>
                <a:ea typeface="Canva Sans"/>
                <a:cs typeface="Canva Sans"/>
                <a:sym typeface="Canva Sans"/>
              </a:rPr>
              <a:t>User-Centric Development: This understanding allows for the development of more user-centric features, as developers can see the application from both a user and technical perspective.</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SPRING BOOT</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6971925"/>
            <a:chOff x="0" y="0"/>
            <a:chExt cx="5614789" cy="2788312"/>
          </a:xfrm>
        </p:grpSpPr>
        <p:sp>
          <p:nvSpPr>
            <p:cNvPr id="11" name="Freeform 11"/>
            <p:cNvSpPr/>
            <p:nvPr/>
          </p:nvSpPr>
          <p:spPr>
            <a:xfrm>
              <a:off x="0" y="0"/>
              <a:ext cx="5614789" cy="2788312"/>
            </a:xfrm>
            <a:custGeom>
              <a:avLst/>
              <a:gdLst/>
              <a:ahLst/>
              <a:cxnLst/>
              <a:rect l="l" t="t" r="r" b="b"/>
              <a:pathLst>
                <a:path w="5614789" h="2788312">
                  <a:moveTo>
                    <a:pt x="5490329" y="2788312"/>
                  </a:moveTo>
                  <a:lnTo>
                    <a:pt x="124460" y="2788312"/>
                  </a:lnTo>
                  <a:cubicBezTo>
                    <a:pt x="55880" y="2788312"/>
                    <a:pt x="0" y="2732432"/>
                    <a:pt x="0" y="2663852"/>
                  </a:cubicBezTo>
                  <a:lnTo>
                    <a:pt x="0" y="124460"/>
                  </a:lnTo>
                  <a:cubicBezTo>
                    <a:pt x="0" y="55880"/>
                    <a:pt x="55880" y="0"/>
                    <a:pt x="124460" y="0"/>
                  </a:cubicBezTo>
                  <a:lnTo>
                    <a:pt x="5490329" y="0"/>
                  </a:lnTo>
                  <a:cubicBezTo>
                    <a:pt x="5558909" y="0"/>
                    <a:pt x="5614789" y="55880"/>
                    <a:pt x="5614789" y="124460"/>
                  </a:cubicBezTo>
                  <a:lnTo>
                    <a:pt x="5614789" y="2663852"/>
                  </a:lnTo>
                  <a:cubicBezTo>
                    <a:pt x="5614789" y="2732432"/>
                    <a:pt x="5558909" y="2788312"/>
                    <a:pt x="5490329" y="2788312"/>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262457" y="4112358"/>
            <a:ext cx="12038286" cy="2705100"/>
          </a:xfrm>
          <a:prstGeom prst="rect">
            <a:avLst/>
          </a:prstGeom>
        </p:spPr>
        <p:txBody>
          <a:bodyPr lIns="0" tIns="0" rIns="0" bIns="0" rtlCol="0" anchor="t">
            <a:spAutoFit/>
          </a:bodyPr>
          <a:lstStyle/>
          <a:p>
            <a:pPr algn="ctr">
              <a:lnSpc>
                <a:spcPts val="5549"/>
              </a:lnSpc>
            </a:pPr>
            <a:r>
              <a:rPr lang="en-US" sz="2499">
                <a:solidFill>
                  <a:srgbClr val="FFFFFF"/>
                </a:solidFill>
                <a:latin typeface="Canva Sans"/>
                <a:ea typeface="Canva Sans"/>
                <a:cs typeface="Canva Sans"/>
                <a:sym typeface="Canva Sans"/>
              </a:rPr>
              <a:t>Spring Boot is a powerful framework designed to simplify the development of Java-based applications. It provides a comprehensive infrastructure for creating stand-alone, production-grade Spring applications with minimal configuration.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5235" y="422275"/>
            <a:ext cx="915753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MODEL-VIEW-CONTROLLER (MVC)</a:t>
            </a:r>
          </a:p>
        </p:txBody>
      </p:sp>
      <p:sp>
        <p:nvSpPr>
          <p:cNvPr id="3" name="TextBox 3"/>
          <p:cNvSpPr txBox="1"/>
          <p:nvPr/>
        </p:nvSpPr>
        <p:spPr>
          <a:xfrm>
            <a:off x="1028700" y="2840038"/>
            <a:ext cx="16230600" cy="4340224"/>
          </a:xfrm>
          <a:prstGeom prst="rect">
            <a:avLst/>
          </a:prstGeom>
        </p:spPr>
        <p:txBody>
          <a:bodyPr lIns="0" tIns="0" rIns="0" bIns="0" rtlCol="0" anchor="t">
            <a:spAutoFit/>
          </a:bodyPr>
          <a:lstStyle/>
          <a:p>
            <a:pPr algn="ctr">
              <a:lnSpc>
                <a:spcPts val="7000"/>
              </a:lnSpc>
            </a:pPr>
            <a:r>
              <a:rPr lang="en-US" sz="3500">
                <a:solidFill>
                  <a:srgbClr val="000000"/>
                </a:solidFill>
                <a:latin typeface="Canva Sans"/>
                <a:ea typeface="Canva Sans"/>
                <a:cs typeface="Canva Sans"/>
                <a:sym typeface="Canva Sans"/>
              </a:rPr>
              <a:t>Model: Represents the application's data and business logic. It encapsulates the core functionality and communicates with the database or other data sources. In Spring Boot, models are typically Java classes annotated with @Entity to map to database tables, and repositories are used to perform CRUD operations.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5235" y="422275"/>
            <a:ext cx="915753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MODEL-VIEW-CONTROLLER (MVC)</a:t>
            </a:r>
          </a:p>
        </p:txBody>
      </p:sp>
      <p:sp>
        <p:nvSpPr>
          <p:cNvPr id="3" name="TextBox 3"/>
          <p:cNvSpPr txBox="1"/>
          <p:nvPr/>
        </p:nvSpPr>
        <p:spPr>
          <a:xfrm>
            <a:off x="1028700" y="3282951"/>
            <a:ext cx="16230600" cy="3454399"/>
          </a:xfrm>
          <a:prstGeom prst="rect">
            <a:avLst/>
          </a:prstGeom>
        </p:spPr>
        <p:txBody>
          <a:bodyPr lIns="0" tIns="0" rIns="0" bIns="0" rtlCol="0" anchor="t">
            <a:spAutoFit/>
          </a:bodyPr>
          <a:lstStyle/>
          <a:p>
            <a:pPr algn="ctr">
              <a:lnSpc>
                <a:spcPts val="7000"/>
              </a:lnSpc>
            </a:pPr>
            <a:r>
              <a:rPr lang="en-US" sz="3500">
                <a:solidFill>
                  <a:srgbClr val="000000"/>
                </a:solidFill>
                <a:latin typeface="Canva Sans"/>
                <a:ea typeface="Canva Sans"/>
                <a:cs typeface="Canva Sans"/>
                <a:sym typeface="Canva Sans"/>
              </a:rPr>
              <a:t>View: The presentation layer that displays the data provided by the model. Views in Spring Boot can be created using technologies like Thymeleaf, JSP, or other templating engines. The view receives data from the controller and renders it to the user.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762000"/>
            <a:ext cx="16230600" cy="796924"/>
          </a:xfrm>
          <a:prstGeom prst="rect">
            <a:avLst/>
          </a:prstGeom>
        </p:spPr>
        <p:txBody>
          <a:bodyPr lIns="0" tIns="0" rIns="0" bIns="0" rtlCol="0" anchor="t">
            <a:spAutoFit/>
          </a:bodyPr>
          <a:lstStyle/>
          <a:p>
            <a:pPr algn="ctr">
              <a:lnSpc>
                <a:spcPts val="7000"/>
              </a:lnSpc>
            </a:pPr>
            <a:r>
              <a:rPr lang="en-US" sz="3500">
                <a:solidFill>
                  <a:srgbClr val="000000"/>
                </a:solidFill>
                <a:latin typeface="Canva Sans"/>
                <a:ea typeface="Canva Sans"/>
                <a:cs typeface="Canva Sans"/>
                <a:sym typeface="Canva Sans"/>
              </a:rPr>
              <a:t>ENTITY-REPOSITORY-CONTROLLER-SERVICE ARCHITECTURE</a:t>
            </a:r>
          </a:p>
        </p:txBody>
      </p:sp>
      <p:sp>
        <p:nvSpPr>
          <p:cNvPr id="3" name="TextBox 3"/>
          <p:cNvSpPr txBox="1"/>
          <p:nvPr/>
        </p:nvSpPr>
        <p:spPr>
          <a:xfrm>
            <a:off x="1028700" y="2370055"/>
            <a:ext cx="16230600" cy="5860412"/>
          </a:xfrm>
          <a:prstGeom prst="rect">
            <a:avLst/>
          </a:prstGeom>
        </p:spPr>
        <p:txBody>
          <a:bodyPr lIns="0" tIns="0" rIns="0" bIns="0" rtlCol="0" anchor="t">
            <a:spAutoFit/>
          </a:bodyPr>
          <a:lstStyle/>
          <a:p>
            <a:pPr algn="ctr">
              <a:lnSpc>
                <a:spcPts val="5200"/>
              </a:lnSpc>
            </a:pPr>
            <a:r>
              <a:rPr lang="en-US" sz="2600">
                <a:solidFill>
                  <a:srgbClr val="000000"/>
                </a:solidFill>
                <a:latin typeface="Canva Sans"/>
                <a:ea typeface="Canva Sans"/>
                <a:cs typeface="Canva Sans"/>
                <a:sym typeface="Canva Sans"/>
              </a:rPr>
              <a:t>The Entity-Repository-Controller-Service architecture in Spring Boot is a structured design pattern that promotes separation of concerns and maintainability. Entities represent the data model and map to database tables using JPA annotations. </a:t>
            </a:r>
          </a:p>
          <a:p>
            <a:pPr algn="ctr">
              <a:lnSpc>
                <a:spcPts val="5200"/>
              </a:lnSpc>
            </a:pPr>
            <a:endParaRPr lang="en-US" sz="2600">
              <a:solidFill>
                <a:srgbClr val="000000"/>
              </a:solidFill>
              <a:latin typeface="Canva Sans"/>
              <a:ea typeface="Canva Sans"/>
              <a:cs typeface="Canva Sans"/>
              <a:sym typeface="Canva Sans"/>
            </a:endParaRPr>
          </a:p>
          <a:p>
            <a:pPr algn="ctr">
              <a:lnSpc>
                <a:spcPts val="5200"/>
              </a:lnSpc>
            </a:pPr>
            <a:r>
              <a:rPr lang="en-US" sz="2600">
                <a:solidFill>
                  <a:srgbClr val="000000"/>
                </a:solidFill>
                <a:latin typeface="Canva Sans"/>
                <a:ea typeface="Canva Sans"/>
                <a:cs typeface="Canva Sans"/>
                <a:sym typeface="Canva Sans"/>
              </a:rPr>
              <a:t>Repositories provide CRUD operations and data access methods, abstracting database interactions. Services contain the business logic, acting as intermediaries between controllers and repositories. </a:t>
            </a:r>
          </a:p>
          <a:p>
            <a:pPr algn="ctr">
              <a:lnSpc>
                <a:spcPts val="5200"/>
              </a:lnSpc>
            </a:pPr>
            <a:endParaRPr lang="en-US" sz="2600">
              <a:solidFill>
                <a:srgbClr val="000000"/>
              </a:solidFill>
              <a:latin typeface="Canva Sans"/>
              <a:ea typeface="Canva Sans"/>
              <a:cs typeface="Canva Sans"/>
              <a:sym typeface="Canva Sans"/>
            </a:endParaRPr>
          </a:p>
          <a:p>
            <a:pPr algn="ctr">
              <a:lnSpc>
                <a:spcPts val="5200"/>
              </a:lnSpc>
            </a:pPr>
            <a:r>
              <a:rPr lang="en-US" sz="2600">
                <a:solidFill>
                  <a:srgbClr val="000000"/>
                </a:solidFill>
                <a:latin typeface="Canva Sans"/>
                <a:ea typeface="Canva Sans"/>
                <a:cs typeface="Canva Sans"/>
                <a:sym typeface="Canva Sans"/>
              </a:rPr>
              <a:t>Controllers handle HTTP requests, interact with services to process data, and return responses to clients. This architecture ensures a clean, modular codebase, enhancing scalability and testability.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3042837"/>
            <a:ext cx="16230600" cy="4495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Spring Boot, entities are Java classes that represent the data model and map to database tables. They are the core of the application's domain model and typically include the following characteristics:</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Annotations: Entities are annotated with @Entity to indicate that they are JPA (Java Persistence API) entities. Other common annotations include @Table to specify the table name, @Id for the primary key, and @Column for specifying column details.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3042837"/>
            <a:ext cx="16230600" cy="4495798"/>
          </a:xfrm>
          <a:prstGeom prst="rect">
            <a:avLst/>
          </a:prstGeom>
        </p:spPr>
        <p:txBody>
          <a:bodyPr lIns="0" tIns="0" rIns="0" bIns="0" rtlCol="0" anchor="t">
            <a:spAutoFit/>
          </a:bodyPr>
          <a:lstStyle/>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Fields: The class fields correspond to the columns in the database table. These fields can be annotated with @Column to define properties like column name, length, and constraints. Fields can also have relationships with other entities, annotated with @OneToOne, @OneToMany, @ManyToOne, or @ManyToMany.</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Constructors: Entities typically have a no-argument constructor, which is required by the JPA specification. They can also have other constructors for convenience.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3042837"/>
            <a:ext cx="16230600" cy="4495798"/>
          </a:xfrm>
          <a:prstGeom prst="rect">
            <a:avLst/>
          </a:prstGeom>
        </p:spPr>
        <p:txBody>
          <a:bodyPr lIns="0" tIns="0" rIns="0" bIns="0" rtlCol="0" anchor="t">
            <a:spAutoFit/>
          </a:bodyPr>
          <a:lstStyle/>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Getters and Setters: For each field, entities usually have getter and setter methods to allow access and modification of the field values.</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Relationships: Entities can have relationships with other entities, defined through annotations such as @OneToOne, @OneToMany, @ManyToOne, and @ManyToMany. These annotations specify the nature of the relationships and how they should be mapped in the database.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ENTITY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028700" y="1987078"/>
            <a:ext cx="16230600" cy="7271222"/>
            <a:chOff x="0" y="0"/>
            <a:chExt cx="6491173" cy="2908011"/>
          </a:xfrm>
        </p:grpSpPr>
        <p:sp>
          <p:nvSpPr>
            <p:cNvPr id="11" name="Freeform 11"/>
            <p:cNvSpPr/>
            <p:nvPr/>
          </p:nvSpPr>
          <p:spPr>
            <a:xfrm>
              <a:off x="0" y="0"/>
              <a:ext cx="6491174" cy="2908011"/>
            </a:xfrm>
            <a:custGeom>
              <a:avLst/>
              <a:gdLst/>
              <a:ahLst/>
              <a:cxnLst/>
              <a:rect l="l" t="t" r="r" b="b"/>
              <a:pathLst>
                <a:path w="6491174" h="2908011">
                  <a:moveTo>
                    <a:pt x="6366713" y="2908011"/>
                  </a:moveTo>
                  <a:lnTo>
                    <a:pt x="124460" y="2908011"/>
                  </a:lnTo>
                  <a:cubicBezTo>
                    <a:pt x="55880" y="2908011"/>
                    <a:pt x="0" y="2852131"/>
                    <a:pt x="0" y="2783551"/>
                  </a:cubicBezTo>
                  <a:lnTo>
                    <a:pt x="0" y="124460"/>
                  </a:lnTo>
                  <a:cubicBezTo>
                    <a:pt x="0" y="55880"/>
                    <a:pt x="55880" y="0"/>
                    <a:pt x="124460" y="0"/>
                  </a:cubicBezTo>
                  <a:lnTo>
                    <a:pt x="6366713" y="0"/>
                  </a:lnTo>
                  <a:cubicBezTo>
                    <a:pt x="6435293" y="0"/>
                    <a:pt x="6491174" y="55880"/>
                    <a:pt x="6491174" y="124460"/>
                  </a:cubicBezTo>
                  <a:lnTo>
                    <a:pt x="6491174" y="2783551"/>
                  </a:lnTo>
                  <a:cubicBezTo>
                    <a:pt x="6491174" y="2852131"/>
                    <a:pt x="6435293" y="2908011"/>
                    <a:pt x="6366713" y="2908011"/>
                  </a:cubicBezTo>
                  <a:close/>
                </a:path>
              </a:pathLst>
            </a:custGeom>
            <a:solidFill>
              <a:srgbClr val="1E1E1E"/>
            </a:solidFill>
          </p:spPr>
        </p:sp>
      </p:grpSp>
      <p:grpSp>
        <p:nvGrpSpPr>
          <p:cNvPr id="12" name="Group 12"/>
          <p:cNvGrpSpPr/>
          <p:nvPr/>
        </p:nvGrpSpPr>
        <p:grpSpPr>
          <a:xfrm>
            <a:off x="1560607" y="2262226"/>
            <a:ext cx="15105187" cy="534188"/>
            <a:chOff x="0" y="0"/>
            <a:chExt cx="2536936" cy="89718"/>
          </a:xfrm>
        </p:grpSpPr>
        <p:sp>
          <p:nvSpPr>
            <p:cNvPr id="13" name="Freeform 13"/>
            <p:cNvSpPr/>
            <p:nvPr/>
          </p:nvSpPr>
          <p:spPr>
            <a:xfrm>
              <a:off x="0" y="0"/>
              <a:ext cx="2536936" cy="89718"/>
            </a:xfrm>
            <a:custGeom>
              <a:avLst/>
              <a:gdLst/>
              <a:ahLst/>
              <a:cxnLst/>
              <a:rect l="l" t="t" r="r" b="b"/>
              <a:pathLst>
                <a:path w="2536936" h="89718">
                  <a:moveTo>
                    <a:pt x="12301" y="0"/>
                  </a:moveTo>
                  <a:lnTo>
                    <a:pt x="2524636" y="0"/>
                  </a:lnTo>
                  <a:cubicBezTo>
                    <a:pt x="2531429" y="0"/>
                    <a:pt x="2536936" y="5507"/>
                    <a:pt x="2536936" y="12301"/>
                  </a:cubicBezTo>
                  <a:lnTo>
                    <a:pt x="2536936" y="77417"/>
                  </a:lnTo>
                  <a:cubicBezTo>
                    <a:pt x="2536936" y="80679"/>
                    <a:pt x="2535640" y="83808"/>
                    <a:pt x="2533334" y="86115"/>
                  </a:cubicBezTo>
                  <a:cubicBezTo>
                    <a:pt x="2531027" y="88422"/>
                    <a:pt x="2527898" y="89718"/>
                    <a:pt x="2524636" y="89718"/>
                  </a:cubicBezTo>
                  <a:lnTo>
                    <a:pt x="12301" y="89718"/>
                  </a:lnTo>
                  <a:cubicBezTo>
                    <a:pt x="9038" y="89718"/>
                    <a:pt x="5910" y="88422"/>
                    <a:pt x="3603" y="86115"/>
                  </a:cubicBezTo>
                  <a:cubicBezTo>
                    <a:pt x="1296" y="83808"/>
                    <a:pt x="0" y="80679"/>
                    <a:pt x="0" y="77417"/>
                  </a:cubicBezTo>
                  <a:lnTo>
                    <a:pt x="0" y="12301"/>
                  </a:lnTo>
                  <a:cubicBezTo>
                    <a:pt x="0" y="9038"/>
                    <a:pt x="1296" y="5910"/>
                    <a:pt x="3603" y="3603"/>
                  </a:cubicBezTo>
                  <a:cubicBezTo>
                    <a:pt x="5910" y="1296"/>
                    <a:pt x="9038" y="0"/>
                    <a:pt x="12301" y="0"/>
                  </a:cubicBezTo>
                  <a:close/>
                </a:path>
              </a:pathLst>
            </a:custGeom>
            <a:solidFill>
              <a:srgbClr val="FFFFFF"/>
            </a:solidFill>
          </p:spPr>
        </p:sp>
        <p:sp>
          <p:nvSpPr>
            <p:cNvPr id="14" name="TextBox 14"/>
            <p:cNvSpPr txBox="1"/>
            <p:nvPr/>
          </p:nvSpPr>
          <p:spPr>
            <a:xfrm>
              <a:off x="0" y="-28575"/>
              <a:ext cx="2536936" cy="118293"/>
            </a:xfrm>
            <a:prstGeom prst="rect">
              <a:avLst/>
            </a:prstGeom>
          </p:spPr>
          <p:txBody>
            <a:bodyPr lIns="50800" tIns="50800" rIns="50800" bIns="50800" rtlCol="0" anchor="ctr"/>
            <a:lstStyle/>
            <a:p>
              <a:pPr algn="ctr">
                <a:lnSpc>
                  <a:spcPts val="2520"/>
                </a:lnSpc>
              </a:pPr>
              <a:endParaRPr/>
            </a:p>
          </p:txBody>
        </p:sp>
      </p:grpSp>
      <p:grpSp>
        <p:nvGrpSpPr>
          <p:cNvPr id="15" name="Group 15"/>
          <p:cNvGrpSpPr/>
          <p:nvPr/>
        </p:nvGrpSpPr>
        <p:grpSpPr>
          <a:xfrm>
            <a:off x="1999831" y="2451424"/>
            <a:ext cx="588426" cy="155793"/>
            <a:chOff x="0" y="0"/>
            <a:chExt cx="784568" cy="207724"/>
          </a:xfrm>
        </p:grpSpPr>
        <p:grpSp>
          <p:nvGrpSpPr>
            <p:cNvPr id="16" name="Group 16"/>
            <p:cNvGrpSpPr/>
            <p:nvPr/>
          </p:nvGrpSpPr>
          <p:grpSpPr>
            <a:xfrm>
              <a:off x="0" y="0"/>
              <a:ext cx="206436" cy="207724"/>
              <a:chOff x="0" y="0"/>
              <a:chExt cx="6310600" cy="6350000"/>
            </a:xfrm>
          </p:grpSpPr>
          <p:sp>
            <p:nvSpPr>
              <p:cNvPr id="17" name="Freeform 17"/>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FF1616"/>
              </a:solidFill>
            </p:spPr>
          </p:sp>
        </p:grpSp>
        <p:grpSp>
          <p:nvGrpSpPr>
            <p:cNvPr id="18" name="Group 18"/>
            <p:cNvGrpSpPr/>
            <p:nvPr/>
          </p:nvGrpSpPr>
          <p:grpSpPr>
            <a:xfrm>
              <a:off x="289066" y="0"/>
              <a:ext cx="206436" cy="207724"/>
              <a:chOff x="0" y="0"/>
              <a:chExt cx="6310600" cy="6350000"/>
            </a:xfrm>
          </p:grpSpPr>
          <p:sp>
            <p:nvSpPr>
              <p:cNvPr id="19" name="Freeform 19"/>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FFDE59"/>
              </a:solidFill>
            </p:spPr>
          </p:sp>
        </p:grpSp>
        <p:grpSp>
          <p:nvGrpSpPr>
            <p:cNvPr id="20" name="Group 20"/>
            <p:cNvGrpSpPr/>
            <p:nvPr/>
          </p:nvGrpSpPr>
          <p:grpSpPr>
            <a:xfrm>
              <a:off x="578132" y="0"/>
              <a:ext cx="206436" cy="207724"/>
              <a:chOff x="0" y="0"/>
              <a:chExt cx="6310600" cy="6350000"/>
            </a:xfrm>
          </p:grpSpPr>
          <p:sp>
            <p:nvSpPr>
              <p:cNvPr id="21" name="Freeform 21"/>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008037"/>
              </a:solidFill>
            </p:spPr>
          </p:sp>
        </p:grpSp>
      </p:grpSp>
      <p:sp>
        <p:nvSpPr>
          <p:cNvPr id="22" name="TextBox 22"/>
          <p:cNvSpPr txBox="1"/>
          <p:nvPr/>
        </p:nvSpPr>
        <p:spPr>
          <a:xfrm>
            <a:off x="1766328" y="2926719"/>
            <a:ext cx="5684143" cy="6064885"/>
          </a:xfrm>
          <a:prstGeom prst="rect">
            <a:avLst/>
          </a:prstGeom>
        </p:spPr>
        <p:txBody>
          <a:bodyPr lIns="0" tIns="0" rIns="0" bIns="0" rtlCol="0" anchor="t">
            <a:spAutoFit/>
          </a:bodyPr>
          <a:lstStyle/>
          <a:p>
            <a:pPr algn="l">
              <a:lnSpc>
                <a:spcPts val="2240"/>
              </a:lnSpc>
              <a:spcBef>
                <a:spcPct val="0"/>
              </a:spcBef>
            </a:pPr>
            <a:r>
              <a:rPr lang="en-US" sz="1600">
                <a:solidFill>
                  <a:srgbClr val="FFFFFF"/>
                </a:solidFill>
                <a:latin typeface="Canva Sans"/>
                <a:ea typeface="Canva Sans"/>
                <a:cs typeface="Canva Sans"/>
                <a:sym typeface="Canva Sans"/>
              </a:rPr>
              <a:t>import javax.persistence.Entity;</a:t>
            </a:r>
          </a:p>
          <a:p>
            <a:pPr algn="l">
              <a:lnSpc>
                <a:spcPts val="2240"/>
              </a:lnSpc>
              <a:spcBef>
                <a:spcPct val="0"/>
              </a:spcBef>
            </a:pPr>
            <a:r>
              <a:rPr lang="en-US" sz="1600">
                <a:solidFill>
                  <a:srgbClr val="FFFFFF"/>
                </a:solidFill>
                <a:latin typeface="Canva Sans"/>
                <a:ea typeface="Canva Sans"/>
                <a:cs typeface="Canva Sans"/>
                <a:sym typeface="Canva Sans"/>
              </a:rPr>
              <a:t>import javax.persistence.Id;</a:t>
            </a:r>
          </a:p>
          <a:p>
            <a:pPr algn="l">
              <a:lnSpc>
                <a:spcPts val="2240"/>
              </a:lnSpc>
              <a:spcBef>
                <a:spcPct val="0"/>
              </a:spcBef>
            </a:pPr>
            <a:r>
              <a:rPr lang="en-US" sz="1600">
                <a:solidFill>
                  <a:srgbClr val="FFFFFF"/>
                </a:solidFill>
                <a:latin typeface="Canva Sans"/>
                <a:ea typeface="Canva Sans"/>
                <a:cs typeface="Canva Sans"/>
                <a:sym typeface="Canva Sans"/>
              </a:rPr>
              <a:t>import javax.persistence.GeneratedValue;</a:t>
            </a:r>
          </a:p>
          <a:p>
            <a:pPr algn="l">
              <a:lnSpc>
                <a:spcPts val="2240"/>
              </a:lnSpc>
              <a:spcBef>
                <a:spcPct val="0"/>
              </a:spcBef>
            </a:pPr>
            <a:r>
              <a:rPr lang="en-US" sz="1600">
                <a:solidFill>
                  <a:srgbClr val="FFFFFF"/>
                </a:solidFill>
                <a:latin typeface="Canva Sans"/>
                <a:ea typeface="Canva Sans"/>
                <a:cs typeface="Canva Sans"/>
                <a:sym typeface="Canva Sans"/>
              </a:rPr>
              <a:t>import javax.persistence.GenerationType;</a:t>
            </a:r>
          </a:p>
          <a:p>
            <a:pPr algn="l">
              <a:lnSpc>
                <a:spcPts val="2240"/>
              </a:lnSpc>
              <a:spcBef>
                <a:spcPct val="0"/>
              </a:spcBef>
            </a:pPr>
            <a:r>
              <a:rPr lang="en-US" sz="1600">
                <a:solidFill>
                  <a:srgbClr val="FFFFFF"/>
                </a:solidFill>
                <a:latin typeface="Canva Sans"/>
                <a:ea typeface="Canva Sans"/>
                <a:cs typeface="Canva Sans"/>
                <a:sym typeface="Canva Sans"/>
              </a:rPr>
              <a:t>import javax.persistence.Column;</a:t>
            </a:r>
          </a:p>
          <a:p>
            <a:pPr algn="l">
              <a:lnSpc>
                <a:spcPts val="2240"/>
              </a:lnSpc>
              <a:spcBef>
                <a:spcPct val="0"/>
              </a:spcBef>
            </a:pPr>
            <a:endParaRPr lang="en-US" sz="1600">
              <a:solidFill>
                <a:srgbClr val="FFFFFF"/>
              </a:solidFill>
              <a:latin typeface="Canva Sans"/>
              <a:ea typeface="Canva Sans"/>
              <a:cs typeface="Canva Sans"/>
              <a:sym typeface="Canva Sans"/>
            </a:endParaRPr>
          </a:p>
          <a:p>
            <a:pPr algn="l">
              <a:lnSpc>
                <a:spcPts val="2240"/>
              </a:lnSpc>
              <a:spcBef>
                <a:spcPct val="0"/>
              </a:spcBef>
            </a:pPr>
            <a:r>
              <a:rPr lang="en-US" sz="1600">
                <a:solidFill>
                  <a:srgbClr val="FFFFFF"/>
                </a:solidFill>
                <a:latin typeface="Canva Sans"/>
                <a:ea typeface="Canva Sans"/>
                <a:cs typeface="Canva Sans"/>
                <a:sym typeface="Canva Sans"/>
              </a:rPr>
              <a:t>@Entity</a:t>
            </a:r>
          </a:p>
          <a:p>
            <a:pPr algn="l">
              <a:lnSpc>
                <a:spcPts val="2240"/>
              </a:lnSpc>
              <a:spcBef>
                <a:spcPct val="0"/>
              </a:spcBef>
            </a:pPr>
            <a:r>
              <a:rPr lang="en-US" sz="1600">
                <a:solidFill>
                  <a:srgbClr val="FFFFFF"/>
                </a:solidFill>
                <a:latin typeface="Canva Sans"/>
                <a:ea typeface="Canva Sans"/>
                <a:cs typeface="Canva Sans"/>
                <a:sym typeface="Canva Sans"/>
              </a:rPr>
              <a:t>public class User {</a:t>
            </a:r>
          </a:p>
          <a:p>
            <a:pPr algn="l">
              <a:lnSpc>
                <a:spcPts val="2240"/>
              </a:lnSpc>
              <a:spcBef>
                <a:spcPct val="0"/>
              </a:spcBef>
            </a:pPr>
            <a:endParaRPr lang="en-US" sz="1600">
              <a:solidFill>
                <a:srgbClr val="FFFFFF"/>
              </a:solidFill>
              <a:latin typeface="Canva Sans"/>
              <a:ea typeface="Canva Sans"/>
              <a:cs typeface="Canva Sans"/>
              <a:sym typeface="Canva Sans"/>
            </a:endParaRPr>
          </a:p>
          <a:p>
            <a:pPr algn="l">
              <a:lnSpc>
                <a:spcPts val="2240"/>
              </a:lnSpc>
              <a:spcBef>
                <a:spcPct val="0"/>
              </a:spcBef>
            </a:pPr>
            <a:r>
              <a:rPr lang="en-US" sz="1600">
                <a:solidFill>
                  <a:srgbClr val="FFFFFF"/>
                </a:solidFill>
                <a:latin typeface="Canva Sans"/>
                <a:ea typeface="Canva Sans"/>
                <a:cs typeface="Canva Sans"/>
                <a:sym typeface="Canva Sans"/>
              </a:rPr>
              <a:t>    @Id</a:t>
            </a:r>
          </a:p>
          <a:p>
            <a:pPr algn="l">
              <a:lnSpc>
                <a:spcPts val="2240"/>
              </a:lnSpc>
              <a:spcBef>
                <a:spcPct val="0"/>
              </a:spcBef>
            </a:pPr>
            <a:r>
              <a:rPr lang="en-US" sz="1600">
                <a:solidFill>
                  <a:srgbClr val="FFFFFF"/>
                </a:solidFill>
                <a:latin typeface="Canva Sans"/>
                <a:ea typeface="Canva Sans"/>
                <a:cs typeface="Canva Sans"/>
                <a:sym typeface="Canva Sans"/>
              </a:rPr>
              <a:t>    @GeneratedValue(strategy = GenerationType.IDENTITY)</a:t>
            </a:r>
          </a:p>
          <a:p>
            <a:pPr algn="l">
              <a:lnSpc>
                <a:spcPts val="2240"/>
              </a:lnSpc>
              <a:spcBef>
                <a:spcPct val="0"/>
              </a:spcBef>
            </a:pPr>
            <a:r>
              <a:rPr lang="en-US" sz="1600">
                <a:solidFill>
                  <a:srgbClr val="FFFFFF"/>
                </a:solidFill>
                <a:latin typeface="Canva Sans"/>
                <a:ea typeface="Canva Sans"/>
                <a:cs typeface="Canva Sans"/>
                <a:sym typeface="Canva Sans"/>
              </a:rPr>
              <a:t>    private Long id;</a:t>
            </a:r>
          </a:p>
          <a:p>
            <a:pPr algn="l">
              <a:lnSpc>
                <a:spcPts val="2240"/>
              </a:lnSpc>
              <a:spcBef>
                <a:spcPct val="0"/>
              </a:spcBef>
            </a:pPr>
            <a:endParaRPr lang="en-US" sz="1600">
              <a:solidFill>
                <a:srgbClr val="FFFFFF"/>
              </a:solidFill>
              <a:latin typeface="Canva Sans"/>
              <a:ea typeface="Canva Sans"/>
              <a:cs typeface="Canva Sans"/>
              <a:sym typeface="Canva Sans"/>
            </a:endParaRPr>
          </a:p>
          <a:p>
            <a:pPr algn="l">
              <a:lnSpc>
                <a:spcPts val="2240"/>
              </a:lnSpc>
              <a:spcBef>
                <a:spcPct val="0"/>
              </a:spcBef>
            </a:pPr>
            <a:r>
              <a:rPr lang="en-US" sz="1600">
                <a:solidFill>
                  <a:srgbClr val="FFFFFF"/>
                </a:solidFill>
                <a:latin typeface="Canva Sans"/>
                <a:ea typeface="Canva Sans"/>
                <a:cs typeface="Canva Sans"/>
                <a:sym typeface="Canva Sans"/>
              </a:rPr>
              <a:t>    @Column(nullable = false, unique = true)</a:t>
            </a:r>
          </a:p>
          <a:p>
            <a:pPr algn="l">
              <a:lnSpc>
                <a:spcPts val="2240"/>
              </a:lnSpc>
              <a:spcBef>
                <a:spcPct val="0"/>
              </a:spcBef>
            </a:pPr>
            <a:r>
              <a:rPr lang="en-US" sz="1600">
                <a:solidFill>
                  <a:srgbClr val="FFFFFF"/>
                </a:solidFill>
                <a:latin typeface="Canva Sans"/>
                <a:ea typeface="Canva Sans"/>
                <a:cs typeface="Canva Sans"/>
                <a:sym typeface="Canva Sans"/>
              </a:rPr>
              <a:t>    private String username;</a:t>
            </a:r>
          </a:p>
          <a:p>
            <a:pPr algn="l">
              <a:lnSpc>
                <a:spcPts val="2240"/>
              </a:lnSpc>
              <a:spcBef>
                <a:spcPct val="0"/>
              </a:spcBef>
            </a:pPr>
            <a:endParaRPr lang="en-US" sz="1600">
              <a:solidFill>
                <a:srgbClr val="FFFFFF"/>
              </a:solidFill>
              <a:latin typeface="Canva Sans"/>
              <a:ea typeface="Canva Sans"/>
              <a:cs typeface="Canva Sans"/>
              <a:sym typeface="Canva Sans"/>
            </a:endParaRPr>
          </a:p>
          <a:p>
            <a:pPr algn="l">
              <a:lnSpc>
                <a:spcPts val="2240"/>
              </a:lnSpc>
              <a:spcBef>
                <a:spcPct val="0"/>
              </a:spcBef>
            </a:pPr>
            <a:r>
              <a:rPr lang="en-US" sz="1600">
                <a:solidFill>
                  <a:srgbClr val="FFFFFF"/>
                </a:solidFill>
                <a:latin typeface="Canva Sans"/>
                <a:ea typeface="Canva Sans"/>
                <a:cs typeface="Canva Sans"/>
                <a:sym typeface="Canva Sans"/>
              </a:rPr>
              <a:t>    @Column(nullable = false)</a:t>
            </a:r>
          </a:p>
          <a:p>
            <a:pPr algn="l">
              <a:lnSpc>
                <a:spcPts val="2240"/>
              </a:lnSpc>
              <a:spcBef>
                <a:spcPct val="0"/>
              </a:spcBef>
            </a:pPr>
            <a:r>
              <a:rPr lang="en-US" sz="1600">
                <a:solidFill>
                  <a:srgbClr val="FFFFFF"/>
                </a:solidFill>
                <a:latin typeface="Canva Sans"/>
                <a:ea typeface="Canva Sans"/>
                <a:cs typeface="Canva Sans"/>
                <a:sym typeface="Canva Sans"/>
              </a:rPr>
              <a:t>    private String password;</a:t>
            </a:r>
          </a:p>
          <a:p>
            <a:pPr algn="l">
              <a:lnSpc>
                <a:spcPts val="2240"/>
              </a:lnSpc>
              <a:spcBef>
                <a:spcPct val="0"/>
              </a:spcBef>
            </a:pPr>
            <a:endParaRPr lang="en-US" sz="1600">
              <a:solidFill>
                <a:srgbClr val="FFFFFF"/>
              </a:solidFill>
              <a:latin typeface="Canva Sans"/>
              <a:ea typeface="Canva Sans"/>
              <a:cs typeface="Canva Sans"/>
              <a:sym typeface="Canva Sans"/>
            </a:endParaRPr>
          </a:p>
          <a:p>
            <a:pPr algn="l">
              <a:lnSpc>
                <a:spcPts val="2240"/>
              </a:lnSpc>
              <a:spcBef>
                <a:spcPct val="0"/>
              </a:spcBef>
            </a:pPr>
            <a:r>
              <a:rPr lang="en-US" sz="1600">
                <a:solidFill>
                  <a:srgbClr val="FFFFFF"/>
                </a:solidFill>
                <a:latin typeface="Canva Sans"/>
                <a:ea typeface="Canva Sans"/>
                <a:cs typeface="Canva Sans"/>
                <a:sym typeface="Canva Sans"/>
              </a:rPr>
              <a:t>    // No-argument constructor</a:t>
            </a:r>
          </a:p>
          <a:p>
            <a:pPr algn="l">
              <a:lnSpc>
                <a:spcPts val="2240"/>
              </a:lnSpc>
              <a:spcBef>
                <a:spcPct val="0"/>
              </a:spcBef>
            </a:pPr>
            <a:r>
              <a:rPr lang="en-US" sz="1600">
                <a:solidFill>
                  <a:srgbClr val="FFFFFF"/>
                </a:solidFill>
                <a:latin typeface="Canva Sans"/>
                <a:ea typeface="Canva Sans"/>
                <a:cs typeface="Canva Sans"/>
                <a:sym typeface="Canva Sans"/>
              </a:rPr>
              <a:t>    public User() {}</a:t>
            </a:r>
          </a:p>
          <a:p>
            <a:pPr algn="l">
              <a:lnSpc>
                <a:spcPts val="2240"/>
              </a:lnSpc>
              <a:spcBef>
                <a:spcPct val="0"/>
              </a:spcBef>
            </a:pPr>
            <a:endParaRPr lang="en-US" sz="1600">
              <a:solidFill>
                <a:srgbClr val="FFFFFF"/>
              </a:solidFill>
              <a:latin typeface="Canva Sans"/>
              <a:ea typeface="Canva Sans"/>
              <a:cs typeface="Canva Sans"/>
              <a:sym typeface="Canva Sans"/>
            </a:endParaRPr>
          </a:p>
        </p:txBody>
      </p:sp>
      <p:sp>
        <p:nvSpPr>
          <p:cNvPr id="23" name="TextBox 23"/>
          <p:cNvSpPr txBox="1"/>
          <p:nvPr/>
        </p:nvSpPr>
        <p:spPr>
          <a:xfrm>
            <a:off x="7925247" y="3266522"/>
            <a:ext cx="4347964" cy="4683760"/>
          </a:xfrm>
          <a:prstGeom prst="rect">
            <a:avLst/>
          </a:prstGeom>
        </p:spPr>
        <p:txBody>
          <a:bodyPr lIns="0" tIns="0" rIns="0" bIns="0" rtlCol="0" anchor="t">
            <a:spAutoFit/>
          </a:bodyPr>
          <a:lstStyle/>
          <a:p>
            <a:pPr algn="l">
              <a:lnSpc>
                <a:spcPts val="2240"/>
              </a:lnSpc>
            </a:pPr>
            <a:r>
              <a:rPr lang="en-US" sz="1600">
                <a:solidFill>
                  <a:srgbClr val="FFFFFF"/>
                </a:solidFill>
                <a:latin typeface="Canva Sans"/>
                <a:ea typeface="Canva Sans"/>
                <a:cs typeface="Canva Sans"/>
                <a:sym typeface="Canva Sans"/>
              </a:rPr>
              <a:t> // Getters and Setters</a:t>
            </a:r>
          </a:p>
          <a:p>
            <a:pPr algn="l">
              <a:lnSpc>
                <a:spcPts val="2240"/>
              </a:lnSpc>
            </a:pPr>
            <a:r>
              <a:rPr lang="en-US" sz="1600">
                <a:solidFill>
                  <a:srgbClr val="FFFFFF"/>
                </a:solidFill>
                <a:latin typeface="Canva Sans"/>
                <a:ea typeface="Canva Sans"/>
                <a:cs typeface="Canva Sans"/>
                <a:sym typeface="Canva Sans"/>
              </a:rPr>
              <a:t> public Long getId() {</a:t>
            </a:r>
          </a:p>
          <a:p>
            <a:pPr algn="l">
              <a:lnSpc>
                <a:spcPts val="2240"/>
              </a:lnSpc>
            </a:pPr>
            <a:r>
              <a:rPr lang="en-US" sz="1600">
                <a:solidFill>
                  <a:srgbClr val="FFFFFF"/>
                </a:solidFill>
                <a:latin typeface="Canva Sans"/>
                <a:ea typeface="Canva Sans"/>
                <a:cs typeface="Canva Sans"/>
                <a:sym typeface="Canva Sans"/>
              </a:rPr>
              <a:t> return id;</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pPr>
            <a:endParaRPr lang="en-US" sz="1600">
              <a:solidFill>
                <a:srgbClr val="FFFFFF"/>
              </a:solidFill>
              <a:latin typeface="Canva Sans"/>
              <a:ea typeface="Canva Sans"/>
              <a:cs typeface="Canva Sans"/>
              <a:sym typeface="Canva Sans"/>
            </a:endParaRPr>
          </a:p>
          <a:p>
            <a:pPr algn="l">
              <a:lnSpc>
                <a:spcPts val="2240"/>
              </a:lnSpc>
            </a:pPr>
            <a:r>
              <a:rPr lang="en-US" sz="1600">
                <a:solidFill>
                  <a:srgbClr val="FFFFFF"/>
                </a:solidFill>
                <a:latin typeface="Canva Sans"/>
                <a:ea typeface="Canva Sans"/>
                <a:cs typeface="Canva Sans"/>
                <a:sym typeface="Canva Sans"/>
              </a:rPr>
              <a:t> public void setId(Long id) {</a:t>
            </a:r>
          </a:p>
          <a:p>
            <a:pPr algn="l">
              <a:lnSpc>
                <a:spcPts val="2240"/>
              </a:lnSpc>
            </a:pPr>
            <a:r>
              <a:rPr lang="en-US" sz="1600">
                <a:solidFill>
                  <a:srgbClr val="FFFFFF"/>
                </a:solidFill>
                <a:latin typeface="Canva Sans"/>
                <a:ea typeface="Canva Sans"/>
                <a:cs typeface="Canva Sans"/>
                <a:sym typeface="Canva Sans"/>
              </a:rPr>
              <a:t> this.id = id;</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pPr>
            <a:endParaRPr lang="en-US" sz="1600">
              <a:solidFill>
                <a:srgbClr val="FFFFFF"/>
              </a:solidFill>
              <a:latin typeface="Canva Sans"/>
              <a:ea typeface="Canva Sans"/>
              <a:cs typeface="Canva Sans"/>
              <a:sym typeface="Canva Sans"/>
            </a:endParaRPr>
          </a:p>
          <a:p>
            <a:pPr algn="l">
              <a:lnSpc>
                <a:spcPts val="2240"/>
              </a:lnSpc>
            </a:pPr>
            <a:r>
              <a:rPr lang="en-US" sz="1600">
                <a:solidFill>
                  <a:srgbClr val="FFFFFF"/>
                </a:solidFill>
                <a:latin typeface="Canva Sans"/>
                <a:ea typeface="Canva Sans"/>
                <a:cs typeface="Canva Sans"/>
                <a:sym typeface="Canva Sans"/>
              </a:rPr>
              <a:t> public String getUsername() {</a:t>
            </a:r>
          </a:p>
          <a:p>
            <a:pPr algn="l">
              <a:lnSpc>
                <a:spcPts val="2240"/>
              </a:lnSpc>
            </a:pPr>
            <a:r>
              <a:rPr lang="en-US" sz="1600">
                <a:solidFill>
                  <a:srgbClr val="FFFFFF"/>
                </a:solidFill>
                <a:latin typeface="Canva Sans"/>
                <a:ea typeface="Canva Sans"/>
                <a:cs typeface="Canva Sans"/>
                <a:sym typeface="Canva Sans"/>
              </a:rPr>
              <a:t> return username;</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pPr>
            <a:endParaRPr lang="en-US" sz="1600">
              <a:solidFill>
                <a:srgbClr val="FFFFFF"/>
              </a:solidFill>
              <a:latin typeface="Canva Sans"/>
              <a:ea typeface="Canva Sans"/>
              <a:cs typeface="Canva Sans"/>
              <a:sym typeface="Canva Sans"/>
            </a:endParaRPr>
          </a:p>
          <a:p>
            <a:pPr algn="l">
              <a:lnSpc>
                <a:spcPts val="2240"/>
              </a:lnSpc>
            </a:pPr>
            <a:r>
              <a:rPr lang="en-US" sz="1600">
                <a:solidFill>
                  <a:srgbClr val="FFFFFF"/>
                </a:solidFill>
                <a:latin typeface="Canva Sans"/>
                <a:ea typeface="Canva Sans"/>
                <a:cs typeface="Canva Sans"/>
                <a:sym typeface="Canva Sans"/>
              </a:rPr>
              <a:t> public void setUsername(String username) {</a:t>
            </a:r>
          </a:p>
          <a:p>
            <a:pPr algn="l">
              <a:lnSpc>
                <a:spcPts val="2240"/>
              </a:lnSpc>
            </a:pPr>
            <a:r>
              <a:rPr lang="en-US" sz="1600">
                <a:solidFill>
                  <a:srgbClr val="FFFFFF"/>
                </a:solidFill>
                <a:latin typeface="Canva Sans"/>
                <a:ea typeface="Canva Sans"/>
                <a:cs typeface="Canva Sans"/>
                <a:sym typeface="Canva Sans"/>
              </a:rPr>
              <a:t> this.username = username;</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spcBef>
                <a:spcPct val="0"/>
              </a:spcBef>
            </a:pPr>
            <a:endParaRPr lang="en-US" sz="1600">
              <a:solidFill>
                <a:srgbClr val="FFFFFF"/>
              </a:solidFill>
              <a:latin typeface="Canva Sans"/>
              <a:ea typeface="Canva Sans"/>
              <a:cs typeface="Canva Sans"/>
              <a:sym typeface="Canva Sans"/>
            </a:endParaRPr>
          </a:p>
        </p:txBody>
      </p:sp>
      <p:sp>
        <p:nvSpPr>
          <p:cNvPr id="24" name="TextBox 24"/>
          <p:cNvSpPr txBox="1"/>
          <p:nvPr/>
        </p:nvSpPr>
        <p:spPr>
          <a:xfrm>
            <a:off x="12749462" y="4233309"/>
            <a:ext cx="4279206" cy="2750185"/>
          </a:xfrm>
          <a:prstGeom prst="rect">
            <a:avLst/>
          </a:prstGeom>
        </p:spPr>
        <p:txBody>
          <a:bodyPr lIns="0" tIns="0" rIns="0" bIns="0" rtlCol="0" anchor="t">
            <a:spAutoFit/>
          </a:bodyPr>
          <a:lstStyle/>
          <a:p>
            <a:pPr algn="l">
              <a:lnSpc>
                <a:spcPts val="2240"/>
              </a:lnSpc>
            </a:pPr>
            <a:endParaRPr/>
          </a:p>
          <a:p>
            <a:pPr algn="l">
              <a:lnSpc>
                <a:spcPts val="2240"/>
              </a:lnSpc>
            </a:pPr>
            <a:r>
              <a:rPr lang="en-US" sz="1600">
                <a:solidFill>
                  <a:srgbClr val="FFFFFF"/>
                </a:solidFill>
                <a:latin typeface="Canva Sans"/>
                <a:ea typeface="Canva Sans"/>
                <a:cs typeface="Canva Sans"/>
                <a:sym typeface="Canva Sans"/>
              </a:rPr>
              <a:t> public String getPassword() {</a:t>
            </a:r>
          </a:p>
          <a:p>
            <a:pPr algn="l">
              <a:lnSpc>
                <a:spcPts val="2240"/>
              </a:lnSpc>
            </a:pPr>
            <a:r>
              <a:rPr lang="en-US" sz="1600">
                <a:solidFill>
                  <a:srgbClr val="FFFFFF"/>
                </a:solidFill>
                <a:latin typeface="Canva Sans"/>
                <a:ea typeface="Canva Sans"/>
                <a:cs typeface="Canva Sans"/>
                <a:sym typeface="Canva Sans"/>
              </a:rPr>
              <a:t> return password;</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pPr>
            <a:endParaRPr lang="en-US" sz="1600">
              <a:solidFill>
                <a:srgbClr val="FFFFFF"/>
              </a:solidFill>
              <a:latin typeface="Canva Sans"/>
              <a:ea typeface="Canva Sans"/>
              <a:cs typeface="Canva Sans"/>
              <a:sym typeface="Canva Sans"/>
            </a:endParaRPr>
          </a:p>
          <a:p>
            <a:pPr algn="l">
              <a:lnSpc>
                <a:spcPts val="2240"/>
              </a:lnSpc>
            </a:pPr>
            <a:r>
              <a:rPr lang="en-US" sz="1600">
                <a:solidFill>
                  <a:srgbClr val="FFFFFF"/>
                </a:solidFill>
                <a:latin typeface="Canva Sans"/>
                <a:ea typeface="Canva Sans"/>
                <a:cs typeface="Canva Sans"/>
                <a:sym typeface="Canva Sans"/>
              </a:rPr>
              <a:t> public void setPassword(String password) {</a:t>
            </a:r>
          </a:p>
          <a:p>
            <a:pPr algn="l">
              <a:lnSpc>
                <a:spcPts val="2240"/>
              </a:lnSpc>
            </a:pPr>
            <a:r>
              <a:rPr lang="en-US" sz="1600">
                <a:solidFill>
                  <a:srgbClr val="FFFFFF"/>
                </a:solidFill>
                <a:latin typeface="Canva Sans"/>
                <a:ea typeface="Canva Sans"/>
                <a:cs typeface="Canva Sans"/>
                <a:sym typeface="Canva Sans"/>
              </a:rPr>
              <a:t> this.password = password;</a:t>
            </a:r>
          </a:p>
          <a:p>
            <a:pPr algn="l">
              <a:lnSpc>
                <a:spcPts val="2240"/>
              </a:lnSpc>
            </a:pPr>
            <a:r>
              <a:rPr lang="en-US" sz="1600">
                <a:solidFill>
                  <a:srgbClr val="FFFFFF"/>
                </a:solidFill>
                <a:latin typeface="Canva Sans"/>
                <a:ea typeface="Canva Sans"/>
                <a:cs typeface="Canva Sans"/>
                <a:sym typeface="Canva Sans"/>
              </a:rPr>
              <a:t> }</a:t>
            </a:r>
          </a:p>
          <a:p>
            <a:pPr algn="l">
              <a:lnSpc>
                <a:spcPts val="2240"/>
              </a:lnSpc>
            </a:pPr>
            <a:r>
              <a:rPr lang="en-US" sz="1600">
                <a:solidFill>
                  <a:srgbClr val="FFFFFF"/>
                </a:solidFill>
                <a:latin typeface="Canva Sans"/>
                <a:ea typeface="Canva Sans"/>
                <a:cs typeface="Canva Sans"/>
                <a:sym typeface="Canva Sans"/>
              </a:rPr>
              <a:t>}</a:t>
            </a:r>
          </a:p>
          <a:p>
            <a:pPr algn="l">
              <a:lnSpc>
                <a:spcPts val="2240"/>
              </a:lnSpc>
              <a:spcBef>
                <a:spcPct val="0"/>
              </a:spcBef>
            </a:pPr>
            <a:endParaRPr lang="en-US" sz="1600">
              <a:solidFill>
                <a:srgbClr val="FFFFFF"/>
              </a:solidFill>
              <a:latin typeface="Canva Sans"/>
              <a:ea typeface="Canva Sans"/>
              <a:cs typeface="Canva Sans"/>
              <a:sym typeface="Canva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4185837"/>
            <a:ext cx="16230600" cy="2209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Entities in a Spring Boot application are linked with a database through the use of JPA (Java Persistence API) and database drivers. Here's a detailed explanation of how this connection is established and maintained: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6607" y="552450"/>
            <a:ext cx="1143478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UML DIAGRAMS</a:t>
            </a:r>
          </a:p>
        </p:txBody>
      </p:sp>
      <p:grpSp>
        <p:nvGrpSpPr>
          <p:cNvPr id="3" name="Group 3"/>
          <p:cNvGrpSpPr/>
          <p:nvPr/>
        </p:nvGrpSpPr>
        <p:grpSpPr>
          <a:xfrm>
            <a:off x="2124360" y="1877223"/>
            <a:ext cx="14039280" cy="6981303"/>
            <a:chOff x="0" y="0"/>
            <a:chExt cx="5614789" cy="2792062"/>
          </a:xfrm>
        </p:grpSpPr>
        <p:sp>
          <p:nvSpPr>
            <p:cNvPr id="4" name="Freeform 4"/>
            <p:cNvSpPr/>
            <p:nvPr/>
          </p:nvSpPr>
          <p:spPr>
            <a:xfrm>
              <a:off x="0" y="0"/>
              <a:ext cx="5614789" cy="2792063"/>
            </a:xfrm>
            <a:custGeom>
              <a:avLst/>
              <a:gdLst/>
              <a:ahLst/>
              <a:cxnLst/>
              <a:rect l="l" t="t" r="r" b="b"/>
              <a:pathLst>
                <a:path w="5614789" h="2792063">
                  <a:moveTo>
                    <a:pt x="5490329" y="2792062"/>
                  </a:moveTo>
                  <a:lnTo>
                    <a:pt x="124460" y="2792062"/>
                  </a:lnTo>
                  <a:cubicBezTo>
                    <a:pt x="55880" y="2792062"/>
                    <a:pt x="0" y="2736182"/>
                    <a:pt x="0" y="2667602"/>
                  </a:cubicBezTo>
                  <a:lnTo>
                    <a:pt x="0" y="124460"/>
                  </a:lnTo>
                  <a:cubicBezTo>
                    <a:pt x="0" y="55880"/>
                    <a:pt x="55880" y="0"/>
                    <a:pt x="124460" y="0"/>
                  </a:cubicBezTo>
                  <a:lnTo>
                    <a:pt x="5490329" y="0"/>
                  </a:lnTo>
                  <a:cubicBezTo>
                    <a:pt x="5558909" y="0"/>
                    <a:pt x="5614789" y="55880"/>
                    <a:pt x="5614789" y="124460"/>
                  </a:cubicBezTo>
                  <a:lnTo>
                    <a:pt x="5614789" y="2667602"/>
                  </a:lnTo>
                  <a:cubicBezTo>
                    <a:pt x="5614789" y="2736182"/>
                    <a:pt x="5558909" y="2792063"/>
                    <a:pt x="5490329" y="2792063"/>
                  </a:cubicBezTo>
                  <a:close/>
                </a:path>
              </a:pathLst>
            </a:custGeom>
            <a:solidFill>
              <a:srgbClr val="1E1E1E"/>
            </a:solidFill>
          </p:spPr>
        </p:sp>
      </p:grpSp>
      <p:grpSp>
        <p:nvGrpSpPr>
          <p:cNvPr id="5" name="Group 5"/>
          <p:cNvGrpSpPr/>
          <p:nvPr/>
        </p:nvGrpSpPr>
        <p:grpSpPr>
          <a:xfrm>
            <a:off x="2502016" y="2070938"/>
            <a:ext cx="13559170" cy="767736"/>
            <a:chOff x="0" y="0"/>
            <a:chExt cx="2277281" cy="128942"/>
          </a:xfrm>
        </p:grpSpPr>
        <p:sp>
          <p:nvSpPr>
            <p:cNvPr id="6" name="Freeform 6"/>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1F1F1"/>
            </a:solidFill>
          </p:spPr>
        </p:sp>
        <p:sp>
          <p:nvSpPr>
            <p:cNvPr id="7" name="TextBox 7"/>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8" name="Group 8"/>
          <p:cNvGrpSpPr/>
          <p:nvPr/>
        </p:nvGrpSpPr>
        <p:grpSpPr>
          <a:xfrm>
            <a:off x="2828379" y="2344708"/>
            <a:ext cx="836861" cy="220195"/>
            <a:chOff x="0" y="0"/>
            <a:chExt cx="1115814" cy="293593"/>
          </a:xfrm>
        </p:grpSpPr>
        <p:grpSp>
          <p:nvGrpSpPr>
            <p:cNvPr id="9" name="Group 9"/>
            <p:cNvGrpSpPr/>
            <p:nvPr/>
          </p:nvGrpSpPr>
          <p:grpSpPr>
            <a:xfrm>
              <a:off x="0" y="0"/>
              <a:ext cx="293593" cy="29359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1" name="Group 11"/>
            <p:cNvGrpSpPr/>
            <p:nvPr/>
          </p:nvGrpSpPr>
          <p:grpSpPr>
            <a:xfrm>
              <a:off x="411111" y="0"/>
              <a:ext cx="293593" cy="293593"/>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13" name="Group 13"/>
            <p:cNvGrpSpPr/>
            <p:nvPr/>
          </p:nvGrpSpPr>
          <p:grpSpPr>
            <a:xfrm>
              <a:off x="822221" y="0"/>
              <a:ext cx="293593" cy="293593"/>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15" name="TextBox 15"/>
          <p:cNvSpPr txBox="1"/>
          <p:nvPr/>
        </p:nvSpPr>
        <p:spPr>
          <a:xfrm>
            <a:off x="4114830" y="3844372"/>
            <a:ext cx="10333541" cy="3592071"/>
          </a:xfrm>
          <a:prstGeom prst="rect">
            <a:avLst/>
          </a:prstGeom>
        </p:spPr>
        <p:txBody>
          <a:bodyPr lIns="0" tIns="0" rIns="0" bIns="0" rtlCol="0" anchor="t">
            <a:spAutoFit/>
          </a:bodyPr>
          <a:lstStyle/>
          <a:p>
            <a:pPr algn="ctr">
              <a:lnSpc>
                <a:spcPts val="7325"/>
              </a:lnSpc>
            </a:pPr>
            <a:r>
              <a:rPr lang="en-US" sz="3299">
                <a:solidFill>
                  <a:srgbClr val="FFFFFF"/>
                </a:solidFill>
                <a:latin typeface="Canva Sans"/>
                <a:ea typeface="Canva Sans"/>
                <a:cs typeface="Canva Sans"/>
                <a:sym typeface="Canva Sans"/>
              </a:rPr>
              <a:t>Unified Modeling Language (UML) diagrams are a standard way to visualize the design of a system. They help understand, document, and communicate a system's structure and behavior.</a:t>
            </a:r>
          </a:p>
        </p:txBody>
      </p:sp>
      <p:sp>
        <p:nvSpPr>
          <p:cNvPr id="16" name="Freeform 16"/>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17" name="Group 17"/>
          <p:cNvGrpSpPr/>
          <p:nvPr/>
        </p:nvGrpSpPr>
        <p:grpSpPr>
          <a:xfrm>
            <a:off x="1028700" y="9691576"/>
            <a:ext cx="13129131" cy="144425"/>
            <a:chOff x="0" y="0"/>
            <a:chExt cx="3457878" cy="38038"/>
          </a:xfrm>
        </p:grpSpPr>
        <p:sp>
          <p:nvSpPr>
            <p:cNvPr id="18" name="Freeform 18"/>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19" name="TextBox 19"/>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a:off x="16412359" y="9691576"/>
            <a:ext cx="846941" cy="144425"/>
            <a:chOff x="0" y="0"/>
            <a:chExt cx="223063" cy="38038"/>
          </a:xfrm>
        </p:grpSpPr>
        <p:sp>
          <p:nvSpPr>
            <p:cNvPr id="21" name="Freeform 21"/>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22" name="TextBox 22"/>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1518837"/>
            <a:ext cx="16230600" cy="7543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1. Database Drivers</a:t>
            </a:r>
          </a:p>
          <a:p>
            <a:pPr algn="l">
              <a:lnSpc>
                <a:spcPts val="6000"/>
              </a:lnSpc>
            </a:pPr>
            <a:r>
              <a:rPr lang="en-US" sz="3000">
                <a:solidFill>
                  <a:srgbClr val="000000"/>
                </a:solidFill>
                <a:latin typeface="Canva Sans"/>
                <a:ea typeface="Canva Sans"/>
                <a:cs typeface="Canva Sans"/>
                <a:sym typeface="Canva Sans"/>
              </a:rPr>
              <a:t>Database drivers are libraries that enable Java applications to communicate with a specific database. These drivers implement the JDBC (Java Database Connectivity) API, which provides methods for connecting to a database, executing SQL queries, and retrieving results.</a:t>
            </a:r>
          </a:p>
          <a:p>
            <a:pPr algn="l">
              <a:lnSpc>
                <a:spcPts val="6000"/>
              </a:lnSpc>
            </a:pPr>
            <a:r>
              <a:rPr lang="en-US" sz="3000">
                <a:solidFill>
                  <a:srgbClr val="000000"/>
                </a:solidFill>
                <a:latin typeface="Canva Sans"/>
                <a:ea typeface="Canva Sans"/>
                <a:cs typeface="Canva Sans"/>
                <a:sym typeface="Canva Sans"/>
              </a:rPr>
              <a:t>2. Configuring the Data Source</a:t>
            </a:r>
          </a:p>
          <a:p>
            <a:pPr algn="l">
              <a:lnSpc>
                <a:spcPts val="6000"/>
              </a:lnSpc>
            </a:pPr>
            <a:r>
              <a:rPr lang="en-US" sz="3000">
                <a:solidFill>
                  <a:srgbClr val="000000"/>
                </a:solidFill>
                <a:latin typeface="Canva Sans"/>
                <a:ea typeface="Canva Sans"/>
                <a:cs typeface="Canva Sans"/>
                <a:sym typeface="Canva Sans"/>
              </a:rPr>
              <a:t>In a Spring Boot application, the data source configuration specifies the database connection details, including the URL, username, password, and driver class. This configuration can be done in the application.properties or application.yml file. For example, for a MySQL database: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1899837"/>
            <a:ext cx="16230600" cy="6781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3. Entity Classes</a:t>
            </a:r>
          </a:p>
          <a:p>
            <a:pPr algn="l">
              <a:lnSpc>
                <a:spcPts val="6000"/>
              </a:lnSpc>
            </a:pPr>
            <a:r>
              <a:rPr lang="en-US" sz="3000">
                <a:solidFill>
                  <a:srgbClr val="000000"/>
                </a:solidFill>
                <a:latin typeface="Canva Sans"/>
                <a:ea typeface="Canva Sans"/>
                <a:cs typeface="Canva Sans"/>
                <a:sym typeface="Canva Sans"/>
              </a:rPr>
              <a:t>Entities are Java classes annotated with @Entity, representing tables in the database. Each entity corresponds to a table, and the fields in the entity correspond to columns in that table.</a:t>
            </a:r>
          </a:p>
          <a:p>
            <a:pPr algn="l">
              <a:lnSpc>
                <a:spcPts val="6000"/>
              </a:lnSpc>
            </a:pPr>
            <a:r>
              <a:rPr lang="en-US" sz="3000">
                <a:solidFill>
                  <a:srgbClr val="000000"/>
                </a:solidFill>
                <a:latin typeface="Canva Sans"/>
                <a:ea typeface="Canva Sans"/>
                <a:cs typeface="Canva Sans"/>
                <a:sym typeface="Canva Sans"/>
              </a:rPr>
              <a:t>4. ORM (Object-Relational Mapping)</a:t>
            </a:r>
          </a:p>
          <a:p>
            <a:pPr algn="l">
              <a:lnSpc>
                <a:spcPts val="6000"/>
              </a:lnSpc>
            </a:pPr>
            <a:r>
              <a:rPr lang="en-US" sz="3000">
                <a:solidFill>
                  <a:srgbClr val="000000"/>
                </a:solidFill>
                <a:latin typeface="Canva Sans"/>
                <a:ea typeface="Canva Sans"/>
                <a:cs typeface="Canva Sans"/>
                <a:sym typeface="Canva Sans"/>
              </a:rPr>
              <a:t>JPA, along with an ORM provider like Hibernate (which is the default in Spring Boot), manages the mapping between the entity classes and the database tables. Hibernate translates the object-oriented Java code into SQL queries and handles the persistence of objects.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ENTITY</a:t>
            </a:r>
          </a:p>
        </p:txBody>
      </p:sp>
      <p:sp>
        <p:nvSpPr>
          <p:cNvPr id="3" name="TextBox 3"/>
          <p:cNvSpPr txBox="1"/>
          <p:nvPr/>
        </p:nvSpPr>
        <p:spPr>
          <a:xfrm>
            <a:off x="1028700" y="1899837"/>
            <a:ext cx="16230600" cy="6781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5. Entity Manager</a:t>
            </a:r>
          </a:p>
          <a:p>
            <a:pPr algn="l">
              <a:lnSpc>
                <a:spcPts val="6000"/>
              </a:lnSpc>
            </a:pPr>
            <a:r>
              <a:rPr lang="en-US" sz="3000">
                <a:solidFill>
                  <a:srgbClr val="000000"/>
                </a:solidFill>
                <a:latin typeface="Canva Sans"/>
                <a:ea typeface="Canva Sans"/>
                <a:cs typeface="Canva Sans"/>
                <a:sym typeface="Canva Sans"/>
              </a:rPr>
              <a:t>The EntityManager interface provides methods for interacting with the persistence context, including methods for querying and managing entities. Spring Data JPA simplifies this by providing repository interfaces that extend JpaRepository or CrudRepository, which include standard CRUD operations.</a:t>
            </a:r>
          </a:p>
          <a:p>
            <a:pPr algn="l">
              <a:lnSpc>
                <a:spcPts val="6000"/>
              </a:lnSpc>
            </a:pPr>
            <a:r>
              <a:rPr lang="en-US" sz="3000">
                <a:solidFill>
                  <a:srgbClr val="000000"/>
                </a:solidFill>
                <a:latin typeface="Canva Sans"/>
                <a:ea typeface="Canva Sans"/>
                <a:cs typeface="Canva Sans"/>
                <a:sym typeface="Canva Sans"/>
              </a:rPr>
              <a:t>6. Transaction Management</a:t>
            </a:r>
          </a:p>
          <a:p>
            <a:pPr algn="l">
              <a:lnSpc>
                <a:spcPts val="6000"/>
              </a:lnSpc>
            </a:pPr>
            <a:r>
              <a:rPr lang="en-US" sz="3000">
                <a:solidFill>
                  <a:srgbClr val="000000"/>
                </a:solidFill>
                <a:latin typeface="Canva Sans"/>
                <a:ea typeface="Canva Sans"/>
                <a:cs typeface="Canva Sans"/>
                <a:sym typeface="Canva Sans"/>
              </a:rPr>
              <a:t>Spring Boot manages database transactions using annotations like @Transactional. This ensures that a series of operations are executed within a transaction, maintaining data integrity.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3423837"/>
            <a:ext cx="16230600" cy="3733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Mapping in the context of Spring Boot and JPA (Java Persistence API) refers to the process of defining how Java objects (entities) correspond to database tables. It involves specifying the relationships between entities and how their fields (attributes) map to database columns. Here's a theoretical explanation of the key components and concepts involved in mapping: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3423837"/>
            <a:ext cx="16230600" cy="3733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Entity Mapping:</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@Entity: This annotation is used to mark a class as an entity, indicating that it should be mapped to a table in the database.</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@Table: This annotation specifies the name of the database table that the entity maps to. If not provided, the table name defaults to the class name.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3042837"/>
            <a:ext cx="16230600" cy="4495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Field Mapping:</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@Id: This annotation marks a field as the primary key of the entity.</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@GeneratedValue: This annotation is used to specify how the primary key should be generated (e.g., automatically by the database).</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@Column: This annotation maps a field to a specific column in the database table. It can also specify column properties like name, length, nullable, and uniqueness.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1137837"/>
            <a:ext cx="16230600" cy="8305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Relationship Mapping:</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@OneToOne: Defines a one-to-one relationship between two entities. It can be unidirectional or bidirectional.</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@OneToMany: Defines a one-to-many relationship, where one entity is related to multiple instances of another entity. Typically used with a List or Set.</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@ManyToOne: Defines a many-to-one relationship, where multiple instances of one entity are related to a single instance of another entity. This is the inverse of @OneToMany.</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@ManyToMany: Defines a many-to-many relationship, where multiple instances of one entity are related to multiple instances of another entity. Usually requires a join table to manage the relationship.</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3423837"/>
            <a:ext cx="16230600" cy="3733798"/>
          </a:xfrm>
          <a:prstGeom prst="rect">
            <a:avLst/>
          </a:prstGeom>
        </p:spPr>
        <p:txBody>
          <a:bodyPr lIns="0" tIns="0" rIns="0" bIns="0" rtlCol="0" anchor="t">
            <a:spAutoFit/>
          </a:bodyPr>
          <a:lstStyle/>
          <a:p>
            <a:pPr algn="l">
              <a:lnSpc>
                <a:spcPts val="6000"/>
              </a:lnSpc>
            </a:pPr>
            <a:r>
              <a:rPr lang="en-US" sz="3000">
                <a:solidFill>
                  <a:srgbClr val="000000"/>
                </a:solidFill>
                <a:latin typeface="Canva Sans"/>
                <a:ea typeface="Canva Sans"/>
                <a:cs typeface="Canva Sans"/>
                <a:sym typeface="Canva Sans"/>
              </a:rPr>
              <a:t>Join Annotations:</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@JoinColumn: Specifies the foreign key column in the relationship. Used in @OneToOne, @ManyToOne, and @OneToMany mappings.</a:t>
            </a:r>
          </a:p>
          <a:p>
            <a:pPr marL="647705" lvl="1" indent="-323852" algn="l">
              <a:lnSpc>
                <a:spcPts val="6000"/>
              </a:lnSpc>
              <a:buFont typeface="Arial"/>
              <a:buChar char="•"/>
            </a:pPr>
            <a:r>
              <a:rPr lang="en-US" sz="3000">
                <a:solidFill>
                  <a:srgbClr val="000000"/>
                </a:solidFill>
                <a:latin typeface="Canva Sans"/>
                <a:ea typeface="Canva Sans"/>
                <a:cs typeface="Canva Sans"/>
                <a:sym typeface="Canva Sans"/>
              </a:rPr>
              <a:t>@JoinTable: Specifies the join table for @ManyToMany relationships. It defines the join table name and the join columns.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ENTITY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028700" y="1987078"/>
            <a:ext cx="16230600" cy="7271222"/>
            <a:chOff x="0" y="0"/>
            <a:chExt cx="6491173" cy="2908011"/>
          </a:xfrm>
        </p:grpSpPr>
        <p:sp>
          <p:nvSpPr>
            <p:cNvPr id="11" name="Freeform 11"/>
            <p:cNvSpPr/>
            <p:nvPr/>
          </p:nvSpPr>
          <p:spPr>
            <a:xfrm>
              <a:off x="0" y="0"/>
              <a:ext cx="6491174" cy="2908011"/>
            </a:xfrm>
            <a:custGeom>
              <a:avLst/>
              <a:gdLst/>
              <a:ahLst/>
              <a:cxnLst/>
              <a:rect l="l" t="t" r="r" b="b"/>
              <a:pathLst>
                <a:path w="6491174" h="2908011">
                  <a:moveTo>
                    <a:pt x="6366713" y="2908011"/>
                  </a:moveTo>
                  <a:lnTo>
                    <a:pt x="124460" y="2908011"/>
                  </a:lnTo>
                  <a:cubicBezTo>
                    <a:pt x="55880" y="2908011"/>
                    <a:pt x="0" y="2852131"/>
                    <a:pt x="0" y="2783551"/>
                  </a:cubicBezTo>
                  <a:lnTo>
                    <a:pt x="0" y="124460"/>
                  </a:lnTo>
                  <a:cubicBezTo>
                    <a:pt x="0" y="55880"/>
                    <a:pt x="55880" y="0"/>
                    <a:pt x="124460" y="0"/>
                  </a:cubicBezTo>
                  <a:lnTo>
                    <a:pt x="6366713" y="0"/>
                  </a:lnTo>
                  <a:cubicBezTo>
                    <a:pt x="6435293" y="0"/>
                    <a:pt x="6491174" y="55880"/>
                    <a:pt x="6491174" y="124460"/>
                  </a:cubicBezTo>
                  <a:lnTo>
                    <a:pt x="6491174" y="2783551"/>
                  </a:lnTo>
                  <a:cubicBezTo>
                    <a:pt x="6491174" y="2852131"/>
                    <a:pt x="6435293" y="2908011"/>
                    <a:pt x="6366713" y="2908011"/>
                  </a:cubicBezTo>
                  <a:close/>
                </a:path>
              </a:pathLst>
            </a:custGeom>
            <a:solidFill>
              <a:srgbClr val="1E1E1E"/>
            </a:solidFill>
          </p:spPr>
        </p:sp>
      </p:grpSp>
      <p:grpSp>
        <p:nvGrpSpPr>
          <p:cNvPr id="12" name="Group 12"/>
          <p:cNvGrpSpPr/>
          <p:nvPr/>
        </p:nvGrpSpPr>
        <p:grpSpPr>
          <a:xfrm>
            <a:off x="1560607" y="2262226"/>
            <a:ext cx="15105187" cy="534188"/>
            <a:chOff x="0" y="0"/>
            <a:chExt cx="2536936" cy="89718"/>
          </a:xfrm>
        </p:grpSpPr>
        <p:sp>
          <p:nvSpPr>
            <p:cNvPr id="13" name="Freeform 13"/>
            <p:cNvSpPr/>
            <p:nvPr/>
          </p:nvSpPr>
          <p:spPr>
            <a:xfrm>
              <a:off x="0" y="0"/>
              <a:ext cx="2536936" cy="89718"/>
            </a:xfrm>
            <a:custGeom>
              <a:avLst/>
              <a:gdLst/>
              <a:ahLst/>
              <a:cxnLst/>
              <a:rect l="l" t="t" r="r" b="b"/>
              <a:pathLst>
                <a:path w="2536936" h="89718">
                  <a:moveTo>
                    <a:pt x="12301" y="0"/>
                  </a:moveTo>
                  <a:lnTo>
                    <a:pt x="2524636" y="0"/>
                  </a:lnTo>
                  <a:cubicBezTo>
                    <a:pt x="2531429" y="0"/>
                    <a:pt x="2536936" y="5507"/>
                    <a:pt x="2536936" y="12301"/>
                  </a:cubicBezTo>
                  <a:lnTo>
                    <a:pt x="2536936" y="77417"/>
                  </a:lnTo>
                  <a:cubicBezTo>
                    <a:pt x="2536936" y="80679"/>
                    <a:pt x="2535640" y="83808"/>
                    <a:pt x="2533334" y="86115"/>
                  </a:cubicBezTo>
                  <a:cubicBezTo>
                    <a:pt x="2531027" y="88422"/>
                    <a:pt x="2527898" y="89718"/>
                    <a:pt x="2524636" y="89718"/>
                  </a:cubicBezTo>
                  <a:lnTo>
                    <a:pt x="12301" y="89718"/>
                  </a:lnTo>
                  <a:cubicBezTo>
                    <a:pt x="9038" y="89718"/>
                    <a:pt x="5910" y="88422"/>
                    <a:pt x="3603" y="86115"/>
                  </a:cubicBezTo>
                  <a:cubicBezTo>
                    <a:pt x="1296" y="83808"/>
                    <a:pt x="0" y="80679"/>
                    <a:pt x="0" y="77417"/>
                  </a:cubicBezTo>
                  <a:lnTo>
                    <a:pt x="0" y="12301"/>
                  </a:lnTo>
                  <a:cubicBezTo>
                    <a:pt x="0" y="9038"/>
                    <a:pt x="1296" y="5910"/>
                    <a:pt x="3603" y="3603"/>
                  </a:cubicBezTo>
                  <a:cubicBezTo>
                    <a:pt x="5910" y="1296"/>
                    <a:pt x="9038" y="0"/>
                    <a:pt x="12301" y="0"/>
                  </a:cubicBezTo>
                  <a:close/>
                </a:path>
              </a:pathLst>
            </a:custGeom>
            <a:solidFill>
              <a:srgbClr val="FFFFFF"/>
            </a:solidFill>
          </p:spPr>
        </p:sp>
        <p:sp>
          <p:nvSpPr>
            <p:cNvPr id="14" name="TextBox 14"/>
            <p:cNvSpPr txBox="1"/>
            <p:nvPr/>
          </p:nvSpPr>
          <p:spPr>
            <a:xfrm>
              <a:off x="0" y="-28575"/>
              <a:ext cx="2536936" cy="118293"/>
            </a:xfrm>
            <a:prstGeom prst="rect">
              <a:avLst/>
            </a:prstGeom>
          </p:spPr>
          <p:txBody>
            <a:bodyPr lIns="50800" tIns="50800" rIns="50800" bIns="50800" rtlCol="0" anchor="ctr"/>
            <a:lstStyle/>
            <a:p>
              <a:pPr algn="ctr">
                <a:lnSpc>
                  <a:spcPts val="2520"/>
                </a:lnSpc>
              </a:pPr>
              <a:endParaRPr/>
            </a:p>
          </p:txBody>
        </p:sp>
      </p:grpSp>
      <p:grpSp>
        <p:nvGrpSpPr>
          <p:cNvPr id="15" name="Group 15"/>
          <p:cNvGrpSpPr/>
          <p:nvPr/>
        </p:nvGrpSpPr>
        <p:grpSpPr>
          <a:xfrm>
            <a:off x="1999831" y="2451424"/>
            <a:ext cx="588426" cy="155793"/>
            <a:chOff x="0" y="0"/>
            <a:chExt cx="784568" cy="207724"/>
          </a:xfrm>
        </p:grpSpPr>
        <p:grpSp>
          <p:nvGrpSpPr>
            <p:cNvPr id="16" name="Group 16"/>
            <p:cNvGrpSpPr/>
            <p:nvPr/>
          </p:nvGrpSpPr>
          <p:grpSpPr>
            <a:xfrm>
              <a:off x="0" y="0"/>
              <a:ext cx="206436" cy="207724"/>
              <a:chOff x="0" y="0"/>
              <a:chExt cx="6310600" cy="6350000"/>
            </a:xfrm>
          </p:grpSpPr>
          <p:sp>
            <p:nvSpPr>
              <p:cNvPr id="17" name="Freeform 17"/>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FF1616"/>
              </a:solidFill>
            </p:spPr>
          </p:sp>
        </p:grpSp>
        <p:grpSp>
          <p:nvGrpSpPr>
            <p:cNvPr id="18" name="Group 18"/>
            <p:cNvGrpSpPr/>
            <p:nvPr/>
          </p:nvGrpSpPr>
          <p:grpSpPr>
            <a:xfrm>
              <a:off x="289066" y="0"/>
              <a:ext cx="206436" cy="207724"/>
              <a:chOff x="0" y="0"/>
              <a:chExt cx="6310600" cy="6350000"/>
            </a:xfrm>
          </p:grpSpPr>
          <p:sp>
            <p:nvSpPr>
              <p:cNvPr id="19" name="Freeform 19"/>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FFDE59"/>
              </a:solidFill>
            </p:spPr>
          </p:sp>
        </p:grpSp>
        <p:grpSp>
          <p:nvGrpSpPr>
            <p:cNvPr id="20" name="Group 20"/>
            <p:cNvGrpSpPr/>
            <p:nvPr/>
          </p:nvGrpSpPr>
          <p:grpSpPr>
            <a:xfrm>
              <a:off x="578132" y="0"/>
              <a:ext cx="206436" cy="207724"/>
              <a:chOff x="0" y="0"/>
              <a:chExt cx="6310600" cy="6350000"/>
            </a:xfrm>
          </p:grpSpPr>
          <p:sp>
            <p:nvSpPr>
              <p:cNvPr id="21" name="Freeform 21"/>
              <p:cNvSpPr/>
              <p:nvPr/>
            </p:nvSpPr>
            <p:spPr>
              <a:xfrm>
                <a:off x="0" y="0"/>
                <a:ext cx="6310600" cy="6350000"/>
              </a:xfrm>
              <a:custGeom>
                <a:avLst/>
                <a:gdLst/>
                <a:ahLst/>
                <a:cxnLst/>
                <a:rect l="l" t="t" r="r" b="b"/>
                <a:pathLst>
                  <a:path w="6310600" h="6350000">
                    <a:moveTo>
                      <a:pt x="3155300" y="0"/>
                    </a:moveTo>
                    <a:cubicBezTo>
                      <a:pt x="1412676" y="0"/>
                      <a:pt x="0" y="1421496"/>
                      <a:pt x="0" y="3175000"/>
                    </a:cubicBezTo>
                    <a:cubicBezTo>
                      <a:pt x="0" y="4928504"/>
                      <a:pt x="1412676" y="6350000"/>
                      <a:pt x="3155300" y="6350000"/>
                    </a:cubicBezTo>
                    <a:cubicBezTo>
                      <a:pt x="4897924" y="6350000"/>
                      <a:pt x="6310600" y="4928504"/>
                      <a:pt x="6310600" y="3175000"/>
                    </a:cubicBezTo>
                    <a:cubicBezTo>
                      <a:pt x="6310600" y="1421496"/>
                      <a:pt x="4897924" y="0"/>
                      <a:pt x="3155300" y="0"/>
                    </a:cubicBezTo>
                    <a:close/>
                  </a:path>
                </a:pathLst>
              </a:custGeom>
              <a:solidFill>
                <a:srgbClr val="008037"/>
              </a:solidFill>
            </p:spPr>
          </p:sp>
        </p:grpSp>
      </p:grpSp>
      <p:sp>
        <p:nvSpPr>
          <p:cNvPr id="22" name="TextBox 22"/>
          <p:cNvSpPr txBox="1"/>
          <p:nvPr/>
        </p:nvSpPr>
        <p:spPr>
          <a:xfrm>
            <a:off x="1560607" y="3507516"/>
            <a:ext cx="8047831" cy="5323840"/>
          </a:xfrm>
          <a:prstGeom prst="rect">
            <a:avLst/>
          </a:prstGeom>
        </p:spPr>
        <p:txBody>
          <a:bodyPr lIns="0" tIns="0" rIns="0" bIns="0" rtlCol="0" anchor="t">
            <a:spAutoFit/>
          </a:bodyPr>
          <a:lstStyle/>
          <a:p>
            <a:pPr algn="l">
              <a:lnSpc>
                <a:spcPts val="2659"/>
              </a:lnSpc>
              <a:spcBef>
                <a:spcPct val="0"/>
              </a:spcBef>
            </a:pPr>
            <a:r>
              <a:rPr lang="en-US" sz="1899">
                <a:solidFill>
                  <a:srgbClr val="FFFFFF"/>
                </a:solidFill>
                <a:latin typeface="Canva Sans"/>
                <a:ea typeface="Canva Sans"/>
                <a:cs typeface="Canva Sans"/>
                <a:sym typeface="Canva Sans"/>
              </a:rPr>
              <a:t>@Entity</a:t>
            </a:r>
          </a:p>
          <a:p>
            <a:pPr algn="l">
              <a:lnSpc>
                <a:spcPts val="2659"/>
              </a:lnSpc>
              <a:spcBef>
                <a:spcPct val="0"/>
              </a:spcBef>
            </a:pPr>
            <a:r>
              <a:rPr lang="en-US" sz="1899">
                <a:solidFill>
                  <a:srgbClr val="FFFFFF"/>
                </a:solidFill>
                <a:latin typeface="Canva Sans"/>
                <a:ea typeface="Canva Sans"/>
                <a:cs typeface="Canva Sans"/>
                <a:sym typeface="Canva Sans"/>
              </a:rPr>
              <a:t>@Table(name = "users")</a:t>
            </a:r>
          </a:p>
          <a:p>
            <a:pPr algn="l">
              <a:lnSpc>
                <a:spcPts val="2659"/>
              </a:lnSpc>
              <a:spcBef>
                <a:spcPct val="0"/>
              </a:spcBef>
            </a:pPr>
            <a:r>
              <a:rPr lang="en-US" sz="1899">
                <a:solidFill>
                  <a:srgbClr val="FFFFFF"/>
                </a:solidFill>
                <a:latin typeface="Canva Sans"/>
                <a:ea typeface="Canva Sans"/>
                <a:cs typeface="Canva Sans"/>
                <a:sym typeface="Canva Sans"/>
              </a:rPr>
              <a:t>public class User {</a:t>
            </a:r>
          </a:p>
          <a:p>
            <a:pPr algn="l">
              <a:lnSpc>
                <a:spcPts val="2659"/>
              </a:lnSpc>
              <a:spcBef>
                <a:spcPct val="0"/>
              </a:spcBef>
            </a:pPr>
            <a:r>
              <a:rPr lang="en-US" sz="1899">
                <a:solidFill>
                  <a:srgbClr val="FFFFFF"/>
                </a:solidFill>
                <a:latin typeface="Canva Sans"/>
                <a:ea typeface="Canva Sans"/>
                <a:cs typeface="Canva Sans"/>
                <a:sym typeface="Canva Sans"/>
              </a:rPr>
              <a:t>    @Id</a:t>
            </a:r>
          </a:p>
          <a:p>
            <a:pPr algn="l">
              <a:lnSpc>
                <a:spcPts val="2659"/>
              </a:lnSpc>
              <a:spcBef>
                <a:spcPct val="0"/>
              </a:spcBef>
            </a:pPr>
            <a:r>
              <a:rPr lang="en-US" sz="1899">
                <a:solidFill>
                  <a:srgbClr val="FFFFFF"/>
                </a:solidFill>
                <a:latin typeface="Canva Sans"/>
                <a:ea typeface="Canva Sans"/>
                <a:cs typeface="Canva Sans"/>
                <a:sym typeface="Canva Sans"/>
              </a:rPr>
              <a:t>    @GeneratedValue(strategy = GenerationType.IDENTITY)</a:t>
            </a:r>
          </a:p>
          <a:p>
            <a:pPr algn="l">
              <a:lnSpc>
                <a:spcPts val="2659"/>
              </a:lnSpc>
              <a:spcBef>
                <a:spcPct val="0"/>
              </a:spcBef>
            </a:pPr>
            <a:r>
              <a:rPr lang="en-US" sz="1899">
                <a:solidFill>
                  <a:srgbClr val="FFFFFF"/>
                </a:solidFill>
                <a:latin typeface="Canva Sans"/>
                <a:ea typeface="Canva Sans"/>
                <a:cs typeface="Canva Sans"/>
                <a:sym typeface="Canva Sans"/>
              </a:rPr>
              <a:t>    private Long id;</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@Column(nullable = false, unique = true)</a:t>
            </a:r>
          </a:p>
          <a:p>
            <a:pPr algn="l">
              <a:lnSpc>
                <a:spcPts val="2659"/>
              </a:lnSpc>
              <a:spcBef>
                <a:spcPct val="0"/>
              </a:spcBef>
            </a:pPr>
            <a:r>
              <a:rPr lang="en-US" sz="1899">
                <a:solidFill>
                  <a:srgbClr val="FFFFFF"/>
                </a:solidFill>
                <a:latin typeface="Canva Sans"/>
                <a:ea typeface="Canva Sans"/>
                <a:cs typeface="Canva Sans"/>
                <a:sym typeface="Canva Sans"/>
              </a:rPr>
              <a:t>    private String username;</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@OneToOne(cascade = CascadeType.ALL)</a:t>
            </a:r>
          </a:p>
          <a:p>
            <a:pPr algn="l">
              <a:lnSpc>
                <a:spcPts val="2659"/>
              </a:lnSpc>
              <a:spcBef>
                <a:spcPct val="0"/>
              </a:spcBef>
            </a:pPr>
            <a:r>
              <a:rPr lang="en-US" sz="1899">
                <a:solidFill>
                  <a:srgbClr val="FFFFFF"/>
                </a:solidFill>
                <a:latin typeface="Canva Sans"/>
                <a:ea typeface="Canva Sans"/>
                <a:cs typeface="Canva Sans"/>
                <a:sym typeface="Canva Sans"/>
              </a:rPr>
              <a:t>    @JoinColumn(name = "address_id", referencedColumnName = "id")</a:t>
            </a:r>
          </a:p>
          <a:p>
            <a:pPr algn="l">
              <a:lnSpc>
                <a:spcPts val="2659"/>
              </a:lnSpc>
              <a:spcBef>
                <a:spcPct val="0"/>
              </a:spcBef>
            </a:pPr>
            <a:r>
              <a:rPr lang="en-US" sz="1899">
                <a:solidFill>
                  <a:srgbClr val="FFFFFF"/>
                </a:solidFill>
                <a:latin typeface="Canva Sans"/>
                <a:ea typeface="Canva Sans"/>
                <a:cs typeface="Canva Sans"/>
                <a:sym typeface="Canva Sans"/>
              </a:rPr>
              <a:t>    private Address address;</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 Getters and Setters</a:t>
            </a:r>
          </a:p>
          <a:p>
            <a:pPr algn="l">
              <a:lnSpc>
                <a:spcPts val="2659"/>
              </a:lnSpc>
              <a:spcBef>
                <a:spcPct val="0"/>
              </a:spcBef>
            </a:pPr>
            <a:r>
              <a:rPr lang="en-US" sz="1899">
                <a:solidFill>
                  <a:srgbClr val="FFFFFF"/>
                </a:solidFill>
                <a:latin typeface="Canva Sans"/>
                <a:ea typeface="Canva Sans"/>
                <a:cs typeface="Canva Sans"/>
                <a:sym typeface="Canva Sans"/>
              </a:rPr>
              <a:t>}</a:t>
            </a:r>
          </a:p>
        </p:txBody>
      </p:sp>
      <p:sp>
        <p:nvSpPr>
          <p:cNvPr id="23" name="TextBox 23"/>
          <p:cNvSpPr txBox="1"/>
          <p:nvPr/>
        </p:nvSpPr>
        <p:spPr>
          <a:xfrm>
            <a:off x="9917629" y="3118647"/>
            <a:ext cx="6748165" cy="5990590"/>
          </a:xfrm>
          <a:prstGeom prst="rect">
            <a:avLst/>
          </a:prstGeom>
        </p:spPr>
        <p:txBody>
          <a:bodyPr lIns="0" tIns="0" rIns="0" bIns="0" rtlCol="0" anchor="t">
            <a:spAutoFit/>
          </a:bodyPr>
          <a:lstStyle/>
          <a:p>
            <a:pPr algn="l">
              <a:lnSpc>
                <a:spcPts val="2659"/>
              </a:lnSpc>
              <a:spcBef>
                <a:spcPct val="0"/>
              </a:spcBef>
            </a:pPr>
            <a:r>
              <a:rPr lang="en-US" sz="1899">
                <a:solidFill>
                  <a:srgbClr val="FFFFFF"/>
                </a:solidFill>
                <a:latin typeface="Canva Sans"/>
                <a:ea typeface="Canva Sans"/>
                <a:cs typeface="Canva Sans"/>
                <a:sym typeface="Canva Sans"/>
              </a:rPr>
              <a:t>@Entity</a:t>
            </a:r>
          </a:p>
          <a:p>
            <a:pPr algn="l">
              <a:lnSpc>
                <a:spcPts val="2659"/>
              </a:lnSpc>
              <a:spcBef>
                <a:spcPct val="0"/>
              </a:spcBef>
            </a:pPr>
            <a:r>
              <a:rPr lang="en-US" sz="1899">
                <a:solidFill>
                  <a:srgbClr val="FFFFFF"/>
                </a:solidFill>
                <a:latin typeface="Canva Sans"/>
                <a:ea typeface="Canva Sans"/>
                <a:cs typeface="Canva Sans"/>
                <a:sym typeface="Canva Sans"/>
              </a:rPr>
              <a:t>@Table(name = "addresses")</a:t>
            </a:r>
          </a:p>
          <a:p>
            <a:pPr algn="l">
              <a:lnSpc>
                <a:spcPts val="2659"/>
              </a:lnSpc>
              <a:spcBef>
                <a:spcPct val="0"/>
              </a:spcBef>
            </a:pPr>
            <a:r>
              <a:rPr lang="en-US" sz="1899">
                <a:solidFill>
                  <a:srgbClr val="FFFFFF"/>
                </a:solidFill>
                <a:latin typeface="Canva Sans"/>
                <a:ea typeface="Canva Sans"/>
                <a:cs typeface="Canva Sans"/>
                <a:sym typeface="Canva Sans"/>
              </a:rPr>
              <a:t>public class Address {</a:t>
            </a:r>
          </a:p>
          <a:p>
            <a:pPr algn="l">
              <a:lnSpc>
                <a:spcPts val="2659"/>
              </a:lnSpc>
              <a:spcBef>
                <a:spcPct val="0"/>
              </a:spcBef>
            </a:pPr>
            <a:r>
              <a:rPr lang="en-US" sz="1899">
                <a:solidFill>
                  <a:srgbClr val="FFFFFF"/>
                </a:solidFill>
                <a:latin typeface="Canva Sans"/>
                <a:ea typeface="Canva Sans"/>
                <a:cs typeface="Canva Sans"/>
                <a:sym typeface="Canva Sans"/>
              </a:rPr>
              <a:t>    @Id</a:t>
            </a:r>
          </a:p>
          <a:p>
            <a:pPr algn="l">
              <a:lnSpc>
                <a:spcPts val="2659"/>
              </a:lnSpc>
              <a:spcBef>
                <a:spcPct val="0"/>
              </a:spcBef>
            </a:pPr>
            <a:r>
              <a:rPr lang="en-US" sz="1899">
                <a:solidFill>
                  <a:srgbClr val="FFFFFF"/>
                </a:solidFill>
                <a:latin typeface="Canva Sans"/>
                <a:ea typeface="Canva Sans"/>
                <a:cs typeface="Canva Sans"/>
                <a:sym typeface="Canva Sans"/>
              </a:rPr>
              <a:t>    @GeneratedValue(strategy = GenerationType.IDENTITY)</a:t>
            </a:r>
          </a:p>
          <a:p>
            <a:pPr algn="l">
              <a:lnSpc>
                <a:spcPts val="2659"/>
              </a:lnSpc>
              <a:spcBef>
                <a:spcPct val="0"/>
              </a:spcBef>
            </a:pPr>
            <a:r>
              <a:rPr lang="en-US" sz="1899">
                <a:solidFill>
                  <a:srgbClr val="FFFFFF"/>
                </a:solidFill>
                <a:latin typeface="Canva Sans"/>
                <a:ea typeface="Canva Sans"/>
                <a:cs typeface="Canva Sans"/>
                <a:sym typeface="Canva Sans"/>
              </a:rPr>
              <a:t>    private Long id;</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@Column(nullable = false)</a:t>
            </a:r>
          </a:p>
          <a:p>
            <a:pPr algn="l">
              <a:lnSpc>
                <a:spcPts val="2659"/>
              </a:lnSpc>
              <a:spcBef>
                <a:spcPct val="0"/>
              </a:spcBef>
            </a:pPr>
            <a:r>
              <a:rPr lang="en-US" sz="1899">
                <a:solidFill>
                  <a:srgbClr val="FFFFFF"/>
                </a:solidFill>
                <a:latin typeface="Canva Sans"/>
                <a:ea typeface="Canva Sans"/>
                <a:cs typeface="Canva Sans"/>
                <a:sym typeface="Canva Sans"/>
              </a:rPr>
              <a:t>    private String street;</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@Column(nullable = false)</a:t>
            </a:r>
          </a:p>
          <a:p>
            <a:pPr algn="l">
              <a:lnSpc>
                <a:spcPts val="2659"/>
              </a:lnSpc>
              <a:spcBef>
                <a:spcPct val="0"/>
              </a:spcBef>
            </a:pPr>
            <a:r>
              <a:rPr lang="en-US" sz="1899">
                <a:solidFill>
                  <a:srgbClr val="FFFFFF"/>
                </a:solidFill>
                <a:latin typeface="Canva Sans"/>
                <a:ea typeface="Canva Sans"/>
                <a:cs typeface="Canva Sans"/>
                <a:sym typeface="Canva Sans"/>
              </a:rPr>
              <a:t>    private String city;</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@OneToOne(mappedBy = "address")</a:t>
            </a:r>
          </a:p>
          <a:p>
            <a:pPr algn="l">
              <a:lnSpc>
                <a:spcPts val="2659"/>
              </a:lnSpc>
              <a:spcBef>
                <a:spcPct val="0"/>
              </a:spcBef>
            </a:pPr>
            <a:r>
              <a:rPr lang="en-US" sz="1899">
                <a:solidFill>
                  <a:srgbClr val="FFFFFF"/>
                </a:solidFill>
                <a:latin typeface="Canva Sans"/>
                <a:ea typeface="Canva Sans"/>
                <a:cs typeface="Canva Sans"/>
                <a:sym typeface="Canva Sans"/>
              </a:rPr>
              <a:t>    private User user;</a:t>
            </a:r>
          </a:p>
          <a:p>
            <a:pPr algn="l">
              <a:lnSpc>
                <a:spcPts val="2659"/>
              </a:lnSpc>
              <a:spcBef>
                <a:spcPct val="0"/>
              </a:spcBef>
            </a:pPr>
            <a:endParaRPr lang="en-US" sz="1899">
              <a:solidFill>
                <a:srgbClr val="FFFFFF"/>
              </a:solidFill>
              <a:latin typeface="Canva Sans"/>
              <a:ea typeface="Canva Sans"/>
              <a:cs typeface="Canva Sans"/>
              <a:sym typeface="Canva Sans"/>
            </a:endParaRPr>
          </a:p>
          <a:p>
            <a:pPr algn="l">
              <a:lnSpc>
                <a:spcPts val="2659"/>
              </a:lnSpc>
              <a:spcBef>
                <a:spcPct val="0"/>
              </a:spcBef>
            </a:pPr>
            <a:r>
              <a:rPr lang="en-US" sz="1899">
                <a:solidFill>
                  <a:srgbClr val="FFFFFF"/>
                </a:solidFill>
                <a:latin typeface="Canva Sans"/>
                <a:ea typeface="Canva Sans"/>
                <a:cs typeface="Canva Sans"/>
                <a:sym typeface="Canva Sans"/>
              </a:rPr>
              <a:t>    // Getters and Setters</a:t>
            </a:r>
          </a:p>
          <a:p>
            <a:pPr algn="l">
              <a:lnSpc>
                <a:spcPts val="2659"/>
              </a:lnSpc>
              <a:spcBef>
                <a:spcPct val="0"/>
              </a:spcBef>
            </a:pPr>
            <a:r>
              <a:rPr lang="en-US" sz="1899">
                <a:solidFill>
                  <a:srgbClr val="FFFFFF"/>
                </a:solidFill>
                <a:latin typeface="Canva Sans"/>
                <a:ea typeface="Canva Sans"/>
                <a:cs typeface="Canva Sans"/>
                <a:sym typeface="Canva Sans"/>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22299"/>
            <a:ext cx="16230600" cy="1009652"/>
          </a:xfrm>
          <a:prstGeom prst="rect">
            <a:avLst/>
          </a:prstGeom>
        </p:spPr>
        <p:txBody>
          <a:bodyPr lIns="0" tIns="0" rIns="0" bIns="0" rtlCol="0" anchor="t">
            <a:spAutoFit/>
          </a:bodyPr>
          <a:lstStyle/>
          <a:p>
            <a:pPr algn="ctr">
              <a:lnSpc>
                <a:spcPts val="8999"/>
              </a:lnSpc>
            </a:pPr>
            <a:r>
              <a:rPr lang="en-US" sz="4499">
                <a:solidFill>
                  <a:srgbClr val="000000"/>
                </a:solidFill>
                <a:latin typeface="Canva Sans"/>
                <a:ea typeface="Canva Sans"/>
                <a:cs typeface="Canva Sans"/>
                <a:sym typeface="Canva Sans"/>
              </a:rPr>
              <a:t>MAPPING</a:t>
            </a:r>
          </a:p>
        </p:txBody>
      </p:sp>
      <p:sp>
        <p:nvSpPr>
          <p:cNvPr id="3" name="TextBox 3"/>
          <p:cNvSpPr txBox="1"/>
          <p:nvPr/>
        </p:nvSpPr>
        <p:spPr>
          <a:xfrm>
            <a:off x="1028700" y="2370055"/>
            <a:ext cx="16230600" cy="5860412"/>
          </a:xfrm>
          <a:prstGeom prst="rect">
            <a:avLst/>
          </a:prstGeom>
        </p:spPr>
        <p:txBody>
          <a:bodyPr lIns="0" tIns="0" rIns="0" bIns="0" rtlCol="0" anchor="t">
            <a:spAutoFit/>
          </a:bodyPr>
          <a:lstStyle/>
          <a:p>
            <a:pPr algn="l">
              <a:lnSpc>
                <a:spcPts val="5200"/>
              </a:lnSpc>
            </a:pPr>
            <a:r>
              <a:rPr lang="en-US" sz="2600">
                <a:solidFill>
                  <a:srgbClr val="000000"/>
                </a:solidFill>
                <a:latin typeface="Canva Sans"/>
                <a:ea typeface="Canva Sans"/>
                <a:cs typeface="Canva Sans"/>
                <a:sym typeface="Canva Sans"/>
              </a:rPr>
              <a:t>Benefits of Mapping:</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Abstraction: Simplifies database interactions by allowing developers to work with Java objects instead of SQL.</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Consistency: Ensures that the application's data model is consistent with the database schema.</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Flexibility: Supports complex relationships and data structures.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Maintainability: Changes to the data model are reflected in the database schema, making the application easier to maintain.</a:t>
            </a:r>
          </a:p>
          <a:p>
            <a:pPr algn="l">
              <a:lnSpc>
                <a:spcPts val="5200"/>
              </a:lnSpc>
            </a:pPr>
            <a:r>
              <a:rPr lang="en-US" sz="2600">
                <a:solidFill>
                  <a:srgbClr val="000000"/>
                </a:solidFill>
                <a:latin typeface="Canva Sans"/>
                <a:ea typeface="Canva Sans"/>
                <a:cs typeface="Canva Sans"/>
                <a:sym typeface="Canva Sans"/>
              </a:rPr>
              <a:t>By defining mappings, Spring Boot and JPA provide a powerful and flexible way to interact with databases, enabling developers to focus on business logic rather than database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CLASS DIAGRAM</a:t>
            </a:r>
          </a:p>
        </p:txBody>
      </p:sp>
      <p:sp>
        <p:nvSpPr>
          <p:cNvPr id="3" name="TextBox 3"/>
          <p:cNvSpPr txBox="1"/>
          <p:nvPr/>
        </p:nvSpPr>
        <p:spPr>
          <a:xfrm>
            <a:off x="1028700" y="2680020"/>
            <a:ext cx="16230600" cy="5181603"/>
          </a:xfrm>
          <a:prstGeom prst="rect">
            <a:avLst/>
          </a:prstGeom>
        </p:spPr>
        <p:txBody>
          <a:bodyPr lIns="0" tIns="0" rIns="0" bIns="0" rtlCol="0" anchor="t">
            <a:spAutoFit/>
          </a:bodyPr>
          <a:lstStyle/>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Purpose: Shows the static structure of a system, including classes, their attributes, methods, and relationships.</a:t>
            </a:r>
          </a:p>
          <a:p>
            <a:pPr marL="647694" lvl="1" indent="-323847" algn="l">
              <a:lnSpc>
                <a:spcPts val="5999"/>
              </a:lnSpc>
              <a:buFont typeface="Arial"/>
              <a:buChar char="•"/>
            </a:pPr>
            <a:r>
              <a:rPr lang="en-US" sz="2999">
                <a:solidFill>
                  <a:srgbClr val="000000"/>
                </a:solidFill>
                <a:latin typeface="Canva Sans"/>
                <a:ea typeface="Canva Sans"/>
                <a:cs typeface="Canva Sans"/>
                <a:sym typeface="Canva Sans"/>
              </a:rPr>
              <a:t>Components: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Classes: Represented as rectangles divided into three parts: the class name, attributes, and methods.</a:t>
            </a:r>
          </a:p>
          <a:p>
            <a:pPr marL="1295387" lvl="2" indent="-431796" algn="l">
              <a:lnSpc>
                <a:spcPts val="5999"/>
              </a:lnSpc>
              <a:buFont typeface="Arial"/>
              <a:buChar char="⚬"/>
            </a:pPr>
            <a:r>
              <a:rPr lang="en-US" sz="2999">
                <a:solidFill>
                  <a:srgbClr val="000000"/>
                </a:solidFill>
                <a:latin typeface="Canva Sans"/>
                <a:ea typeface="Canva Sans"/>
                <a:cs typeface="Canva Sans"/>
                <a:sym typeface="Canva Sans"/>
              </a:rPr>
              <a:t>Relationships: Associations (lines), inheritance (arrows with empty triangles), aggregation (diamonds), and composition (filled diamonds).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REPOSITORY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6971925"/>
            <a:chOff x="0" y="0"/>
            <a:chExt cx="5614789" cy="2788312"/>
          </a:xfrm>
        </p:grpSpPr>
        <p:sp>
          <p:nvSpPr>
            <p:cNvPr id="11" name="Freeform 11"/>
            <p:cNvSpPr/>
            <p:nvPr/>
          </p:nvSpPr>
          <p:spPr>
            <a:xfrm>
              <a:off x="0" y="0"/>
              <a:ext cx="5614789" cy="2788312"/>
            </a:xfrm>
            <a:custGeom>
              <a:avLst/>
              <a:gdLst/>
              <a:ahLst/>
              <a:cxnLst/>
              <a:rect l="l" t="t" r="r" b="b"/>
              <a:pathLst>
                <a:path w="5614789" h="2788312">
                  <a:moveTo>
                    <a:pt x="5490329" y="2788312"/>
                  </a:moveTo>
                  <a:lnTo>
                    <a:pt x="124460" y="2788312"/>
                  </a:lnTo>
                  <a:cubicBezTo>
                    <a:pt x="55880" y="2788312"/>
                    <a:pt x="0" y="2732432"/>
                    <a:pt x="0" y="2663852"/>
                  </a:cubicBezTo>
                  <a:lnTo>
                    <a:pt x="0" y="124460"/>
                  </a:lnTo>
                  <a:cubicBezTo>
                    <a:pt x="0" y="55880"/>
                    <a:pt x="55880" y="0"/>
                    <a:pt x="124460" y="0"/>
                  </a:cubicBezTo>
                  <a:lnTo>
                    <a:pt x="5490329" y="0"/>
                  </a:lnTo>
                  <a:cubicBezTo>
                    <a:pt x="5558909" y="0"/>
                    <a:pt x="5614789" y="55880"/>
                    <a:pt x="5614789" y="124460"/>
                  </a:cubicBezTo>
                  <a:lnTo>
                    <a:pt x="5614789" y="2663852"/>
                  </a:lnTo>
                  <a:cubicBezTo>
                    <a:pt x="5614789" y="2732432"/>
                    <a:pt x="5558909" y="2788312"/>
                    <a:pt x="5490329" y="2788312"/>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r>
                <a:rPr lang="en-US" sz="2000">
                  <a:solidFill>
                    <a:srgbClr val="000000"/>
                  </a:solidFill>
                  <a:latin typeface="Canva Sans"/>
                  <a:ea typeface="Canva Sans"/>
                  <a:cs typeface="Canva Sans"/>
                  <a:sym typeface="Canva Sans"/>
                </a:rPr>
                <a:t>Terminal</a:t>
              </a: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262457" y="4112358"/>
            <a:ext cx="12038286" cy="3400425"/>
          </a:xfrm>
          <a:prstGeom prst="rect">
            <a:avLst/>
          </a:prstGeom>
        </p:spPr>
        <p:txBody>
          <a:bodyPr lIns="0" tIns="0" rIns="0" bIns="0" rtlCol="0" anchor="t">
            <a:spAutoFit/>
          </a:bodyPr>
          <a:lstStyle/>
          <a:p>
            <a:pPr algn="ctr">
              <a:lnSpc>
                <a:spcPts val="5549"/>
              </a:lnSpc>
            </a:pPr>
            <a:r>
              <a:rPr lang="en-US" sz="2499">
                <a:solidFill>
                  <a:srgbClr val="FFFFFF"/>
                </a:solidFill>
                <a:latin typeface="Canva Sans"/>
                <a:ea typeface="Canva Sans"/>
                <a:cs typeface="Canva Sans"/>
                <a:sym typeface="Canva Sans"/>
              </a:rPr>
              <a:t>Repository is an interface that encapsulates the mechanism for storage, retrieval, and search behavior which emulates a collection of objects. It is a key part of the Spring Data JPA module that aims to significantly improve the implementation of data access layers by reducing the boilerplate code required for data access.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KEY FEATURES OF A REPOSITORY IN SPRING BOOT</a:t>
            </a:r>
          </a:p>
        </p:txBody>
      </p:sp>
      <p:sp>
        <p:nvSpPr>
          <p:cNvPr id="3" name="TextBox 3"/>
          <p:cNvSpPr txBox="1"/>
          <p:nvPr/>
        </p:nvSpPr>
        <p:spPr>
          <a:xfrm>
            <a:off x="1028700" y="3027280"/>
            <a:ext cx="16230600" cy="4545962"/>
          </a:xfrm>
          <a:prstGeom prst="rect">
            <a:avLst/>
          </a:prstGeom>
        </p:spPr>
        <p:txBody>
          <a:bodyPr lIns="0" tIns="0" rIns="0" bIns="0" rtlCol="0" anchor="t">
            <a:spAutoFit/>
          </a:bodyPr>
          <a:lstStyle/>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Data Access Layer Abstraction: Repositories abstract the data access layer and simplify CRUD (Create, Read, Update, Delete) operations.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Spring Data JPA Integration: Repositories leverage Spring Data JPA, providing easy integration with JPA-based data stores. They handle most of the database interactions automatically.</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Repository Interfaces: Spring Boot allows the creation of repository interfaces that extend specific base interfaces provided by Spring Data JPA, such as CrudRepository, JpaRepository, and PagingAndSortingRepository.</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JPA REPOSITORY </a:t>
            </a:r>
          </a:p>
        </p:txBody>
      </p:sp>
      <p:sp>
        <p:nvSpPr>
          <p:cNvPr id="3" name="TextBox 3"/>
          <p:cNvSpPr txBox="1"/>
          <p:nvPr/>
        </p:nvSpPr>
        <p:spPr>
          <a:xfrm>
            <a:off x="1028700" y="3238419"/>
            <a:ext cx="16230600" cy="3999860"/>
          </a:xfrm>
          <a:prstGeom prst="rect">
            <a:avLst/>
          </a:prstGeom>
        </p:spPr>
        <p:txBody>
          <a:bodyPr lIns="0" tIns="0" rIns="0" bIns="0" rtlCol="0" anchor="t">
            <a:spAutoFit/>
          </a:bodyPr>
          <a:lstStyle/>
          <a:p>
            <a:pPr algn="ctr">
              <a:lnSpc>
                <a:spcPts val="6500"/>
              </a:lnSpc>
            </a:pPr>
            <a:r>
              <a:rPr lang="en-US" sz="2600" spc="44">
                <a:solidFill>
                  <a:srgbClr val="000000"/>
                </a:solidFill>
                <a:latin typeface="Canva Sans"/>
                <a:ea typeface="Canva Sans"/>
                <a:cs typeface="Canva Sans"/>
                <a:sym typeface="Canva Sans"/>
              </a:rPr>
              <a:t>The JpaRepository interface in Spring Data JPA is a powerful tool that extends the basic CRUD and pagination functionalities provided by CrudRepository and PagingAndSortingRepository. It offers additional methods specific to JPA, enhancing the capabilities for managing persistent data. Below is a detailed explanation of the JpaRepository interface, its functionalities, and how to use it effectively.</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JPA REPOSITORY </a:t>
            </a:r>
          </a:p>
        </p:txBody>
      </p:sp>
      <p:sp>
        <p:nvSpPr>
          <p:cNvPr id="3" name="TextBox 3"/>
          <p:cNvSpPr txBox="1"/>
          <p:nvPr/>
        </p:nvSpPr>
        <p:spPr>
          <a:xfrm>
            <a:off x="1028700" y="3647994"/>
            <a:ext cx="16230600" cy="3180710"/>
          </a:xfrm>
          <a:prstGeom prst="rect">
            <a:avLst/>
          </a:prstGeom>
        </p:spPr>
        <p:txBody>
          <a:bodyPr lIns="0" tIns="0" rIns="0" bIns="0" rtlCol="0" anchor="t">
            <a:spAutoFit/>
          </a:bodyPr>
          <a:lstStyle/>
          <a:p>
            <a:pPr algn="ctr">
              <a:lnSpc>
                <a:spcPts val="6500"/>
              </a:lnSpc>
            </a:pPr>
            <a:r>
              <a:rPr lang="en-US" sz="2600" spc="44">
                <a:solidFill>
                  <a:srgbClr val="000000"/>
                </a:solidFill>
                <a:latin typeface="Canva Sans"/>
                <a:ea typeface="Canva Sans"/>
                <a:cs typeface="Canva Sans"/>
                <a:sym typeface="Canva Sans"/>
              </a:rPr>
              <a:t>JpaRepository in Spring Boot is a comprehensive interface that extends CrudRepository and PagingAndSortingRepository to provide advanced JPA functionalities, making it easier to interact with the database. By using JpaRepository, developers can avoid boilerplate code, focus on business logic, and leverage powerful JPA features for efficient data access and management.</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KEY FEATURES OF JPAREPOSITORY</a:t>
            </a:r>
          </a:p>
        </p:txBody>
      </p:sp>
      <p:sp>
        <p:nvSpPr>
          <p:cNvPr id="3" name="TextBox 3"/>
          <p:cNvSpPr txBox="1"/>
          <p:nvPr/>
        </p:nvSpPr>
        <p:spPr>
          <a:xfrm>
            <a:off x="1028700" y="3027280"/>
            <a:ext cx="16230600" cy="4545962"/>
          </a:xfrm>
          <a:prstGeom prst="rect">
            <a:avLst/>
          </a:prstGeom>
        </p:spPr>
        <p:txBody>
          <a:bodyPr lIns="0" tIns="0" rIns="0" bIns="0" rtlCol="0" anchor="t">
            <a:spAutoFit/>
          </a:bodyPr>
          <a:lstStyle/>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CRUD Operations: Provides methods to perform basic CRUD operations without the need to write any SQL queries.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Pagination and Sorting: Extends the PagingAndSortingRepository to offer out-of-the-box pagination and sorting capabilities.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Batch Operations: Methods for performing batch operations.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JPA-Specific Methods: Adds JPA-specific methods that support the persistence context, entity lifecycle, and other JPA-related features.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BASIC CRUD METHODS</a:t>
            </a:r>
          </a:p>
        </p:txBody>
      </p:sp>
      <p:sp>
        <p:nvSpPr>
          <p:cNvPr id="3" name="TextBox 3"/>
          <p:cNvSpPr txBox="1"/>
          <p:nvPr/>
        </p:nvSpPr>
        <p:spPr>
          <a:xfrm>
            <a:off x="1028700" y="2005969"/>
            <a:ext cx="16230600" cy="7252331"/>
          </a:xfrm>
          <a:prstGeom prst="rect">
            <a:avLst/>
          </a:prstGeom>
        </p:spPr>
        <p:txBody>
          <a:bodyPr lIns="0" tIns="0" rIns="0" bIns="0" rtlCol="0" anchor="t">
            <a:spAutoFit/>
          </a:bodyPr>
          <a:lstStyle/>
          <a:p>
            <a:pPr algn="l">
              <a:lnSpc>
                <a:spcPts val="4800"/>
              </a:lnSpc>
            </a:pPr>
            <a:r>
              <a:rPr lang="en-US" sz="2400">
                <a:solidFill>
                  <a:srgbClr val="000000"/>
                </a:solidFill>
                <a:latin typeface="Canva Sans"/>
                <a:ea typeface="Canva Sans"/>
                <a:cs typeface="Canva Sans"/>
                <a:sym typeface="Canva Sans"/>
              </a:rPr>
              <a:t>JpaRepository provides all the methods from CrudRepository, such as:</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save(S entity): Saves a given entity.</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saveAll(Iterable&lt;S&gt; entities): Saves all given entities.</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findById(ID id): Retrieves an entity by its id.</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existsById(ID id): Checks if an entity exists by its id.</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findAll(): Returns all instances of the type.</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findAllById(Iterable&lt;ID&gt; ids): Returns all instances with the given ids.</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count(): Returns the number of entities.</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deleteById(ID id): Deletes the entity with the given id.</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delete(T entity): Deletes a given entity.</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deleteAll(Iterable&lt;? extends T&gt; entities): Deletes the given entities.</a:t>
            </a:r>
          </a:p>
          <a:p>
            <a:pPr marL="518168" lvl="1" indent="-259084" algn="l">
              <a:lnSpc>
                <a:spcPts val="4800"/>
              </a:lnSpc>
              <a:buFont typeface="Arial"/>
              <a:buChar char="•"/>
            </a:pPr>
            <a:r>
              <a:rPr lang="en-US" sz="2400">
                <a:solidFill>
                  <a:srgbClr val="000000"/>
                </a:solidFill>
                <a:latin typeface="Canva Sans"/>
                <a:ea typeface="Canva Sans"/>
                <a:cs typeface="Canva Sans"/>
                <a:sym typeface="Canva Sans"/>
              </a:rPr>
              <a:t>deleteAll(): Deletes all entities.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ENTITY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7381077"/>
            <a:chOff x="0" y="0"/>
            <a:chExt cx="5614789" cy="2951946"/>
          </a:xfrm>
        </p:grpSpPr>
        <p:sp>
          <p:nvSpPr>
            <p:cNvPr id="11" name="Freeform 11"/>
            <p:cNvSpPr/>
            <p:nvPr/>
          </p:nvSpPr>
          <p:spPr>
            <a:xfrm>
              <a:off x="0" y="0"/>
              <a:ext cx="5614789" cy="2951946"/>
            </a:xfrm>
            <a:custGeom>
              <a:avLst/>
              <a:gdLst/>
              <a:ahLst/>
              <a:cxnLst/>
              <a:rect l="l" t="t" r="r" b="b"/>
              <a:pathLst>
                <a:path w="5614789" h="2951946">
                  <a:moveTo>
                    <a:pt x="5490329" y="2951946"/>
                  </a:moveTo>
                  <a:lnTo>
                    <a:pt x="124460" y="2951946"/>
                  </a:lnTo>
                  <a:cubicBezTo>
                    <a:pt x="55880" y="2951946"/>
                    <a:pt x="0" y="2896066"/>
                    <a:pt x="0" y="2827486"/>
                  </a:cubicBezTo>
                  <a:lnTo>
                    <a:pt x="0" y="124460"/>
                  </a:lnTo>
                  <a:cubicBezTo>
                    <a:pt x="0" y="55880"/>
                    <a:pt x="55880" y="0"/>
                    <a:pt x="124460" y="0"/>
                  </a:cubicBezTo>
                  <a:lnTo>
                    <a:pt x="5490329" y="0"/>
                  </a:lnTo>
                  <a:cubicBezTo>
                    <a:pt x="5558909" y="0"/>
                    <a:pt x="5614789" y="55880"/>
                    <a:pt x="5614789" y="124460"/>
                  </a:cubicBezTo>
                  <a:lnTo>
                    <a:pt x="5614789" y="2827486"/>
                  </a:lnTo>
                  <a:cubicBezTo>
                    <a:pt x="5614789" y="2896066"/>
                    <a:pt x="5558909" y="2951946"/>
                    <a:pt x="5490329" y="2951946"/>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246809" y="3372074"/>
            <a:ext cx="8879781" cy="524192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Canva Sans"/>
                <a:ea typeface="Canva Sans"/>
                <a:cs typeface="Canva Sans"/>
                <a:sym typeface="Canva Sans"/>
              </a:rPr>
              <a:t>@Entity</a:t>
            </a:r>
          </a:p>
          <a:p>
            <a:pPr algn="l">
              <a:lnSpc>
                <a:spcPts val="3499"/>
              </a:lnSpc>
              <a:spcBef>
                <a:spcPct val="0"/>
              </a:spcBef>
            </a:pPr>
            <a:r>
              <a:rPr lang="en-US" sz="2499">
                <a:solidFill>
                  <a:srgbClr val="FFFFFF"/>
                </a:solidFill>
                <a:latin typeface="Canva Sans"/>
                <a:ea typeface="Canva Sans"/>
                <a:cs typeface="Canva Sans"/>
                <a:sym typeface="Canva Sans"/>
              </a:rPr>
              <a:t>public class User {</a:t>
            </a:r>
          </a:p>
          <a:p>
            <a:pPr algn="l">
              <a:lnSpc>
                <a:spcPts val="3499"/>
              </a:lnSpc>
              <a:spcBef>
                <a:spcPct val="0"/>
              </a:spcBef>
            </a:pPr>
            <a:r>
              <a:rPr lang="en-US" sz="2499">
                <a:solidFill>
                  <a:srgbClr val="FFFFFF"/>
                </a:solidFill>
                <a:latin typeface="Canva Sans"/>
                <a:ea typeface="Canva Sans"/>
                <a:cs typeface="Canva Sans"/>
                <a:sym typeface="Canva Sans"/>
              </a:rPr>
              <a:t>    @Id</a:t>
            </a:r>
          </a:p>
          <a:p>
            <a:pPr algn="l">
              <a:lnSpc>
                <a:spcPts val="3499"/>
              </a:lnSpc>
              <a:spcBef>
                <a:spcPct val="0"/>
              </a:spcBef>
            </a:pPr>
            <a:r>
              <a:rPr lang="en-US" sz="2499">
                <a:solidFill>
                  <a:srgbClr val="FFFFFF"/>
                </a:solidFill>
                <a:latin typeface="Canva Sans"/>
                <a:ea typeface="Canva Sans"/>
                <a:cs typeface="Canva Sans"/>
                <a:sym typeface="Canva Sans"/>
              </a:rPr>
              <a:t>    @GeneratedValue(strategy = GenerationType.IDENTITY)</a:t>
            </a:r>
          </a:p>
          <a:p>
            <a:pPr algn="l">
              <a:lnSpc>
                <a:spcPts val="3499"/>
              </a:lnSpc>
              <a:spcBef>
                <a:spcPct val="0"/>
              </a:spcBef>
            </a:pPr>
            <a:r>
              <a:rPr lang="en-US" sz="2499">
                <a:solidFill>
                  <a:srgbClr val="FFFFFF"/>
                </a:solidFill>
                <a:latin typeface="Canva Sans"/>
                <a:ea typeface="Canva Sans"/>
                <a:cs typeface="Canva Sans"/>
                <a:sym typeface="Canva Sans"/>
              </a:rPr>
              <a:t>    private Long id;</a:t>
            </a:r>
          </a:p>
          <a:p>
            <a:pPr algn="l">
              <a:lnSpc>
                <a:spcPts val="3499"/>
              </a:lnSpc>
              <a:spcBef>
                <a:spcPct val="0"/>
              </a:spcBef>
            </a:pPr>
            <a:r>
              <a:rPr lang="en-US" sz="2499">
                <a:solidFill>
                  <a:srgbClr val="FFFFFF"/>
                </a:solidFill>
                <a:latin typeface="Canva Sans"/>
                <a:ea typeface="Canva Sans"/>
                <a:cs typeface="Canva Sans"/>
                <a:sym typeface="Canva Sans"/>
              </a:rPr>
              <a:t>    private String firstName;</a:t>
            </a:r>
          </a:p>
          <a:p>
            <a:pPr algn="l">
              <a:lnSpc>
                <a:spcPts val="3499"/>
              </a:lnSpc>
              <a:spcBef>
                <a:spcPct val="0"/>
              </a:spcBef>
            </a:pPr>
            <a:r>
              <a:rPr lang="en-US" sz="2499">
                <a:solidFill>
                  <a:srgbClr val="FFFFFF"/>
                </a:solidFill>
                <a:latin typeface="Canva Sans"/>
                <a:ea typeface="Canva Sans"/>
                <a:cs typeface="Canva Sans"/>
                <a:sym typeface="Canva Sans"/>
              </a:rPr>
              <a:t>    private String lastName;</a:t>
            </a:r>
          </a:p>
          <a:p>
            <a:pPr algn="l">
              <a:lnSpc>
                <a:spcPts val="3499"/>
              </a:lnSpc>
              <a:spcBef>
                <a:spcPct val="0"/>
              </a:spcBef>
            </a:pPr>
            <a:r>
              <a:rPr lang="en-US" sz="2499">
                <a:solidFill>
                  <a:srgbClr val="FFFFFF"/>
                </a:solidFill>
                <a:latin typeface="Canva Sans"/>
                <a:ea typeface="Canva Sans"/>
                <a:cs typeface="Canva Sans"/>
                <a:sym typeface="Canva Sans"/>
              </a:rPr>
              <a:t>    private String email;</a:t>
            </a:r>
          </a:p>
          <a:p>
            <a:pPr algn="l">
              <a:lnSpc>
                <a:spcPts val="3499"/>
              </a:lnSpc>
              <a:spcBef>
                <a:spcPct val="0"/>
              </a:spcBef>
            </a:pPr>
            <a:r>
              <a:rPr lang="en-US" sz="2499">
                <a:solidFill>
                  <a:srgbClr val="FFFFFF"/>
                </a:solidFill>
                <a:latin typeface="Canva Sans"/>
                <a:ea typeface="Canva Sans"/>
                <a:cs typeface="Canva Sans"/>
                <a:sym typeface="Canva Sans"/>
              </a:rPr>
              <a:t>    private int age;</a:t>
            </a:r>
          </a:p>
          <a:p>
            <a:pPr algn="l">
              <a:lnSpc>
                <a:spcPts val="3499"/>
              </a:lnSpc>
              <a:spcBef>
                <a:spcPct val="0"/>
              </a:spcBef>
            </a:pPr>
            <a:endParaRPr lang="en-US" sz="2499">
              <a:solidFill>
                <a:srgbClr val="FFFFFF"/>
              </a:solidFill>
              <a:latin typeface="Canva Sans"/>
              <a:ea typeface="Canva Sans"/>
              <a:cs typeface="Canva Sans"/>
              <a:sym typeface="Canva Sans"/>
            </a:endParaRPr>
          </a:p>
          <a:p>
            <a:pPr algn="l">
              <a:lnSpc>
                <a:spcPts val="3499"/>
              </a:lnSpc>
              <a:spcBef>
                <a:spcPct val="0"/>
              </a:spcBef>
            </a:pPr>
            <a:r>
              <a:rPr lang="en-US" sz="2499">
                <a:solidFill>
                  <a:srgbClr val="FFFFFF"/>
                </a:solidFill>
                <a:latin typeface="Canva Sans"/>
                <a:ea typeface="Canva Sans"/>
                <a:cs typeface="Canva Sans"/>
                <a:sym typeface="Canva Sans"/>
              </a:rPr>
              <a:t>    // Getters and setters</a:t>
            </a:r>
          </a:p>
          <a:p>
            <a:pPr algn="l">
              <a:lnSpc>
                <a:spcPts val="3499"/>
              </a:lnSpc>
              <a:spcBef>
                <a:spcPct val="0"/>
              </a:spcBef>
            </a:pPr>
            <a:r>
              <a:rPr lang="en-US" sz="2499">
                <a:solidFill>
                  <a:srgbClr val="FFFFFF"/>
                </a:solidFill>
                <a:latin typeface="Canva Sans"/>
                <a:ea typeface="Canva Sans"/>
                <a:cs typeface="Canva Sans"/>
                <a:sym typeface="Canva Sans"/>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REPOSITORY INTERFACE</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7381077"/>
            <a:chOff x="0" y="0"/>
            <a:chExt cx="5614789" cy="2951946"/>
          </a:xfrm>
        </p:grpSpPr>
        <p:sp>
          <p:nvSpPr>
            <p:cNvPr id="11" name="Freeform 11"/>
            <p:cNvSpPr/>
            <p:nvPr/>
          </p:nvSpPr>
          <p:spPr>
            <a:xfrm>
              <a:off x="0" y="0"/>
              <a:ext cx="5614789" cy="2951946"/>
            </a:xfrm>
            <a:custGeom>
              <a:avLst/>
              <a:gdLst/>
              <a:ahLst/>
              <a:cxnLst/>
              <a:rect l="l" t="t" r="r" b="b"/>
              <a:pathLst>
                <a:path w="5614789" h="2951946">
                  <a:moveTo>
                    <a:pt x="5490329" y="2951946"/>
                  </a:moveTo>
                  <a:lnTo>
                    <a:pt x="124460" y="2951946"/>
                  </a:lnTo>
                  <a:cubicBezTo>
                    <a:pt x="55880" y="2951946"/>
                    <a:pt x="0" y="2896066"/>
                    <a:pt x="0" y="2827486"/>
                  </a:cubicBezTo>
                  <a:lnTo>
                    <a:pt x="0" y="124460"/>
                  </a:lnTo>
                  <a:cubicBezTo>
                    <a:pt x="0" y="55880"/>
                    <a:pt x="55880" y="0"/>
                    <a:pt x="124460" y="0"/>
                  </a:cubicBezTo>
                  <a:lnTo>
                    <a:pt x="5490329" y="0"/>
                  </a:lnTo>
                  <a:cubicBezTo>
                    <a:pt x="5558909" y="0"/>
                    <a:pt x="5614789" y="55880"/>
                    <a:pt x="5614789" y="124460"/>
                  </a:cubicBezTo>
                  <a:lnTo>
                    <a:pt x="5614789" y="2827486"/>
                  </a:lnTo>
                  <a:cubicBezTo>
                    <a:pt x="5614789" y="2896066"/>
                    <a:pt x="5558909" y="2951946"/>
                    <a:pt x="5490329" y="2951946"/>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194977" y="3324449"/>
            <a:ext cx="13180516" cy="4765045"/>
          </a:xfrm>
          <a:prstGeom prst="rect">
            <a:avLst/>
          </a:prstGeom>
        </p:spPr>
        <p:txBody>
          <a:bodyPr lIns="0" tIns="0" rIns="0" bIns="0" rtlCol="0" anchor="t">
            <a:spAutoFit/>
          </a:bodyPr>
          <a:lstStyle/>
          <a:p>
            <a:pPr algn="l">
              <a:lnSpc>
                <a:spcPts val="7749"/>
              </a:lnSpc>
            </a:pPr>
            <a:r>
              <a:rPr lang="en-US" sz="3099">
                <a:solidFill>
                  <a:srgbClr val="FFFFFF"/>
                </a:solidFill>
                <a:latin typeface="Canva Sans"/>
                <a:ea typeface="Canva Sans"/>
                <a:cs typeface="Canva Sans"/>
                <a:sym typeface="Canva Sans"/>
              </a:rPr>
              <a:t>public interface UserRepository extends JpaRepository&lt;User, Long&gt; {</a:t>
            </a:r>
          </a:p>
          <a:p>
            <a:pPr algn="l">
              <a:lnSpc>
                <a:spcPts val="7749"/>
              </a:lnSpc>
            </a:pPr>
            <a:r>
              <a:rPr lang="en-US" sz="3099">
                <a:solidFill>
                  <a:srgbClr val="FFFFFF"/>
                </a:solidFill>
                <a:latin typeface="Canva Sans"/>
                <a:ea typeface="Canva Sans"/>
                <a:cs typeface="Canva Sans"/>
                <a:sym typeface="Canva Sans"/>
              </a:rPr>
              <a:t>    List&lt;User&gt; findByLastName(String lastName);</a:t>
            </a:r>
          </a:p>
          <a:p>
            <a:pPr algn="l">
              <a:lnSpc>
                <a:spcPts val="7749"/>
              </a:lnSpc>
            </a:pPr>
            <a:r>
              <a:rPr lang="en-US" sz="3099">
                <a:solidFill>
                  <a:srgbClr val="FFFFFF"/>
                </a:solidFill>
                <a:latin typeface="Canva Sans"/>
                <a:ea typeface="Canva Sans"/>
                <a:cs typeface="Canva Sans"/>
                <a:sym typeface="Canva Sans"/>
              </a:rPr>
              <a:t>    User findByEmail(String email);</a:t>
            </a:r>
          </a:p>
          <a:p>
            <a:pPr algn="l">
              <a:lnSpc>
                <a:spcPts val="7749"/>
              </a:lnSpc>
            </a:pPr>
            <a:r>
              <a:rPr lang="en-US" sz="3099">
                <a:solidFill>
                  <a:srgbClr val="FFFFFF"/>
                </a:solidFill>
                <a:latin typeface="Canva Sans"/>
                <a:ea typeface="Canva Sans"/>
                <a:cs typeface="Canva Sans"/>
                <a:sym typeface="Canva Sans"/>
              </a:rPr>
              <a:t>    List&lt;User&gt; findByAgeGreaterThan(int age);</a:t>
            </a:r>
          </a:p>
          <a:p>
            <a:pPr algn="l">
              <a:lnSpc>
                <a:spcPts val="7749"/>
              </a:lnSpc>
            </a:pPr>
            <a:r>
              <a:rPr lang="en-US" sz="3099">
                <a:solidFill>
                  <a:srgbClr val="FFFFFF"/>
                </a:solidFill>
                <a:latin typeface="Canva Sans"/>
                <a:ea typeface="Canva Sans"/>
                <a:cs typeface="Canva Sans"/>
                <a:sym typeface="Canva Sans"/>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14788" y="800090"/>
            <a:ext cx="6258423" cy="685800"/>
          </a:xfrm>
          <a:prstGeom prst="rect">
            <a:avLst/>
          </a:prstGeom>
        </p:spPr>
        <p:txBody>
          <a:bodyPr lIns="0" tIns="0" rIns="0" bIns="0" rtlCol="0" anchor="t">
            <a:spAutoFit/>
          </a:bodyPr>
          <a:lstStyle/>
          <a:p>
            <a:pPr algn="ctr">
              <a:lnSpc>
                <a:spcPts val="6000"/>
              </a:lnSpc>
            </a:pPr>
            <a:r>
              <a:rPr lang="en-US" sz="3000">
                <a:solidFill>
                  <a:srgbClr val="000000"/>
                </a:solidFill>
                <a:latin typeface="Canva Sans"/>
                <a:ea typeface="Canva Sans"/>
                <a:cs typeface="Canva Sans"/>
                <a:sym typeface="Canva Sans"/>
              </a:rPr>
              <a:t>SPRING SECURITY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124360" y="1877223"/>
            <a:ext cx="14039280" cy="7381077"/>
            <a:chOff x="0" y="0"/>
            <a:chExt cx="5614789" cy="2951946"/>
          </a:xfrm>
        </p:grpSpPr>
        <p:sp>
          <p:nvSpPr>
            <p:cNvPr id="11" name="Freeform 11"/>
            <p:cNvSpPr/>
            <p:nvPr/>
          </p:nvSpPr>
          <p:spPr>
            <a:xfrm>
              <a:off x="0" y="0"/>
              <a:ext cx="5614789" cy="2951946"/>
            </a:xfrm>
            <a:custGeom>
              <a:avLst/>
              <a:gdLst/>
              <a:ahLst/>
              <a:cxnLst/>
              <a:rect l="l" t="t" r="r" b="b"/>
              <a:pathLst>
                <a:path w="5614789" h="2951946">
                  <a:moveTo>
                    <a:pt x="5490329" y="2951946"/>
                  </a:moveTo>
                  <a:lnTo>
                    <a:pt x="124460" y="2951946"/>
                  </a:lnTo>
                  <a:cubicBezTo>
                    <a:pt x="55880" y="2951946"/>
                    <a:pt x="0" y="2896066"/>
                    <a:pt x="0" y="2827486"/>
                  </a:cubicBezTo>
                  <a:lnTo>
                    <a:pt x="0" y="124460"/>
                  </a:lnTo>
                  <a:cubicBezTo>
                    <a:pt x="0" y="55880"/>
                    <a:pt x="55880" y="0"/>
                    <a:pt x="124460" y="0"/>
                  </a:cubicBezTo>
                  <a:lnTo>
                    <a:pt x="5490329" y="0"/>
                  </a:lnTo>
                  <a:cubicBezTo>
                    <a:pt x="5558909" y="0"/>
                    <a:pt x="5614789" y="55880"/>
                    <a:pt x="5614789" y="124460"/>
                  </a:cubicBezTo>
                  <a:lnTo>
                    <a:pt x="5614789" y="2827486"/>
                  </a:lnTo>
                  <a:cubicBezTo>
                    <a:pt x="5614789" y="2896066"/>
                    <a:pt x="5558909" y="2951946"/>
                    <a:pt x="5490329" y="2951946"/>
                  </a:cubicBezTo>
                  <a:close/>
                </a:path>
              </a:pathLst>
            </a:custGeom>
            <a:solidFill>
              <a:srgbClr val="1E1E1E"/>
            </a:solidFill>
          </p:spPr>
        </p:sp>
      </p:grpSp>
      <p:grpSp>
        <p:nvGrpSpPr>
          <p:cNvPr id="12" name="Group 12"/>
          <p:cNvGrpSpPr/>
          <p:nvPr/>
        </p:nvGrpSpPr>
        <p:grpSpPr>
          <a:xfrm>
            <a:off x="2502016" y="2070938"/>
            <a:ext cx="13559170" cy="767736"/>
            <a:chOff x="0" y="0"/>
            <a:chExt cx="2277281" cy="128942"/>
          </a:xfrm>
        </p:grpSpPr>
        <p:sp>
          <p:nvSpPr>
            <p:cNvPr id="13" name="Freeform 13"/>
            <p:cNvSpPr/>
            <p:nvPr/>
          </p:nvSpPr>
          <p:spPr>
            <a:xfrm>
              <a:off x="0" y="0"/>
              <a:ext cx="2277281" cy="128942"/>
            </a:xfrm>
            <a:custGeom>
              <a:avLst/>
              <a:gdLst/>
              <a:ahLst/>
              <a:cxnLst/>
              <a:rect l="l" t="t" r="r" b="b"/>
              <a:pathLst>
                <a:path w="2277281" h="128942">
                  <a:moveTo>
                    <a:pt x="13703" y="0"/>
                  </a:moveTo>
                  <a:lnTo>
                    <a:pt x="2263577" y="0"/>
                  </a:lnTo>
                  <a:cubicBezTo>
                    <a:pt x="2271145" y="0"/>
                    <a:pt x="2277281" y="6135"/>
                    <a:pt x="2277281" y="13703"/>
                  </a:cubicBezTo>
                  <a:lnTo>
                    <a:pt x="2277281" y="115239"/>
                  </a:lnTo>
                  <a:cubicBezTo>
                    <a:pt x="2277281" y="122807"/>
                    <a:pt x="2271145" y="128942"/>
                    <a:pt x="2263577" y="128942"/>
                  </a:cubicBezTo>
                  <a:lnTo>
                    <a:pt x="13703" y="128942"/>
                  </a:lnTo>
                  <a:cubicBezTo>
                    <a:pt x="6135" y="128942"/>
                    <a:pt x="0" y="122807"/>
                    <a:pt x="0" y="115239"/>
                  </a:cubicBezTo>
                  <a:lnTo>
                    <a:pt x="0" y="13703"/>
                  </a:lnTo>
                  <a:cubicBezTo>
                    <a:pt x="0" y="6135"/>
                    <a:pt x="6135" y="0"/>
                    <a:pt x="13703" y="0"/>
                  </a:cubicBezTo>
                  <a:close/>
                </a:path>
              </a:pathLst>
            </a:custGeom>
            <a:solidFill>
              <a:srgbClr val="FFFFFF"/>
            </a:solidFill>
          </p:spPr>
        </p:sp>
        <p:sp>
          <p:nvSpPr>
            <p:cNvPr id="14" name="TextBox 14"/>
            <p:cNvSpPr txBox="1"/>
            <p:nvPr/>
          </p:nvSpPr>
          <p:spPr>
            <a:xfrm>
              <a:off x="0" y="-47625"/>
              <a:ext cx="2277281" cy="176567"/>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2828379" y="2344708"/>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3342569" y="3490039"/>
            <a:ext cx="11878063" cy="3783970"/>
          </a:xfrm>
          <a:prstGeom prst="rect">
            <a:avLst/>
          </a:prstGeom>
        </p:spPr>
        <p:txBody>
          <a:bodyPr lIns="0" tIns="0" rIns="0" bIns="0" rtlCol="0" anchor="t">
            <a:spAutoFit/>
          </a:bodyPr>
          <a:lstStyle/>
          <a:p>
            <a:pPr algn="ctr">
              <a:lnSpc>
                <a:spcPts val="7749"/>
              </a:lnSpc>
            </a:pPr>
            <a:r>
              <a:rPr lang="en-US" sz="3099">
                <a:solidFill>
                  <a:srgbClr val="FFFFFF"/>
                </a:solidFill>
                <a:latin typeface="Canva Sans"/>
                <a:ea typeface="Canva Sans"/>
                <a:cs typeface="Canva Sans"/>
                <a:sym typeface="Canva Sans"/>
              </a:rPr>
              <a:t>Spring Security is a comprehensive security framework that provides authentication, authorization, and protection against common attacks. It is highly customizable and can be integrated with various authentication methods.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KEY FEATURES OF SPRING SECURITY</a:t>
            </a:r>
          </a:p>
        </p:txBody>
      </p:sp>
      <p:sp>
        <p:nvSpPr>
          <p:cNvPr id="3" name="TextBox 3"/>
          <p:cNvSpPr txBox="1"/>
          <p:nvPr/>
        </p:nvSpPr>
        <p:spPr>
          <a:xfrm>
            <a:off x="1028700" y="3689353"/>
            <a:ext cx="16230600" cy="3828413"/>
          </a:xfrm>
          <a:prstGeom prst="rect">
            <a:avLst/>
          </a:prstGeom>
        </p:spPr>
        <p:txBody>
          <a:bodyPr lIns="0" tIns="0" rIns="0" bIns="0" rtlCol="0" anchor="t">
            <a:spAutoFit/>
          </a:bodyPr>
          <a:lstStyle/>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Authentication: Verifying the identity of users. It supports multiple authentication mechanisms like in-memory, LDAP, OAuth, and more.</a:t>
            </a:r>
          </a:p>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Authorization: Deciding whether a user has permission to perform an action. This is managed using roles and authorities.</a:t>
            </a:r>
          </a:p>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Protection against common attacks: Such as CSRF, XSS, and session fixation.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14434" y="2169108"/>
            <a:ext cx="10059132" cy="6511070"/>
          </a:xfrm>
          <a:custGeom>
            <a:avLst/>
            <a:gdLst/>
            <a:ahLst/>
            <a:cxnLst/>
            <a:rect l="l" t="t" r="r" b="b"/>
            <a:pathLst>
              <a:path w="10059132" h="6511070">
                <a:moveTo>
                  <a:pt x="0" y="0"/>
                </a:moveTo>
                <a:lnTo>
                  <a:pt x="10059132" y="0"/>
                </a:lnTo>
                <a:lnTo>
                  <a:pt x="10059132" y="6511070"/>
                </a:lnTo>
                <a:lnTo>
                  <a:pt x="0" y="6511070"/>
                </a:lnTo>
                <a:lnTo>
                  <a:pt x="0" y="0"/>
                </a:lnTo>
                <a:close/>
              </a:path>
            </a:pathLst>
          </a:custGeom>
          <a:blipFill>
            <a:blip r:embed="rId2"/>
            <a:stretch>
              <a:fillRect/>
            </a:stretch>
          </a:blipFill>
        </p:spPr>
      </p:sp>
      <p:sp>
        <p:nvSpPr>
          <p:cNvPr id="3" name="TextBox 3"/>
          <p:cNvSpPr txBox="1"/>
          <p:nvPr/>
        </p:nvSpPr>
        <p:spPr>
          <a:xfrm>
            <a:off x="2326627" y="862304"/>
            <a:ext cx="13634746" cy="704850"/>
          </a:xfrm>
          <a:prstGeom prst="rect">
            <a:avLst/>
          </a:prstGeom>
        </p:spPr>
        <p:txBody>
          <a:bodyPr lIns="0" tIns="0" rIns="0" bIns="0" rtlCol="0" anchor="t">
            <a:spAutoFit/>
          </a:bodyPr>
          <a:lstStyle/>
          <a:p>
            <a:pPr algn="ctr">
              <a:lnSpc>
                <a:spcPts val="6000"/>
              </a:lnSpc>
            </a:pPr>
            <a:r>
              <a:rPr lang="en-US" sz="3000">
                <a:solidFill>
                  <a:srgbClr val="000000"/>
                </a:solidFill>
                <a:latin typeface="Arimo"/>
                <a:ea typeface="Arimo"/>
                <a:cs typeface="Arimo"/>
                <a:sym typeface="Arimo"/>
              </a:rPr>
              <a:t>CLASS DIAGRAM</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3"/>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BASIC SETUP OF SPRING SECURITY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5339320" y="2874655"/>
            <a:ext cx="7609359" cy="5537704"/>
            <a:chOff x="0" y="0"/>
            <a:chExt cx="3043244" cy="2214718"/>
          </a:xfrm>
        </p:grpSpPr>
        <p:sp>
          <p:nvSpPr>
            <p:cNvPr id="11" name="Freeform 11"/>
            <p:cNvSpPr/>
            <p:nvPr/>
          </p:nvSpPr>
          <p:spPr>
            <a:xfrm>
              <a:off x="0" y="0"/>
              <a:ext cx="3043244" cy="2214718"/>
            </a:xfrm>
            <a:custGeom>
              <a:avLst/>
              <a:gdLst/>
              <a:ahLst/>
              <a:cxnLst/>
              <a:rect l="l" t="t" r="r" b="b"/>
              <a:pathLst>
                <a:path w="3043244" h="2214718">
                  <a:moveTo>
                    <a:pt x="2918783" y="2214718"/>
                  </a:moveTo>
                  <a:lnTo>
                    <a:pt x="124460" y="2214718"/>
                  </a:lnTo>
                  <a:cubicBezTo>
                    <a:pt x="55880" y="2214718"/>
                    <a:pt x="0" y="2158838"/>
                    <a:pt x="0" y="2090257"/>
                  </a:cubicBezTo>
                  <a:lnTo>
                    <a:pt x="0" y="124460"/>
                  </a:lnTo>
                  <a:cubicBezTo>
                    <a:pt x="0" y="55880"/>
                    <a:pt x="55880" y="0"/>
                    <a:pt x="124460" y="0"/>
                  </a:cubicBezTo>
                  <a:lnTo>
                    <a:pt x="2918784" y="0"/>
                  </a:lnTo>
                  <a:cubicBezTo>
                    <a:pt x="2987364" y="0"/>
                    <a:pt x="3043244" y="55880"/>
                    <a:pt x="3043244" y="124460"/>
                  </a:cubicBezTo>
                  <a:lnTo>
                    <a:pt x="3043244" y="2090258"/>
                  </a:lnTo>
                  <a:cubicBezTo>
                    <a:pt x="3043244" y="2158838"/>
                    <a:pt x="2987364" y="2214718"/>
                    <a:pt x="2918784" y="2214718"/>
                  </a:cubicBezTo>
                  <a:close/>
                </a:path>
              </a:pathLst>
            </a:custGeom>
            <a:solidFill>
              <a:srgbClr val="1E1E1E"/>
            </a:solidFill>
          </p:spPr>
        </p:sp>
      </p:grpSp>
      <p:grpSp>
        <p:nvGrpSpPr>
          <p:cNvPr id="12" name="Group 12"/>
          <p:cNvGrpSpPr/>
          <p:nvPr/>
        </p:nvGrpSpPr>
        <p:grpSpPr>
          <a:xfrm>
            <a:off x="5544012" y="3068370"/>
            <a:ext cx="7237830" cy="767736"/>
            <a:chOff x="0" y="0"/>
            <a:chExt cx="1215603" cy="128942"/>
          </a:xfrm>
        </p:grpSpPr>
        <p:sp>
          <p:nvSpPr>
            <p:cNvPr id="13" name="Freeform 13"/>
            <p:cNvSpPr/>
            <p:nvPr/>
          </p:nvSpPr>
          <p:spPr>
            <a:xfrm>
              <a:off x="0" y="0"/>
              <a:ext cx="1215603" cy="128942"/>
            </a:xfrm>
            <a:custGeom>
              <a:avLst/>
              <a:gdLst/>
              <a:ahLst/>
              <a:cxnLst/>
              <a:rect l="l" t="t" r="r" b="b"/>
              <a:pathLst>
                <a:path w="1215603" h="128942">
                  <a:moveTo>
                    <a:pt x="25672" y="0"/>
                  </a:moveTo>
                  <a:lnTo>
                    <a:pt x="1189932" y="0"/>
                  </a:lnTo>
                  <a:cubicBezTo>
                    <a:pt x="1196740" y="0"/>
                    <a:pt x="1203270" y="2705"/>
                    <a:pt x="1208084" y="7519"/>
                  </a:cubicBezTo>
                  <a:cubicBezTo>
                    <a:pt x="1212899" y="12333"/>
                    <a:pt x="1215603" y="18863"/>
                    <a:pt x="1215603" y="25672"/>
                  </a:cubicBezTo>
                  <a:lnTo>
                    <a:pt x="1215603" y="103271"/>
                  </a:lnTo>
                  <a:cubicBezTo>
                    <a:pt x="1215603" y="110079"/>
                    <a:pt x="1212899" y="116609"/>
                    <a:pt x="1208084" y="121423"/>
                  </a:cubicBezTo>
                  <a:cubicBezTo>
                    <a:pt x="1203270" y="126238"/>
                    <a:pt x="1196740" y="128942"/>
                    <a:pt x="1189932" y="128942"/>
                  </a:cubicBezTo>
                  <a:lnTo>
                    <a:pt x="25672" y="128942"/>
                  </a:lnTo>
                  <a:cubicBezTo>
                    <a:pt x="11494" y="128942"/>
                    <a:pt x="0" y="117449"/>
                    <a:pt x="0" y="103271"/>
                  </a:cubicBezTo>
                  <a:lnTo>
                    <a:pt x="0" y="25672"/>
                  </a:lnTo>
                  <a:cubicBezTo>
                    <a:pt x="0" y="18863"/>
                    <a:pt x="2705" y="12333"/>
                    <a:pt x="7519" y="7519"/>
                  </a:cubicBezTo>
                  <a:cubicBezTo>
                    <a:pt x="12333" y="2705"/>
                    <a:pt x="18863" y="0"/>
                    <a:pt x="25672" y="0"/>
                  </a:cubicBezTo>
                  <a:close/>
                </a:path>
              </a:pathLst>
            </a:custGeom>
            <a:solidFill>
              <a:srgbClr val="FFFFFF"/>
            </a:solidFill>
          </p:spPr>
        </p:sp>
        <p:sp>
          <p:nvSpPr>
            <p:cNvPr id="14" name="TextBox 14"/>
            <p:cNvSpPr txBox="1"/>
            <p:nvPr/>
          </p:nvSpPr>
          <p:spPr>
            <a:xfrm>
              <a:off x="0" y="-47625"/>
              <a:ext cx="1215603" cy="176567"/>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6043339" y="3342140"/>
            <a:ext cx="836861" cy="220195"/>
            <a:chOff x="0" y="0"/>
            <a:chExt cx="1115814" cy="293593"/>
          </a:xfrm>
        </p:grpSpPr>
        <p:grpSp>
          <p:nvGrpSpPr>
            <p:cNvPr id="16" name="Group 16"/>
            <p:cNvGrpSpPr/>
            <p:nvPr/>
          </p:nvGrpSpPr>
          <p:grpSpPr>
            <a:xfrm>
              <a:off x="0" y="0"/>
              <a:ext cx="293593" cy="29359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1616"/>
              </a:solidFill>
            </p:spPr>
          </p:sp>
        </p:grpSp>
        <p:grpSp>
          <p:nvGrpSpPr>
            <p:cNvPr id="18" name="Group 18"/>
            <p:cNvGrpSpPr/>
            <p:nvPr/>
          </p:nvGrpSpPr>
          <p:grpSpPr>
            <a:xfrm>
              <a:off x="411111" y="0"/>
              <a:ext cx="293593" cy="29359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DE59"/>
              </a:solidFill>
            </p:spPr>
          </p:sp>
        </p:grpSp>
        <p:grpSp>
          <p:nvGrpSpPr>
            <p:cNvPr id="20" name="Group 20"/>
            <p:cNvGrpSpPr/>
            <p:nvPr/>
          </p:nvGrpSpPr>
          <p:grpSpPr>
            <a:xfrm>
              <a:off x="822221" y="0"/>
              <a:ext cx="293593" cy="293593"/>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8037"/>
              </a:solidFill>
            </p:spPr>
          </p:sp>
        </p:grpSp>
      </p:grpSp>
      <p:sp>
        <p:nvSpPr>
          <p:cNvPr id="22" name="TextBox 22"/>
          <p:cNvSpPr txBox="1"/>
          <p:nvPr/>
        </p:nvSpPr>
        <p:spPr>
          <a:xfrm>
            <a:off x="5925015" y="4165530"/>
            <a:ext cx="6437969" cy="4249422"/>
          </a:xfrm>
          <a:prstGeom prst="rect">
            <a:avLst/>
          </a:prstGeom>
        </p:spPr>
        <p:txBody>
          <a:bodyPr lIns="0" tIns="0" rIns="0" bIns="0" rtlCol="0" anchor="t">
            <a:spAutoFit/>
          </a:bodyPr>
          <a:lstStyle/>
          <a:p>
            <a:pPr algn="l">
              <a:lnSpc>
                <a:spcPts val="5749"/>
              </a:lnSpc>
            </a:pPr>
            <a:r>
              <a:rPr lang="en-US" sz="2299">
                <a:solidFill>
                  <a:srgbClr val="FFFFFF"/>
                </a:solidFill>
                <a:latin typeface="Canva Sans"/>
                <a:ea typeface="Canva Sans"/>
                <a:cs typeface="Canva Sans"/>
                <a:sym typeface="Canva Sans"/>
              </a:rPr>
              <a:t>&lt;dependency</a:t>
            </a:r>
          </a:p>
          <a:p>
            <a:pPr algn="l">
              <a:lnSpc>
                <a:spcPts val="5749"/>
              </a:lnSpc>
            </a:pPr>
            <a:r>
              <a:rPr lang="en-US" sz="2299">
                <a:solidFill>
                  <a:srgbClr val="FFFFFF"/>
                </a:solidFill>
                <a:latin typeface="Canva Sans"/>
                <a:ea typeface="Canva Sans"/>
                <a:cs typeface="Canva Sans"/>
                <a:sym typeface="Canva Sans"/>
              </a:rPr>
              <a:t>&lt;groupId&gt;org.springframework.boot&lt;/groupId&gt;</a:t>
            </a:r>
          </a:p>
          <a:p>
            <a:pPr algn="l">
              <a:lnSpc>
                <a:spcPts val="5749"/>
              </a:lnSpc>
            </a:pPr>
            <a:r>
              <a:rPr lang="en-US" sz="2299">
                <a:solidFill>
                  <a:srgbClr val="FFFFFF"/>
                </a:solidFill>
                <a:latin typeface="Canva Sans"/>
                <a:ea typeface="Canva Sans"/>
                <a:cs typeface="Canva Sans"/>
                <a:sym typeface="Canva Sans"/>
              </a:rPr>
              <a:t>    &lt;artifactId&gt;spring-boot-starter-security&lt;/artifactId&gt;</a:t>
            </a:r>
          </a:p>
          <a:p>
            <a:pPr algn="l">
              <a:lnSpc>
                <a:spcPts val="5749"/>
              </a:lnSpc>
            </a:pPr>
            <a:r>
              <a:rPr lang="en-US" sz="2299">
                <a:solidFill>
                  <a:srgbClr val="FFFFFF"/>
                </a:solidFill>
                <a:latin typeface="Canva Sans"/>
                <a:ea typeface="Canva Sans"/>
                <a:cs typeface="Canva Sans"/>
                <a:sym typeface="Canva Sans"/>
              </a:rPr>
              <a:t>&lt;/dependency&gt;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22275"/>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BASIC SETUP OF SPRING SECURITY</a:t>
            </a:r>
          </a:p>
        </p:txBody>
      </p:sp>
      <p:sp>
        <p:nvSpPr>
          <p:cNvPr id="3" name="Freeform 3"/>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4" name="Group 4"/>
          <p:cNvGrpSpPr/>
          <p:nvPr/>
        </p:nvGrpSpPr>
        <p:grpSpPr>
          <a:xfrm>
            <a:off x="1028700" y="9691576"/>
            <a:ext cx="13129131" cy="144425"/>
            <a:chOff x="0" y="0"/>
            <a:chExt cx="3457878" cy="38038"/>
          </a:xfrm>
        </p:grpSpPr>
        <p:sp>
          <p:nvSpPr>
            <p:cNvPr id="5" name="Freeform 5"/>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6" name="TextBox 6"/>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6412359" y="9691576"/>
            <a:ext cx="846941" cy="144425"/>
            <a:chOff x="0" y="0"/>
            <a:chExt cx="223063" cy="38038"/>
          </a:xfrm>
        </p:grpSpPr>
        <p:sp>
          <p:nvSpPr>
            <p:cNvPr id="8" name="Freeform 8"/>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9" name="TextBox 9"/>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847920" y="1911560"/>
            <a:ext cx="8296080" cy="7558009"/>
            <a:chOff x="0" y="0"/>
            <a:chExt cx="3317887" cy="3022707"/>
          </a:xfrm>
        </p:grpSpPr>
        <p:sp>
          <p:nvSpPr>
            <p:cNvPr id="11" name="Freeform 11"/>
            <p:cNvSpPr/>
            <p:nvPr/>
          </p:nvSpPr>
          <p:spPr>
            <a:xfrm>
              <a:off x="0" y="0"/>
              <a:ext cx="3317887" cy="3022707"/>
            </a:xfrm>
            <a:custGeom>
              <a:avLst/>
              <a:gdLst/>
              <a:ahLst/>
              <a:cxnLst/>
              <a:rect l="l" t="t" r="r" b="b"/>
              <a:pathLst>
                <a:path w="3317887" h="3022707">
                  <a:moveTo>
                    <a:pt x="3193427" y="3022707"/>
                  </a:moveTo>
                  <a:lnTo>
                    <a:pt x="124460" y="3022707"/>
                  </a:lnTo>
                  <a:cubicBezTo>
                    <a:pt x="55880" y="3022707"/>
                    <a:pt x="0" y="2966827"/>
                    <a:pt x="0" y="2898247"/>
                  </a:cubicBezTo>
                  <a:lnTo>
                    <a:pt x="0" y="124460"/>
                  </a:lnTo>
                  <a:cubicBezTo>
                    <a:pt x="0" y="55880"/>
                    <a:pt x="55880" y="0"/>
                    <a:pt x="124460" y="0"/>
                  </a:cubicBezTo>
                  <a:lnTo>
                    <a:pt x="3193427" y="0"/>
                  </a:lnTo>
                  <a:cubicBezTo>
                    <a:pt x="3262007" y="0"/>
                    <a:pt x="3317887" y="55880"/>
                    <a:pt x="3317887" y="124460"/>
                  </a:cubicBezTo>
                  <a:lnTo>
                    <a:pt x="3317887" y="2898247"/>
                  </a:lnTo>
                  <a:cubicBezTo>
                    <a:pt x="3317887" y="2966827"/>
                    <a:pt x="3262007" y="3022707"/>
                    <a:pt x="3193427" y="3022707"/>
                  </a:cubicBezTo>
                  <a:close/>
                </a:path>
              </a:pathLst>
            </a:custGeom>
            <a:solidFill>
              <a:srgbClr val="1E1E1E"/>
            </a:solidFill>
          </p:spPr>
        </p:sp>
      </p:grpSp>
      <p:grpSp>
        <p:nvGrpSpPr>
          <p:cNvPr id="12" name="Group 12"/>
          <p:cNvGrpSpPr/>
          <p:nvPr/>
        </p:nvGrpSpPr>
        <p:grpSpPr>
          <a:xfrm>
            <a:off x="1071084" y="2105275"/>
            <a:ext cx="7886332" cy="598602"/>
            <a:chOff x="0" y="0"/>
            <a:chExt cx="1324520" cy="100536"/>
          </a:xfrm>
        </p:grpSpPr>
        <p:sp>
          <p:nvSpPr>
            <p:cNvPr id="13" name="Freeform 13"/>
            <p:cNvSpPr/>
            <p:nvPr/>
          </p:nvSpPr>
          <p:spPr>
            <a:xfrm>
              <a:off x="0" y="0"/>
              <a:ext cx="1324520" cy="100536"/>
            </a:xfrm>
            <a:custGeom>
              <a:avLst/>
              <a:gdLst/>
              <a:ahLst/>
              <a:cxnLst/>
              <a:rect l="l" t="t" r="r" b="b"/>
              <a:pathLst>
                <a:path w="1324520" h="100536">
                  <a:moveTo>
                    <a:pt x="23561" y="0"/>
                  </a:moveTo>
                  <a:lnTo>
                    <a:pt x="1300960" y="0"/>
                  </a:lnTo>
                  <a:cubicBezTo>
                    <a:pt x="1313972" y="0"/>
                    <a:pt x="1324520" y="10548"/>
                    <a:pt x="1324520" y="23561"/>
                  </a:cubicBezTo>
                  <a:lnTo>
                    <a:pt x="1324520" y="76976"/>
                  </a:lnTo>
                  <a:cubicBezTo>
                    <a:pt x="1324520" y="89988"/>
                    <a:pt x="1313972" y="100536"/>
                    <a:pt x="1300960" y="100536"/>
                  </a:cubicBezTo>
                  <a:lnTo>
                    <a:pt x="23561" y="100536"/>
                  </a:lnTo>
                  <a:cubicBezTo>
                    <a:pt x="10548" y="100536"/>
                    <a:pt x="0" y="89988"/>
                    <a:pt x="0" y="76976"/>
                  </a:cubicBezTo>
                  <a:lnTo>
                    <a:pt x="0" y="23561"/>
                  </a:lnTo>
                  <a:cubicBezTo>
                    <a:pt x="0" y="10548"/>
                    <a:pt x="10548" y="0"/>
                    <a:pt x="23561" y="0"/>
                  </a:cubicBezTo>
                  <a:close/>
                </a:path>
              </a:pathLst>
            </a:custGeom>
            <a:solidFill>
              <a:srgbClr val="FFFFFF"/>
            </a:solidFill>
          </p:spPr>
        </p:sp>
        <p:sp>
          <p:nvSpPr>
            <p:cNvPr id="14" name="TextBox 14"/>
            <p:cNvSpPr txBox="1"/>
            <p:nvPr/>
          </p:nvSpPr>
          <p:spPr>
            <a:xfrm>
              <a:off x="0" y="-47625"/>
              <a:ext cx="1324520" cy="148161"/>
            </a:xfrm>
            <a:prstGeom prst="rect">
              <a:avLst/>
            </a:prstGeom>
          </p:spPr>
          <p:txBody>
            <a:bodyPr lIns="50800" tIns="50800" rIns="50800" bIns="50800" rtlCol="0" anchor="ctr"/>
            <a:lstStyle/>
            <a:p>
              <a:pPr algn="ctr">
                <a:lnSpc>
                  <a:spcPts val="2800"/>
                </a:lnSpc>
              </a:pPr>
              <a:endParaRPr/>
            </a:p>
          </p:txBody>
        </p:sp>
      </p:grpSp>
      <p:grpSp>
        <p:nvGrpSpPr>
          <p:cNvPr id="15" name="Group 15"/>
          <p:cNvGrpSpPr/>
          <p:nvPr/>
        </p:nvGrpSpPr>
        <p:grpSpPr>
          <a:xfrm>
            <a:off x="1263938" y="2294479"/>
            <a:ext cx="672408" cy="193180"/>
            <a:chOff x="0" y="0"/>
            <a:chExt cx="896544" cy="257574"/>
          </a:xfrm>
        </p:grpSpPr>
        <p:grpSp>
          <p:nvGrpSpPr>
            <p:cNvPr id="16" name="Group 16"/>
            <p:cNvGrpSpPr/>
            <p:nvPr/>
          </p:nvGrpSpPr>
          <p:grpSpPr>
            <a:xfrm>
              <a:off x="0" y="0"/>
              <a:ext cx="235899" cy="257574"/>
              <a:chOff x="0" y="0"/>
              <a:chExt cx="5815641" cy="6350000"/>
            </a:xfrm>
          </p:grpSpPr>
          <p:sp>
            <p:nvSpPr>
              <p:cNvPr id="17" name="Freeform 17"/>
              <p:cNvSpPr/>
              <p:nvPr/>
            </p:nvSpPr>
            <p:spPr>
              <a:xfrm>
                <a:off x="0" y="0"/>
                <a:ext cx="5815641" cy="6350000"/>
              </a:xfrm>
              <a:custGeom>
                <a:avLst/>
                <a:gdLst/>
                <a:ahLst/>
                <a:cxnLst/>
                <a:rect l="l" t="t" r="r" b="b"/>
                <a:pathLst>
                  <a:path w="5815641" h="6350000">
                    <a:moveTo>
                      <a:pt x="2907821" y="0"/>
                    </a:moveTo>
                    <a:cubicBezTo>
                      <a:pt x="1301876" y="0"/>
                      <a:pt x="0" y="1421496"/>
                      <a:pt x="0" y="3175000"/>
                    </a:cubicBezTo>
                    <a:cubicBezTo>
                      <a:pt x="0" y="4928504"/>
                      <a:pt x="1301876" y="6350000"/>
                      <a:pt x="2907821" y="6350000"/>
                    </a:cubicBezTo>
                    <a:cubicBezTo>
                      <a:pt x="4513766" y="6350000"/>
                      <a:pt x="5815641" y="4928504"/>
                      <a:pt x="5815641" y="3175000"/>
                    </a:cubicBezTo>
                    <a:cubicBezTo>
                      <a:pt x="5815641" y="1421496"/>
                      <a:pt x="4513766" y="0"/>
                      <a:pt x="2907821" y="0"/>
                    </a:cubicBezTo>
                    <a:close/>
                  </a:path>
                </a:pathLst>
              </a:custGeom>
              <a:solidFill>
                <a:srgbClr val="FF1616"/>
              </a:solidFill>
            </p:spPr>
          </p:sp>
        </p:grpSp>
        <p:grpSp>
          <p:nvGrpSpPr>
            <p:cNvPr id="18" name="Group 18"/>
            <p:cNvGrpSpPr/>
            <p:nvPr/>
          </p:nvGrpSpPr>
          <p:grpSpPr>
            <a:xfrm>
              <a:off x="330323" y="0"/>
              <a:ext cx="235899" cy="257574"/>
              <a:chOff x="0" y="0"/>
              <a:chExt cx="5815641" cy="6350000"/>
            </a:xfrm>
          </p:grpSpPr>
          <p:sp>
            <p:nvSpPr>
              <p:cNvPr id="19" name="Freeform 19"/>
              <p:cNvSpPr/>
              <p:nvPr/>
            </p:nvSpPr>
            <p:spPr>
              <a:xfrm>
                <a:off x="0" y="0"/>
                <a:ext cx="5815641" cy="6350000"/>
              </a:xfrm>
              <a:custGeom>
                <a:avLst/>
                <a:gdLst/>
                <a:ahLst/>
                <a:cxnLst/>
                <a:rect l="l" t="t" r="r" b="b"/>
                <a:pathLst>
                  <a:path w="5815641" h="6350000">
                    <a:moveTo>
                      <a:pt x="2907821" y="0"/>
                    </a:moveTo>
                    <a:cubicBezTo>
                      <a:pt x="1301876" y="0"/>
                      <a:pt x="0" y="1421496"/>
                      <a:pt x="0" y="3175000"/>
                    </a:cubicBezTo>
                    <a:cubicBezTo>
                      <a:pt x="0" y="4928504"/>
                      <a:pt x="1301876" y="6350000"/>
                      <a:pt x="2907821" y="6350000"/>
                    </a:cubicBezTo>
                    <a:cubicBezTo>
                      <a:pt x="4513766" y="6350000"/>
                      <a:pt x="5815641" y="4928504"/>
                      <a:pt x="5815641" y="3175000"/>
                    </a:cubicBezTo>
                    <a:cubicBezTo>
                      <a:pt x="5815641" y="1421496"/>
                      <a:pt x="4513766" y="0"/>
                      <a:pt x="2907821" y="0"/>
                    </a:cubicBezTo>
                    <a:close/>
                  </a:path>
                </a:pathLst>
              </a:custGeom>
              <a:solidFill>
                <a:srgbClr val="FFDE59"/>
              </a:solidFill>
            </p:spPr>
          </p:sp>
        </p:grpSp>
        <p:grpSp>
          <p:nvGrpSpPr>
            <p:cNvPr id="20" name="Group 20"/>
            <p:cNvGrpSpPr/>
            <p:nvPr/>
          </p:nvGrpSpPr>
          <p:grpSpPr>
            <a:xfrm>
              <a:off x="660645" y="0"/>
              <a:ext cx="235899" cy="257574"/>
              <a:chOff x="0" y="0"/>
              <a:chExt cx="5815641" cy="6350000"/>
            </a:xfrm>
          </p:grpSpPr>
          <p:sp>
            <p:nvSpPr>
              <p:cNvPr id="21" name="Freeform 21"/>
              <p:cNvSpPr/>
              <p:nvPr/>
            </p:nvSpPr>
            <p:spPr>
              <a:xfrm>
                <a:off x="0" y="0"/>
                <a:ext cx="5815641" cy="6350000"/>
              </a:xfrm>
              <a:custGeom>
                <a:avLst/>
                <a:gdLst/>
                <a:ahLst/>
                <a:cxnLst/>
                <a:rect l="l" t="t" r="r" b="b"/>
                <a:pathLst>
                  <a:path w="5815641" h="6350000">
                    <a:moveTo>
                      <a:pt x="2907821" y="0"/>
                    </a:moveTo>
                    <a:cubicBezTo>
                      <a:pt x="1301876" y="0"/>
                      <a:pt x="0" y="1421496"/>
                      <a:pt x="0" y="3175000"/>
                    </a:cubicBezTo>
                    <a:cubicBezTo>
                      <a:pt x="0" y="4928504"/>
                      <a:pt x="1301876" y="6350000"/>
                      <a:pt x="2907821" y="6350000"/>
                    </a:cubicBezTo>
                    <a:cubicBezTo>
                      <a:pt x="4513766" y="6350000"/>
                      <a:pt x="5815641" y="4928504"/>
                      <a:pt x="5815641" y="3175000"/>
                    </a:cubicBezTo>
                    <a:cubicBezTo>
                      <a:pt x="5815641" y="1421496"/>
                      <a:pt x="4513766" y="0"/>
                      <a:pt x="2907821" y="0"/>
                    </a:cubicBezTo>
                    <a:close/>
                  </a:path>
                </a:pathLst>
              </a:custGeom>
              <a:solidFill>
                <a:srgbClr val="008037"/>
              </a:solidFill>
            </p:spPr>
          </p:sp>
        </p:grpSp>
      </p:grpSp>
      <p:sp>
        <p:nvSpPr>
          <p:cNvPr id="22" name="TextBox 22"/>
          <p:cNvSpPr txBox="1"/>
          <p:nvPr/>
        </p:nvSpPr>
        <p:spPr>
          <a:xfrm>
            <a:off x="1237768" y="3230848"/>
            <a:ext cx="7552964" cy="5688965"/>
          </a:xfrm>
          <a:prstGeom prst="rect">
            <a:avLst/>
          </a:prstGeom>
        </p:spPr>
        <p:txBody>
          <a:bodyPr lIns="0" tIns="0" rIns="0" bIns="0" rtlCol="0" anchor="t">
            <a:spAutoFit/>
          </a:bodyPr>
          <a:lstStyle/>
          <a:p>
            <a:pPr algn="l">
              <a:lnSpc>
                <a:spcPts val="1960"/>
              </a:lnSpc>
              <a:spcBef>
                <a:spcPct val="0"/>
              </a:spcBef>
            </a:pPr>
            <a:r>
              <a:rPr lang="en-US" sz="1400">
                <a:solidFill>
                  <a:srgbClr val="FFFFFF"/>
                </a:solidFill>
                <a:latin typeface="Canva Sans"/>
                <a:ea typeface="Canva Sans"/>
                <a:cs typeface="Canva Sans"/>
                <a:sym typeface="Canva Sans"/>
              </a:rPr>
              <a:t>@Configuration</a:t>
            </a:r>
          </a:p>
          <a:p>
            <a:pPr algn="l">
              <a:lnSpc>
                <a:spcPts val="1960"/>
              </a:lnSpc>
              <a:spcBef>
                <a:spcPct val="0"/>
              </a:spcBef>
            </a:pPr>
            <a:r>
              <a:rPr lang="en-US" sz="1400">
                <a:solidFill>
                  <a:srgbClr val="FFFFFF"/>
                </a:solidFill>
                <a:latin typeface="Canva Sans"/>
                <a:ea typeface="Canva Sans"/>
                <a:cs typeface="Canva Sans"/>
                <a:sym typeface="Canva Sans"/>
              </a:rPr>
              <a:t>@EnableWebSecurity</a:t>
            </a:r>
          </a:p>
          <a:p>
            <a:pPr algn="l">
              <a:lnSpc>
                <a:spcPts val="1960"/>
              </a:lnSpc>
              <a:spcBef>
                <a:spcPct val="0"/>
              </a:spcBef>
            </a:pPr>
            <a:r>
              <a:rPr lang="en-US" sz="1400">
                <a:solidFill>
                  <a:srgbClr val="FFFFFF"/>
                </a:solidFill>
                <a:latin typeface="Canva Sans"/>
                <a:ea typeface="Canva Sans"/>
                <a:cs typeface="Canva Sans"/>
                <a:sym typeface="Canva Sans"/>
              </a:rPr>
              <a:t>public class SecurityConfig extends WebSecurityConfigurerAdapter {</a:t>
            </a:r>
          </a:p>
          <a:p>
            <a:pPr algn="l">
              <a:lnSpc>
                <a:spcPts val="1960"/>
              </a:lnSpc>
              <a:spcBef>
                <a:spcPct val="0"/>
              </a:spcBef>
            </a:pPr>
            <a:r>
              <a:rPr lang="en-US" sz="1400">
                <a:solidFill>
                  <a:srgbClr val="FFFFFF"/>
                </a:solidFill>
                <a:latin typeface="Canva Sans"/>
                <a:ea typeface="Canva Sans"/>
                <a:cs typeface="Canva Sans"/>
                <a:sym typeface="Canva Sans"/>
              </a:rPr>
              <a:t>    @Override</a:t>
            </a:r>
          </a:p>
          <a:p>
            <a:pPr algn="l">
              <a:lnSpc>
                <a:spcPts val="1960"/>
              </a:lnSpc>
              <a:spcBef>
                <a:spcPct val="0"/>
              </a:spcBef>
            </a:pPr>
            <a:r>
              <a:rPr lang="en-US" sz="1400">
                <a:solidFill>
                  <a:srgbClr val="FFFFFF"/>
                </a:solidFill>
                <a:latin typeface="Canva Sans"/>
                <a:ea typeface="Canva Sans"/>
                <a:cs typeface="Canva Sans"/>
                <a:sym typeface="Canva Sans"/>
              </a:rPr>
              <a:t>    protected void configure(HttpSecurity http) throws Exception {</a:t>
            </a:r>
          </a:p>
          <a:p>
            <a:pPr algn="l">
              <a:lnSpc>
                <a:spcPts val="1960"/>
              </a:lnSpc>
              <a:spcBef>
                <a:spcPct val="0"/>
              </a:spcBef>
            </a:pPr>
            <a:r>
              <a:rPr lang="en-US" sz="1400">
                <a:solidFill>
                  <a:srgbClr val="FFFFFF"/>
                </a:solidFill>
                <a:latin typeface="Canva Sans"/>
                <a:ea typeface="Canva Sans"/>
                <a:cs typeface="Canva Sans"/>
                <a:sym typeface="Canva Sans"/>
              </a:rPr>
              <a:t>        http</a:t>
            </a:r>
          </a:p>
          <a:p>
            <a:pPr algn="l">
              <a:lnSpc>
                <a:spcPts val="1960"/>
              </a:lnSpc>
              <a:spcBef>
                <a:spcPct val="0"/>
              </a:spcBef>
            </a:pPr>
            <a:r>
              <a:rPr lang="en-US" sz="1400">
                <a:solidFill>
                  <a:srgbClr val="FFFFFF"/>
                </a:solidFill>
                <a:latin typeface="Canva Sans"/>
                <a:ea typeface="Canva Sans"/>
                <a:cs typeface="Canva Sans"/>
                <a:sym typeface="Canva Sans"/>
              </a:rPr>
              <a:t>            .authorizeRequests()</a:t>
            </a:r>
          </a:p>
          <a:p>
            <a:pPr algn="l">
              <a:lnSpc>
                <a:spcPts val="1960"/>
              </a:lnSpc>
              <a:spcBef>
                <a:spcPct val="0"/>
              </a:spcBef>
            </a:pPr>
            <a:r>
              <a:rPr lang="en-US" sz="1400">
                <a:solidFill>
                  <a:srgbClr val="FFFFFF"/>
                </a:solidFill>
                <a:latin typeface="Canva Sans"/>
                <a:ea typeface="Canva Sans"/>
                <a:cs typeface="Canva Sans"/>
                <a:sym typeface="Canva Sans"/>
              </a:rPr>
              <a:t>            .antMatchers("/public/**").permitAll()</a:t>
            </a:r>
          </a:p>
          <a:p>
            <a:pPr algn="l">
              <a:lnSpc>
                <a:spcPts val="1960"/>
              </a:lnSpc>
              <a:spcBef>
                <a:spcPct val="0"/>
              </a:spcBef>
            </a:pPr>
            <a:r>
              <a:rPr lang="en-US" sz="1400">
                <a:solidFill>
                  <a:srgbClr val="FFFFFF"/>
                </a:solidFill>
                <a:latin typeface="Canva Sans"/>
                <a:ea typeface="Canva Sans"/>
                <a:cs typeface="Canva Sans"/>
                <a:sym typeface="Canva Sans"/>
              </a:rPr>
              <a:t>            .anyRequest().authenticated()</a:t>
            </a:r>
          </a:p>
          <a:p>
            <a:pPr algn="l">
              <a:lnSpc>
                <a:spcPts val="1960"/>
              </a:lnSpc>
              <a:spcBef>
                <a:spcPct val="0"/>
              </a:spcBef>
            </a:pPr>
            <a:r>
              <a:rPr lang="en-US" sz="1400">
                <a:solidFill>
                  <a:srgbClr val="FFFFFF"/>
                </a:solidFill>
                <a:latin typeface="Canva Sans"/>
                <a:ea typeface="Canva Sans"/>
                <a:cs typeface="Canva Sans"/>
                <a:sym typeface="Canva Sans"/>
              </a:rPr>
              <a:t>            .and()</a:t>
            </a:r>
          </a:p>
          <a:p>
            <a:pPr algn="l">
              <a:lnSpc>
                <a:spcPts val="1960"/>
              </a:lnSpc>
              <a:spcBef>
                <a:spcPct val="0"/>
              </a:spcBef>
            </a:pPr>
            <a:r>
              <a:rPr lang="en-US" sz="1400">
                <a:solidFill>
                  <a:srgbClr val="FFFFFF"/>
                </a:solidFill>
                <a:latin typeface="Canva Sans"/>
                <a:ea typeface="Canva Sans"/>
                <a:cs typeface="Canva Sans"/>
                <a:sym typeface="Canva Sans"/>
              </a:rPr>
              <a:t>            .formLogin().loginPage("/login").permitAll()</a:t>
            </a:r>
          </a:p>
          <a:p>
            <a:pPr algn="l">
              <a:lnSpc>
                <a:spcPts val="1960"/>
              </a:lnSpc>
              <a:spcBef>
                <a:spcPct val="0"/>
              </a:spcBef>
            </a:pPr>
            <a:r>
              <a:rPr lang="en-US" sz="1400">
                <a:solidFill>
                  <a:srgbClr val="FFFFFF"/>
                </a:solidFill>
                <a:latin typeface="Canva Sans"/>
                <a:ea typeface="Canva Sans"/>
                <a:cs typeface="Canva Sans"/>
                <a:sym typeface="Canva Sans"/>
              </a:rPr>
              <a:t>            .and()</a:t>
            </a:r>
          </a:p>
          <a:p>
            <a:pPr algn="l">
              <a:lnSpc>
                <a:spcPts val="1960"/>
              </a:lnSpc>
              <a:spcBef>
                <a:spcPct val="0"/>
              </a:spcBef>
            </a:pPr>
            <a:r>
              <a:rPr lang="en-US" sz="1400">
                <a:solidFill>
                  <a:srgbClr val="FFFFFF"/>
                </a:solidFill>
                <a:latin typeface="Canva Sans"/>
                <a:ea typeface="Canva Sans"/>
                <a:cs typeface="Canva Sans"/>
                <a:sym typeface="Canva Sans"/>
              </a:rPr>
              <a:t>            .logout().permitAll();</a:t>
            </a:r>
          </a:p>
          <a:p>
            <a:pPr algn="l">
              <a:lnSpc>
                <a:spcPts val="1960"/>
              </a:lnSpc>
              <a:spcBef>
                <a:spcPct val="0"/>
              </a:spcBef>
            </a:pPr>
            <a:r>
              <a:rPr lang="en-US" sz="1400">
                <a:solidFill>
                  <a:srgbClr val="FFFFFF"/>
                </a:solidFill>
                <a:latin typeface="Canva Sans"/>
                <a:ea typeface="Canva Sans"/>
                <a:cs typeface="Canva Sans"/>
                <a:sym typeface="Canva Sans"/>
              </a:rPr>
              <a:t>    }</a:t>
            </a:r>
          </a:p>
          <a:p>
            <a:pPr algn="l">
              <a:lnSpc>
                <a:spcPts val="1960"/>
              </a:lnSpc>
              <a:spcBef>
                <a:spcPct val="0"/>
              </a:spcBef>
            </a:pPr>
            <a:endParaRPr lang="en-US" sz="1400">
              <a:solidFill>
                <a:srgbClr val="FFFFFF"/>
              </a:solidFill>
              <a:latin typeface="Canva Sans"/>
              <a:ea typeface="Canva Sans"/>
              <a:cs typeface="Canva Sans"/>
              <a:sym typeface="Canva Sans"/>
            </a:endParaRPr>
          </a:p>
          <a:p>
            <a:pPr algn="l">
              <a:lnSpc>
                <a:spcPts val="1960"/>
              </a:lnSpc>
              <a:spcBef>
                <a:spcPct val="0"/>
              </a:spcBef>
            </a:pPr>
            <a:r>
              <a:rPr lang="en-US" sz="1400">
                <a:solidFill>
                  <a:srgbClr val="FFFFFF"/>
                </a:solidFill>
                <a:latin typeface="Canva Sans"/>
                <a:ea typeface="Canva Sans"/>
                <a:cs typeface="Canva Sans"/>
                <a:sym typeface="Canva Sans"/>
              </a:rPr>
              <a:t>    @Override</a:t>
            </a:r>
          </a:p>
          <a:p>
            <a:pPr algn="l">
              <a:lnSpc>
                <a:spcPts val="1960"/>
              </a:lnSpc>
              <a:spcBef>
                <a:spcPct val="0"/>
              </a:spcBef>
            </a:pPr>
            <a:r>
              <a:rPr lang="en-US" sz="1400">
                <a:solidFill>
                  <a:srgbClr val="FFFFFF"/>
                </a:solidFill>
                <a:latin typeface="Canva Sans"/>
                <a:ea typeface="Canva Sans"/>
                <a:cs typeface="Canva Sans"/>
                <a:sym typeface="Canva Sans"/>
              </a:rPr>
              <a:t>    protected void configure(AuthenticationManagerBuilder auth) throws Exception {</a:t>
            </a:r>
          </a:p>
          <a:p>
            <a:pPr algn="l">
              <a:lnSpc>
                <a:spcPts val="1960"/>
              </a:lnSpc>
              <a:spcBef>
                <a:spcPct val="0"/>
              </a:spcBef>
            </a:pPr>
            <a:r>
              <a:rPr lang="en-US" sz="1400">
                <a:solidFill>
                  <a:srgbClr val="FFFFFF"/>
                </a:solidFill>
                <a:latin typeface="Canva Sans"/>
                <a:ea typeface="Canva Sans"/>
                <a:cs typeface="Canva Sans"/>
                <a:sym typeface="Canva Sans"/>
              </a:rPr>
              <a:t>        auth.inMemoryAuthentication()</a:t>
            </a:r>
          </a:p>
          <a:p>
            <a:pPr algn="l">
              <a:lnSpc>
                <a:spcPts val="1960"/>
              </a:lnSpc>
              <a:spcBef>
                <a:spcPct val="0"/>
              </a:spcBef>
            </a:pPr>
            <a:r>
              <a:rPr lang="en-US" sz="1400">
                <a:solidFill>
                  <a:srgbClr val="FFFFFF"/>
                </a:solidFill>
                <a:latin typeface="Canva Sans"/>
                <a:ea typeface="Canva Sans"/>
                <a:cs typeface="Canva Sans"/>
                <a:sym typeface="Canva Sans"/>
              </a:rPr>
              <a:t>            .withUser("user").password("{noop}password").roles("USER")</a:t>
            </a:r>
          </a:p>
          <a:p>
            <a:pPr algn="l">
              <a:lnSpc>
                <a:spcPts val="1960"/>
              </a:lnSpc>
              <a:spcBef>
                <a:spcPct val="0"/>
              </a:spcBef>
            </a:pPr>
            <a:r>
              <a:rPr lang="en-US" sz="1400">
                <a:solidFill>
                  <a:srgbClr val="FFFFFF"/>
                </a:solidFill>
                <a:latin typeface="Canva Sans"/>
                <a:ea typeface="Canva Sans"/>
                <a:cs typeface="Canva Sans"/>
                <a:sym typeface="Canva Sans"/>
              </a:rPr>
              <a:t>            .and()</a:t>
            </a:r>
          </a:p>
          <a:p>
            <a:pPr algn="l">
              <a:lnSpc>
                <a:spcPts val="1960"/>
              </a:lnSpc>
              <a:spcBef>
                <a:spcPct val="0"/>
              </a:spcBef>
            </a:pPr>
            <a:r>
              <a:rPr lang="en-US" sz="1400">
                <a:solidFill>
                  <a:srgbClr val="FFFFFF"/>
                </a:solidFill>
                <a:latin typeface="Canva Sans"/>
                <a:ea typeface="Canva Sans"/>
                <a:cs typeface="Canva Sans"/>
                <a:sym typeface="Canva Sans"/>
              </a:rPr>
              <a:t>            .withUser("admin").password("{noop}admin").roles("ADMIN");</a:t>
            </a:r>
          </a:p>
          <a:p>
            <a:pPr algn="l">
              <a:lnSpc>
                <a:spcPts val="1960"/>
              </a:lnSpc>
              <a:spcBef>
                <a:spcPct val="0"/>
              </a:spcBef>
            </a:pPr>
            <a:r>
              <a:rPr lang="en-US" sz="1400">
                <a:solidFill>
                  <a:srgbClr val="FFFFFF"/>
                </a:solidFill>
                <a:latin typeface="Canva Sans"/>
                <a:ea typeface="Canva Sans"/>
                <a:cs typeface="Canva Sans"/>
                <a:sym typeface="Canva Sans"/>
              </a:rPr>
              <a:t>    }</a:t>
            </a:r>
          </a:p>
          <a:p>
            <a:pPr algn="l">
              <a:lnSpc>
                <a:spcPts val="1960"/>
              </a:lnSpc>
              <a:spcBef>
                <a:spcPct val="0"/>
              </a:spcBef>
            </a:pPr>
            <a:r>
              <a:rPr lang="en-US" sz="1400">
                <a:solidFill>
                  <a:srgbClr val="FFFFFF"/>
                </a:solidFill>
                <a:latin typeface="Canva Sans"/>
                <a:ea typeface="Canva Sans"/>
                <a:cs typeface="Canva Sans"/>
                <a:sym typeface="Canva Sans"/>
              </a:rPr>
              <a:t>}</a:t>
            </a:r>
          </a:p>
        </p:txBody>
      </p:sp>
      <p:sp>
        <p:nvSpPr>
          <p:cNvPr id="23" name="TextBox 23"/>
          <p:cNvSpPr txBox="1"/>
          <p:nvPr/>
        </p:nvSpPr>
        <p:spPr>
          <a:xfrm>
            <a:off x="9948305" y="2150270"/>
            <a:ext cx="7310995" cy="7093585"/>
          </a:xfrm>
          <a:prstGeom prst="rect">
            <a:avLst/>
          </a:prstGeom>
        </p:spPr>
        <p:txBody>
          <a:bodyPr lIns="0" tIns="0" rIns="0" bIns="0" rtlCol="0" anchor="t">
            <a:spAutoFit/>
          </a:bodyPr>
          <a:lstStyle/>
          <a:p>
            <a:pPr marL="410209" lvl="1" indent="-205105" algn="l">
              <a:lnSpc>
                <a:spcPts val="3799"/>
              </a:lnSpc>
              <a:buFont typeface="Arial"/>
              <a:buChar char="•"/>
            </a:pPr>
            <a:r>
              <a:rPr lang="en-US" sz="1899">
                <a:solidFill>
                  <a:srgbClr val="000000"/>
                </a:solidFill>
                <a:latin typeface="Canva Sans"/>
                <a:ea typeface="Canva Sans"/>
                <a:cs typeface="Canva Sans"/>
                <a:sym typeface="Canva Sans"/>
              </a:rPr>
              <a:t>Class Annotation: The class is annotated with @Configuration and @EnableWebSecurity, which designate it as a configuration class for Spring Security.</a:t>
            </a:r>
          </a:p>
          <a:p>
            <a:pPr marL="410209" lvl="1" indent="-205105" algn="l">
              <a:lnSpc>
                <a:spcPts val="3799"/>
              </a:lnSpc>
              <a:buFont typeface="Arial"/>
              <a:buChar char="•"/>
            </a:pPr>
            <a:r>
              <a:rPr lang="en-US" sz="1899">
                <a:solidFill>
                  <a:srgbClr val="000000"/>
                </a:solidFill>
                <a:latin typeface="Canva Sans"/>
                <a:ea typeface="Canva Sans"/>
                <a:cs typeface="Canva Sans"/>
                <a:sym typeface="Canva Sans"/>
              </a:rPr>
              <a:t>HttpSecurity Configuration: The configure(HttpSecurity http) method sets up security rules, allowing unrestricted access to URLs matching /public/**, requiring authentication for other requests, and enabling form-based login and logout functionalities.</a:t>
            </a:r>
          </a:p>
          <a:p>
            <a:pPr marL="410209" lvl="1" indent="-205105" algn="l">
              <a:lnSpc>
                <a:spcPts val="3799"/>
              </a:lnSpc>
              <a:buFont typeface="Arial"/>
              <a:buChar char="•"/>
            </a:pPr>
            <a:r>
              <a:rPr lang="en-US" sz="1899">
                <a:solidFill>
                  <a:srgbClr val="000000"/>
                </a:solidFill>
                <a:latin typeface="Canva Sans"/>
                <a:ea typeface="Canva Sans"/>
                <a:cs typeface="Canva Sans"/>
                <a:sym typeface="Canva Sans"/>
              </a:rPr>
              <a:t>Authentication Configuration: The configure(AuthenticationManagerBuilder auth) method configures in-memory authentication with two users, "user" with role "USER" and "admin" with role "ADMIN", using {noop} to indicate that passwords are stored in plain text.</a:t>
            </a:r>
          </a:p>
          <a:p>
            <a:pPr algn="l">
              <a:lnSpc>
                <a:spcPts val="3799"/>
              </a:lnSpc>
            </a:pPr>
            <a:endParaRPr lang="en-US" sz="1899">
              <a:solidFill>
                <a:srgbClr val="000000"/>
              </a:solidFill>
              <a:latin typeface="Canva Sans"/>
              <a:ea typeface="Canva Sans"/>
              <a:cs typeface="Canva Sans"/>
              <a:sym typeface="Canva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JWT AUTHENTICATION AND AUTHORIZATION</a:t>
            </a:r>
          </a:p>
        </p:txBody>
      </p:sp>
      <p:sp>
        <p:nvSpPr>
          <p:cNvPr id="3" name="TextBox 3"/>
          <p:cNvSpPr txBox="1"/>
          <p:nvPr/>
        </p:nvSpPr>
        <p:spPr>
          <a:xfrm>
            <a:off x="1028700" y="2327659"/>
            <a:ext cx="16230600" cy="6171563"/>
          </a:xfrm>
          <a:prstGeom prst="rect">
            <a:avLst/>
          </a:prstGeom>
        </p:spPr>
        <p:txBody>
          <a:bodyPr lIns="0" tIns="0" rIns="0" bIns="0" rtlCol="0" anchor="t">
            <a:spAutoFit/>
          </a:bodyPr>
          <a:lstStyle/>
          <a:p>
            <a:pPr algn="l">
              <a:lnSpc>
                <a:spcPts val="6200"/>
              </a:lnSpc>
            </a:pPr>
            <a:r>
              <a:rPr lang="en-US" sz="3100">
                <a:solidFill>
                  <a:srgbClr val="000000"/>
                </a:solidFill>
                <a:latin typeface="Canva Sans"/>
                <a:ea typeface="Canva Sans"/>
                <a:cs typeface="Canva Sans"/>
                <a:sym typeface="Canva Sans"/>
              </a:rPr>
              <a:t>JWT (JSON Web Token) is a compact, URL-safe means of representing claims to be transferred between two parties. In the context of web security, it is often used for securing APIs.</a:t>
            </a:r>
          </a:p>
          <a:p>
            <a:pPr algn="l">
              <a:lnSpc>
                <a:spcPts val="6200"/>
              </a:lnSpc>
            </a:pPr>
            <a:r>
              <a:rPr lang="en-US" sz="3100">
                <a:solidFill>
                  <a:srgbClr val="000000"/>
                </a:solidFill>
                <a:latin typeface="Canva Sans"/>
                <a:ea typeface="Canva Sans"/>
                <a:cs typeface="Canva Sans"/>
                <a:sym typeface="Canva Sans"/>
              </a:rPr>
              <a:t>Key Features:</a:t>
            </a:r>
          </a:p>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Stateless: No need to store session information on the server, making it ideal for RESTful APIs.</a:t>
            </a:r>
          </a:p>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Self-contained: Contains all the information needed for authentication.</a:t>
            </a:r>
          </a:p>
          <a:p>
            <a:pPr marL="669294" lvl="1" indent="-334647" algn="l">
              <a:lnSpc>
                <a:spcPts val="6200"/>
              </a:lnSpc>
              <a:buFont typeface="Arial"/>
              <a:buChar char="•"/>
            </a:pPr>
            <a:r>
              <a:rPr lang="en-US" sz="3100">
                <a:solidFill>
                  <a:srgbClr val="000000"/>
                </a:solidFill>
                <a:latin typeface="Canva Sans"/>
                <a:ea typeface="Canva Sans"/>
                <a:cs typeface="Canva Sans"/>
                <a:sym typeface="Canva Sans"/>
              </a:rPr>
              <a:t>Secure: Can be signed and optionally encrypted.</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AUTHENTICATION</a:t>
            </a:r>
          </a:p>
        </p:txBody>
      </p:sp>
      <p:sp>
        <p:nvSpPr>
          <p:cNvPr id="3" name="TextBox 3"/>
          <p:cNvSpPr txBox="1"/>
          <p:nvPr/>
        </p:nvSpPr>
        <p:spPr>
          <a:xfrm>
            <a:off x="1028700" y="2327659"/>
            <a:ext cx="16230600" cy="6171563"/>
          </a:xfrm>
          <a:prstGeom prst="rect">
            <a:avLst/>
          </a:prstGeom>
        </p:spPr>
        <p:txBody>
          <a:bodyPr lIns="0" tIns="0" rIns="0" bIns="0" rtlCol="0" anchor="t">
            <a:spAutoFit/>
          </a:bodyPr>
          <a:lstStyle/>
          <a:p>
            <a:pPr algn="l">
              <a:lnSpc>
                <a:spcPts val="6200"/>
              </a:lnSpc>
            </a:pPr>
            <a:r>
              <a:rPr lang="en-US" sz="3100">
                <a:solidFill>
                  <a:srgbClr val="000000"/>
                </a:solidFill>
                <a:latin typeface="Canva Sans"/>
                <a:ea typeface="Canva Sans"/>
                <a:cs typeface="Canva Sans"/>
                <a:sym typeface="Canva Sans"/>
              </a:rPr>
              <a:t>Authentication is the process of verifying the identity of a user or system. It ensures that only legitimate users can access the application.</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User Identification: Confirms that the person accessing the application is who they claim to be, typically through credentials like usernames and passwords.</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Personalized Experience: Enables the application to provide a personalized user experience based on the authenticated user's identity and preferences.</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Security: Prevents unauthorized access to the system, reducing the risk of data breaches and unauthorized actions.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AUTHORIZATION</a:t>
            </a:r>
          </a:p>
        </p:txBody>
      </p:sp>
      <p:sp>
        <p:nvSpPr>
          <p:cNvPr id="3" name="TextBox 3"/>
          <p:cNvSpPr txBox="1"/>
          <p:nvPr/>
        </p:nvSpPr>
        <p:spPr>
          <a:xfrm>
            <a:off x="1028700" y="1937134"/>
            <a:ext cx="16230600" cy="6952613"/>
          </a:xfrm>
          <a:prstGeom prst="rect">
            <a:avLst/>
          </a:prstGeom>
        </p:spPr>
        <p:txBody>
          <a:bodyPr lIns="0" tIns="0" rIns="0" bIns="0" rtlCol="0" anchor="t">
            <a:spAutoFit/>
          </a:bodyPr>
          <a:lstStyle/>
          <a:p>
            <a:pPr algn="l">
              <a:lnSpc>
                <a:spcPts val="6200"/>
              </a:lnSpc>
            </a:pPr>
            <a:r>
              <a:rPr lang="en-US" sz="3100">
                <a:solidFill>
                  <a:srgbClr val="000000"/>
                </a:solidFill>
                <a:latin typeface="Canva Sans"/>
                <a:ea typeface="Canva Sans"/>
                <a:cs typeface="Canva Sans"/>
                <a:sym typeface="Canva Sans"/>
              </a:rPr>
              <a:t>Authorization determines what an authenticated user is allowed to do. It defines access controls and permissions within the application.</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Access Control: Ensures that users can only access resources and perform actions that they have been granted permission for, protecting sensitive data and functionalities.</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Data Protection: Restricts access to confidential or sensitive information, ensuring that only authorized users can view or modify it.</a:t>
            </a:r>
          </a:p>
          <a:p>
            <a:pPr marL="669294" lvl="1" indent="-334647" algn="l">
              <a:lnSpc>
                <a:spcPts val="6200"/>
              </a:lnSpc>
              <a:buAutoNum type="arabicPeriod"/>
            </a:pPr>
            <a:r>
              <a:rPr lang="en-US" sz="3100">
                <a:solidFill>
                  <a:srgbClr val="000000"/>
                </a:solidFill>
                <a:latin typeface="Canva Sans"/>
                <a:ea typeface="Canva Sans"/>
                <a:cs typeface="Canva Sans"/>
                <a:sym typeface="Canva Sans"/>
              </a:rPr>
              <a:t>Resource Management: Manages the availability and utilization of application resources, preventing misuse or overuse by unauthorized users.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BENEFITS OF AUTHENTICATION AND AUTHORIZATION</a:t>
            </a:r>
          </a:p>
        </p:txBody>
      </p:sp>
      <p:sp>
        <p:nvSpPr>
          <p:cNvPr id="3" name="TextBox 3"/>
          <p:cNvSpPr txBox="1"/>
          <p:nvPr/>
        </p:nvSpPr>
        <p:spPr>
          <a:xfrm>
            <a:off x="1028700" y="1840297"/>
            <a:ext cx="16230600" cy="7174862"/>
          </a:xfrm>
          <a:prstGeom prst="rect">
            <a:avLst/>
          </a:prstGeom>
        </p:spPr>
        <p:txBody>
          <a:bodyPr lIns="0" tIns="0" rIns="0" bIns="0" rtlCol="0" anchor="t">
            <a:spAutoFit/>
          </a:bodyPr>
          <a:lstStyle/>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Enhanced Security: Protects the application from unauthorized access and potential attacks by ensuring only legitimate users can access the system and perform specific actions.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Data Integrity: Safeguards the integrity of the data by restricting who can view or modify information, reducing the risk of accidental or malicious changes.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Regulatory Compliance: Helps in complying with industry regulations and standards that require strict access control and data protection mechanisms.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Audit and Accountability: Provides a trail of user activities, allowing for monitoring and auditing actions taken within the application, which is crucial for identifying and addressing security incidents.</a:t>
            </a:r>
          </a:p>
          <a:p>
            <a:pPr marL="561347" lvl="1" indent="-280674" algn="l">
              <a:lnSpc>
                <a:spcPts val="5200"/>
              </a:lnSpc>
              <a:buFont typeface="Arial"/>
              <a:buChar char="•"/>
            </a:pPr>
            <a:r>
              <a:rPr lang="en-US" sz="2600">
                <a:solidFill>
                  <a:srgbClr val="000000"/>
                </a:solidFill>
                <a:latin typeface="Canva Sans"/>
                <a:ea typeface="Canva Sans"/>
                <a:cs typeface="Canva Sans"/>
                <a:sym typeface="Canva Sans"/>
              </a:rPr>
              <a:t>User Management: Facilitates efficient user management by assigning roles and permissions, making it easier to control and monitor user access within the application.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EXAMPLE SCENARIO</a:t>
            </a:r>
          </a:p>
        </p:txBody>
      </p:sp>
      <p:sp>
        <p:nvSpPr>
          <p:cNvPr id="3" name="TextBox 3"/>
          <p:cNvSpPr txBox="1"/>
          <p:nvPr/>
        </p:nvSpPr>
        <p:spPr>
          <a:xfrm>
            <a:off x="1028700" y="1931419"/>
            <a:ext cx="16230600" cy="6983092"/>
          </a:xfrm>
          <a:prstGeom prst="rect">
            <a:avLst/>
          </a:prstGeom>
        </p:spPr>
        <p:txBody>
          <a:bodyPr lIns="0" tIns="0" rIns="0" bIns="0" rtlCol="0" anchor="t">
            <a:spAutoFit/>
          </a:bodyPr>
          <a:lstStyle/>
          <a:p>
            <a:pPr algn="l">
              <a:lnSpc>
                <a:spcPts val="5600"/>
              </a:lnSpc>
            </a:pPr>
            <a:r>
              <a:rPr lang="en-US" sz="2800">
                <a:solidFill>
                  <a:srgbClr val="000000"/>
                </a:solidFill>
                <a:latin typeface="Canva Sans"/>
                <a:ea typeface="Canva Sans"/>
                <a:cs typeface="Canva Sans"/>
                <a:sym typeface="Canva Sans"/>
              </a:rPr>
              <a:t>Consider a banking web application:</a:t>
            </a:r>
          </a:p>
          <a:p>
            <a:pPr marL="604526" lvl="1" indent="-302263" algn="l">
              <a:lnSpc>
                <a:spcPts val="5600"/>
              </a:lnSpc>
              <a:buFont typeface="Arial"/>
              <a:buChar char="•"/>
            </a:pPr>
            <a:r>
              <a:rPr lang="en-US" sz="2800">
                <a:solidFill>
                  <a:srgbClr val="000000"/>
                </a:solidFill>
                <a:latin typeface="Canva Sans"/>
                <a:ea typeface="Canva Sans"/>
                <a:cs typeface="Canva Sans"/>
                <a:sym typeface="Canva Sans"/>
              </a:rPr>
              <a:t>Authentication ensures that only valid customers can log into their accounts using their credentials.</a:t>
            </a:r>
          </a:p>
          <a:p>
            <a:pPr marL="604526" lvl="1" indent="-302263" algn="l">
              <a:lnSpc>
                <a:spcPts val="5600"/>
              </a:lnSpc>
              <a:buFont typeface="Arial"/>
              <a:buChar char="•"/>
            </a:pPr>
            <a:r>
              <a:rPr lang="en-US" sz="2800">
                <a:solidFill>
                  <a:srgbClr val="000000"/>
                </a:solidFill>
                <a:latin typeface="Canva Sans"/>
                <a:ea typeface="Canva Sans"/>
                <a:cs typeface="Canva Sans"/>
                <a:sym typeface="Canva Sans"/>
              </a:rPr>
              <a:t>Authorization ensures that once authenticated, customers can only access their own account details and perform specific actions (like viewing account balance, transferring funds) according to their permissions, while bank staff may have broader access to perform administrative tasks.</a:t>
            </a:r>
          </a:p>
          <a:p>
            <a:pPr algn="l">
              <a:lnSpc>
                <a:spcPts val="5600"/>
              </a:lnSpc>
            </a:pPr>
            <a:r>
              <a:rPr lang="en-US" sz="2800">
                <a:solidFill>
                  <a:srgbClr val="000000"/>
                </a:solidFill>
                <a:latin typeface="Canva Sans"/>
                <a:ea typeface="Canva Sans"/>
                <a:cs typeface="Canva Sans"/>
                <a:sym typeface="Canva Sans"/>
              </a:rPr>
              <a:t>By implementing robust authentication and authorization mechanisms, the banking application can protect sensitive financial data, provide personalized and secure user experiences, and comply with regulatory requirements.</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ENCRYPTION</a:t>
            </a:r>
          </a:p>
        </p:txBody>
      </p:sp>
      <p:sp>
        <p:nvSpPr>
          <p:cNvPr id="3" name="TextBox 3"/>
          <p:cNvSpPr txBox="1"/>
          <p:nvPr/>
        </p:nvSpPr>
        <p:spPr>
          <a:xfrm>
            <a:off x="1028700" y="2707388"/>
            <a:ext cx="16230600" cy="5431155"/>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Encryption is the process of converting plaintext data into a coded form, called ciphertext, to prevent unauthorized access. Only those with the correct decryption key can convert the ciphertext back into plaintext.</a:t>
            </a:r>
          </a:p>
          <a:p>
            <a:pPr algn="l">
              <a:lnSpc>
                <a:spcPts val="5400"/>
              </a:lnSpc>
            </a:pPr>
            <a:r>
              <a:rPr lang="en-US" sz="2700">
                <a:solidFill>
                  <a:srgbClr val="000000"/>
                </a:solidFill>
                <a:latin typeface="Canva Sans"/>
                <a:ea typeface="Canva Sans"/>
                <a:cs typeface="Canva Sans"/>
                <a:sym typeface="Canva Sans"/>
              </a:rPr>
              <a:t>Key Features: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Data Protection: Ensures that data is unreadable to unauthorized users.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Data Integrity: Protects data from being altered by unauthorized users.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Confidentiality: Ensures that sensitive data is only accessible to those with the correct decryption key.</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ENCRYPTION</a:t>
            </a:r>
          </a:p>
        </p:txBody>
      </p:sp>
      <p:sp>
        <p:nvSpPr>
          <p:cNvPr id="3" name="TextBox 3"/>
          <p:cNvSpPr txBox="1"/>
          <p:nvPr/>
        </p:nvSpPr>
        <p:spPr>
          <a:xfrm>
            <a:off x="1028700" y="3736088"/>
            <a:ext cx="16230600" cy="3373755"/>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Types of Encryption:</a:t>
            </a:r>
          </a:p>
          <a:p>
            <a:pPr marL="582930" lvl="1" indent="-291465" algn="l">
              <a:lnSpc>
                <a:spcPts val="5400"/>
              </a:lnSpc>
              <a:buAutoNum type="arabicPeriod"/>
            </a:pPr>
            <a:r>
              <a:rPr lang="en-US" sz="2700">
                <a:solidFill>
                  <a:srgbClr val="000000"/>
                </a:solidFill>
                <a:latin typeface="Canva Sans"/>
                <a:ea typeface="Canva Sans"/>
                <a:cs typeface="Canva Sans"/>
                <a:sym typeface="Canva Sans"/>
              </a:rPr>
              <a:t>Symmetric Encryption: The same key is used for both encryption and decryption. Examples include AES (Advanced Encryption Standard) and DES (Data Encryption Standard).</a:t>
            </a:r>
          </a:p>
          <a:p>
            <a:pPr marL="582930" lvl="1" indent="-291465" algn="l">
              <a:lnSpc>
                <a:spcPts val="5400"/>
              </a:lnSpc>
              <a:buAutoNum type="arabicPeriod"/>
            </a:pPr>
            <a:r>
              <a:rPr lang="en-US" sz="2700">
                <a:solidFill>
                  <a:srgbClr val="000000"/>
                </a:solidFill>
                <a:latin typeface="Canva Sans"/>
                <a:ea typeface="Canva Sans"/>
                <a:cs typeface="Canva Sans"/>
                <a:sym typeface="Canva Sans"/>
              </a:rPr>
              <a:t>Asymmetric Encryption: Uses a pair of keys, one for encryption (public key) and one for decryption (private key). Examples include RSA (Rivest-Shamir-Adleman).</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7387"/>
            <a:ext cx="16230600" cy="908050"/>
          </a:xfrm>
          <a:prstGeom prst="rect">
            <a:avLst/>
          </a:prstGeom>
        </p:spPr>
        <p:txBody>
          <a:bodyPr lIns="0" tIns="0" rIns="0" bIns="0" rtlCol="0" anchor="t">
            <a:spAutoFit/>
          </a:bodyPr>
          <a:lstStyle/>
          <a:p>
            <a:pPr algn="ctr">
              <a:lnSpc>
                <a:spcPts val="7999"/>
              </a:lnSpc>
            </a:pPr>
            <a:r>
              <a:rPr lang="en-US" sz="3999">
                <a:solidFill>
                  <a:srgbClr val="000000"/>
                </a:solidFill>
                <a:latin typeface="Canva Sans"/>
                <a:ea typeface="Canva Sans"/>
                <a:cs typeface="Canva Sans"/>
                <a:sym typeface="Canva Sans"/>
              </a:rPr>
              <a:t>TOKENIZATION</a:t>
            </a:r>
          </a:p>
        </p:txBody>
      </p:sp>
      <p:sp>
        <p:nvSpPr>
          <p:cNvPr id="3" name="TextBox 3"/>
          <p:cNvSpPr txBox="1"/>
          <p:nvPr/>
        </p:nvSpPr>
        <p:spPr>
          <a:xfrm>
            <a:off x="1028700" y="1335788"/>
            <a:ext cx="16230600" cy="8174355"/>
          </a:xfrm>
          <a:prstGeom prst="rect">
            <a:avLst/>
          </a:prstGeom>
        </p:spPr>
        <p:txBody>
          <a:bodyPr lIns="0" tIns="0" rIns="0" bIns="0" rtlCol="0" anchor="t">
            <a:spAutoFit/>
          </a:bodyPr>
          <a:lstStyle/>
          <a:p>
            <a:pPr algn="l">
              <a:lnSpc>
                <a:spcPts val="5400"/>
              </a:lnSpc>
            </a:pPr>
            <a:r>
              <a:rPr lang="en-US" sz="2700">
                <a:solidFill>
                  <a:srgbClr val="000000"/>
                </a:solidFill>
                <a:latin typeface="Canva Sans"/>
                <a:ea typeface="Canva Sans"/>
                <a:cs typeface="Canva Sans"/>
                <a:sym typeface="Canva Sans"/>
              </a:rPr>
              <a:t>Tokenization is the process of replacing sensitive data with a non-sensitive placeholder, called a token. The actual data is stored securely in a tokenization system, and only the token is used in the application.</a:t>
            </a:r>
          </a:p>
          <a:p>
            <a:pPr algn="l">
              <a:lnSpc>
                <a:spcPts val="5400"/>
              </a:lnSpc>
            </a:pPr>
            <a:r>
              <a:rPr lang="en-US" sz="2700">
                <a:solidFill>
                  <a:srgbClr val="000000"/>
                </a:solidFill>
                <a:latin typeface="Canva Sans"/>
                <a:ea typeface="Canva Sans"/>
                <a:cs typeface="Canva Sans"/>
                <a:sym typeface="Canva Sans"/>
              </a:rPr>
              <a:t>Key Features: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Data Security: Reduces the risk of exposing sensitive data by using tokens.</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Regulatory Compliance: Helps meet compliance requirements for protecting sensitive information.</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Scope Limitation: Tokens are limited in scope and cannot be used outside their intended context, reducing the risk of data breaches.</a:t>
            </a:r>
          </a:p>
          <a:p>
            <a:pPr algn="l">
              <a:lnSpc>
                <a:spcPts val="5400"/>
              </a:lnSpc>
            </a:pPr>
            <a:r>
              <a:rPr lang="en-US" sz="2700">
                <a:solidFill>
                  <a:srgbClr val="000000"/>
                </a:solidFill>
                <a:latin typeface="Canva Sans"/>
                <a:ea typeface="Canva Sans"/>
                <a:cs typeface="Canva Sans"/>
                <a:sym typeface="Canva Sans"/>
              </a:rPr>
              <a:t>Example:</a:t>
            </a:r>
          </a:p>
          <a:p>
            <a:pPr marL="582930" lvl="1" indent="-291465" algn="l">
              <a:lnSpc>
                <a:spcPts val="5400"/>
              </a:lnSpc>
              <a:buFont typeface="Arial"/>
              <a:buChar char="•"/>
            </a:pPr>
            <a:r>
              <a:rPr lang="en-US" sz="2700">
                <a:solidFill>
                  <a:srgbClr val="000000"/>
                </a:solidFill>
                <a:latin typeface="Canva Sans"/>
                <a:ea typeface="Canva Sans"/>
                <a:cs typeface="Canva Sans"/>
                <a:sym typeface="Canva Sans"/>
              </a:rPr>
              <a:t>Credit Card Tokenization: Replacing a credit card number with a token that can be used within the application but has no meaning outside it.</a:t>
            </a:r>
          </a:p>
        </p:txBody>
      </p:sp>
      <p:sp>
        <p:nvSpPr>
          <p:cNvPr id="4" name="Freeform 4"/>
          <p:cNvSpPr/>
          <p:nvPr/>
        </p:nvSpPr>
        <p:spPr>
          <a:xfrm>
            <a:off x="14395956" y="9469569"/>
            <a:ext cx="1778277" cy="366433"/>
          </a:xfrm>
          <a:custGeom>
            <a:avLst/>
            <a:gdLst/>
            <a:ahLst/>
            <a:cxnLst/>
            <a:rect l="l" t="t" r="r" b="b"/>
            <a:pathLst>
              <a:path w="1778277" h="366433">
                <a:moveTo>
                  <a:pt x="0" y="0"/>
                </a:moveTo>
                <a:lnTo>
                  <a:pt x="1778278" y="0"/>
                </a:lnTo>
                <a:lnTo>
                  <a:pt x="1778278" y="366432"/>
                </a:lnTo>
                <a:lnTo>
                  <a:pt x="0" y="366432"/>
                </a:lnTo>
                <a:lnTo>
                  <a:pt x="0" y="0"/>
                </a:lnTo>
                <a:close/>
              </a:path>
            </a:pathLst>
          </a:custGeom>
          <a:blipFill>
            <a:blip r:embed="rId2"/>
            <a:stretch>
              <a:fillRect/>
            </a:stretch>
          </a:blipFill>
        </p:spPr>
      </p:sp>
      <p:grpSp>
        <p:nvGrpSpPr>
          <p:cNvPr id="5" name="Group 5"/>
          <p:cNvGrpSpPr/>
          <p:nvPr/>
        </p:nvGrpSpPr>
        <p:grpSpPr>
          <a:xfrm>
            <a:off x="1028700" y="9691576"/>
            <a:ext cx="13129131" cy="144425"/>
            <a:chOff x="0" y="0"/>
            <a:chExt cx="3457878" cy="38038"/>
          </a:xfrm>
        </p:grpSpPr>
        <p:sp>
          <p:nvSpPr>
            <p:cNvPr id="6" name="Freeform 6"/>
            <p:cNvSpPr/>
            <p:nvPr/>
          </p:nvSpPr>
          <p:spPr>
            <a:xfrm>
              <a:off x="0" y="0"/>
              <a:ext cx="3457878" cy="38038"/>
            </a:xfrm>
            <a:custGeom>
              <a:avLst/>
              <a:gdLst/>
              <a:ahLst/>
              <a:cxnLst/>
              <a:rect l="l" t="t" r="r" b="b"/>
              <a:pathLst>
                <a:path w="3457878" h="38038">
                  <a:moveTo>
                    <a:pt x="0" y="0"/>
                  </a:moveTo>
                  <a:lnTo>
                    <a:pt x="3457878" y="0"/>
                  </a:lnTo>
                  <a:lnTo>
                    <a:pt x="3457878" y="38038"/>
                  </a:lnTo>
                  <a:lnTo>
                    <a:pt x="0" y="38038"/>
                  </a:lnTo>
                  <a:close/>
                </a:path>
              </a:pathLst>
            </a:custGeom>
            <a:solidFill>
              <a:srgbClr val="00232A"/>
            </a:solidFill>
          </p:spPr>
        </p:sp>
        <p:sp>
          <p:nvSpPr>
            <p:cNvPr id="7" name="TextBox 7"/>
            <p:cNvSpPr txBox="1"/>
            <p:nvPr/>
          </p:nvSpPr>
          <p:spPr>
            <a:xfrm>
              <a:off x="0" y="-38100"/>
              <a:ext cx="3457878" cy="7613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412359" y="9691576"/>
            <a:ext cx="846941" cy="144425"/>
            <a:chOff x="0" y="0"/>
            <a:chExt cx="223063" cy="38038"/>
          </a:xfrm>
        </p:grpSpPr>
        <p:sp>
          <p:nvSpPr>
            <p:cNvPr id="9" name="Freeform 9"/>
            <p:cNvSpPr/>
            <p:nvPr/>
          </p:nvSpPr>
          <p:spPr>
            <a:xfrm>
              <a:off x="0" y="0"/>
              <a:ext cx="223063" cy="38038"/>
            </a:xfrm>
            <a:custGeom>
              <a:avLst/>
              <a:gdLst/>
              <a:ahLst/>
              <a:cxnLst/>
              <a:rect l="l" t="t" r="r" b="b"/>
              <a:pathLst>
                <a:path w="223063" h="38038">
                  <a:moveTo>
                    <a:pt x="0" y="0"/>
                  </a:moveTo>
                  <a:lnTo>
                    <a:pt x="223063" y="0"/>
                  </a:lnTo>
                  <a:lnTo>
                    <a:pt x="223063" y="38038"/>
                  </a:lnTo>
                  <a:lnTo>
                    <a:pt x="0" y="38038"/>
                  </a:lnTo>
                  <a:close/>
                </a:path>
              </a:pathLst>
            </a:custGeom>
            <a:solidFill>
              <a:srgbClr val="00232A"/>
            </a:solidFill>
          </p:spPr>
        </p:sp>
        <p:sp>
          <p:nvSpPr>
            <p:cNvPr id="10" name="TextBox 10"/>
            <p:cNvSpPr txBox="1"/>
            <p:nvPr/>
          </p:nvSpPr>
          <p:spPr>
            <a:xfrm>
              <a:off x="0" y="-38100"/>
              <a:ext cx="223063" cy="76138"/>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62D4766CD044EB4BA19CFC0FFFDFE" ma:contentTypeVersion="13" ma:contentTypeDescription="Create a new document." ma:contentTypeScope="" ma:versionID="c966e4b8b3bde8f25b4cfeb45a78198a">
  <xsd:schema xmlns:xsd="http://www.w3.org/2001/XMLSchema" xmlns:xs="http://www.w3.org/2001/XMLSchema" xmlns:p="http://schemas.microsoft.com/office/2006/metadata/properties" xmlns:ns2="43dca1d0-360f-4a19-bc5b-c618ef60e938" xmlns:ns3="262d0df8-0611-457b-858e-42c797d2369e" targetNamespace="http://schemas.microsoft.com/office/2006/metadata/properties" ma:root="true" ma:fieldsID="07ffd3cc029e4f957a7356c9e548b55a" ns2:_="" ns3:_="">
    <xsd:import namespace="43dca1d0-360f-4a19-bc5b-c618ef60e938"/>
    <xsd:import namespace="262d0df8-0611-457b-858e-42c797d2369e"/>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dca1d0-360f-4a19-bc5b-c618ef60e93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2d0df8-0611-457b-858e-42c797d236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C3CFA8-417D-4E78-8C39-9C750988B1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ca1d0-360f-4a19-bc5b-c618ef60e938"/>
    <ds:schemaRef ds:uri="262d0df8-0611-457b-858e-42c797d236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FA7F8E-00C1-4612-8816-07B2A98A81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8213</Words>
  <Application>Microsoft Office PowerPoint</Application>
  <PresentationFormat>Custom</PresentationFormat>
  <Paragraphs>737</Paragraphs>
  <Slides>115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115</vt:i4>
      </vt:variant>
    </vt:vector>
  </HeadingPairs>
  <TitlesOfParts>
    <vt:vector size="122" baseType="lpstr">
      <vt:lpstr>Canva Sans</vt:lpstr>
      <vt:lpstr>Calibri</vt:lpstr>
      <vt:lpstr>Arimo Bold</vt:lpstr>
      <vt:lpstr>Arimo</vt:lpstr>
      <vt:lpstr>Arial</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using React JS and Spring boot - Sem 5</dc:title>
  <cp:lastModifiedBy>Microsoft account</cp:lastModifiedBy>
  <cp:revision>2</cp:revision>
  <dcterms:created xsi:type="dcterms:W3CDTF">2006-08-16T00:00:00Z</dcterms:created>
  <dcterms:modified xsi:type="dcterms:W3CDTF">2024-08-10T04:28:04Z</dcterms:modified>
  <dc:identifier>DAGLkFKc1YE</dc:identifier>
</cp:coreProperties>
</file>