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7" r:id="rId2"/>
    <p:sldId id="293" r:id="rId3"/>
    <p:sldId id="256" r:id="rId4"/>
    <p:sldId id="257" r:id="rId5"/>
    <p:sldId id="260" r:id="rId6"/>
    <p:sldId id="277" r:id="rId7"/>
    <p:sldId id="262" r:id="rId8"/>
    <p:sldId id="263" r:id="rId9"/>
    <p:sldId id="264" r:id="rId10"/>
    <p:sldId id="278" r:id="rId11"/>
    <p:sldId id="259" r:id="rId12"/>
    <p:sldId id="275" r:id="rId13"/>
    <p:sldId id="276" r:id="rId14"/>
    <p:sldId id="279" r:id="rId15"/>
    <p:sldId id="280" r:id="rId16"/>
    <p:sldId id="265" r:id="rId17"/>
    <p:sldId id="281" r:id="rId18"/>
    <p:sldId id="282" r:id="rId19"/>
    <p:sldId id="283" r:id="rId20"/>
    <p:sldId id="268" r:id="rId21"/>
    <p:sldId id="266" r:id="rId22"/>
    <p:sldId id="269" r:id="rId23"/>
    <p:sldId id="270" r:id="rId24"/>
    <p:sldId id="284" r:id="rId25"/>
    <p:sldId id="285" r:id="rId26"/>
    <p:sldId id="274" r:id="rId27"/>
    <p:sldId id="271" r:id="rId28"/>
    <p:sldId id="286" r:id="rId29"/>
    <p:sldId id="287" r:id="rId30"/>
    <p:sldId id="27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4906F-94FB-4A3C-938C-0F104CC1A5B1}" type="datetimeFigureOut">
              <a:rPr lang="en-IN" smtClean="0"/>
              <a:t>26-06-2020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C128D-B982-4BB6-98E1-5B3A594E085B}" type="slidenum">
              <a:rPr lang="en-IN" smtClean="0"/>
              <a:t>‹#›</a:t>
            </a:fld>
            <a:endParaRPr lang="en-IN"/>
          </a:p>
        </p:txBody>
      </p:sp>
    </p:spTree>
    <p:extLst>
      <p:ext uri="{BB962C8B-B14F-4D97-AF65-F5344CB8AC3E}">
        <p14:creationId xmlns:p14="http://schemas.microsoft.com/office/powerpoint/2010/main" val="126234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3856-F7B1-447E-B872-22EEA9C927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E0A471-EEEF-4331-BE21-B391A405E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278F9A-5178-474D-B1DC-3E1F0868DB42}"/>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5" name="Footer Placeholder 4">
            <a:extLst>
              <a:ext uri="{FF2B5EF4-FFF2-40B4-BE49-F238E27FC236}">
                <a16:creationId xmlns:a16="http://schemas.microsoft.com/office/drawing/2014/main" id="{B15BF70E-0095-4AB4-ADA9-85FAE9F73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A43391-24C9-4008-96E1-64D4CC17D3E5}"/>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31667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5982A-D1F0-4A12-BC1D-9013998954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A2CD7A-539C-4D21-8C19-EF94CCF1CB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C688B-95F7-4471-8AC8-C59762D406FE}"/>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5" name="Footer Placeholder 4">
            <a:extLst>
              <a:ext uri="{FF2B5EF4-FFF2-40B4-BE49-F238E27FC236}">
                <a16:creationId xmlns:a16="http://schemas.microsoft.com/office/drawing/2014/main" id="{B8444C45-81D9-4BCE-B42B-8583913BF1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749502-51CF-47CF-9B35-3CDDB4EB3C3B}"/>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1536706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CAE01-C169-4C58-B13F-8ABE2663F6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E7B7D1-0CAD-495E-B1B5-FFA6194A27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0052C2-DD39-4390-849F-02A38D71C759}"/>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5" name="Footer Placeholder 4">
            <a:extLst>
              <a:ext uri="{FF2B5EF4-FFF2-40B4-BE49-F238E27FC236}">
                <a16:creationId xmlns:a16="http://schemas.microsoft.com/office/drawing/2014/main" id="{7094500F-01C5-4A7F-AD67-6336DF5E2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6A308-3461-41FE-A677-4026A8E1E51E}"/>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4212393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21E07-B94C-4BB0-8849-FE3B04B832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4A507C-40C2-47BD-BA5C-4F5A0D8728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243582-9FF0-4BCD-B4F3-E52D3A2EB2D1}"/>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5" name="Footer Placeholder 4">
            <a:extLst>
              <a:ext uri="{FF2B5EF4-FFF2-40B4-BE49-F238E27FC236}">
                <a16:creationId xmlns:a16="http://schemas.microsoft.com/office/drawing/2014/main" id="{48FE21FF-316B-410B-928E-0B19CB395B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986BC3-6916-472D-BE65-98167D9A6605}"/>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35627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60CB-76B8-4E08-9971-60C6989B0A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694A16-D02C-4B2C-A842-97CE5A8A33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DE6116-DEFA-4399-8857-12FBFC67E116}"/>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5" name="Footer Placeholder 4">
            <a:extLst>
              <a:ext uri="{FF2B5EF4-FFF2-40B4-BE49-F238E27FC236}">
                <a16:creationId xmlns:a16="http://schemas.microsoft.com/office/drawing/2014/main" id="{915BDF0A-BFBD-4415-AB27-18DF9491DD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AB56DE-3F3A-47D0-9151-1599E02BA6A5}"/>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2358005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28BB-2854-4F57-8C02-B394B1ECE7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9DB798-B216-4F65-8BFE-5867ABC990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8D0E38-3504-4026-AA1B-CE85C3EC8C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AD539F-77B9-449A-9427-0F228239CDEC}"/>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6" name="Footer Placeholder 5">
            <a:extLst>
              <a:ext uri="{FF2B5EF4-FFF2-40B4-BE49-F238E27FC236}">
                <a16:creationId xmlns:a16="http://schemas.microsoft.com/office/drawing/2014/main" id="{172FB577-FBE0-4EE0-9B15-80309ED40E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94CC50-EE9F-4CD3-A09F-BCE31F4DDDF9}"/>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3080367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A329D-B1C1-42F3-AABF-1DFB081B17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D17018-EB65-4DC2-A47E-B8D7CBE52A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1B9D55-1BAB-4A5F-8C95-55349D61BA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67717B-074E-45A5-80F7-C4D57FA96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DC4D4E-F892-4BCF-9C9D-A8F85542CD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7A7EF4-0403-4F3F-9281-E6201A1A49FE}"/>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8" name="Footer Placeholder 7">
            <a:extLst>
              <a:ext uri="{FF2B5EF4-FFF2-40B4-BE49-F238E27FC236}">
                <a16:creationId xmlns:a16="http://schemas.microsoft.com/office/drawing/2014/main" id="{96DAE457-DDB5-4E5F-9C16-0805052C38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87F24D-499A-4E7D-A3A1-75BD46A06D85}"/>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118993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62FA-45BC-4BC8-BC52-0D768B4133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BF2113-F939-4671-B80F-523E306026C9}"/>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4" name="Footer Placeholder 3">
            <a:extLst>
              <a:ext uri="{FF2B5EF4-FFF2-40B4-BE49-F238E27FC236}">
                <a16:creationId xmlns:a16="http://schemas.microsoft.com/office/drawing/2014/main" id="{3999B322-6B54-4FCB-B5A4-8CB79CDB49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643021-C9FD-40E9-92E0-5BAF4989479A}"/>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87883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B124F5-161B-4061-8EF2-3876178687D1}"/>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3" name="Footer Placeholder 2">
            <a:extLst>
              <a:ext uri="{FF2B5EF4-FFF2-40B4-BE49-F238E27FC236}">
                <a16:creationId xmlns:a16="http://schemas.microsoft.com/office/drawing/2014/main" id="{A17C2DCB-1B6A-4CA4-A212-CA6A098B84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234310-FC91-499B-9FDE-BE385E003E06}"/>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12928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1EDA-642E-4B8E-BB71-7727970F46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FF4EE9-7AEE-49D7-BB69-95F4169AD6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D08157-F936-4FA9-A191-C9D1B3B73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A5069-7075-4A07-AD0C-0E4370EB5872}"/>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6" name="Footer Placeholder 5">
            <a:extLst>
              <a:ext uri="{FF2B5EF4-FFF2-40B4-BE49-F238E27FC236}">
                <a16:creationId xmlns:a16="http://schemas.microsoft.com/office/drawing/2014/main" id="{3D9951B8-37B2-4D1F-B8FB-2FA1B12108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DDD02B-D576-4CB0-924D-98B326293AA2}"/>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497482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4EE7-60F7-4282-8E0B-A22B9745B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D0C8CD-3FAA-4CA0-A79B-6D7F5F6CAD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87F43F-B189-4C2E-8276-0AE524DE3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401E3-A221-46C6-AD62-0C952345C626}"/>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6" name="Footer Placeholder 5">
            <a:extLst>
              <a:ext uri="{FF2B5EF4-FFF2-40B4-BE49-F238E27FC236}">
                <a16:creationId xmlns:a16="http://schemas.microsoft.com/office/drawing/2014/main" id="{1FFB2E25-4C1A-4DEE-8464-0303F0E5A8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1DBF2E-75A9-4944-A319-0FCDB8D00303}"/>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314282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FA94EA-AD93-4733-BBF3-483B3E5CD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2A5567-C21D-4552-BBF7-C09CCBB7DF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B5EC05-00FA-4665-BC1B-8896BEA16C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D099-1C35-478A-9F1E-877BAE7EEB4A}" type="datetimeFigureOut">
              <a:rPr lang="en-IN" smtClean="0"/>
              <a:t>26-06-2020</a:t>
            </a:fld>
            <a:endParaRPr lang="en-IN"/>
          </a:p>
        </p:txBody>
      </p:sp>
      <p:sp>
        <p:nvSpPr>
          <p:cNvPr id="5" name="Footer Placeholder 4">
            <a:extLst>
              <a:ext uri="{FF2B5EF4-FFF2-40B4-BE49-F238E27FC236}">
                <a16:creationId xmlns:a16="http://schemas.microsoft.com/office/drawing/2014/main" id="{46E48708-2E9E-46BE-9802-203D2CA7B9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1415A3-DE23-476B-8B36-71BCEAB12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73AB1-915D-4014-868F-F9388E772C29}" type="slidenum">
              <a:rPr lang="en-IN" smtClean="0"/>
              <a:t>‹#›</a:t>
            </a:fld>
            <a:endParaRPr lang="en-IN"/>
          </a:p>
        </p:txBody>
      </p:sp>
    </p:spTree>
    <p:extLst>
      <p:ext uri="{BB962C8B-B14F-4D97-AF65-F5344CB8AC3E}">
        <p14:creationId xmlns:p14="http://schemas.microsoft.com/office/powerpoint/2010/main" val="1848673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4B8C-C3D1-4005-8C36-E72E53C4DE26}"/>
              </a:ext>
            </a:extLst>
          </p:cNvPr>
          <p:cNvSpPr>
            <a:spLocks noGrp="1"/>
          </p:cNvSpPr>
          <p:nvPr>
            <p:ph type="title"/>
          </p:nvPr>
        </p:nvSpPr>
        <p:spPr>
          <a:xfrm>
            <a:off x="0" y="1"/>
            <a:ext cx="12192000" cy="6858000"/>
          </a:xfrm>
          <a:solidFill>
            <a:schemeClr val="accent1">
              <a:lumMod val="60000"/>
              <a:lumOff val="40000"/>
            </a:schemeClr>
          </a:solidFill>
        </p:spPr>
        <p:txBody>
          <a:bodyPr>
            <a:normAutofit/>
          </a:bodyPr>
          <a:lstStyle/>
          <a:p>
            <a:pPr algn="ctr"/>
            <a:r>
              <a:rPr lang="en-IN" b="1" dirty="0"/>
              <a:t>CASE STUDY-BANKING </a:t>
            </a:r>
            <a:br>
              <a:rPr lang="en-IN" dirty="0"/>
            </a:br>
            <a:r>
              <a:rPr lang="en-US" b="1" dirty="0"/>
              <a:t>CREDIT CARD SPEND PREDICTION &amp; IDENTIFY DRIVERS FOR SPEND</a:t>
            </a:r>
            <a:endParaRPr lang="en-IN" sz="5400" b="1" dirty="0"/>
          </a:p>
        </p:txBody>
      </p:sp>
    </p:spTree>
    <p:extLst>
      <p:ext uri="{BB962C8B-B14F-4D97-AF65-F5344CB8AC3E}">
        <p14:creationId xmlns:p14="http://schemas.microsoft.com/office/powerpoint/2010/main" val="862673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r>
              <a:rPr lang="en-US" sz="2000" dirty="0"/>
              <a:t>Looking at some of the numerical variables, both </a:t>
            </a:r>
            <a:r>
              <a:rPr lang="en-US" sz="2000" dirty="0" err="1"/>
              <a:t>creddebt</a:t>
            </a:r>
            <a:r>
              <a:rPr lang="en-US" sz="2000" dirty="0"/>
              <a:t> and </a:t>
            </a:r>
            <a:r>
              <a:rPr lang="en-US" sz="2000" dirty="0" err="1"/>
              <a:t>othdebt</a:t>
            </a:r>
            <a:r>
              <a:rPr lang="en-US" sz="2000" dirty="0"/>
              <a:t> are highly skewed. We may have to perform some transformations.</a:t>
            </a:r>
            <a:endParaRPr lang="en-US" sz="1600" dirty="0"/>
          </a:p>
          <a:p>
            <a:endParaRPr lang="en-US" sz="2000" dirty="0"/>
          </a:p>
          <a:p>
            <a:endParaRPr lang="en-US" sz="2000" dirty="0"/>
          </a:p>
          <a:p>
            <a:endParaRPr lang="en-US" sz="2400" dirty="0"/>
          </a:p>
          <a:p>
            <a:endParaRPr lang="en-IN" sz="2400" dirty="0"/>
          </a:p>
        </p:txBody>
      </p:sp>
      <p:sp>
        <p:nvSpPr>
          <p:cNvPr id="9" name="Title 1">
            <a:extLst>
              <a:ext uri="{FF2B5EF4-FFF2-40B4-BE49-F238E27FC236}">
                <a16:creationId xmlns:a16="http://schemas.microsoft.com/office/drawing/2014/main" id="{96CDD5AE-9660-47FA-97A8-BF36F72D4AF3}"/>
              </a:ext>
            </a:extLst>
          </p:cNvPr>
          <p:cNvSpPr txBox="1">
            <a:spLocks/>
          </p:cNvSpPr>
          <p:nvPr/>
        </p:nvSpPr>
        <p:spPr>
          <a:xfrm>
            <a:off x="106680" y="12435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Exploratory Analysis</a:t>
            </a:r>
          </a:p>
        </p:txBody>
      </p:sp>
      <p:pic>
        <p:nvPicPr>
          <p:cNvPr id="4" name="Picture 3">
            <a:extLst>
              <a:ext uri="{FF2B5EF4-FFF2-40B4-BE49-F238E27FC236}">
                <a16:creationId xmlns:a16="http://schemas.microsoft.com/office/drawing/2014/main" id="{1D7347E0-719C-469C-8810-516820F4C67C}"/>
              </a:ext>
            </a:extLst>
          </p:cNvPr>
          <p:cNvPicPr>
            <a:picLocks noChangeAspect="1"/>
          </p:cNvPicPr>
          <p:nvPr/>
        </p:nvPicPr>
        <p:blipFill>
          <a:blip r:embed="rId2"/>
          <a:stretch>
            <a:fillRect/>
          </a:stretch>
        </p:blipFill>
        <p:spPr>
          <a:xfrm>
            <a:off x="106680" y="1847874"/>
            <a:ext cx="11978639" cy="4651400"/>
          </a:xfrm>
          <a:prstGeom prst="rect">
            <a:avLst/>
          </a:prstGeom>
        </p:spPr>
      </p:pic>
    </p:spTree>
    <p:extLst>
      <p:ext uri="{BB962C8B-B14F-4D97-AF65-F5344CB8AC3E}">
        <p14:creationId xmlns:p14="http://schemas.microsoft.com/office/powerpoint/2010/main" val="881850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3DBCA-D614-40EB-90E9-DA185BD9AF46}"/>
              </a:ext>
            </a:extLst>
          </p:cNvPr>
          <p:cNvSpPr>
            <a:spLocks noGrp="1"/>
          </p:cNvSpPr>
          <p:nvPr>
            <p:ph idx="1"/>
          </p:nvPr>
        </p:nvSpPr>
        <p:spPr>
          <a:xfrm>
            <a:off x="205153" y="858130"/>
            <a:ext cx="11808655" cy="5809956"/>
          </a:xfrm>
        </p:spPr>
        <p:txBody>
          <a:bodyPr>
            <a:normAutofit/>
          </a:bodyPr>
          <a:lstStyle/>
          <a:p>
            <a:pPr marL="342900" indent="-342900">
              <a:buFont typeface="+mj-lt"/>
              <a:buAutoNum type="arabicPeriod"/>
            </a:pPr>
            <a:r>
              <a:rPr lang="en-US" sz="1800" dirty="0"/>
              <a:t>Renaming columns appropriately – no name change is required</a:t>
            </a:r>
          </a:p>
          <a:p>
            <a:pPr marL="342900" indent="-342900">
              <a:buFont typeface="+mj-lt"/>
              <a:buAutoNum type="arabicPeriod"/>
            </a:pPr>
            <a:r>
              <a:rPr lang="en-US" sz="1800" dirty="0"/>
              <a:t>Check data types - Done</a:t>
            </a:r>
          </a:p>
          <a:p>
            <a:pPr marL="342900" indent="-342900">
              <a:buFont typeface="+mj-lt"/>
              <a:buAutoNum type="arabicPeriod"/>
            </a:pPr>
            <a:r>
              <a:rPr lang="en-US" sz="1800" dirty="0"/>
              <a:t>Check for missing values – Done</a:t>
            </a:r>
          </a:p>
          <a:p>
            <a:pPr marL="800100" lvl="1" indent="-342900">
              <a:buFont typeface="+mj-lt"/>
              <a:buAutoNum type="alphaLcParenR"/>
            </a:pPr>
            <a:r>
              <a:rPr lang="en-US" sz="1800" dirty="0"/>
              <a:t>Following variables have missing greater than 25%, these were dropped.</a:t>
            </a:r>
          </a:p>
          <a:p>
            <a:pPr marL="800100" lvl="1" indent="-342900">
              <a:buFont typeface="+mj-lt"/>
              <a:buAutoNum type="alphaLcParenR"/>
            </a:pPr>
            <a:r>
              <a:rPr lang="en-US" sz="1800" dirty="0"/>
              <a:t>'lntollmon','lntollten','lnequipmon','lnequipten','lncardmon','lncardten','lnwiremon','lnwireten’</a:t>
            </a:r>
          </a:p>
          <a:p>
            <a:pPr marL="342900" indent="-342900">
              <a:buFont typeface="+mj-lt"/>
              <a:buAutoNum type="alphaLcParenR"/>
            </a:pPr>
            <a:endParaRPr lang="en-US" sz="1800" dirty="0"/>
          </a:p>
          <a:p>
            <a:pPr marL="342900" indent="-342900">
              <a:buFont typeface="+mj-lt"/>
              <a:buAutoNum type="alphaLcParenR"/>
            </a:pPr>
            <a:endParaRPr lang="en-US" sz="1800" dirty="0"/>
          </a:p>
          <a:p>
            <a:pPr marL="342900" indent="-342900">
              <a:buFont typeface="+mj-lt"/>
              <a:buAutoNum type="alphaLcParenR"/>
            </a:pPr>
            <a:endParaRPr lang="en-US" sz="1800" dirty="0"/>
          </a:p>
          <a:p>
            <a:pPr marL="0" indent="0">
              <a:buNone/>
            </a:pPr>
            <a:r>
              <a:rPr lang="en-US" sz="1800" dirty="0"/>
              <a:t>	</a:t>
            </a:r>
          </a:p>
          <a:p>
            <a:pPr marL="0" indent="0">
              <a:buNone/>
            </a:pPr>
            <a:r>
              <a:rPr lang="en-US" sz="1800" dirty="0"/>
              <a:t>		</a:t>
            </a:r>
          </a:p>
          <a:p>
            <a:pPr marL="800100" lvl="1" indent="-342900">
              <a:buFont typeface="+mj-lt"/>
              <a:buAutoNum type="alphaLcParenR" startAt="3"/>
            </a:pPr>
            <a:r>
              <a:rPr lang="en-US" sz="1800" dirty="0" err="1"/>
              <a:t>longten</a:t>
            </a:r>
            <a:r>
              <a:rPr lang="en-US" sz="1800" dirty="0"/>
              <a:t>, </a:t>
            </a:r>
            <a:r>
              <a:rPr lang="en-US" sz="1800" dirty="0" err="1"/>
              <a:t>commutetime</a:t>
            </a:r>
            <a:r>
              <a:rPr lang="en-US" sz="1800" dirty="0"/>
              <a:t>, </a:t>
            </a:r>
            <a:r>
              <a:rPr lang="en-US" sz="1800" dirty="0" err="1"/>
              <a:t>cardten</a:t>
            </a:r>
            <a:r>
              <a:rPr lang="en-US" sz="1800" dirty="0"/>
              <a:t> would be imputed with mean.</a:t>
            </a:r>
          </a:p>
          <a:p>
            <a:pPr marL="800100" lvl="1" indent="-342900">
              <a:buFont typeface="+mj-lt"/>
              <a:buAutoNum type="alphaLcParenR" startAt="3"/>
            </a:pPr>
            <a:r>
              <a:rPr lang="en-US" sz="1800" dirty="0" err="1"/>
              <a:t>townsize</a:t>
            </a:r>
            <a:r>
              <a:rPr lang="en-US" sz="1800" dirty="0"/>
              <a:t> would be imputed with mode.</a:t>
            </a:r>
          </a:p>
          <a:p>
            <a:pPr marL="342900" indent="-342900">
              <a:buFont typeface="+mj-lt"/>
              <a:buAutoNum type="arabicPeriod" startAt="4"/>
            </a:pPr>
            <a:r>
              <a:rPr lang="en-US" sz="1800" dirty="0"/>
              <a:t>Check for duplicates – no duplicates found</a:t>
            </a:r>
          </a:p>
          <a:p>
            <a:pPr marL="342900" indent="-342900">
              <a:buFont typeface="+mj-lt"/>
              <a:buAutoNum type="arabicPeriod" startAt="4"/>
            </a:pPr>
            <a:r>
              <a:rPr lang="en-US" sz="1800" dirty="0"/>
              <a:t>Any type conversion required - not required</a:t>
            </a:r>
          </a:p>
          <a:p>
            <a:pPr marL="342900" indent="-342900">
              <a:buFont typeface="+mj-lt"/>
              <a:buAutoNum type="arabicPeriod" startAt="4"/>
            </a:pPr>
            <a:r>
              <a:rPr lang="en-US" sz="1800" dirty="0"/>
              <a:t>Any special characters that need to removed/replaced – no special characters</a:t>
            </a:r>
          </a:p>
          <a:p>
            <a:pPr marL="457200" indent="-457200">
              <a:buFont typeface="+mj-lt"/>
              <a:buAutoNum type="arabicPeriod" startAt="4"/>
            </a:pPr>
            <a:endParaRPr lang="en-US" sz="2000" dirty="0"/>
          </a:p>
          <a:p>
            <a:pPr marL="457200" indent="-457200">
              <a:buFont typeface="+mj-lt"/>
              <a:buAutoNum type="arabicPeriod" startAt="4"/>
            </a:pPr>
            <a:endParaRPr lang="en-US" sz="2000" dirty="0"/>
          </a:p>
          <a:p>
            <a:pPr marL="457200" indent="-457200">
              <a:buFont typeface="+mj-lt"/>
              <a:buAutoNum type="arabicPeriod" startAt="4"/>
            </a:pPr>
            <a:endParaRPr lang="en-US" sz="2000" dirty="0"/>
          </a:p>
          <a:p>
            <a:pPr marL="0" indent="0">
              <a:buNone/>
            </a:pPr>
            <a:endParaRPr lang="en-US" sz="2000" dirty="0"/>
          </a:p>
        </p:txBody>
      </p:sp>
      <p:sp>
        <p:nvSpPr>
          <p:cNvPr id="8" name="Title 1">
            <a:extLst>
              <a:ext uri="{FF2B5EF4-FFF2-40B4-BE49-F238E27FC236}">
                <a16:creationId xmlns:a16="http://schemas.microsoft.com/office/drawing/2014/main" id="{13D09BD3-E86B-475C-AF4F-5A35F349D62F}"/>
              </a:ext>
            </a:extLst>
          </p:cNvPr>
          <p:cNvSpPr txBox="1">
            <a:spLocks/>
          </p:cNvSpPr>
          <p:nvPr/>
        </p:nvSpPr>
        <p:spPr>
          <a:xfrm>
            <a:off x="120160" y="8653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Data audit and preparation</a:t>
            </a:r>
          </a:p>
        </p:txBody>
      </p:sp>
      <p:pic>
        <p:nvPicPr>
          <p:cNvPr id="2" name="Picture 1">
            <a:extLst>
              <a:ext uri="{FF2B5EF4-FFF2-40B4-BE49-F238E27FC236}">
                <a16:creationId xmlns:a16="http://schemas.microsoft.com/office/drawing/2014/main" id="{95185CBD-C943-4AA0-A500-2EDE28F5F28D}"/>
              </a:ext>
            </a:extLst>
          </p:cNvPr>
          <p:cNvPicPr>
            <a:picLocks noChangeAspect="1"/>
          </p:cNvPicPr>
          <p:nvPr/>
        </p:nvPicPr>
        <p:blipFill>
          <a:blip r:embed="rId2"/>
          <a:stretch>
            <a:fillRect/>
          </a:stretch>
        </p:blipFill>
        <p:spPr>
          <a:xfrm>
            <a:off x="1252390" y="2555778"/>
            <a:ext cx="3609975" cy="1594191"/>
          </a:xfrm>
          <a:prstGeom prst="rect">
            <a:avLst/>
          </a:prstGeom>
        </p:spPr>
      </p:pic>
    </p:spTree>
    <p:extLst>
      <p:ext uri="{BB962C8B-B14F-4D97-AF65-F5344CB8AC3E}">
        <p14:creationId xmlns:p14="http://schemas.microsoft.com/office/powerpoint/2010/main" val="91576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3DBCA-D614-40EB-90E9-DA185BD9AF46}"/>
              </a:ext>
            </a:extLst>
          </p:cNvPr>
          <p:cNvSpPr>
            <a:spLocks noGrp="1"/>
          </p:cNvSpPr>
          <p:nvPr>
            <p:ph idx="1"/>
          </p:nvPr>
        </p:nvSpPr>
        <p:spPr>
          <a:xfrm>
            <a:off x="205153" y="858130"/>
            <a:ext cx="11808655" cy="5809956"/>
          </a:xfrm>
        </p:spPr>
        <p:txBody>
          <a:bodyPr>
            <a:normAutofit fontScale="92500" lnSpcReduction="10000"/>
          </a:bodyPr>
          <a:lstStyle/>
          <a:p>
            <a:pPr marL="342900" indent="-342900">
              <a:buFont typeface="+mj-lt"/>
              <a:buAutoNum type="arabicPeriod" startAt="7"/>
            </a:pPr>
            <a:r>
              <a:rPr lang="en-US" sz="1700" dirty="0"/>
              <a:t>Below variables have a very high number of zeros, probably are not used that much:</a:t>
            </a:r>
          </a:p>
          <a:p>
            <a:pPr marL="0" indent="0">
              <a:buNone/>
            </a:pPr>
            <a:r>
              <a:rPr lang="en-US" sz="1700" dirty="0"/>
              <a:t>	pets has 1529 (30.6%) zeros			</a:t>
            </a:r>
            <a:r>
              <a:rPr lang="en-US" sz="1700" dirty="0" err="1"/>
              <a:t>pets_cats</a:t>
            </a:r>
            <a:r>
              <a:rPr lang="en-US" sz="1700" dirty="0"/>
              <a:t> has 3413 (68.3%) zeros	</a:t>
            </a:r>
          </a:p>
          <a:p>
            <a:pPr marL="0" indent="0">
              <a:buNone/>
            </a:pPr>
            <a:r>
              <a:rPr lang="en-US" sz="1700" dirty="0"/>
              <a:t>	</a:t>
            </a:r>
            <a:r>
              <a:rPr lang="en-US" sz="1700" dirty="0" err="1"/>
              <a:t>pets_dogs</a:t>
            </a:r>
            <a:r>
              <a:rPr lang="en-US" sz="1700" dirty="0"/>
              <a:t> has 3762 (75.2%) zeros		</a:t>
            </a:r>
            <a:r>
              <a:rPr lang="en-US" sz="1700" dirty="0" err="1"/>
              <a:t>pets_birds</a:t>
            </a:r>
            <a:r>
              <a:rPr lang="en-US" sz="1700" dirty="0"/>
              <a:t> has 4698 (94.0%) zeros	</a:t>
            </a:r>
          </a:p>
          <a:p>
            <a:pPr marL="0" indent="0">
              <a:buNone/>
            </a:pPr>
            <a:r>
              <a:rPr lang="en-US" sz="1700" dirty="0"/>
              <a:t>	</a:t>
            </a:r>
            <a:r>
              <a:rPr lang="en-US" sz="1700" dirty="0" err="1"/>
              <a:t>pets_reptiles</a:t>
            </a:r>
            <a:r>
              <a:rPr lang="en-US" sz="1700" dirty="0"/>
              <a:t> has 4818 (96.4%) zeros		</a:t>
            </a:r>
            <a:r>
              <a:rPr lang="en-US" sz="1700" dirty="0" err="1"/>
              <a:t>pets_small</a:t>
            </a:r>
            <a:r>
              <a:rPr lang="en-US" sz="1700" dirty="0"/>
              <a:t> has 4749 (95.0%) zeros	</a:t>
            </a:r>
          </a:p>
          <a:p>
            <a:pPr marL="0" indent="0">
              <a:buNone/>
            </a:pPr>
            <a:r>
              <a:rPr lang="en-US" sz="1700" dirty="0"/>
              <a:t>	</a:t>
            </a:r>
            <a:r>
              <a:rPr lang="en-US" sz="1700" dirty="0" err="1"/>
              <a:t>pets_saltfish</a:t>
            </a:r>
            <a:r>
              <a:rPr lang="en-US" sz="1700" dirty="0"/>
              <a:t> has 4942 (98.8%) zeros		</a:t>
            </a:r>
            <a:r>
              <a:rPr lang="en-US" sz="1700" dirty="0" err="1"/>
              <a:t>pets_freshfish</a:t>
            </a:r>
            <a:r>
              <a:rPr lang="en-US" sz="1700" dirty="0"/>
              <a:t> has 3462 (69.2%) zeros</a:t>
            </a:r>
          </a:p>
          <a:p>
            <a:pPr marL="0" indent="0">
              <a:buNone/>
            </a:pPr>
            <a:r>
              <a:rPr lang="en-US" sz="1700" dirty="0"/>
              <a:t>8.    '</a:t>
            </a:r>
            <a:r>
              <a:rPr lang="en-US" sz="1700" dirty="0" err="1"/>
              <a:t>custid</a:t>
            </a:r>
            <a:r>
              <a:rPr lang="en-US" sz="1700" dirty="0"/>
              <a:t>','</a:t>
            </a:r>
            <a:r>
              <a:rPr lang="en-US" sz="1700" dirty="0" err="1"/>
              <a:t>birthmonth</a:t>
            </a:r>
            <a:r>
              <a:rPr lang="en-US" sz="1700" dirty="0"/>
              <a:t>’ were dropped as they were unique customer personal information.</a:t>
            </a:r>
          </a:p>
          <a:p>
            <a:pPr marL="342900" indent="-342900">
              <a:buFont typeface="+mj-lt"/>
              <a:buAutoNum type="arabicPeriod" startAt="9"/>
            </a:pPr>
            <a:r>
              <a:rPr lang="en-US" sz="1700" dirty="0"/>
              <a:t>Our Y variable or target variable was created by </a:t>
            </a:r>
            <a:r>
              <a:rPr lang="en-US" sz="1700" dirty="0" err="1"/>
              <a:t>cardspent</a:t>
            </a:r>
            <a:r>
              <a:rPr lang="en-US" sz="1700" dirty="0"/>
              <a:t>, card2spent and these were subsequently dropped. </a:t>
            </a:r>
          </a:p>
          <a:p>
            <a:pPr marL="0" indent="0">
              <a:buNone/>
            </a:pPr>
            <a:r>
              <a:rPr lang="en-US" sz="1700" dirty="0"/>
              <a:t>	'</a:t>
            </a:r>
            <a:r>
              <a:rPr lang="en-US" sz="1700" dirty="0" err="1"/>
              <a:t>total_spent</a:t>
            </a:r>
            <a:r>
              <a:rPr lang="en-US" sz="1700" dirty="0"/>
              <a:t>’] = '</a:t>
            </a:r>
            <a:r>
              <a:rPr lang="en-US" sz="1700" dirty="0" err="1"/>
              <a:t>cardspent</a:t>
            </a:r>
            <a:r>
              <a:rPr lang="en-US" sz="1700" dirty="0"/>
              <a:t>’ + 'card2spent’</a:t>
            </a:r>
          </a:p>
          <a:p>
            <a:pPr marL="342900" indent="-342900">
              <a:buFont typeface="+mj-lt"/>
              <a:buAutoNum type="arabicPeriod" startAt="10"/>
            </a:pPr>
            <a:r>
              <a:rPr lang="en-US" sz="1700" dirty="0"/>
              <a:t>Following were dropped as they have been created with log transformation of the original variable. We can do are own transformations, if required.</a:t>
            </a:r>
          </a:p>
          <a:p>
            <a:pPr marL="0" indent="0">
              <a:buNone/>
            </a:pPr>
            <a:r>
              <a:rPr lang="en-US" sz="1700" dirty="0"/>
              <a:t>	'</a:t>
            </a:r>
            <a:r>
              <a:rPr lang="en-US" sz="1700" dirty="0" err="1"/>
              <a:t>lninc</a:t>
            </a:r>
            <a:r>
              <a:rPr lang="en-US" sz="1700" dirty="0"/>
              <a:t>','</a:t>
            </a:r>
            <a:r>
              <a:rPr lang="en-US" sz="1700" dirty="0" err="1"/>
              <a:t>lncreddebt</a:t>
            </a:r>
            <a:r>
              <a:rPr lang="en-US" sz="1700" dirty="0"/>
              <a:t>','</a:t>
            </a:r>
            <a:r>
              <a:rPr lang="en-US" sz="1700" dirty="0" err="1"/>
              <a:t>lnothdebt</a:t>
            </a:r>
            <a:r>
              <a:rPr lang="en-US" sz="1700" dirty="0"/>
              <a:t>','</a:t>
            </a:r>
            <a:r>
              <a:rPr lang="en-US" sz="1700" dirty="0" err="1"/>
              <a:t>lnlongmon</a:t>
            </a:r>
            <a:r>
              <a:rPr lang="en-US" sz="1700" dirty="0"/>
              <a:t>','</a:t>
            </a:r>
            <a:r>
              <a:rPr lang="en-US" sz="1700" dirty="0" err="1"/>
              <a:t>lnlongten</a:t>
            </a:r>
            <a:r>
              <a:rPr lang="en-US" sz="1700" dirty="0"/>
              <a:t>’</a:t>
            </a:r>
          </a:p>
          <a:p>
            <a:pPr marL="342900" indent="-342900">
              <a:buFont typeface="+mj-lt"/>
              <a:buAutoNum type="arabicPeriod" startAt="11"/>
            </a:pPr>
            <a:r>
              <a:rPr lang="en-US" sz="1700" dirty="0"/>
              <a:t>Dropped the below category variables as these are derived from the respective numerical variables.</a:t>
            </a:r>
          </a:p>
          <a:p>
            <a:pPr marL="0" indent="0">
              <a:buNone/>
            </a:pPr>
            <a:r>
              <a:rPr lang="en-US" sz="1700" dirty="0"/>
              <a:t>	'agecat','edcat','empcat','inccat','spousedcat','addresscat','cardtenurecat','card2tenurecat’</a:t>
            </a:r>
          </a:p>
          <a:p>
            <a:pPr marL="342900" indent="-342900">
              <a:buFont typeface="+mj-lt"/>
              <a:buAutoNum type="arabicPeriod" startAt="12"/>
            </a:pPr>
            <a:r>
              <a:rPr lang="en-US" sz="1700" dirty="0"/>
              <a:t>Dropped ‘commute’ and ‘</a:t>
            </a:r>
            <a:r>
              <a:rPr lang="en-US" sz="1700" dirty="0" err="1"/>
              <a:t>commutecat</a:t>
            </a:r>
            <a:r>
              <a:rPr lang="en-US" sz="1700" dirty="0"/>
              <a:t>’ as the data in these variables is captured in the following variables:</a:t>
            </a:r>
          </a:p>
          <a:p>
            <a:pPr marL="0" indent="0">
              <a:buNone/>
            </a:pPr>
            <a:r>
              <a:rPr lang="en-US" sz="1700" dirty="0"/>
              <a:t>	</a:t>
            </a:r>
            <a:r>
              <a:rPr lang="en-US" sz="1700" dirty="0" err="1"/>
              <a:t>commutecar</a:t>
            </a:r>
            <a:r>
              <a:rPr lang="en-US" sz="1700" dirty="0"/>
              <a:t>, </a:t>
            </a:r>
            <a:r>
              <a:rPr lang="en-US" sz="1700" dirty="0" err="1"/>
              <a:t>commutemotorcycle</a:t>
            </a:r>
            <a:r>
              <a:rPr lang="en-US" sz="1700" dirty="0"/>
              <a:t>, </a:t>
            </a:r>
            <a:r>
              <a:rPr lang="en-US" sz="1700" dirty="0" err="1"/>
              <a:t>commutecarpool</a:t>
            </a:r>
            <a:r>
              <a:rPr lang="en-US" sz="1700" dirty="0"/>
              <a:t>, </a:t>
            </a:r>
            <a:r>
              <a:rPr lang="en-US" sz="1700" dirty="0" err="1"/>
              <a:t>commutebus</a:t>
            </a:r>
            <a:r>
              <a:rPr lang="en-US" sz="1700" dirty="0"/>
              <a:t>, </a:t>
            </a:r>
            <a:r>
              <a:rPr lang="en-US" sz="1700" dirty="0" err="1"/>
              <a:t>commuterail</a:t>
            </a:r>
            <a:r>
              <a:rPr lang="en-US" sz="1700" dirty="0"/>
              <a:t>, </a:t>
            </a:r>
            <a:r>
              <a:rPr lang="en-US" sz="1700" dirty="0" err="1"/>
              <a:t>commutepublic</a:t>
            </a:r>
            <a:r>
              <a:rPr lang="en-US" sz="1700" dirty="0"/>
              <a:t>, </a:t>
            </a:r>
            <a:r>
              <a:rPr lang="en-US" sz="1700" dirty="0" err="1"/>
              <a:t>commutebike</a:t>
            </a:r>
            <a:r>
              <a:rPr lang="en-US" sz="1700" dirty="0"/>
              <a:t>, 	</a:t>
            </a:r>
            <a:r>
              <a:rPr lang="en-US" sz="1700" dirty="0" err="1"/>
              <a:t>commutewalk</a:t>
            </a:r>
            <a:r>
              <a:rPr lang="en-US" sz="1700" dirty="0"/>
              <a:t>, </a:t>
            </a:r>
            <a:r>
              <a:rPr lang="en-US" sz="1700" dirty="0" err="1"/>
              <a:t>commutenonmotor</a:t>
            </a:r>
            <a:r>
              <a:rPr lang="en-US" sz="1700" dirty="0"/>
              <a:t>, telecommute</a:t>
            </a:r>
          </a:p>
          <a:p>
            <a:pPr marL="342900" indent="-342900">
              <a:buFont typeface="+mj-lt"/>
              <a:buAutoNum type="arabicPeriod" startAt="13"/>
            </a:pPr>
            <a:r>
              <a:rPr lang="en-US" sz="1700" dirty="0"/>
              <a:t>Looking at the data dictionary, some of the values for NA, these we would treat as missing and would impute. </a:t>
            </a:r>
          </a:p>
          <a:p>
            <a:pPr marL="457200" lvl="1" indent="0">
              <a:buNone/>
            </a:pPr>
            <a:r>
              <a:rPr lang="en-US" sz="1700" dirty="0"/>
              <a:t>	If </a:t>
            </a:r>
            <a:r>
              <a:rPr lang="en-US" sz="1700" dirty="0" err="1"/>
              <a:t>carown</a:t>
            </a:r>
            <a:r>
              <a:rPr lang="en-US" sz="1700" dirty="0"/>
              <a:t>, </a:t>
            </a:r>
            <a:r>
              <a:rPr lang="en-US" sz="1700" dirty="0" err="1"/>
              <a:t>cartype</a:t>
            </a:r>
            <a:r>
              <a:rPr lang="en-US" sz="1700" dirty="0"/>
              <a:t>, </a:t>
            </a:r>
            <a:r>
              <a:rPr lang="en-US" sz="1700" dirty="0" err="1"/>
              <a:t>carcatvalue</a:t>
            </a:r>
            <a:r>
              <a:rPr lang="en-US" sz="1700" dirty="0"/>
              <a:t>, </a:t>
            </a:r>
            <a:r>
              <a:rPr lang="en-US" sz="1700" dirty="0" err="1"/>
              <a:t>carbought</a:t>
            </a:r>
            <a:r>
              <a:rPr lang="en-US" sz="1700" dirty="0"/>
              <a:t> have the value as -1, we would impute with mode.</a:t>
            </a:r>
          </a:p>
          <a:p>
            <a:pPr marL="457200" lvl="1" indent="0">
              <a:buNone/>
            </a:pPr>
            <a:r>
              <a:rPr lang="en-US" sz="1700" dirty="0"/>
              <a:t> 	If ‘reason’ variable has a value of 8 then we would impute it with mode.</a:t>
            </a:r>
          </a:p>
          <a:p>
            <a:pPr marL="0" indent="0">
              <a:buNone/>
            </a:pPr>
            <a:endParaRPr lang="en-US" sz="1700" dirty="0"/>
          </a:p>
          <a:p>
            <a:pPr marL="342900" indent="-342900">
              <a:buFont typeface="+mj-lt"/>
              <a:buAutoNum type="arabicPeriod"/>
            </a:pPr>
            <a:endParaRPr lang="en-US" sz="2000" dirty="0"/>
          </a:p>
          <a:p>
            <a:pPr marL="457200" indent="-457200">
              <a:buFont typeface="+mj-lt"/>
              <a:buAutoNum type="arabicPeriod" startAt="4"/>
            </a:pPr>
            <a:endParaRPr lang="en-US" sz="2000" dirty="0"/>
          </a:p>
          <a:p>
            <a:pPr marL="457200" indent="-457200">
              <a:buFont typeface="+mj-lt"/>
              <a:buAutoNum type="arabicPeriod" startAt="4"/>
            </a:pPr>
            <a:endParaRPr lang="en-US" sz="2000" dirty="0"/>
          </a:p>
          <a:p>
            <a:pPr marL="0" indent="0">
              <a:buNone/>
            </a:pPr>
            <a:endParaRPr lang="en-US" sz="2000" dirty="0"/>
          </a:p>
        </p:txBody>
      </p:sp>
      <p:sp>
        <p:nvSpPr>
          <p:cNvPr id="8" name="Title 1">
            <a:extLst>
              <a:ext uri="{FF2B5EF4-FFF2-40B4-BE49-F238E27FC236}">
                <a16:creationId xmlns:a16="http://schemas.microsoft.com/office/drawing/2014/main" id="{13D09BD3-E86B-475C-AF4F-5A35F349D62F}"/>
              </a:ext>
            </a:extLst>
          </p:cNvPr>
          <p:cNvSpPr txBox="1">
            <a:spLocks/>
          </p:cNvSpPr>
          <p:nvPr/>
        </p:nvSpPr>
        <p:spPr>
          <a:xfrm>
            <a:off x="120160" y="8653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Data audit and preparation</a:t>
            </a:r>
          </a:p>
        </p:txBody>
      </p:sp>
    </p:spTree>
    <p:extLst>
      <p:ext uri="{BB962C8B-B14F-4D97-AF65-F5344CB8AC3E}">
        <p14:creationId xmlns:p14="http://schemas.microsoft.com/office/powerpoint/2010/main" val="2649852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3DBCA-D614-40EB-90E9-DA185BD9AF46}"/>
              </a:ext>
            </a:extLst>
          </p:cNvPr>
          <p:cNvSpPr>
            <a:spLocks noGrp="1"/>
          </p:cNvSpPr>
          <p:nvPr>
            <p:ph idx="1"/>
          </p:nvPr>
        </p:nvSpPr>
        <p:spPr>
          <a:xfrm>
            <a:off x="120161" y="827314"/>
            <a:ext cx="11978638" cy="5944156"/>
          </a:xfrm>
        </p:spPr>
        <p:txBody>
          <a:bodyPr>
            <a:noAutofit/>
          </a:bodyPr>
          <a:lstStyle/>
          <a:p>
            <a:pPr marL="342900" indent="-342900">
              <a:buFont typeface="+mj-lt"/>
              <a:buAutoNum type="arabicPeriod" startAt="14"/>
            </a:pPr>
            <a:r>
              <a:rPr lang="en-US" sz="1700" dirty="0"/>
              <a:t>Splitting the data into numerical and categorical variables, there were 33 numerical and 71 categorical variables.</a:t>
            </a:r>
          </a:p>
          <a:p>
            <a:pPr marL="342900" indent="-342900">
              <a:buFont typeface="+mj-lt"/>
              <a:buAutoNum type="arabicPeriod" startAt="15"/>
            </a:pPr>
            <a:r>
              <a:rPr lang="en-US" sz="1700" dirty="0"/>
              <a:t>Check for Outliers – Done</a:t>
            </a:r>
          </a:p>
          <a:p>
            <a:pPr marL="914400" lvl="2" indent="0">
              <a:buNone/>
            </a:pPr>
            <a:r>
              <a:rPr lang="en-US" sz="1700" dirty="0"/>
              <a:t>Values below 1 percentile and above 99 percentile were dropped.  </a:t>
            </a:r>
          </a:p>
          <a:p>
            <a:pPr marL="342900" indent="-342900">
              <a:buFont typeface="+mj-lt"/>
              <a:buAutoNum type="arabicPeriod" startAt="16"/>
            </a:pPr>
            <a:r>
              <a:rPr lang="en-US" sz="1700" dirty="0"/>
              <a:t>Based on high correlation between X numerical variables, following were dropped:</a:t>
            </a:r>
          </a:p>
          <a:p>
            <a:pPr marL="0" indent="0">
              <a:buNone/>
            </a:pPr>
            <a:r>
              <a:rPr lang="en-US" sz="1700" dirty="0"/>
              <a:t>	'tenure', 'card2tenure','address', 'employ','</a:t>
            </a:r>
            <a:r>
              <a:rPr lang="en-US" sz="1700" dirty="0" err="1"/>
              <a:t>pets_freshfish</a:t>
            </a:r>
            <a:r>
              <a:rPr lang="en-US" sz="1700" dirty="0"/>
              <a:t>', '</a:t>
            </a:r>
            <a:r>
              <a:rPr lang="en-US" sz="1700" dirty="0" err="1"/>
              <a:t>longmon</a:t>
            </a:r>
            <a:r>
              <a:rPr lang="en-US" sz="1700" dirty="0"/>
              <a:t>', '</a:t>
            </a:r>
            <a:r>
              <a:rPr lang="en-US" sz="1700" dirty="0" err="1"/>
              <a:t>tollmon</a:t>
            </a:r>
            <a:r>
              <a:rPr lang="en-US" sz="1700" dirty="0"/>
              <a:t>', '</a:t>
            </a:r>
            <a:r>
              <a:rPr lang="en-US" sz="1700" dirty="0" err="1"/>
              <a:t>equipmon</a:t>
            </a:r>
            <a:r>
              <a:rPr lang="en-US" sz="1700" dirty="0"/>
              <a:t>', '</a:t>
            </a:r>
            <a:r>
              <a:rPr lang="en-US" sz="1700" dirty="0" err="1"/>
              <a:t>wiremon</a:t>
            </a:r>
            <a:r>
              <a:rPr lang="en-US" sz="1700" dirty="0"/>
              <a:t>',  '</a:t>
            </a:r>
            <a:r>
              <a:rPr lang="en-US" sz="1700" dirty="0" err="1"/>
              <a:t>cardmon</a:t>
            </a:r>
            <a:r>
              <a:rPr lang="en-US" sz="1700" dirty="0"/>
              <a:t>’, 	'</a:t>
            </a:r>
            <a:r>
              <a:rPr lang="en-US" sz="1700" dirty="0" err="1"/>
              <a:t>wiremon</a:t>
            </a:r>
            <a:r>
              <a:rPr lang="en-US" sz="1700" dirty="0"/>
              <a:t>’</a:t>
            </a:r>
          </a:p>
          <a:p>
            <a:pPr marL="342900" indent="-342900">
              <a:buFont typeface="+mj-lt"/>
              <a:buAutoNum type="arabicPeriod" startAt="17"/>
            </a:pPr>
            <a:r>
              <a:rPr lang="en-US" sz="1700" dirty="0"/>
              <a:t>Based on importance of categorical variables after ANNOVA test, 32 categorical variables were dropped.</a:t>
            </a:r>
          </a:p>
          <a:p>
            <a:pPr marL="342900" indent="-342900">
              <a:buFont typeface="+mj-lt"/>
              <a:buAutoNum type="arabicPeriod" startAt="17"/>
            </a:pPr>
            <a:r>
              <a:rPr lang="en-US" sz="1700" dirty="0"/>
              <a:t>One hot encoding for categorical variables was done.</a:t>
            </a:r>
          </a:p>
          <a:p>
            <a:pPr marL="342900" indent="-342900">
              <a:buFont typeface="+mj-lt"/>
              <a:buAutoNum type="arabicPeriod" startAt="17"/>
            </a:pPr>
            <a:r>
              <a:rPr lang="en-US" sz="1700" dirty="0"/>
              <a:t>Calculating CV for all the variables, all variables had CV &gt; 0.05, none were dropped.</a:t>
            </a:r>
          </a:p>
          <a:p>
            <a:pPr marL="342900" indent="-342900">
              <a:buFont typeface="+mj-lt"/>
              <a:buAutoNum type="arabicPeriod" startAt="17"/>
            </a:pPr>
            <a:r>
              <a:rPr lang="en-US" sz="1600" dirty="0"/>
              <a:t>Tried log(x+1), square, sqrt, exp transformations on the variables to see which transformation gives us the highest correlation. But, transformations only increased the correlations by insignificant level.</a:t>
            </a:r>
            <a:endParaRPr lang="en-US" sz="1700" dirty="0"/>
          </a:p>
        </p:txBody>
      </p:sp>
      <p:sp>
        <p:nvSpPr>
          <p:cNvPr id="8" name="Title 1">
            <a:extLst>
              <a:ext uri="{FF2B5EF4-FFF2-40B4-BE49-F238E27FC236}">
                <a16:creationId xmlns:a16="http://schemas.microsoft.com/office/drawing/2014/main" id="{13D09BD3-E86B-475C-AF4F-5A35F349D62F}"/>
              </a:ext>
            </a:extLst>
          </p:cNvPr>
          <p:cNvSpPr txBox="1">
            <a:spLocks/>
          </p:cNvSpPr>
          <p:nvPr/>
        </p:nvSpPr>
        <p:spPr>
          <a:xfrm>
            <a:off x="120160" y="8653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Data audit and preparation</a:t>
            </a:r>
          </a:p>
        </p:txBody>
      </p:sp>
      <p:pic>
        <p:nvPicPr>
          <p:cNvPr id="2" name="Picture 1">
            <a:extLst>
              <a:ext uri="{FF2B5EF4-FFF2-40B4-BE49-F238E27FC236}">
                <a16:creationId xmlns:a16="http://schemas.microsoft.com/office/drawing/2014/main" id="{F9573DD7-CAEB-44A3-82E3-4F88642D3E6F}"/>
              </a:ext>
            </a:extLst>
          </p:cNvPr>
          <p:cNvPicPr>
            <a:picLocks noChangeAspect="1"/>
          </p:cNvPicPr>
          <p:nvPr/>
        </p:nvPicPr>
        <p:blipFill>
          <a:blip r:embed="rId2"/>
          <a:stretch>
            <a:fillRect/>
          </a:stretch>
        </p:blipFill>
        <p:spPr>
          <a:xfrm>
            <a:off x="120160" y="4487594"/>
            <a:ext cx="11951679" cy="2283876"/>
          </a:xfrm>
          <a:prstGeom prst="rect">
            <a:avLst/>
          </a:prstGeom>
        </p:spPr>
      </p:pic>
    </p:spTree>
    <p:extLst>
      <p:ext uri="{BB962C8B-B14F-4D97-AF65-F5344CB8AC3E}">
        <p14:creationId xmlns:p14="http://schemas.microsoft.com/office/powerpoint/2010/main" val="94962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872197"/>
            <a:ext cx="11978639" cy="5924378"/>
          </a:xfrm>
        </p:spPr>
        <p:txBody>
          <a:bodyPr>
            <a:normAutofit/>
          </a:bodyPr>
          <a:lstStyle/>
          <a:p>
            <a:r>
              <a:rPr lang="en-US" sz="1800" dirty="0"/>
              <a:t>Looking at the distributions of numerical variables, almost all variables are skewed.</a:t>
            </a:r>
          </a:p>
          <a:p>
            <a:endParaRPr lang="en-US" sz="1600" dirty="0"/>
          </a:p>
          <a:p>
            <a:endParaRPr lang="en-US" sz="2000" dirty="0"/>
          </a:p>
          <a:p>
            <a:endParaRPr lang="en-US" sz="2000" dirty="0"/>
          </a:p>
          <a:p>
            <a:endParaRPr lang="en-US" sz="2400" dirty="0"/>
          </a:p>
          <a:p>
            <a:endParaRPr lang="en-IN" sz="2400" dirty="0"/>
          </a:p>
        </p:txBody>
      </p:sp>
      <p:sp>
        <p:nvSpPr>
          <p:cNvPr id="9" name="Title 1">
            <a:extLst>
              <a:ext uri="{FF2B5EF4-FFF2-40B4-BE49-F238E27FC236}">
                <a16:creationId xmlns:a16="http://schemas.microsoft.com/office/drawing/2014/main" id="{96CDD5AE-9660-47FA-97A8-BF36F72D4AF3}"/>
              </a:ext>
            </a:extLst>
          </p:cNvPr>
          <p:cNvSpPr txBox="1">
            <a:spLocks/>
          </p:cNvSpPr>
          <p:nvPr/>
        </p:nvSpPr>
        <p:spPr>
          <a:xfrm>
            <a:off x="106680" y="12435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Univariate Analysis</a:t>
            </a:r>
          </a:p>
        </p:txBody>
      </p:sp>
      <p:pic>
        <p:nvPicPr>
          <p:cNvPr id="2" name="Picture 1">
            <a:extLst>
              <a:ext uri="{FF2B5EF4-FFF2-40B4-BE49-F238E27FC236}">
                <a16:creationId xmlns:a16="http://schemas.microsoft.com/office/drawing/2014/main" id="{0D762A4A-6D8A-48AC-8FE8-1F57ADB7BC7C}"/>
              </a:ext>
            </a:extLst>
          </p:cNvPr>
          <p:cNvPicPr>
            <a:picLocks noChangeAspect="1"/>
          </p:cNvPicPr>
          <p:nvPr/>
        </p:nvPicPr>
        <p:blipFill>
          <a:blip r:embed="rId2"/>
          <a:stretch>
            <a:fillRect/>
          </a:stretch>
        </p:blipFill>
        <p:spPr>
          <a:xfrm>
            <a:off x="6344529" y="1285961"/>
            <a:ext cx="4604971" cy="2762250"/>
          </a:xfrm>
          <a:prstGeom prst="rect">
            <a:avLst/>
          </a:prstGeom>
        </p:spPr>
      </p:pic>
      <p:pic>
        <p:nvPicPr>
          <p:cNvPr id="5" name="Picture 4">
            <a:extLst>
              <a:ext uri="{FF2B5EF4-FFF2-40B4-BE49-F238E27FC236}">
                <a16:creationId xmlns:a16="http://schemas.microsoft.com/office/drawing/2014/main" id="{5A757CB7-049E-49D2-8FB4-7DF0714FFEDB}"/>
              </a:ext>
            </a:extLst>
          </p:cNvPr>
          <p:cNvPicPr>
            <a:picLocks noChangeAspect="1"/>
          </p:cNvPicPr>
          <p:nvPr/>
        </p:nvPicPr>
        <p:blipFill>
          <a:blip r:embed="rId3"/>
          <a:stretch>
            <a:fillRect/>
          </a:stretch>
        </p:blipFill>
        <p:spPr>
          <a:xfrm>
            <a:off x="6344529" y="4058761"/>
            <a:ext cx="4637798" cy="2695575"/>
          </a:xfrm>
          <a:prstGeom prst="rect">
            <a:avLst/>
          </a:prstGeom>
        </p:spPr>
      </p:pic>
      <p:pic>
        <p:nvPicPr>
          <p:cNvPr id="6" name="Picture 5">
            <a:extLst>
              <a:ext uri="{FF2B5EF4-FFF2-40B4-BE49-F238E27FC236}">
                <a16:creationId xmlns:a16="http://schemas.microsoft.com/office/drawing/2014/main" id="{FD69A403-0FB0-4E95-A2A9-41F5DDB3599D}"/>
              </a:ext>
            </a:extLst>
          </p:cNvPr>
          <p:cNvPicPr>
            <a:picLocks noChangeAspect="1"/>
          </p:cNvPicPr>
          <p:nvPr/>
        </p:nvPicPr>
        <p:blipFill>
          <a:blip r:embed="rId4"/>
          <a:stretch>
            <a:fillRect/>
          </a:stretch>
        </p:blipFill>
        <p:spPr>
          <a:xfrm>
            <a:off x="1242500" y="1245649"/>
            <a:ext cx="4182647" cy="2762250"/>
          </a:xfrm>
          <a:prstGeom prst="rect">
            <a:avLst/>
          </a:prstGeom>
        </p:spPr>
      </p:pic>
      <p:pic>
        <p:nvPicPr>
          <p:cNvPr id="7" name="Picture 6">
            <a:extLst>
              <a:ext uri="{FF2B5EF4-FFF2-40B4-BE49-F238E27FC236}">
                <a16:creationId xmlns:a16="http://schemas.microsoft.com/office/drawing/2014/main" id="{484BFD50-31B4-4BEE-986F-4B945C91AD17}"/>
              </a:ext>
            </a:extLst>
          </p:cNvPr>
          <p:cNvPicPr>
            <a:picLocks noChangeAspect="1"/>
          </p:cNvPicPr>
          <p:nvPr/>
        </p:nvPicPr>
        <p:blipFill>
          <a:blip r:embed="rId5"/>
          <a:stretch>
            <a:fillRect/>
          </a:stretch>
        </p:blipFill>
        <p:spPr>
          <a:xfrm>
            <a:off x="1209673" y="4038075"/>
            <a:ext cx="3999037" cy="2695575"/>
          </a:xfrm>
          <a:prstGeom prst="rect">
            <a:avLst/>
          </a:prstGeom>
        </p:spPr>
      </p:pic>
    </p:spTree>
    <p:extLst>
      <p:ext uri="{BB962C8B-B14F-4D97-AF65-F5344CB8AC3E}">
        <p14:creationId xmlns:p14="http://schemas.microsoft.com/office/powerpoint/2010/main" val="4152231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872197"/>
            <a:ext cx="11978639" cy="5924378"/>
          </a:xfrm>
        </p:spPr>
        <p:txBody>
          <a:bodyPr>
            <a:normAutofit/>
          </a:bodyPr>
          <a:lstStyle/>
          <a:p>
            <a:r>
              <a:rPr lang="en-US" sz="1800" dirty="0"/>
              <a:t>Tried log(x+1), square, sqrt, exp transformations on the variables to see which transformation gives us the highest correlation. But, transformations only increased the correlations by insignificant level. Some transformation did improve the distribution.</a:t>
            </a:r>
          </a:p>
          <a:p>
            <a:endParaRPr lang="en-US" sz="1600" dirty="0"/>
          </a:p>
          <a:p>
            <a:endParaRPr lang="en-US" sz="2000" dirty="0"/>
          </a:p>
          <a:p>
            <a:endParaRPr lang="en-US" sz="2000" dirty="0"/>
          </a:p>
          <a:p>
            <a:endParaRPr lang="en-US" sz="2400" dirty="0"/>
          </a:p>
          <a:p>
            <a:endParaRPr lang="en-IN" sz="2400" dirty="0"/>
          </a:p>
        </p:txBody>
      </p:sp>
      <p:sp>
        <p:nvSpPr>
          <p:cNvPr id="9" name="Title 1">
            <a:extLst>
              <a:ext uri="{FF2B5EF4-FFF2-40B4-BE49-F238E27FC236}">
                <a16:creationId xmlns:a16="http://schemas.microsoft.com/office/drawing/2014/main" id="{96CDD5AE-9660-47FA-97A8-BF36F72D4AF3}"/>
              </a:ext>
            </a:extLst>
          </p:cNvPr>
          <p:cNvSpPr txBox="1">
            <a:spLocks/>
          </p:cNvSpPr>
          <p:nvPr/>
        </p:nvSpPr>
        <p:spPr>
          <a:xfrm>
            <a:off x="106680" y="12435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Univariate Analysis</a:t>
            </a:r>
          </a:p>
        </p:txBody>
      </p:sp>
      <p:pic>
        <p:nvPicPr>
          <p:cNvPr id="4" name="Picture 3">
            <a:extLst>
              <a:ext uri="{FF2B5EF4-FFF2-40B4-BE49-F238E27FC236}">
                <a16:creationId xmlns:a16="http://schemas.microsoft.com/office/drawing/2014/main" id="{8DE93334-2B84-45F1-B75B-EC0198E1187B}"/>
              </a:ext>
            </a:extLst>
          </p:cNvPr>
          <p:cNvPicPr>
            <a:picLocks noChangeAspect="1"/>
          </p:cNvPicPr>
          <p:nvPr/>
        </p:nvPicPr>
        <p:blipFill>
          <a:blip r:embed="rId2"/>
          <a:stretch>
            <a:fillRect/>
          </a:stretch>
        </p:blipFill>
        <p:spPr>
          <a:xfrm>
            <a:off x="980051" y="1785570"/>
            <a:ext cx="4970583" cy="4838231"/>
          </a:xfrm>
          <a:prstGeom prst="rect">
            <a:avLst/>
          </a:prstGeom>
        </p:spPr>
      </p:pic>
      <p:pic>
        <p:nvPicPr>
          <p:cNvPr id="8" name="Picture 7">
            <a:extLst>
              <a:ext uri="{FF2B5EF4-FFF2-40B4-BE49-F238E27FC236}">
                <a16:creationId xmlns:a16="http://schemas.microsoft.com/office/drawing/2014/main" id="{DB26598F-9D82-46D5-BFFC-07D704287218}"/>
              </a:ext>
            </a:extLst>
          </p:cNvPr>
          <p:cNvPicPr>
            <a:picLocks noChangeAspect="1"/>
          </p:cNvPicPr>
          <p:nvPr/>
        </p:nvPicPr>
        <p:blipFill>
          <a:blip r:embed="rId3"/>
          <a:stretch>
            <a:fillRect/>
          </a:stretch>
        </p:blipFill>
        <p:spPr>
          <a:xfrm>
            <a:off x="5950634" y="1614590"/>
            <a:ext cx="5261315" cy="5009211"/>
          </a:xfrm>
          <a:prstGeom prst="rect">
            <a:avLst/>
          </a:prstGeom>
        </p:spPr>
      </p:pic>
    </p:spTree>
    <p:extLst>
      <p:ext uri="{BB962C8B-B14F-4D97-AF65-F5344CB8AC3E}">
        <p14:creationId xmlns:p14="http://schemas.microsoft.com/office/powerpoint/2010/main" val="720470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6" name="TextBox 5">
            <a:extLst>
              <a:ext uri="{FF2B5EF4-FFF2-40B4-BE49-F238E27FC236}">
                <a16:creationId xmlns:a16="http://schemas.microsoft.com/office/drawing/2014/main" id="{D9F61731-BFCC-4831-ADE0-E2C40D37CA16}"/>
              </a:ext>
            </a:extLst>
          </p:cNvPr>
          <p:cNvSpPr txBox="1"/>
          <p:nvPr/>
        </p:nvSpPr>
        <p:spPr>
          <a:xfrm>
            <a:off x="7804710" y="970537"/>
            <a:ext cx="4135903" cy="5016758"/>
          </a:xfrm>
          <a:prstGeom prst="rect">
            <a:avLst/>
          </a:prstGeom>
          <a:noFill/>
        </p:spPr>
        <p:txBody>
          <a:bodyPr wrap="square" rtlCol="0">
            <a:spAutoFit/>
          </a:bodyPr>
          <a:lstStyle/>
          <a:p>
            <a:r>
              <a:rPr lang="en-US" sz="2000" dirty="0"/>
              <a:t>Based on the correlation matrix below are the features which are highly correlated. </a:t>
            </a:r>
          </a:p>
          <a:p>
            <a:endParaRPr lang="en-US" sz="2000" dirty="0"/>
          </a:p>
          <a:p>
            <a:pPr marL="342900" indent="-342900">
              <a:buFont typeface="Arial" panose="020B0604020202020204" pitchFamily="34" charset="0"/>
              <a:buChar char="•"/>
            </a:pPr>
            <a:r>
              <a:rPr lang="en-US" sz="2000" dirty="0" err="1"/>
              <a:t>pets_freshfish</a:t>
            </a:r>
            <a:r>
              <a:rPr lang="en-US" sz="2000" dirty="0"/>
              <a:t> and pets</a:t>
            </a:r>
          </a:p>
          <a:p>
            <a:pPr marL="342900" indent="-342900">
              <a:buFont typeface="Arial" panose="020B0604020202020204" pitchFamily="34" charset="0"/>
              <a:buChar char="•"/>
            </a:pPr>
            <a:r>
              <a:rPr lang="en-US" sz="2000" dirty="0" err="1"/>
              <a:t>longmon</a:t>
            </a:r>
            <a:r>
              <a:rPr lang="en-US" sz="2000" dirty="0"/>
              <a:t> and </a:t>
            </a:r>
            <a:r>
              <a:rPr lang="en-US" sz="2000" dirty="0" err="1"/>
              <a:t>longten</a:t>
            </a:r>
            <a:endParaRPr lang="en-US" sz="2000" dirty="0"/>
          </a:p>
          <a:p>
            <a:pPr marL="342900" indent="-342900">
              <a:buFont typeface="Arial" panose="020B0604020202020204" pitchFamily="34" charset="0"/>
              <a:buChar char="•"/>
            </a:pPr>
            <a:r>
              <a:rPr lang="en-US" sz="2000" dirty="0" err="1"/>
              <a:t>tollmon</a:t>
            </a:r>
            <a:r>
              <a:rPr lang="en-US" sz="2000" dirty="0"/>
              <a:t> and </a:t>
            </a:r>
            <a:r>
              <a:rPr lang="en-US" sz="2000" dirty="0" err="1"/>
              <a:t>tollten</a:t>
            </a:r>
            <a:endParaRPr lang="en-US" sz="2000" dirty="0"/>
          </a:p>
          <a:p>
            <a:pPr marL="342900" indent="-342900">
              <a:buFont typeface="Arial" panose="020B0604020202020204" pitchFamily="34" charset="0"/>
              <a:buChar char="•"/>
            </a:pPr>
            <a:r>
              <a:rPr lang="en-US" sz="2000" dirty="0" err="1"/>
              <a:t>equipmon</a:t>
            </a:r>
            <a:r>
              <a:rPr lang="en-US" sz="2000" dirty="0"/>
              <a:t> and </a:t>
            </a:r>
            <a:r>
              <a:rPr lang="en-US" sz="2000" dirty="0" err="1"/>
              <a:t>equipten</a:t>
            </a:r>
            <a:endParaRPr lang="en-US" sz="2000" dirty="0"/>
          </a:p>
          <a:p>
            <a:pPr marL="342900" indent="-342900">
              <a:buFont typeface="Arial" panose="020B0604020202020204" pitchFamily="34" charset="0"/>
              <a:buChar char="•"/>
            </a:pPr>
            <a:r>
              <a:rPr lang="en-US" sz="2000" dirty="0" err="1"/>
              <a:t>cardmon</a:t>
            </a:r>
            <a:r>
              <a:rPr lang="en-US" sz="2000" dirty="0"/>
              <a:t> and </a:t>
            </a:r>
            <a:r>
              <a:rPr lang="en-US" sz="2000" dirty="0" err="1"/>
              <a:t>cardten</a:t>
            </a:r>
            <a:endParaRPr lang="en-US" sz="2000" dirty="0"/>
          </a:p>
          <a:p>
            <a:pPr marL="342900" indent="-342900">
              <a:buFont typeface="Arial" panose="020B0604020202020204" pitchFamily="34" charset="0"/>
              <a:buChar char="•"/>
            </a:pPr>
            <a:r>
              <a:rPr lang="en-US" sz="2000" dirty="0" err="1"/>
              <a:t>wiremon</a:t>
            </a:r>
            <a:r>
              <a:rPr lang="en-US" sz="2000" dirty="0"/>
              <a:t> and </a:t>
            </a:r>
            <a:r>
              <a:rPr lang="en-US" sz="2000" dirty="0" err="1"/>
              <a:t>wireten</a:t>
            </a:r>
            <a:endParaRPr lang="en-US" sz="2000" dirty="0"/>
          </a:p>
          <a:p>
            <a:pPr marL="342900" indent="-342900">
              <a:buFont typeface="Arial" panose="020B0604020202020204" pitchFamily="34" charset="0"/>
              <a:buChar char="•"/>
            </a:pPr>
            <a:r>
              <a:rPr lang="en-US" sz="2000" dirty="0"/>
              <a:t>card2tenure, </a:t>
            </a:r>
            <a:r>
              <a:rPr lang="en-US" sz="2000" dirty="0" err="1"/>
              <a:t>cardtenure</a:t>
            </a:r>
            <a:r>
              <a:rPr lang="en-US" sz="2000" dirty="0"/>
              <a:t> and tenure</a:t>
            </a:r>
          </a:p>
          <a:p>
            <a:pPr marL="342900" indent="-342900">
              <a:buFont typeface="Arial" panose="020B0604020202020204" pitchFamily="34" charset="0"/>
              <a:buChar char="•"/>
            </a:pPr>
            <a:r>
              <a:rPr lang="en-US" sz="2000" dirty="0"/>
              <a:t>address, employ and age</a:t>
            </a:r>
          </a:p>
          <a:p>
            <a:pPr lvl="2"/>
            <a:endParaRPr lang="en-US" sz="2000" dirty="0"/>
          </a:p>
          <a:p>
            <a:r>
              <a:rPr lang="en-US" sz="2000" dirty="0"/>
              <a:t>Out of these we would drop some of the variables for model building.</a:t>
            </a:r>
          </a:p>
        </p:txBody>
      </p:sp>
      <p:sp>
        <p:nvSpPr>
          <p:cNvPr id="7" name="Title 1">
            <a:extLst>
              <a:ext uri="{FF2B5EF4-FFF2-40B4-BE49-F238E27FC236}">
                <a16:creationId xmlns:a16="http://schemas.microsoft.com/office/drawing/2014/main" id="{2F781A5B-E4AC-4D24-8B14-5E928DB87F03}"/>
              </a:ext>
            </a:extLst>
          </p:cNvPr>
          <p:cNvSpPr txBox="1">
            <a:spLocks/>
          </p:cNvSpPr>
          <p:nvPr/>
        </p:nvSpPr>
        <p:spPr>
          <a:xfrm>
            <a:off x="106680" y="12435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Bivariate Analysis</a:t>
            </a:r>
          </a:p>
        </p:txBody>
      </p:sp>
      <p:pic>
        <p:nvPicPr>
          <p:cNvPr id="2" name="Picture 1">
            <a:extLst>
              <a:ext uri="{FF2B5EF4-FFF2-40B4-BE49-F238E27FC236}">
                <a16:creationId xmlns:a16="http://schemas.microsoft.com/office/drawing/2014/main" id="{5251D8C2-9E1F-45D8-8C4A-380272DA23FB}"/>
              </a:ext>
            </a:extLst>
          </p:cNvPr>
          <p:cNvPicPr>
            <a:picLocks noChangeAspect="1"/>
          </p:cNvPicPr>
          <p:nvPr/>
        </p:nvPicPr>
        <p:blipFill>
          <a:blip r:embed="rId2"/>
          <a:stretch>
            <a:fillRect/>
          </a:stretch>
        </p:blipFill>
        <p:spPr>
          <a:xfrm>
            <a:off x="106680" y="970537"/>
            <a:ext cx="7553325" cy="5826037"/>
          </a:xfrm>
          <a:prstGeom prst="rect">
            <a:avLst/>
          </a:prstGeom>
        </p:spPr>
      </p:pic>
    </p:spTree>
    <p:extLst>
      <p:ext uri="{BB962C8B-B14F-4D97-AF65-F5344CB8AC3E}">
        <p14:creationId xmlns:p14="http://schemas.microsoft.com/office/powerpoint/2010/main" val="1862722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872197"/>
            <a:ext cx="11978639" cy="5924378"/>
          </a:xfrm>
        </p:spPr>
        <p:txBody>
          <a:bodyPr>
            <a:normAutofit/>
          </a:bodyPr>
          <a:lstStyle/>
          <a:p>
            <a:r>
              <a:rPr lang="en-IN" sz="2000" dirty="0"/>
              <a:t>Based on the ANOVA test between categorical variables – card, </a:t>
            </a:r>
            <a:r>
              <a:rPr lang="en-IN" sz="2000" dirty="0" err="1"/>
              <a:t>carcatvalue</a:t>
            </a:r>
            <a:r>
              <a:rPr lang="en-IN" sz="2000" dirty="0"/>
              <a:t>, retire, card2 and reason are the top 5 variables.</a:t>
            </a:r>
          </a:p>
          <a:p>
            <a:endParaRPr lang="en-IN" sz="2400" dirty="0"/>
          </a:p>
        </p:txBody>
      </p:sp>
      <p:sp>
        <p:nvSpPr>
          <p:cNvPr id="7" name="Title 1">
            <a:extLst>
              <a:ext uri="{FF2B5EF4-FFF2-40B4-BE49-F238E27FC236}">
                <a16:creationId xmlns:a16="http://schemas.microsoft.com/office/drawing/2014/main" id="{2F781A5B-E4AC-4D24-8B14-5E928DB87F03}"/>
              </a:ext>
            </a:extLst>
          </p:cNvPr>
          <p:cNvSpPr txBox="1">
            <a:spLocks/>
          </p:cNvSpPr>
          <p:nvPr/>
        </p:nvSpPr>
        <p:spPr>
          <a:xfrm>
            <a:off x="106680" y="12435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Bivariate Analysis</a:t>
            </a:r>
          </a:p>
        </p:txBody>
      </p:sp>
      <p:pic>
        <p:nvPicPr>
          <p:cNvPr id="4" name="Picture 3">
            <a:extLst>
              <a:ext uri="{FF2B5EF4-FFF2-40B4-BE49-F238E27FC236}">
                <a16:creationId xmlns:a16="http://schemas.microsoft.com/office/drawing/2014/main" id="{50426AB4-4E89-4D36-AE8F-FE902CFB4DC9}"/>
              </a:ext>
            </a:extLst>
          </p:cNvPr>
          <p:cNvPicPr>
            <a:picLocks noChangeAspect="1"/>
          </p:cNvPicPr>
          <p:nvPr/>
        </p:nvPicPr>
        <p:blipFill>
          <a:blip r:embed="rId2"/>
          <a:stretch>
            <a:fillRect/>
          </a:stretch>
        </p:blipFill>
        <p:spPr>
          <a:xfrm>
            <a:off x="106680" y="1617785"/>
            <a:ext cx="11978639" cy="5008097"/>
          </a:xfrm>
          <a:prstGeom prst="rect">
            <a:avLst/>
          </a:prstGeom>
        </p:spPr>
      </p:pic>
    </p:spTree>
    <p:extLst>
      <p:ext uri="{BB962C8B-B14F-4D97-AF65-F5344CB8AC3E}">
        <p14:creationId xmlns:p14="http://schemas.microsoft.com/office/powerpoint/2010/main" val="405567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872197"/>
            <a:ext cx="11978639" cy="5924378"/>
          </a:xfrm>
        </p:spPr>
        <p:txBody>
          <a:bodyPr>
            <a:normAutofit/>
          </a:bodyPr>
          <a:lstStyle/>
          <a:p>
            <a:r>
              <a:rPr lang="en-IN" sz="2000" dirty="0"/>
              <a:t>Target variable should have a normal distribution for better prediction with ML. But, looking at the </a:t>
            </a:r>
            <a:r>
              <a:rPr lang="en-IN" sz="2000" dirty="0" err="1"/>
              <a:t>total_spent</a:t>
            </a:r>
            <a:r>
              <a:rPr lang="en-IN" sz="2000" dirty="0"/>
              <a:t> distribution, it is skewed left due to outliers in the data. We performed log transformation on </a:t>
            </a:r>
            <a:r>
              <a:rPr lang="en-IN" sz="2000" dirty="0" err="1"/>
              <a:t>total_spent</a:t>
            </a:r>
            <a:r>
              <a:rPr lang="en-IN" sz="2000" dirty="0"/>
              <a:t> to convert it to a normal distribution.</a:t>
            </a:r>
          </a:p>
        </p:txBody>
      </p:sp>
      <p:sp>
        <p:nvSpPr>
          <p:cNvPr id="7" name="Title 1">
            <a:extLst>
              <a:ext uri="{FF2B5EF4-FFF2-40B4-BE49-F238E27FC236}">
                <a16:creationId xmlns:a16="http://schemas.microsoft.com/office/drawing/2014/main" id="{2F781A5B-E4AC-4D24-8B14-5E928DB87F03}"/>
              </a:ext>
            </a:extLst>
          </p:cNvPr>
          <p:cNvSpPr txBox="1">
            <a:spLocks/>
          </p:cNvSpPr>
          <p:nvPr/>
        </p:nvSpPr>
        <p:spPr>
          <a:xfrm>
            <a:off x="106680" y="12435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Normality Assumption</a:t>
            </a:r>
          </a:p>
        </p:txBody>
      </p:sp>
      <p:pic>
        <p:nvPicPr>
          <p:cNvPr id="2" name="Picture 1">
            <a:extLst>
              <a:ext uri="{FF2B5EF4-FFF2-40B4-BE49-F238E27FC236}">
                <a16:creationId xmlns:a16="http://schemas.microsoft.com/office/drawing/2014/main" id="{A31BE4CB-5DE6-4A3E-B199-2F89492E3343}"/>
              </a:ext>
            </a:extLst>
          </p:cNvPr>
          <p:cNvPicPr>
            <a:picLocks noChangeAspect="1"/>
          </p:cNvPicPr>
          <p:nvPr/>
        </p:nvPicPr>
        <p:blipFill>
          <a:blip r:embed="rId2"/>
          <a:stretch>
            <a:fillRect/>
          </a:stretch>
        </p:blipFill>
        <p:spPr>
          <a:xfrm>
            <a:off x="1130032" y="2788918"/>
            <a:ext cx="4750263" cy="3443069"/>
          </a:xfrm>
          <a:prstGeom prst="rect">
            <a:avLst/>
          </a:prstGeom>
        </p:spPr>
      </p:pic>
      <p:pic>
        <p:nvPicPr>
          <p:cNvPr id="5" name="Picture 4">
            <a:extLst>
              <a:ext uri="{FF2B5EF4-FFF2-40B4-BE49-F238E27FC236}">
                <a16:creationId xmlns:a16="http://schemas.microsoft.com/office/drawing/2014/main" id="{42BE7256-BFD9-496A-8543-C65A3B47D1CF}"/>
              </a:ext>
            </a:extLst>
          </p:cNvPr>
          <p:cNvPicPr>
            <a:picLocks noChangeAspect="1"/>
          </p:cNvPicPr>
          <p:nvPr/>
        </p:nvPicPr>
        <p:blipFill>
          <a:blip r:embed="rId3"/>
          <a:stretch>
            <a:fillRect/>
          </a:stretch>
        </p:blipFill>
        <p:spPr>
          <a:xfrm>
            <a:off x="6597456" y="2672862"/>
            <a:ext cx="4464512" cy="3559125"/>
          </a:xfrm>
          <a:prstGeom prst="rect">
            <a:avLst/>
          </a:prstGeom>
        </p:spPr>
      </p:pic>
      <p:sp>
        <p:nvSpPr>
          <p:cNvPr id="6" name="TextBox 5">
            <a:extLst>
              <a:ext uri="{FF2B5EF4-FFF2-40B4-BE49-F238E27FC236}">
                <a16:creationId xmlns:a16="http://schemas.microsoft.com/office/drawing/2014/main" id="{C45023A6-E714-4D8E-A27D-B266C91661ED}"/>
              </a:ext>
            </a:extLst>
          </p:cNvPr>
          <p:cNvSpPr txBox="1"/>
          <p:nvPr/>
        </p:nvSpPr>
        <p:spPr>
          <a:xfrm>
            <a:off x="1505243" y="2224330"/>
            <a:ext cx="3703102" cy="369332"/>
          </a:xfrm>
          <a:prstGeom prst="rect">
            <a:avLst/>
          </a:prstGeom>
          <a:noFill/>
        </p:spPr>
        <p:txBody>
          <a:bodyPr wrap="square" rtlCol="0">
            <a:spAutoFit/>
          </a:bodyPr>
          <a:lstStyle/>
          <a:p>
            <a:r>
              <a:rPr lang="en-IN" b="1" dirty="0"/>
              <a:t>Y variable without transformation</a:t>
            </a:r>
          </a:p>
        </p:txBody>
      </p:sp>
      <p:sp>
        <p:nvSpPr>
          <p:cNvPr id="8" name="TextBox 7">
            <a:extLst>
              <a:ext uri="{FF2B5EF4-FFF2-40B4-BE49-F238E27FC236}">
                <a16:creationId xmlns:a16="http://schemas.microsoft.com/office/drawing/2014/main" id="{6650E72C-9C55-48D0-B030-88ED10FDFD1A}"/>
              </a:ext>
            </a:extLst>
          </p:cNvPr>
          <p:cNvSpPr txBox="1"/>
          <p:nvPr/>
        </p:nvSpPr>
        <p:spPr>
          <a:xfrm>
            <a:off x="6983657" y="2224330"/>
            <a:ext cx="3703102" cy="369332"/>
          </a:xfrm>
          <a:prstGeom prst="rect">
            <a:avLst/>
          </a:prstGeom>
          <a:noFill/>
        </p:spPr>
        <p:txBody>
          <a:bodyPr wrap="square" rtlCol="0">
            <a:spAutoFit/>
          </a:bodyPr>
          <a:lstStyle/>
          <a:p>
            <a:r>
              <a:rPr lang="en-IN" b="1" dirty="0"/>
              <a:t>Y variable with log transformation</a:t>
            </a:r>
          </a:p>
        </p:txBody>
      </p:sp>
    </p:spTree>
    <p:extLst>
      <p:ext uri="{BB962C8B-B14F-4D97-AF65-F5344CB8AC3E}">
        <p14:creationId xmlns:p14="http://schemas.microsoft.com/office/powerpoint/2010/main" val="2473923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Feature Engineering</a:t>
            </a:r>
          </a:p>
        </p:txBody>
      </p:sp>
      <p:sp>
        <p:nvSpPr>
          <p:cNvPr id="18" name="Content Placeholder 17">
            <a:extLst>
              <a:ext uri="{FF2B5EF4-FFF2-40B4-BE49-F238E27FC236}">
                <a16:creationId xmlns:a16="http://schemas.microsoft.com/office/drawing/2014/main" id="{DE6B39E5-678B-4FD7-9B52-F5727FB4ACAE}"/>
              </a:ext>
            </a:extLst>
          </p:cNvPr>
          <p:cNvSpPr>
            <a:spLocks noGrp="1"/>
          </p:cNvSpPr>
          <p:nvPr>
            <p:ph idx="1"/>
          </p:nvPr>
        </p:nvSpPr>
        <p:spPr>
          <a:xfrm>
            <a:off x="106678" y="939360"/>
            <a:ext cx="11978639" cy="4351338"/>
          </a:xfrm>
        </p:spPr>
        <p:txBody>
          <a:bodyPr>
            <a:normAutofit/>
          </a:bodyPr>
          <a:lstStyle/>
          <a:p>
            <a:r>
              <a:rPr lang="en-IN" sz="2000" dirty="0"/>
              <a:t>We used Recursive Feature Elimination, univariate F-regression, </a:t>
            </a:r>
            <a:r>
              <a:rPr lang="en-IN" sz="2000" dirty="0" err="1"/>
              <a:t>RandomForest</a:t>
            </a:r>
            <a:r>
              <a:rPr lang="en-IN" sz="2000" dirty="0"/>
              <a:t> Regressor and </a:t>
            </a:r>
            <a:r>
              <a:rPr lang="en-IN" sz="2000" dirty="0" err="1"/>
              <a:t>XGBoost</a:t>
            </a:r>
            <a:r>
              <a:rPr lang="en-IN" sz="2000" dirty="0"/>
              <a:t> Regressor to come up with the most important variables.</a:t>
            </a:r>
          </a:p>
        </p:txBody>
      </p:sp>
      <p:pic>
        <p:nvPicPr>
          <p:cNvPr id="20" name="Picture 19">
            <a:extLst>
              <a:ext uri="{FF2B5EF4-FFF2-40B4-BE49-F238E27FC236}">
                <a16:creationId xmlns:a16="http://schemas.microsoft.com/office/drawing/2014/main" id="{1528F02F-B29D-4EC7-97A4-AD03E3AA6191}"/>
              </a:ext>
            </a:extLst>
          </p:cNvPr>
          <p:cNvPicPr>
            <a:picLocks noChangeAspect="1"/>
          </p:cNvPicPr>
          <p:nvPr/>
        </p:nvPicPr>
        <p:blipFill>
          <a:blip r:embed="rId2"/>
          <a:stretch>
            <a:fillRect/>
          </a:stretch>
        </p:blipFill>
        <p:spPr>
          <a:xfrm>
            <a:off x="106678" y="1770917"/>
            <a:ext cx="11978639" cy="4932972"/>
          </a:xfrm>
          <a:prstGeom prst="rect">
            <a:avLst/>
          </a:prstGeom>
        </p:spPr>
      </p:pic>
    </p:spTree>
    <p:extLst>
      <p:ext uri="{BB962C8B-B14F-4D97-AF65-F5344CB8AC3E}">
        <p14:creationId xmlns:p14="http://schemas.microsoft.com/office/powerpoint/2010/main" val="2063000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Agenda</a:t>
            </a:r>
          </a:p>
        </p:txBody>
      </p:sp>
      <p:sp>
        <p:nvSpPr>
          <p:cNvPr id="5" name="TextBox 4">
            <a:extLst>
              <a:ext uri="{FF2B5EF4-FFF2-40B4-BE49-F238E27FC236}">
                <a16:creationId xmlns:a16="http://schemas.microsoft.com/office/drawing/2014/main" id="{CE796A0A-5282-4E14-93F4-DC441FF86C0F}"/>
              </a:ext>
            </a:extLst>
          </p:cNvPr>
          <p:cNvSpPr txBox="1"/>
          <p:nvPr/>
        </p:nvSpPr>
        <p:spPr>
          <a:xfrm>
            <a:off x="219221" y="773723"/>
            <a:ext cx="10958733" cy="604627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v"/>
            </a:pPr>
            <a:r>
              <a:rPr lang="en-IN" sz="2000" dirty="0"/>
              <a:t>Business context, goal and approach</a:t>
            </a:r>
          </a:p>
          <a:p>
            <a:pPr marL="457200" indent="-457200" algn="just">
              <a:lnSpc>
                <a:spcPct val="150000"/>
              </a:lnSpc>
              <a:buFont typeface="Wingdings" panose="05000000000000000000" pitchFamily="2" charset="2"/>
              <a:buChar char="v"/>
            </a:pPr>
            <a:r>
              <a:rPr lang="en-IN" sz="2000" dirty="0"/>
              <a:t>Data understanding</a:t>
            </a:r>
          </a:p>
          <a:p>
            <a:pPr marL="457200" indent="-457200" algn="just">
              <a:lnSpc>
                <a:spcPct val="150000"/>
              </a:lnSpc>
              <a:buFont typeface="Wingdings" panose="05000000000000000000" pitchFamily="2" charset="2"/>
              <a:buChar char="v"/>
            </a:pPr>
            <a:r>
              <a:rPr lang="en-IN" sz="2000" dirty="0"/>
              <a:t>Exploratory Analysis</a:t>
            </a:r>
          </a:p>
          <a:p>
            <a:pPr marL="457200" indent="-457200" algn="just">
              <a:lnSpc>
                <a:spcPct val="150000"/>
              </a:lnSpc>
              <a:buFont typeface="Wingdings" panose="05000000000000000000" pitchFamily="2" charset="2"/>
              <a:buChar char="v"/>
            </a:pPr>
            <a:r>
              <a:rPr lang="en-IN" sz="2000" dirty="0"/>
              <a:t>Data audit and preparation</a:t>
            </a:r>
          </a:p>
          <a:p>
            <a:pPr marL="457200" indent="-457200" algn="just">
              <a:lnSpc>
                <a:spcPct val="150000"/>
              </a:lnSpc>
              <a:buFont typeface="Wingdings" panose="05000000000000000000" pitchFamily="2" charset="2"/>
              <a:buChar char="v"/>
            </a:pPr>
            <a:r>
              <a:rPr lang="en-IN" sz="2000" dirty="0"/>
              <a:t>Univariate Analysis</a:t>
            </a:r>
          </a:p>
          <a:p>
            <a:pPr marL="457200" indent="-457200" algn="just">
              <a:lnSpc>
                <a:spcPct val="150000"/>
              </a:lnSpc>
              <a:buFont typeface="Wingdings" panose="05000000000000000000" pitchFamily="2" charset="2"/>
              <a:buChar char="v"/>
            </a:pPr>
            <a:r>
              <a:rPr lang="en-IN" sz="2000" dirty="0"/>
              <a:t>Bivariate Analysis</a:t>
            </a:r>
          </a:p>
          <a:p>
            <a:pPr marL="457200" indent="-457200" algn="just">
              <a:lnSpc>
                <a:spcPct val="150000"/>
              </a:lnSpc>
              <a:buFont typeface="Wingdings" panose="05000000000000000000" pitchFamily="2" charset="2"/>
              <a:buChar char="v"/>
            </a:pPr>
            <a:r>
              <a:rPr lang="en-IN" sz="2000" dirty="0"/>
              <a:t>Normality Assumption</a:t>
            </a:r>
          </a:p>
          <a:p>
            <a:pPr marL="457200" indent="-457200" algn="just">
              <a:lnSpc>
                <a:spcPct val="150000"/>
              </a:lnSpc>
              <a:buFont typeface="Wingdings" panose="05000000000000000000" pitchFamily="2" charset="2"/>
              <a:buChar char="v"/>
            </a:pPr>
            <a:r>
              <a:rPr lang="en-IN" sz="2000" dirty="0"/>
              <a:t>Feature Engineering</a:t>
            </a:r>
          </a:p>
          <a:p>
            <a:pPr marL="457200" indent="-457200" algn="just">
              <a:lnSpc>
                <a:spcPct val="150000"/>
              </a:lnSpc>
              <a:buFont typeface="Wingdings" panose="05000000000000000000" pitchFamily="2" charset="2"/>
              <a:buChar char="v"/>
            </a:pPr>
            <a:r>
              <a:rPr lang="en-IN" sz="2000" dirty="0"/>
              <a:t>Model building and execution</a:t>
            </a:r>
          </a:p>
          <a:p>
            <a:pPr marL="457200" indent="-457200" algn="just">
              <a:lnSpc>
                <a:spcPct val="150000"/>
              </a:lnSpc>
              <a:buFont typeface="Wingdings" panose="05000000000000000000" pitchFamily="2" charset="2"/>
              <a:buChar char="v"/>
            </a:pPr>
            <a:r>
              <a:rPr lang="en-IN" sz="2000" dirty="0"/>
              <a:t>Model comparison</a:t>
            </a:r>
          </a:p>
          <a:p>
            <a:pPr marL="457200" indent="-457200" algn="just">
              <a:lnSpc>
                <a:spcPct val="150000"/>
              </a:lnSpc>
              <a:buFont typeface="Wingdings" panose="05000000000000000000" pitchFamily="2" charset="2"/>
              <a:buChar char="v"/>
            </a:pPr>
            <a:r>
              <a:rPr lang="en-IN" sz="2000" dirty="0"/>
              <a:t>Residual Plots, Decile Analysis</a:t>
            </a:r>
          </a:p>
          <a:p>
            <a:pPr marL="457200" indent="-457200" algn="just">
              <a:lnSpc>
                <a:spcPct val="150000"/>
              </a:lnSpc>
              <a:buFont typeface="Wingdings" panose="05000000000000000000" pitchFamily="2" charset="2"/>
              <a:buChar char="v"/>
            </a:pPr>
            <a:r>
              <a:rPr lang="en-IN" sz="2000" dirty="0"/>
              <a:t>Key Drivers</a:t>
            </a:r>
          </a:p>
          <a:p>
            <a:pPr marL="457200" indent="-457200" algn="just">
              <a:lnSpc>
                <a:spcPct val="150000"/>
              </a:lnSpc>
              <a:buFont typeface="Wingdings" panose="05000000000000000000" pitchFamily="2" charset="2"/>
              <a:buChar char="v"/>
            </a:pPr>
            <a:r>
              <a:rPr lang="en-IN" sz="2000" dirty="0"/>
              <a:t>Predict on new data</a:t>
            </a:r>
          </a:p>
        </p:txBody>
      </p:sp>
    </p:spTree>
    <p:extLst>
      <p:ext uri="{BB962C8B-B14F-4D97-AF65-F5344CB8AC3E}">
        <p14:creationId xmlns:p14="http://schemas.microsoft.com/office/powerpoint/2010/main" val="2980908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Feature Engineering</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942535"/>
            <a:ext cx="11978639" cy="5854040"/>
          </a:xfrm>
        </p:spPr>
        <p:txBody>
          <a:bodyPr>
            <a:normAutofit/>
          </a:bodyPr>
          <a:lstStyle/>
          <a:p>
            <a:r>
              <a:rPr lang="en-IN" sz="1800" dirty="0"/>
              <a:t>The features were further reduced with Variable Inflation Factor technique.</a:t>
            </a:r>
          </a:p>
          <a:p>
            <a:r>
              <a:rPr lang="en-IN" sz="1800" dirty="0"/>
              <a:t>The feature list individually with VIF was tried.</a:t>
            </a:r>
          </a:p>
          <a:p>
            <a:r>
              <a:rPr lang="en-IN" sz="1800" dirty="0"/>
              <a:t>Combination of feature list from different techniques with VIF was tried.</a:t>
            </a:r>
          </a:p>
          <a:p>
            <a:pPr marL="457200" lvl="1" indent="0">
              <a:buNone/>
            </a:pPr>
            <a:r>
              <a:rPr lang="en-IN" sz="2000" dirty="0"/>
              <a:t>    </a:t>
            </a:r>
            <a:r>
              <a:rPr lang="en-IN" sz="1800" dirty="0"/>
              <a:t>Examples:</a:t>
            </a:r>
          </a:p>
          <a:p>
            <a:pPr lvl="1"/>
            <a:r>
              <a:rPr lang="en-IN" sz="1800" dirty="0"/>
              <a:t>RF + RFE -&gt; VIF</a:t>
            </a:r>
          </a:p>
          <a:p>
            <a:pPr lvl="1"/>
            <a:r>
              <a:rPr lang="en-IN" sz="1800" dirty="0"/>
              <a:t>RF + RFE + F-reg -&gt; VIF</a:t>
            </a:r>
          </a:p>
          <a:p>
            <a:pPr lvl="1"/>
            <a:r>
              <a:rPr lang="en-IN" sz="1800" dirty="0"/>
              <a:t>RF + RFE + </a:t>
            </a:r>
            <a:r>
              <a:rPr lang="en-IN" sz="1800" dirty="0" err="1"/>
              <a:t>XGBoost</a:t>
            </a:r>
            <a:r>
              <a:rPr lang="en-IN" sz="1800" dirty="0"/>
              <a:t> + F-reg -&gt; VIF</a:t>
            </a:r>
          </a:p>
          <a:p>
            <a:pPr lvl="1"/>
            <a:r>
              <a:rPr lang="en-IN" sz="1800" dirty="0"/>
              <a:t>RFE + </a:t>
            </a:r>
            <a:r>
              <a:rPr lang="en-IN" sz="1800" dirty="0" err="1"/>
              <a:t>XGBoost</a:t>
            </a:r>
            <a:r>
              <a:rPr lang="en-IN" sz="1800" dirty="0"/>
              <a:t> -&gt; VIF  etc.</a:t>
            </a:r>
          </a:p>
          <a:p>
            <a:pPr lvl="1"/>
            <a:endParaRPr lang="en-IN" sz="1800" dirty="0"/>
          </a:p>
          <a:p>
            <a:pPr marL="457200" lvl="1" indent="0">
              <a:buNone/>
            </a:pPr>
            <a:endParaRPr lang="en-IN" sz="1800" dirty="0"/>
          </a:p>
          <a:p>
            <a:pPr marL="457200" lvl="1" indent="0">
              <a:buNone/>
            </a:pPr>
            <a:endParaRPr lang="en-IN" sz="1800" dirty="0"/>
          </a:p>
          <a:p>
            <a:pPr marL="457200" lvl="1" indent="0">
              <a:buNone/>
            </a:pPr>
            <a:r>
              <a:rPr lang="en-IN" b="1" dirty="0"/>
              <a:t>Here is the optimal output from VIF</a:t>
            </a:r>
          </a:p>
          <a:p>
            <a:pPr lvl="1"/>
            <a:endParaRPr lang="en-IN" sz="2000" dirty="0"/>
          </a:p>
        </p:txBody>
      </p:sp>
      <p:pic>
        <p:nvPicPr>
          <p:cNvPr id="8" name="Picture 7">
            <a:extLst>
              <a:ext uri="{FF2B5EF4-FFF2-40B4-BE49-F238E27FC236}">
                <a16:creationId xmlns:a16="http://schemas.microsoft.com/office/drawing/2014/main" id="{44D91F96-A385-409A-AF22-5E4597506950}"/>
              </a:ext>
            </a:extLst>
          </p:cNvPr>
          <p:cNvPicPr>
            <a:picLocks noChangeAspect="1"/>
          </p:cNvPicPr>
          <p:nvPr/>
        </p:nvPicPr>
        <p:blipFill>
          <a:blip r:embed="rId2"/>
          <a:stretch>
            <a:fillRect/>
          </a:stretch>
        </p:blipFill>
        <p:spPr>
          <a:xfrm>
            <a:off x="5448884" y="2862090"/>
            <a:ext cx="2977664" cy="3841799"/>
          </a:xfrm>
          <a:prstGeom prst="rect">
            <a:avLst/>
          </a:prstGeom>
        </p:spPr>
      </p:pic>
    </p:spTree>
    <p:extLst>
      <p:ext uri="{BB962C8B-B14F-4D97-AF65-F5344CB8AC3E}">
        <p14:creationId xmlns:p14="http://schemas.microsoft.com/office/powerpoint/2010/main" val="344720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Feature Engineering</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19" name="TextBox 18">
            <a:extLst>
              <a:ext uri="{FF2B5EF4-FFF2-40B4-BE49-F238E27FC236}">
                <a16:creationId xmlns:a16="http://schemas.microsoft.com/office/drawing/2014/main" id="{FCC19A17-A42E-4368-B604-449D172FF0F3}"/>
              </a:ext>
            </a:extLst>
          </p:cNvPr>
          <p:cNvSpPr txBox="1"/>
          <p:nvPr/>
        </p:nvSpPr>
        <p:spPr>
          <a:xfrm>
            <a:off x="8569824" y="1325730"/>
            <a:ext cx="3515494" cy="5078313"/>
          </a:xfrm>
          <a:prstGeom prst="rect">
            <a:avLst/>
          </a:prstGeom>
          <a:noFill/>
        </p:spPr>
        <p:txBody>
          <a:bodyPr wrap="square" rtlCol="0">
            <a:spAutoFit/>
          </a:bodyPr>
          <a:lstStyle/>
          <a:p>
            <a:pPr marL="285750" indent="-285750">
              <a:buFont typeface="Arial" panose="020B0604020202020204" pitchFamily="34" charset="0"/>
              <a:buChar char="•"/>
            </a:pPr>
            <a:r>
              <a:rPr lang="en-US" dirty="0"/>
              <a:t>Imported data had 130 features</a:t>
            </a:r>
          </a:p>
          <a:p>
            <a:pPr marL="285750" indent="-285750">
              <a:buFont typeface="Arial" panose="020B0604020202020204" pitchFamily="34" charset="0"/>
              <a:buChar char="•"/>
            </a:pPr>
            <a:r>
              <a:rPr lang="en-US" dirty="0"/>
              <a:t>Dropped </a:t>
            </a:r>
            <a:r>
              <a:rPr lang="en-US" dirty="0" err="1"/>
              <a:t>featires</a:t>
            </a:r>
            <a:r>
              <a:rPr lang="en-US" dirty="0"/>
              <a:t> missing more than 25%</a:t>
            </a:r>
          </a:p>
          <a:p>
            <a:pPr marL="285750" indent="-285750">
              <a:buFont typeface="Arial" panose="020B0604020202020204" pitchFamily="34" charset="0"/>
              <a:buChar char="•"/>
            </a:pPr>
            <a:r>
              <a:rPr lang="en-US" dirty="0"/>
              <a:t>Created target Variable</a:t>
            </a:r>
          </a:p>
          <a:p>
            <a:pPr marL="285750" indent="-285750">
              <a:buFont typeface="Arial" panose="020B0604020202020204" pitchFamily="34" charset="0"/>
              <a:buChar char="•"/>
            </a:pPr>
            <a:r>
              <a:rPr lang="en-US" dirty="0"/>
              <a:t>Dropped unique + personal features</a:t>
            </a:r>
          </a:p>
          <a:p>
            <a:pPr marL="285750" indent="-285750">
              <a:buFont typeface="Arial" panose="020B0604020202020204" pitchFamily="34" charset="0"/>
              <a:buChar char="•"/>
            </a:pPr>
            <a:r>
              <a:rPr lang="en-US" dirty="0"/>
              <a:t>Dropped derived variables</a:t>
            </a:r>
          </a:p>
          <a:p>
            <a:pPr marL="285750" indent="-285750">
              <a:buFont typeface="Arial" panose="020B0604020202020204" pitchFamily="34" charset="0"/>
              <a:buChar char="•"/>
            </a:pPr>
            <a:r>
              <a:rPr lang="en-US" dirty="0"/>
              <a:t>Dropped some features which had high correlation </a:t>
            </a:r>
            <a:r>
              <a:rPr lang="en-US" dirty="0" err="1"/>
              <a:t>betweeen</a:t>
            </a:r>
            <a:r>
              <a:rPr lang="en-US" dirty="0"/>
              <a:t> them</a:t>
            </a:r>
          </a:p>
          <a:p>
            <a:pPr marL="285750" indent="-285750">
              <a:buFont typeface="Arial" panose="020B0604020202020204" pitchFamily="34" charset="0"/>
              <a:buChar char="•"/>
            </a:pPr>
            <a:r>
              <a:rPr lang="en-US" dirty="0"/>
              <a:t>Categorical features dropped based on </a:t>
            </a:r>
            <a:r>
              <a:rPr lang="en-US" dirty="0" err="1"/>
              <a:t>Annova</a:t>
            </a:r>
            <a:r>
              <a:rPr lang="en-US" dirty="0"/>
              <a:t> test</a:t>
            </a:r>
          </a:p>
          <a:p>
            <a:pPr marL="285750" indent="-285750">
              <a:buFont typeface="Arial" panose="020B0604020202020204" pitchFamily="34" charset="0"/>
              <a:buChar char="•"/>
            </a:pPr>
            <a:r>
              <a:rPr lang="en-US" dirty="0"/>
              <a:t>Create dummies</a:t>
            </a:r>
          </a:p>
          <a:p>
            <a:pPr marL="285750" indent="-285750">
              <a:buFont typeface="Arial" panose="020B0604020202020204" pitchFamily="34" charset="0"/>
              <a:buChar char="•"/>
            </a:pPr>
            <a:r>
              <a:rPr lang="en-US" dirty="0"/>
              <a:t>Log transformation for Y</a:t>
            </a:r>
          </a:p>
          <a:p>
            <a:pPr marL="285750" indent="-285750">
              <a:buFont typeface="Arial" panose="020B0604020202020204" pitchFamily="34" charset="0"/>
              <a:buChar char="•"/>
            </a:pPr>
            <a:r>
              <a:rPr lang="en-US" dirty="0"/>
              <a:t>Selected 20 from various techniques</a:t>
            </a:r>
          </a:p>
          <a:p>
            <a:pPr marL="285750" indent="-285750">
              <a:buFont typeface="Arial" panose="020B0604020202020204" pitchFamily="34" charset="0"/>
              <a:buChar char="•"/>
            </a:pPr>
            <a:r>
              <a:rPr lang="en-US" dirty="0"/>
              <a:t>VIF to reduce further, we were left with 13 variables</a:t>
            </a:r>
            <a:endParaRPr lang="en-IN" dirty="0"/>
          </a:p>
        </p:txBody>
      </p:sp>
      <p:pic>
        <p:nvPicPr>
          <p:cNvPr id="6" name="Picture 5">
            <a:extLst>
              <a:ext uri="{FF2B5EF4-FFF2-40B4-BE49-F238E27FC236}">
                <a16:creationId xmlns:a16="http://schemas.microsoft.com/office/drawing/2014/main" id="{1D812CFA-039F-4101-92AB-266E0B5424A3}"/>
              </a:ext>
            </a:extLst>
          </p:cNvPr>
          <p:cNvPicPr>
            <a:picLocks noChangeAspect="1"/>
          </p:cNvPicPr>
          <p:nvPr/>
        </p:nvPicPr>
        <p:blipFill>
          <a:blip r:embed="rId2"/>
          <a:stretch>
            <a:fillRect/>
          </a:stretch>
        </p:blipFill>
        <p:spPr>
          <a:xfrm>
            <a:off x="28575" y="1466849"/>
            <a:ext cx="8541248" cy="4455649"/>
          </a:xfrm>
          <a:prstGeom prst="rect">
            <a:avLst/>
          </a:prstGeom>
        </p:spPr>
      </p:pic>
    </p:spTree>
    <p:extLst>
      <p:ext uri="{BB962C8B-B14F-4D97-AF65-F5344CB8AC3E}">
        <p14:creationId xmlns:p14="http://schemas.microsoft.com/office/powerpoint/2010/main" val="2700335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Model building and execution</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5" name="TextBox 4">
            <a:extLst>
              <a:ext uri="{FF2B5EF4-FFF2-40B4-BE49-F238E27FC236}">
                <a16:creationId xmlns:a16="http://schemas.microsoft.com/office/drawing/2014/main" id="{CE796A0A-5282-4E14-93F4-DC441FF86C0F}"/>
              </a:ext>
            </a:extLst>
          </p:cNvPr>
          <p:cNvSpPr txBox="1"/>
          <p:nvPr/>
        </p:nvSpPr>
        <p:spPr>
          <a:xfrm>
            <a:off x="373966" y="1099138"/>
            <a:ext cx="10655106" cy="5386090"/>
          </a:xfrm>
          <a:prstGeom prst="rect">
            <a:avLst/>
          </a:prstGeom>
          <a:noFill/>
        </p:spPr>
        <p:txBody>
          <a:bodyPr wrap="square" rtlCol="0">
            <a:spAutoFit/>
          </a:bodyPr>
          <a:lstStyle/>
          <a:p>
            <a:r>
              <a:rPr lang="en-IN" sz="2400" b="1" dirty="0"/>
              <a:t>Below models were tried:</a:t>
            </a:r>
          </a:p>
          <a:p>
            <a:pPr marL="457200" indent="-457200">
              <a:buFont typeface="+mj-lt"/>
              <a:buAutoNum type="arabicPeriod"/>
            </a:pPr>
            <a:r>
              <a:rPr lang="en-IN" sz="2000" dirty="0"/>
              <a:t>OLS Regression</a:t>
            </a:r>
          </a:p>
          <a:p>
            <a:pPr marL="457200" indent="-457200">
              <a:buFont typeface="+mj-lt"/>
              <a:buAutoNum type="arabicPeriod"/>
            </a:pPr>
            <a:r>
              <a:rPr lang="en-IN" sz="2000" dirty="0"/>
              <a:t>Random Forest regression</a:t>
            </a:r>
          </a:p>
          <a:p>
            <a:pPr marL="457200" indent="-457200">
              <a:buFont typeface="+mj-lt"/>
              <a:buAutoNum type="arabicPeriod"/>
            </a:pPr>
            <a:r>
              <a:rPr lang="en-IN" sz="2000" dirty="0"/>
              <a:t>Xtreme Gradient Boost regression</a:t>
            </a:r>
          </a:p>
          <a:p>
            <a:pPr marL="457200" indent="-457200">
              <a:buFont typeface="+mj-lt"/>
              <a:buAutoNum type="arabicPeriod"/>
            </a:pPr>
            <a:r>
              <a:rPr lang="en-IN" sz="2000" dirty="0"/>
              <a:t>Support Vector Machines (SVR)</a:t>
            </a:r>
          </a:p>
          <a:p>
            <a:pPr marL="457200" indent="-457200">
              <a:buFont typeface="+mj-lt"/>
              <a:buAutoNum type="arabicPeriod"/>
            </a:pPr>
            <a:endParaRPr lang="en-IN" sz="2000" dirty="0"/>
          </a:p>
          <a:p>
            <a:pPr marL="342900" indent="-342900">
              <a:buFont typeface="Arial" panose="020B0604020202020204" pitchFamily="34" charset="0"/>
              <a:buChar char="•"/>
            </a:pPr>
            <a:r>
              <a:rPr lang="en-IN" sz="2000" dirty="0"/>
              <a:t>Train data(train.csv) was further split into train and test. Model was built on train and validating on test before actual prediction.</a:t>
            </a:r>
          </a:p>
          <a:p>
            <a:pPr marL="342900" indent="-342900">
              <a:buFont typeface="Arial" panose="020B0604020202020204" pitchFamily="34" charset="0"/>
              <a:buChar char="•"/>
            </a:pPr>
            <a:r>
              <a:rPr lang="en-IN" sz="2000" dirty="0"/>
              <a:t>Test to Train split was 30% and 70% .</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4 techniques - </a:t>
            </a:r>
            <a:r>
              <a:rPr lang="en-IN" sz="2000" dirty="0" err="1"/>
              <a:t>statsmodels</a:t>
            </a:r>
            <a:r>
              <a:rPr lang="en-IN" sz="2000" dirty="0"/>
              <a:t> </a:t>
            </a:r>
            <a:r>
              <a:rPr lang="en-IN" sz="2000" dirty="0" err="1"/>
              <a:t>ols</a:t>
            </a:r>
            <a:r>
              <a:rPr lang="en-IN" sz="2000" dirty="0"/>
              <a:t>, </a:t>
            </a:r>
            <a:r>
              <a:rPr lang="en-IN" sz="2000" dirty="0" err="1"/>
              <a:t>XGBRegressor</a:t>
            </a:r>
            <a:r>
              <a:rPr lang="en-IN" sz="2000" dirty="0"/>
              <a:t>, SVR, </a:t>
            </a:r>
            <a:r>
              <a:rPr lang="en-IN" sz="2000" dirty="0" err="1"/>
              <a:t>RandomForestRegressor</a:t>
            </a:r>
            <a:r>
              <a:rPr lang="en-IN" sz="2000" dirty="0"/>
              <a:t> were used and compared against R2 score, MAPE and RMSE.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Using ANN with </a:t>
            </a:r>
            <a:r>
              <a:rPr lang="en-IN" sz="2000" dirty="0" err="1"/>
              <a:t>GridSearchCV</a:t>
            </a:r>
            <a:r>
              <a:rPr lang="en-IN" sz="2000" dirty="0"/>
              <a:t> or KNN with </a:t>
            </a:r>
            <a:r>
              <a:rPr lang="en-IN" sz="2000" dirty="0" err="1"/>
              <a:t>GridSearchCV</a:t>
            </a:r>
            <a:r>
              <a:rPr lang="en-IN" sz="2000" dirty="0"/>
              <a:t>, even with 80 to 120 models caused the machine to hang or run on for hours (ultimately the process was killed).</a:t>
            </a:r>
          </a:p>
          <a:p>
            <a:pPr marL="342900" indent="-342900">
              <a:buFont typeface="Arial" panose="020B0604020202020204" pitchFamily="34" charset="0"/>
              <a:buChar char="•"/>
            </a:pPr>
            <a:r>
              <a:rPr lang="en-IN" sz="2000" dirty="0"/>
              <a:t>Model was validated with error distribution analysis and decile analysis.</a:t>
            </a:r>
          </a:p>
          <a:p>
            <a:pPr marL="342900" indent="-342900">
              <a:buFont typeface="Arial" panose="020B0604020202020204" pitchFamily="34" charset="0"/>
              <a:buChar char="•"/>
            </a:pPr>
            <a:r>
              <a:rPr lang="en-IN" sz="2000" dirty="0"/>
              <a:t>5-fold cross validation was performed as part of </a:t>
            </a:r>
            <a:r>
              <a:rPr lang="en-IN" sz="2000" dirty="0" err="1"/>
              <a:t>GridDearchCV</a:t>
            </a:r>
            <a:endParaRPr lang="en-IN" sz="2000" dirty="0"/>
          </a:p>
        </p:txBody>
      </p:sp>
    </p:spTree>
    <p:extLst>
      <p:ext uri="{BB962C8B-B14F-4D97-AF65-F5344CB8AC3E}">
        <p14:creationId xmlns:p14="http://schemas.microsoft.com/office/powerpoint/2010/main" val="2924222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Model comparison</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5" name="TextBox 4">
            <a:extLst>
              <a:ext uri="{FF2B5EF4-FFF2-40B4-BE49-F238E27FC236}">
                <a16:creationId xmlns:a16="http://schemas.microsoft.com/office/drawing/2014/main" id="{CE796A0A-5282-4E14-93F4-DC441FF86C0F}"/>
              </a:ext>
            </a:extLst>
          </p:cNvPr>
          <p:cNvSpPr txBox="1"/>
          <p:nvPr/>
        </p:nvSpPr>
        <p:spPr>
          <a:xfrm>
            <a:off x="473611" y="974706"/>
            <a:ext cx="5139397" cy="5970865"/>
          </a:xfrm>
          <a:prstGeom prst="rect">
            <a:avLst/>
          </a:prstGeom>
          <a:noFill/>
        </p:spPr>
        <p:txBody>
          <a:bodyPr wrap="square" rtlCol="0">
            <a:spAutoFit/>
          </a:bodyPr>
          <a:lstStyle/>
          <a:p>
            <a:r>
              <a:rPr lang="en-IN" b="1" dirty="0"/>
              <a:t>Final Model:</a:t>
            </a:r>
          </a:p>
          <a:p>
            <a:r>
              <a:rPr lang="en-IN" dirty="0" err="1"/>
              <a:t>RandomForestRegressor</a:t>
            </a:r>
            <a:r>
              <a:rPr lang="en-IN" dirty="0"/>
              <a:t> is our top and final model as it does better in terms of R2 score and error metric even though OLS has the least overfitting issue.</a:t>
            </a:r>
          </a:p>
          <a:p>
            <a:endParaRPr lang="en-IN" dirty="0"/>
          </a:p>
          <a:p>
            <a:r>
              <a:rPr lang="en-IN" b="1" dirty="0"/>
              <a:t>Best Parameters for the models:</a:t>
            </a:r>
          </a:p>
          <a:p>
            <a:r>
              <a:rPr lang="en-IN" b="1" dirty="0"/>
              <a:t>OLS</a:t>
            </a:r>
            <a:r>
              <a:rPr lang="en-IN" dirty="0"/>
              <a:t>: default</a:t>
            </a:r>
          </a:p>
          <a:p>
            <a:endParaRPr lang="en-IN" dirty="0"/>
          </a:p>
          <a:p>
            <a:r>
              <a:rPr lang="en-IN" b="1" dirty="0" err="1"/>
              <a:t>RandomForestRegressor</a:t>
            </a:r>
            <a:r>
              <a:rPr lang="en-IN" dirty="0"/>
              <a:t>:</a:t>
            </a:r>
          </a:p>
          <a:p>
            <a:r>
              <a:rPr lang="en-US" altLang="en-US" dirty="0"/>
              <a:t>'</a:t>
            </a:r>
            <a:r>
              <a:rPr lang="en-US" altLang="en-US" dirty="0" err="1"/>
              <a:t>max_depth</a:t>
            </a:r>
            <a:r>
              <a:rPr lang="en-US" altLang="en-US" dirty="0"/>
              <a:t>': 8, '</a:t>
            </a:r>
            <a:r>
              <a:rPr lang="en-US" altLang="en-US" dirty="0" err="1"/>
              <a:t>max_features</a:t>
            </a:r>
            <a:r>
              <a:rPr lang="en-US" altLang="en-US" dirty="0"/>
              <a:t>': 7, '</a:t>
            </a:r>
            <a:r>
              <a:rPr lang="en-US" altLang="en-US" dirty="0" err="1"/>
              <a:t>n_estimators</a:t>
            </a:r>
            <a:r>
              <a:rPr lang="en-US" altLang="en-US" dirty="0"/>
              <a:t>': 70</a:t>
            </a:r>
            <a:r>
              <a:rPr lang="pt-BR" dirty="0"/>
              <a:t>, bootstrap: True, CV: 5</a:t>
            </a:r>
            <a:endParaRPr lang="en-IN" dirty="0"/>
          </a:p>
          <a:p>
            <a:endParaRPr lang="en-IN" dirty="0"/>
          </a:p>
          <a:p>
            <a:r>
              <a:rPr lang="en-IN" b="1" dirty="0" err="1"/>
              <a:t>XGBRegressor</a:t>
            </a:r>
            <a:r>
              <a:rPr lang="en-IN" dirty="0"/>
              <a:t>:</a:t>
            </a:r>
          </a:p>
          <a:p>
            <a:r>
              <a:rPr lang="en-US" altLang="en-US" dirty="0"/>
              <a:t>'</a:t>
            </a:r>
            <a:r>
              <a:rPr lang="en-US" altLang="en-US" dirty="0" err="1"/>
              <a:t>learning_rate</a:t>
            </a:r>
            <a:r>
              <a:rPr lang="en-US" altLang="en-US" dirty="0"/>
              <a:t>': 0.03, '</a:t>
            </a:r>
            <a:r>
              <a:rPr lang="en-US" altLang="en-US" dirty="0" err="1"/>
              <a:t>max_depth</a:t>
            </a:r>
            <a:r>
              <a:rPr lang="en-US" altLang="en-US" dirty="0"/>
              <a:t>': 3, '</a:t>
            </a:r>
            <a:r>
              <a:rPr lang="en-US" altLang="en-US" dirty="0" err="1"/>
              <a:t>n_estimators</a:t>
            </a:r>
            <a:r>
              <a:rPr lang="en-US" altLang="en-US" dirty="0"/>
              <a:t>': 450 </a:t>
            </a:r>
          </a:p>
          <a:p>
            <a:r>
              <a:rPr lang="en-US" dirty="0"/>
              <a:t>, </a:t>
            </a:r>
            <a:r>
              <a:rPr lang="en-US" dirty="0" err="1"/>
              <a:t>n_jobs</a:t>
            </a:r>
            <a:r>
              <a:rPr lang="en-US" dirty="0"/>
              <a:t>: -1, CV: 5</a:t>
            </a:r>
          </a:p>
          <a:p>
            <a:endParaRPr lang="en-US" dirty="0"/>
          </a:p>
          <a:p>
            <a:r>
              <a:rPr lang="en-US" b="1" dirty="0"/>
              <a:t>SVR:</a:t>
            </a:r>
          </a:p>
          <a:p>
            <a:r>
              <a:rPr lang="en-IN" dirty="0"/>
              <a:t>'C': 7, 'gamma': 0.002, 'kernel': '</a:t>
            </a:r>
            <a:r>
              <a:rPr lang="en-IN" dirty="0" err="1"/>
              <a:t>rbf</a:t>
            </a:r>
            <a:r>
              <a:rPr lang="en-IN" dirty="0"/>
              <a:t>’, </a:t>
            </a:r>
            <a:r>
              <a:rPr lang="en-US" dirty="0" err="1"/>
              <a:t>n_jobs</a:t>
            </a:r>
            <a:r>
              <a:rPr lang="en-US" dirty="0"/>
              <a:t>: -1, CV: 5</a:t>
            </a:r>
          </a:p>
          <a:p>
            <a:endParaRPr lang="en-IN" sz="2000" dirty="0"/>
          </a:p>
          <a:p>
            <a:endParaRPr lang="en-IN" sz="2000" dirty="0"/>
          </a:p>
        </p:txBody>
      </p:sp>
      <p:pic>
        <p:nvPicPr>
          <p:cNvPr id="8" name="Picture 7">
            <a:extLst>
              <a:ext uri="{FF2B5EF4-FFF2-40B4-BE49-F238E27FC236}">
                <a16:creationId xmlns:a16="http://schemas.microsoft.com/office/drawing/2014/main" id="{CA2AE5A2-2CD4-4614-B483-73EA932B2437}"/>
              </a:ext>
            </a:extLst>
          </p:cNvPr>
          <p:cNvPicPr>
            <a:picLocks noChangeAspect="1"/>
          </p:cNvPicPr>
          <p:nvPr/>
        </p:nvPicPr>
        <p:blipFill>
          <a:blip r:embed="rId2"/>
          <a:stretch>
            <a:fillRect/>
          </a:stretch>
        </p:blipFill>
        <p:spPr>
          <a:xfrm>
            <a:off x="6095998" y="1137137"/>
            <a:ext cx="5622390" cy="3758419"/>
          </a:xfrm>
          <a:prstGeom prst="rect">
            <a:avLst/>
          </a:prstGeom>
        </p:spPr>
      </p:pic>
    </p:spTree>
    <p:extLst>
      <p:ext uri="{BB962C8B-B14F-4D97-AF65-F5344CB8AC3E}">
        <p14:creationId xmlns:p14="http://schemas.microsoft.com/office/powerpoint/2010/main" val="3776483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Model comparison</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5" name="TextBox 4">
            <a:extLst>
              <a:ext uri="{FF2B5EF4-FFF2-40B4-BE49-F238E27FC236}">
                <a16:creationId xmlns:a16="http://schemas.microsoft.com/office/drawing/2014/main" id="{CE796A0A-5282-4E14-93F4-DC441FF86C0F}"/>
              </a:ext>
            </a:extLst>
          </p:cNvPr>
          <p:cNvSpPr txBox="1"/>
          <p:nvPr/>
        </p:nvSpPr>
        <p:spPr>
          <a:xfrm>
            <a:off x="106680" y="960638"/>
            <a:ext cx="11978638" cy="400110"/>
          </a:xfrm>
          <a:prstGeom prst="rect">
            <a:avLst/>
          </a:prstGeom>
          <a:noFill/>
        </p:spPr>
        <p:txBody>
          <a:bodyPr wrap="square" rtlCol="0">
            <a:spAutoFit/>
          </a:bodyPr>
          <a:lstStyle/>
          <a:p>
            <a:r>
              <a:rPr lang="en-IN" sz="2000" b="1" dirty="0"/>
              <a:t>Some of the models that were tried with different parameters.</a:t>
            </a:r>
            <a:endParaRPr lang="en-IN" sz="2000" dirty="0"/>
          </a:p>
        </p:txBody>
      </p:sp>
      <p:pic>
        <p:nvPicPr>
          <p:cNvPr id="6" name="Picture 5">
            <a:extLst>
              <a:ext uri="{FF2B5EF4-FFF2-40B4-BE49-F238E27FC236}">
                <a16:creationId xmlns:a16="http://schemas.microsoft.com/office/drawing/2014/main" id="{81F978F1-30AE-41C3-8D13-AE2CA6992B14}"/>
              </a:ext>
            </a:extLst>
          </p:cNvPr>
          <p:cNvPicPr>
            <a:picLocks noChangeAspect="1"/>
          </p:cNvPicPr>
          <p:nvPr/>
        </p:nvPicPr>
        <p:blipFill>
          <a:blip r:embed="rId2"/>
          <a:stretch>
            <a:fillRect/>
          </a:stretch>
        </p:blipFill>
        <p:spPr>
          <a:xfrm>
            <a:off x="295422" y="1533594"/>
            <a:ext cx="11127544" cy="4536615"/>
          </a:xfrm>
          <a:prstGeom prst="rect">
            <a:avLst/>
          </a:prstGeom>
        </p:spPr>
      </p:pic>
    </p:spTree>
    <p:extLst>
      <p:ext uri="{BB962C8B-B14F-4D97-AF65-F5344CB8AC3E}">
        <p14:creationId xmlns:p14="http://schemas.microsoft.com/office/powerpoint/2010/main" val="2181758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Residual Plots</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5" name="TextBox 4">
            <a:extLst>
              <a:ext uri="{FF2B5EF4-FFF2-40B4-BE49-F238E27FC236}">
                <a16:creationId xmlns:a16="http://schemas.microsoft.com/office/drawing/2014/main" id="{CE796A0A-5282-4E14-93F4-DC441FF86C0F}"/>
              </a:ext>
            </a:extLst>
          </p:cNvPr>
          <p:cNvSpPr txBox="1"/>
          <p:nvPr/>
        </p:nvSpPr>
        <p:spPr>
          <a:xfrm>
            <a:off x="106680" y="960638"/>
            <a:ext cx="11978638" cy="400110"/>
          </a:xfrm>
          <a:prstGeom prst="rect">
            <a:avLst/>
          </a:prstGeom>
          <a:noFill/>
        </p:spPr>
        <p:txBody>
          <a:bodyPr wrap="square" rtlCol="0">
            <a:spAutoFit/>
          </a:bodyPr>
          <a:lstStyle/>
          <a:p>
            <a:r>
              <a:rPr lang="en-IN" sz="2000" dirty="0"/>
              <a:t>Residual plots for both train and test follow normal distribution</a:t>
            </a:r>
          </a:p>
        </p:txBody>
      </p:sp>
      <p:pic>
        <p:nvPicPr>
          <p:cNvPr id="4" name="Picture 3">
            <a:extLst>
              <a:ext uri="{FF2B5EF4-FFF2-40B4-BE49-F238E27FC236}">
                <a16:creationId xmlns:a16="http://schemas.microsoft.com/office/drawing/2014/main" id="{C78B2AEC-0C29-4814-A380-D4C6411CBE7C}"/>
              </a:ext>
            </a:extLst>
          </p:cNvPr>
          <p:cNvPicPr>
            <a:picLocks noChangeAspect="1"/>
          </p:cNvPicPr>
          <p:nvPr/>
        </p:nvPicPr>
        <p:blipFill>
          <a:blip r:embed="rId2"/>
          <a:stretch>
            <a:fillRect/>
          </a:stretch>
        </p:blipFill>
        <p:spPr>
          <a:xfrm>
            <a:off x="647114" y="2526177"/>
            <a:ext cx="4572000" cy="3199374"/>
          </a:xfrm>
          <a:prstGeom prst="rect">
            <a:avLst/>
          </a:prstGeom>
        </p:spPr>
      </p:pic>
      <p:pic>
        <p:nvPicPr>
          <p:cNvPr id="7" name="Picture 6">
            <a:extLst>
              <a:ext uri="{FF2B5EF4-FFF2-40B4-BE49-F238E27FC236}">
                <a16:creationId xmlns:a16="http://schemas.microsoft.com/office/drawing/2014/main" id="{778E4634-6C02-4829-BE10-0FCA5DA319B3}"/>
              </a:ext>
            </a:extLst>
          </p:cNvPr>
          <p:cNvPicPr>
            <a:picLocks noChangeAspect="1"/>
          </p:cNvPicPr>
          <p:nvPr/>
        </p:nvPicPr>
        <p:blipFill>
          <a:blip r:embed="rId3"/>
          <a:stretch>
            <a:fillRect/>
          </a:stretch>
        </p:blipFill>
        <p:spPr>
          <a:xfrm>
            <a:off x="6096000" y="2493262"/>
            <a:ext cx="4919003" cy="3170799"/>
          </a:xfrm>
          <a:prstGeom prst="rect">
            <a:avLst/>
          </a:prstGeom>
        </p:spPr>
      </p:pic>
      <p:sp>
        <p:nvSpPr>
          <p:cNvPr id="8" name="TextBox 7">
            <a:extLst>
              <a:ext uri="{FF2B5EF4-FFF2-40B4-BE49-F238E27FC236}">
                <a16:creationId xmlns:a16="http://schemas.microsoft.com/office/drawing/2014/main" id="{DDA6487C-EF8B-4111-AA52-699E8CAEECE1}"/>
              </a:ext>
            </a:extLst>
          </p:cNvPr>
          <p:cNvSpPr txBox="1"/>
          <p:nvPr/>
        </p:nvSpPr>
        <p:spPr>
          <a:xfrm>
            <a:off x="1674912" y="1598148"/>
            <a:ext cx="2214489" cy="461665"/>
          </a:xfrm>
          <a:prstGeom prst="rect">
            <a:avLst/>
          </a:prstGeom>
          <a:noFill/>
        </p:spPr>
        <p:txBody>
          <a:bodyPr wrap="square" rtlCol="0">
            <a:spAutoFit/>
          </a:bodyPr>
          <a:lstStyle/>
          <a:p>
            <a:r>
              <a:rPr lang="en-IN" sz="2400" b="1" dirty="0"/>
              <a:t>Train Errors</a:t>
            </a:r>
          </a:p>
        </p:txBody>
      </p:sp>
      <p:sp>
        <p:nvSpPr>
          <p:cNvPr id="9" name="TextBox 8">
            <a:extLst>
              <a:ext uri="{FF2B5EF4-FFF2-40B4-BE49-F238E27FC236}">
                <a16:creationId xmlns:a16="http://schemas.microsoft.com/office/drawing/2014/main" id="{AEA5CAD6-EA74-485C-A8FE-F2DF7B013AAC}"/>
              </a:ext>
            </a:extLst>
          </p:cNvPr>
          <p:cNvSpPr txBox="1"/>
          <p:nvPr/>
        </p:nvSpPr>
        <p:spPr>
          <a:xfrm>
            <a:off x="7195356" y="1592579"/>
            <a:ext cx="2214489" cy="461665"/>
          </a:xfrm>
          <a:prstGeom prst="rect">
            <a:avLst/>
          </a:prstGeom>
          <a:noFill/>
        </p:spPr>
        <p:txBody>
          <a:bodyPr wrap="square" rtlCol="0">
            <a:spAutoFit/>
          </a:bodyPr>
          <a:lstStyle/>
          <a:p>
            <a:r>
              <a:rPr lang="en-IN" sz="2400" b="1" dirty="0"/>
              <a:t>Test Errors</a:t>
            </a:r>
          </a:p>
        </p:txBody>
      </p:sp>
    </p:spTree>
    <p:extLst>
      <p:ext uri="{BB962C8B-B14F-4D97-AF65-F5344CB8AC3E}">
        <p14:creationId xmlns:p14="http://schemas.microsoft.com/office/powerpoint/2010/main" val="2975463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Decile Analysis</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5" name="TextBox 4">
            <a:extLst>
              <a:ext uri="{FF2B5EF4-FFF2-40B4-BE49-F238E27FC236}">
                <a16:creationId xmlns:a16="http://schemas.microsoft.com/office/drawing/2014/main" id="{CE796A0A-5282-4E14-93F4-DC441FF86C0F}"/>
              </a:ext>
            </a:extLst>
          </p:cNvPr>
          <p:cNvSpPr txBox="1"/>
          <p:nvPr/>
        </p:nvSpPr>
        <p:spPr>
          <a:xfrm>
            <a:off x="1520168" y="1256613"/>
            <a:ext cx="2214489" cy="461665"/>
          </a:xfrm>
          <a:prstGeom prst="rect">
            <a:avLst/>
          </a:prstGeom>
          <a:noFill/>
        </p:spPr>
        <p:txBody>
          <a:bodyPr wrap="square" rtlCol="0">
            <a:spAutoFit/>
          </a:bodyPr>
          <a:lstStyle/>
          <a:p>
            <a:r>
              <a:rPr lang="en-IN" sz="2400" b="1" dirty="0"/>
              <a:t>Train Data</a:t>
            </a:r>
          </a:p>
        </p:txBody>
      </p:sp>
      <p:pic>
        <p:nvPicPr>
          <p:cNvPr id="6" name="Picture 5">
            <a:extLst>
              <a:ext uri="{FF2B5EF4-FFF2-40B4-BE49-F238E27FC236}">
                <a16:creationId xmlns:a16="http://schemas.microsoft.com/office/drawing/2014/main" id="{0BCBF29A-F1D8-4AA4-882F-6C143F677AA9}"/>
              </a:ext>
            </a:extLst>
          </p:cNvPr>
          <p:cNvPicPr>
            <a:picLocks noChangeAspect="1"/>
          </p:cNvPicPr>
          <p:nvPr/>
        </p:nvPicPr>
        <p:blipFill>
          <a:blip r:embed="rId2"/>
          <a:stretch>
            <a:fillRect/>
          </a:stretch>
        </p:blipFill>
        <p:spPr>
          <a:xfrm>
            <a:off x="576775" y="1835655"/>
            <a:ext cx="3592113" cy="3943350"/>
          </a:xfrm>
          <a:prstGeom prst="rect">
            <a:avLst/>
          </a:prstGeom>
        </p:spPr>
      </p:pic>
      <p:pic>
        <p:nvPicPr>
          <p:cNvPr id="7" name="Picture 6">
            <a:extLst>
              <a:ext uri="{FF2B5EF4-FFF2-40B4-BE49-F238E27FC236}">
                <a16:creationId xmlns:a16="http://schemas.microsoft.com/office/drawing/2014/main" id="{E8EC7F6E-3DBA-40A9-B17C-3BA05B5CF41D}"/>
              </a:ext>
            </a:extLst>
          </p:cNvPr>
          <p:cNvPicPr>
            <a:picLocks noChangeAspect="1"/>
          </p:cNvPicPr>
          <p:nvPr/>
        </p:nvPicPr>
        <p:blipFill>
          <a:blip r:embed="rId3"/>
          <a:stretch>
            <a:fillRect/>
          </a:stretch>
        </p:blipFill>
        <p:spPr>
          <a:xfrm>
            <a:off x="4638983" y="2126859"/>
            <a:ext cx="7124700" cy="3943350"/>
          </a:xfrm>
          <a:prstGeom prst="rect">
            <a:avLst/>
          </a:prstGeom>
        </p:spPr>
      </p:pic>
    </p:spTree>
    <p:extLst>
      <p:ext uri="{BB962C8B-B14F-4D97-AF65-F5344CB8AC3E}">
        <p14:creationId xmlns:p14="http://schemas.microsoft.com/office/powerpoint/2010/main" val="1946600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Decile Analysis</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7" name="TextBox 6">
            <a:extLst>
              <a:ext uri="{FF2B5EF4-FFF2-40B4-BE49-F238E27FC236}">
                <a16:creationId xmlns:a16="http://schemas.microsoft.com/office/drawing/2014/main" id="{C6AF09BB-C48B-4A06-8C93-28F9F7A4EE04}"/>
              </a:ext>
            </a:extLst>
          </p:cNvPr>
          <p:cNvSpPr txBox="1"/>
          <p:nvPr/>
        </p:nvSpPr>
        <p:spPr>
          <a:xfrm>
            <a:off x="1829814" y="1351248"/>
            <a:ext cx="2214489" cy="461665"/>
          </a:xfrm>
          <a:prstGeom prst="rect">
            <a:avLst/>
          </a:prstGeom>
          <a:noFill/>
        </p:spPr>
        <p:txBody>
          <a:bodyPr wrap="square" rtlCol="0">
            <a:spAutoFit/>
          </a:bodyPr>
          <a:lstStyle/>
          <a:p>
            <a:r>
              <a:rPr lang="en-IN" sz="2400" b="1" dirty="0"/>
              <a:t>Test Data</a:t>
            </a:r>
          </a:p>
        </p:txBody>
      </p:sp>
      <p:pic>
        <p:nvPicPr>
          <p:cNvPr id="4" name="Picture 3">
            <a:extLst>
              <a:ext uri="{FF2B5EF4-FFF2-40B4-BE49-F238E27FC236}">
                <a16:creationId xmlns:a16="http://schemas.microsoft.com/office/drawing/2014/main" id="{F47037FE-D132-4617-A57E-5CFF0C27914B}"/>
              </a:ext>
            </a:extLst>
          </p:cNvPr>
          <p:cNvPicPr>
            <a:picLocks noChangeAspect="1"/>
          </p:cNvPicPr>
          <p:nvPr/>
        </p:nvPicPr>
        <p:blipFill>
          <a:blip r:embed="rId2"/>
          <a:stretch>
            <a:fillRect/>
          </a:stretch>
        </p:blipFill>
        <p:spPr>
          <a:xfrm>
            <a:off x="731520" y="2016138"/>
            <a:ext cx="3312783" cy="4054070"/>
          </a:xfrm>
          <a:prstGeom prst="rect">
            <a:avLst/>
          </a:prstGeom>
        </p:spPr>
      </p:pic>
      <p:pic>
        <p:nvPicPr>
          <p:cNvPr id="5" name="Picture 4">
            <a:extLst>
              <a:ext uri="{FF2B5EF4-FFF2-40B4-BE49-F238E27FC236}">
                <a16:creationId xmlns:a16="http://schemas.microsoft.com/office/drawing/2014/main" id="{94BBDE6F-6E81-451B-9D39-45B9C603D54A}"/>
              </a:ext>
            </a:extLst>
          </p:cNvPr>
          <p:cNvPicPr>
            <a:picLocks noChangeAspect="1"/>
          </p:cNvPicPr>
          <p:nvPr/>
        </p:nvPicPr>
        <p:blipFill>
          <a:blip r:embed="rId3"/>
          <a:stretch>
            <a:fillRect/>
          </a:stretch>
        </p:blipFill>
        <p:spPr>
          <a:xfrm>
            <a:off x="4278630" y="2117333"/>
            <a:ext cx="7181850" cy="4054070"/>
          </a:xfrm>
          <a:prstGeom prst="rect">
            <a:avLst/>
          </a:prstGeom>
        </p:spPr>
      </p:pic>
    </p:spTree>
    <p:extLst>
      <p:ext uri="{BB962C8B-B14F-4D97-AF65-F5344CB8AC3E}">
        <p14:creationId xmlns:p14="http://schemas.microsoft.com/office/powerpoint/2010/main" val="2446311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Key Drivers</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5" name="TextBox 4">
            <a:extLst>
              <a:ext uri="{FF2B5EF4-FFF2-40B4-BE49-F238E27FC236}">
                <a16:creationId xmlns:a16="http://schemas.microsoft.com/office/drawing/2014/main" id="{CE796A0A-5282-4E14-93F4-DC441FF86C0F}"/>
              </a:ext>
            </a:extLst>
          </p:cNvPr>
          <p:cNvSpPr txBox="1"/>
          <p:nvPr/>
        </p:nvSpPr>
        <p:spPr>
          <a:xfrm>
            <a:off x="253219" y="787791"/>
            <a:ext cx="11832100" cy="5139869"/>
          </a:xfrm>
          <a:prstGeom prst="rect">
            <a:avLst/>
          </a:prstGeom>
          <a:noFill/>
        </p:spPr>
        <p:txBody>
          <a:bodyPr wrap="square" rtlCol="0">
            <a:spAutoFit/>
          </a:bodyPr>
          <a:lstStyle/>
          <a:p>
            <a:pPr marL="342900" indent="-342900">
              <a:buFont typeface="Arial" panose="020B0604020202020204" pitchFamily="34" charset="0"/>
              <a:buChar char="•"/>
            </a:pPr>
            <a:r>
              <a:rPr lang="en-IN" sz="2000" dirty="0"/>
              <a:t>Our top key drivers for credit limit prediction are:</a:t>
            </a:r>
          </a:p>
          <a:p>
            <a:pPr marL="1371600" lvl="2" indent="-457200">
              <a:buFont typeface="+mj-lt"/>
              <a:buAutoNum type="arabicPeriod"/>
            </a:pPr>
            <a:r>
              <a:rPr lang="en-IN" sz="2000" dirty="0"/>
              <a:t>Reason -  </a:t>
            </a:r>
            <a:r>
              <a:rPr lang="en-US" sz="2000" dirty="0"/>
              <a:t> If the Primary reason for being a customer is Convenience (Reason category 2), they would be  preferred.</a:t>
            </a:r>
          </a:p>
          <a:p>
            <a:pPr marL="1371600" lvl="2" indent="-457200">
              <a:buFont typeface="+mj-lt"/>
              <a:buAutoNum type="arabicPeriod"/>
            </a:pPr>
            <a:r>
              <a:rPr lang="en-IN" sz="2000" dirty="0"/>
              <a:t>Income – this is the primary drivers and customers with higher income would be preferred to have a higher credit limit.</a:t>
            </a:r>
          </a:p>
          <a:p>
            <a:pPr marL="1371600" lvl="2" indent="-457200">
              <a:buFont typeface="+mj-lt"/>
              <a:buAutoNum type="arabicPeriod"/>
            </a:pPr>
            <a:r>
              <a:rPr lang="en-IN" sz="2000" dirty="0"/>
              <a:t>Gender – Male customers have a slight edge over the female customers.</a:t>
            </a:r>
          </a:p>
          <a:p>
            <a:pPr marL="1371600" lvl="2" indent="-457200">
              <a:buFont typeface="+mj-lt"/>
              <a:buAutoNum type="arabicPeriod"/>
            </a:pPr>
            <a:r>
              <a:rPr lang="en-IN" sz="2000" dirty="0"/>
              <a:t>Card – Customers have American Express cards would be prefeed and a higher limit allocated. American Express card holders have almost double the total spend than any other card holder.</a:t>
            </a:r>
          </a:p>
          <a:p>
            <a:pPr lvl="2"/>
            <a:endParaRPr lang="en-IN" sz="2000" dirty="0"/>
          </a:p>
          <a:p>
            <a:pPr marL="342900" indent="-342900">
              <a:buFont typeface="Arial" panose="020B0604020202020204" pitchFamily="34" charset="0"/>
              <a:buChar char="•"/>
            </a:pPr>
            <a:r>
              <a:rPr lang="en-IN" sz="2000" dirty="0"/>
              <a:t>A credit limit, 3 times the predicted total spend can be allocated to the customer.</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endParaRPr lang="en-IN" sz="2400" b="1" dirty="0"/>
          </a:p>
          <a:p>
            <a:endParaRPr lang="en-IN" sz="2400" b="1" dirty="0"/>
          </a:p>
        </p:txBody>
      </p:sp>
    </p:spTree>
    <p:extLst>
      <p:ext uri="{BB962C8B-B14F-4D97-AF65-F5344CB8AC3E}">
        <p14:creationId xmlns:p14="http://schemas.microsoft.com/office/powerpoint/2010/main" val="63365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Predict on new data</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5" name="TextBox 4">
            <a:extLst>
              <a:ext uri="{FF2B5EF4-FFF2-40B4-BE49-F238E27FC236}">
                <a16:creationId xmlns:a16="http://schemas.microsoft.com/office/drawing/2014/main" id="{CE796A0A-5282-4E14-93F4-DC441FF86C0F}"/>
              </a:ext>
            </a:extLst>
          </p:cNvPr>
          <p:cNvSpPr txBox="1"/>
          <p:nvPr/>
        </p:nvSpPr>
        <p:spPr>
          <a:xfrm>
            <a:off x="337626" y="948467"/>
            <a:ext cx="11310423" cy="5447645"/>
          </a:xfrm>
          <a:prstGeom prst="rect">
            <a:avLst/>
          </a:prstGeom>
          <a:noFill/>
        </p:spPr>
        <p:txBody>
          <a:bodyPr wrap="square" rtlCol="0">
            <a:spAutoFit/>
          </a:bodyPr>
          <a:lstStyle/>
          <a:p>
            <a:pPr marL="342900" indent="-342900">
              <a:buFont typeface="Arial" panose="020B0604020202020204" pitchFamily="34" charset="0"/>
              <a:buChar char="•"/>
            </a:pPr>
            <a:r>
              <a:rPr lang="en-IN" sz="2000" dirty="0"/>
              <a:t>For prediction on new data:</a:t>
            </a:r>
          </a:p>
          <a:p>
            <a:pPr marL="342900" indent="-342900">
              <a:buFont typeface="Arial" panose="020B0604020202020204" pitchFamily="34" charset="0"/>
              <a:buChar char="•"/>
            </a:pPr>
            <a:r>
              <a:rPr lang="en-IN" sz="2000" dirty="0"/>
              <a:t>All data manipulation steps would apply as in this case study including missing treatment and outlier treatment.</a:t>
            </a:r>
          </a:p>
          <a:p>
            <a:pPr marL="342900" indent="-342900">
              <a:buFont typeface="Arial" panose="020B0604020202020204" pitchFamily="34" charset="0"/>
              <a:buChar char="•"/>
            </a:pPr>
            <a:r>
              <a:rPr lang="en-IN" sz="2000" dirty="0"/>
              <a:t>All derived variable would need to be created.</a:t>
            </a:r>
          </a:p>
          <a:p>
            <a:pPr marL="342900" indent="-342900">
              <a:buFont typeface="Arial" panose="020B0604020202020204" pitchFamily="34" charset="0"/>
              <a:buChar char="•"/>
            </a:pPr>
            <a:r>
              <a:rPr lang="en-IN" sz="2000" dirty="0"/>
              <a:t>All dummy variable creation steps would apply.</a:t>
            </a:r>
          </a:p>
          <a:p>
            <a:pPr marL="342900" indent="-342900">
              <a:buFont typeface="Arial" panose="020B0604020202020204" pitchFamily="34" charset="0"/>
              <a:buChar char="•"/>
            </a:pPr>
            <a:r>
              <a:rPr lang="en-IN" sz="2000" dirty="0"/>
              <a:t>Test data would contain the finalized list of variables after the variable reduction steps</a:t>
            </a:r>
            <a:r>
              <a:rPr lang="en-IN" sz="2400" dirty="0"/>
              <a:t>.</a:t>
            </a:r>
          </a:p>
          <a:p>
            <a:pPr marL="342900" indent="-342900">
              <a:buFont typeface="Arial" panose="020B0604020202020204" pitchFamily="34" charset="0"/>
              <a:buChar char="•"/>
            </a:pPr>
            <a:r>
              <a:rPr lang="en-IN" sz="2000" dirty="0" err="1"/>
              <a:t>Total_spent</a:t>
            </a:r>
            <a:r>
              <a:rPr lang="en-IN" sz="2000" dirty="0"/>
              <a:t> would be predicted using the finalized </a:t>
            </a:r>
            <a:r>
              <a:rPr lang="en-IN" sz="2000" dirty="0" err="1"/>
              <a:t>RandomForestRegressor</a:t>
            </a: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Final models saved into pickle object would used.</a:t>
            </a:r>
            <a:endParaRPr lang="en-IN" sz="2400" b="1" dirty="0"/>
          </a:p>
          <a:p>
            <a:endParaRPr lang="en-IN" sz="2400" b="1" dirty="0"/>
          </a:p>
        </p:txBody>
      </p:sp>
      <p:pic>
        <p:nvPicPr>
          <p:cNvPr id="4" name="Picture 3">
            <a:extLst>
              <a:ext uri="{FF2B5EF4-FFF2-40B4-BE49-F238E27FC236}">
                <a16:creationId xmlns:a16="http://schemas.microsoft.com/office/drawing/2014/main" id="{38C8E4C3-C22C-4BDB-A125-900C7A4000CD}"/>
              </a:ext>
            </a:extLst>
          </p:cNvPr>
          <p:cNvPicPr>
            <a:picLocks noChangeAspect="1"/>
          </p:cNvPicPr>
          <p:nvPr/>
        </p:nvPicPr>
        <p:blipFill>
          <a:blip r:embed="rId2"/>
          <a:stretch>
            <a:fillRect/>
          </a:stretch>
        </p:blipFill>
        <p:spPr>
          <a:xfrm>
            <a:off x="777020" y="3231759"/>
            <a:ext cx="8105775" cy="2353115"/>
          </a:xfrm>
          <a:prstGeom prst="rect">
            <a:avLst/>
          </a:prstGeom>
        </p:spPr>
      </p:pic>
    </p:spTree>
    <p:extLst>
      <p:ext uri="{BB962C8B-B14F-4D97-AF65-F5344CB8AC3E}">
        <p14:creationId xmlns:p14="http://schemas.microsoft.com/office/powerpoint/2010/main" val="2059580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E91946-62BF-4319-890A-A507728F4738}"/>
              </a:ext>
            </a:extLst>
          </p:cNvPr>
          <p:cNvSpPr>
            <a:spLocks noGrp="1"/>
          </p:cNvSpPr>
          <p:nvPr>
            <p:ph type="subTitle" idx="1"/>
          </p:nvPr>
        </p:nvSpPr>
        <p:spPr>
          <a:xfrm>
            <a:off x="250566" y="958454"/>
            <a:ext cx="11479237" cy="5594440"/>
          </a:xfrm>
        </p:spPr>
        <p:txBody>
          <a:bodyPr>
            <a:normAutofit lnSpcReduction="10000"/>
          </a:bodyPr>
          <a:lstStyle/>
          <a:p>
            <a:pPr algn="l"/>
            <a:r>
              <a:rPr lang="en-IN" b="1" dirty="0"/>
              <a:t>Business Context: </a:t>
            </a:r>
            <a:endParaRPr lang="en-IN" dirty="0"/>
          </a:p>
          <a:p>
            <a:pPr algn="l"/>
            <a:r>
              <a:rPr lang="en-US" dirty="0"/>
              <a:t>One of the global banks would like to understand what factors driving credit card spend are. The bank want use these insights to calculate credit limit. In order to solve the problem, the bank conducted survey of 5000 customers and collected data. </a:t>
            </a:r>
          </a:p>
          <a:p>
            <a:pPr algn="l"/>
            <a:endParaRPr lang="en-US" dirty="0"/>
          </a:p>
          <a:p>
            <a:pPr algn="l"/>
            <a:r>
              <a:rPr lang="en-US" b="1" dirty="0"/>
              <a:t>Business Goals</a:t>
            </a:r>
            <a:r>
              <a:rPr lang="en-US" dirty="0"/>
              <a:t>:</a:t>
            </a:r>
          </a:p>
          <a:p>
            <a:pPr marL="342900" indent="-342900" algn="l">
              <a:buFont typeface="Arial" panose="020B0604020202020204" pitchFamily="34" charset="0"/>
              <a:buChar char="•"/>
            </a:pPr>
            <a:r>
              <a:rPr lang="en-US" dirty="0"/>
              <a:t>The objective of this case study is to understand what's driving the total spend (Primary Card + Secondary card). Given the factors, predict credit limit for the new applicants.</a:t>
            </a:r>
          </a:p>
          <a:p>
            <a:pPr marL="342900" indent="-342900" algn="l">
              <a:buFont typeface="Arial" panose="020B0604020202020204" pitchFamily="34" charset="0"/>
              <a:buChar char="•"/>
            </a:pPr>
            <a:endParaRPr lang="en-IN" dirty="0"/>
          </a:p>
          <a:p>
            <a:pPr algn="l"/>
            <a:r>
              <a:rPr lang="en-IN" b="1" dirty="0"/>
              <a:t>Approach</a:t>
            </a:r>
            <a:r>
              <a:rPr lang="en-IN" dirty="0"/>
              <a:t>:</a:t>
            </a:r>
          </a:p>
          <a:p>
            <a:pPr marL="342900" indent="-342900" algn="l">
              <a:buFont typeface="Arial" panose="020B0604020202020204" pitchFamily="34" charset="0"/>
              <a:buChar char="•"/>
            </a:pPr>
            <a:r>
              <a:rPr lang="en-IN" dirty="0"/>
              <a:t>Analyse relationship of all independent variables with primary and secondary credit card spend.</a:t>
            </a:r>
          </a:p>
          <a:p>
            <a:pPr marL="342900" indent="-342900" algn="l">
              <a:buFont typeface="Arial" panose="020B0604020202020204" pitchFamily="34" charset="0"/>
              <a:buChar char="•"/>
            </a:pPr>
            <a:r>
              <a:rPr lang="en-IN" dirty="0"/>
              <a:t>Use regression and ML techniques to analyse and predict spent and arrive at a credit limit.</a:t>
            </a:r>
          </a:p>
        </p:txBody>
      </p:sp>
      <p:sp>
        <p:nvSpPr>
          <p:cNvPr id="8" name="Title 1">
            <a:extLst>
              <a:ext uri="{FF2B5EF4-FFF2-40B4-BE49-F238E27FC236}">
                <a16:creationId xmlns:a16="http://schemas.microsoft.com/office/drawing/2014/main" id="{F9B2BDE5-9884-4357-B7C5-851BC71D45F0}"/>
              </a:ext>
            </a:extLst>
          </p:cNvPr>
          <p:cNvSpPr txBox="1">
            <a:spLocks/>
          </p:cNvSpPr>
          <p:nvPr/>
        </p:nvSpPr>
        <p:spPr>
          <a:xfrm>
            <a:off x="106680" y="119575"/>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Business problem</a:t>
            </a:r>
            <a:endParaRPr lang="en-IN" dirty="0"/>
          </a:p>
        </p:txBody>
      </p:sp>
    </p:spTree>
    <p:extLst>
      <p:ext uri="{BB962C8B-B14F-4D97-AF65-F5344CB8AC3E}">
        <p14:creationId xmlns:p14="http://schemas.microsoft.com/office/powerpoint/2010/main" val="876461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4B8C-C3D1-4005-8C36-E72E53C4DE26}"/>
              </a:ext>
            </a:extLst>
          </p:cNvPr>
          <p:cNvSpPr>
            <a:spLocks noGrp="1"/>
          </p:cNvSpPr>
          <p:nvPr>
            <p:ph type="title"/>
          </p:nvPr>
        </p:nvSpPr>
        <p:spPr>
          <a:xfrm>
            <a:off x="0" y="1"/>
            <a:ext cx="12192000" cy="6858000"/>
          </a:xfrm>
          <a:solidFill>
            <a:schemeClr val="accent1">
              <a:lumMod val="60000"/>
              <a:lumOff val="40000"/>
            </a:schemeClr>
          </a:solidFill>
        </p:spPr>
        <p:txBody>
          <a:bodyPr>
            <a:normAutofit/>
          </a:bodyPr>
          <a:lstStyle/>
          <a:p>
            <a:pPr algn="ctr"/>
            <a:r>
              <a:rPr lang="en-US" sz="5400" b="1" dirty="0"/>
              <a:t>Thank You !</a:t>
            </a:r>
            <a:endParaRPr lang="en-IN" sz="5400" b="1" dirty="0"/>
          </a:p>
        </p:txBody>
      </p:sp>
    </p:spTree>
    <p:extLst>
      <p:ext uri="{BB962C8B-B14F-4D97-AF65-F5344CB8AC3E}">
        <p14:creationId xmlns:p14="http://schemas.microsoft.com/office/powerpoint/2010/main" val="497224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A81DCA-DDF9-40AF-9FBF-13240E21975F}"/>
              </a:ext>
            </a:extLst>
          </p:cNvPr>
          <p:cNvSpPr>
            <a:spLocks noGrp="1"/>
          </p:cNvSpPr>
          <p:nvPr>
            <p:ph idx="1"/>
          </p:nvPr>
        </p:nvSpPr>
        <p:spPr>
          <a:xfrm>
            <a:off x="154745" y="984738"/>
            <a:ext cx="11774658" cy="5711484"/>
          </a:xfrm>
        </p:spPr>
        <p:txBody>
          <a:bodyPr>
            <a:noAutofit/>
          </a:bodyPr>
          <a:lstStyle/>
          <a:p>
            <a:r>
              <a:rPr lang="en-US" sz="2200" dirty="0"/>
              <a:t>Data has been provided for 5000 customers. </a:t>
            </a:r>
          </a:p>
          <a:p>
            <a:r>
              <a:rPr lang="en-US" sz="2200" dirty="0"/>
              <a:t>Detailed data dictionary has also been provided for understanding different variables in the data. </a:t>
            </a:r>
          </a:p>
          <a:p>
            <a:r>
              <a:rPr lang="en-US" sz="2200" dirty="0"/>
              <a:t>Some of the data is already encoded in the numerical format to reduce the size of the data, however some of the variables are categorical.</a:t>
            </a:r>
          </a:p>
          <a:p>
            <a:r>
              <a:rPr lang="en-IN" sz="2200" dirty="0"/>
              <a:t>Total number of columns in the data set are 130. 84 categorical variables and 46 numerical variables.</a:t>
            </a:r>
          </a:p>
          <a:p>
            <a:r>
              <a:rPr lang="en-IN" sz="2200" dirty="0"/>
              <a:t>Data types of the variables are</a:t>
            </a:r>
            <a:r>
              <a:rPr lang="en-US" altLang="en-US" sz="2200" dirty="0">
                <a:solidFill>
                  <a:srgbClr val="000000"/>
                </a:solidFill>
              </a:rPr>
              <a:t>: float64(31), int64(97), object(2)</a:t>
            </a:r>
            <a:r>
              <a:rPr lang="en-US" altLang="en-US" sz="2200" dirty="0"/>
              <a:t> </a:t>
            </a:r>
            <a:endParaRPr lang="en-IN" sz="2200" dirty="0"/>
          </a:p>
          <a:p>
            <a:r>
              <a:rPr lang="en-IN" sz="2200" dirty="0"/>
              <a:t>There is no Total Spent feature in the data for us to predict but it has </a:t>
            </a:r>
            <a:r>
              <a:rPr lang="en-IN" sz="2200" dirty="0" err="1"/>
              <a:t>cardspent</a:t>
            </a:r>
            <a:r>
              <a:rPr lang="en-IN" sz="2200" dirty="0"/>
              <a:t> and card2spent information. We can use these for our total spent analysis and prediction.</a:t>
            </a:r>
          </a:p>
          <a:p>
            <a:r>
              <a:rPr lang="en-IN" sz="2200" dirty="0"/>
              <a:t>Customer Id (</a:t>
            </a:r>
            <a:r>
              <a:rPr lang="en-IN" sz="2200" dirty="0" err="1"/>
              <a:t>custid</a:t>
            </a:r>
            <a:r>
              <a:rPr lang="en-IN" sz="2200" dirty="0"/>
              <a:t>) is the unique row level identifier for the data. </a:t>
            </a:r>
          </a:p>
          <a:p>
            <a:r>
              <a:rPr lang="en-IN" sz="2200" dirty="0"/>
              <a:t>Birth Month (</a:t>
            </a:r>
            <a:r>
              <a:rPr lang="en-IN" sz="2200" dirty="0" err="1"/>
              <a:t>birthmonth</a:t>
            </a:r>
            <a:r>
              <a:rPr lang="en-IN" sz="2200" dirty="0"/>
              <a:t>) is another variable providing personal customer information.</a:t>
            </a:r>
          </a:p>
          <a:p>
            <a:r>
              <a:rPr lang="en-US" sz="2200" dirty="0" err="1"/>
              <a:t>carditems</a:t>
            </a:r>
            <a:r>
              <a:rPr lang="en-US" sz="2200" dirty="0"/>
              <a:t> and card2items variables are listed in the data dictionary but are not available in the actual data.</a:t>
            </a:r>
            <a:endParaRPr lang="en-IN" sz="2200" dirty="0"/>
          </a:p>
        </p:txBody>
      </p:sp>
      <p:sp>
        <p:nvSpPr>
          <p:cNvPr id="6" name="Title 1">
            <a:extLst>
              <a:ext uri="{FF2B5EF4-FFF2-40B4-BE49-F238E27FC236}">
                <a16:creationId xmlns:a16="http://schemas.microsoft.com/office/drawing/2014/main" id="{67C94F72-306F-4492-842D-8952CC41DE35}"/>
              </a:ext>
            </a:extLst>
          </p:cNvPr>
          <p:cNvSpPr txBox="1">
            <a:spLocks/>
          </p:cNvSpPr>
          <p:nvPr/>
        </p:nvSpPr>
        <p:spPr>
          <a:xfrm>
            <a:off x="154745" y="161778"/>
            <a:ext cx="11929403"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Data understanding</a:t>
            </a:r>
            <a:endParaRPr lang="en-IN" dirty="0"/>
          </a:p>
        </p:txBody>
      </p:sp>
    </p:spTree>
    <p:extLst>
      <p:ext uri="{BB962C8B-B14F-4D97-AF65-F5344CB8AC3E}">
        <p14:creationId xmlns:p14="http://schemas.microsoft.com/office/powerpoint/2010/main" val="338558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900331"/>
            <a:ext cx="11978639" cy="5896243"/>
          </a:xfrm>
        </p:spPr>
        <p:txBody>
          <a:bodyPr>
            <a:normAutofit/>
          </a:bodyPr>
          <a:lstStyle/>
          <a:p>
            <a:r>
              <a:rPr lang="en-US" sz="2200" dirty="0"/>
              <a:t>Total Spend shows some dependent variation with income and debt to income ratio.</a:t>
            </a:r>
          </a:p>
          <a:p>
            <a:endParaRPr lang="en-US" sz="2400" dirty="0"/>
          </a:p>
          <a:p>
            <a:endParaRPr lang="en-IN" sz="2400" dirty="0"/>
          </a:p>
        </p:txBody>
      </p:sp>
      <p:sp>
        <p:nvSpPr>
          <p:cNvPr id="8" name="Title 1">
            <a:extLst>
              <a:ext uri="{FF2B5EF4-FFF2-40B4-BE49-F238E27FC236}">
                <a16:creationId xmlns:a16="http://schemas.microsoft.com/office/drawing/2014/main" id="{2CE7CF5B-9139-4CA2-9805-D654DEA1BBA9}"/>
              </a:ext>
            </a:extLst>
          </p:cNvPr>
          <p:cNvSpPr txBox="1">
            <a:spLocks/>
          </p:cNvSpPr>
          <p:nvPr/>
        </p:nvSpPr>
        <p:spPr>
          <a:xfrm>
            <a:off x="106680" y="12435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Exploratory Analysis</a:t>
            </a:r>
          </a:p>
        </p:txBody>
      </p:sp>
      <p:pic>
        <p:nvPicPr>
          <p:cNvPr id="2" name="Picture 1">
            <a:extLst>
              <a:ext uri="{FF2B5EF4-FFF2-40B4-BE49-F238E27FC236}">
                <a16:creationId xmlns:a16="http://schemas.microsoft.com/office/drawing/2014/main" id="{D9370575-74F6-4753-B4E7-776A5441EF16}"/>
              </a:ext>
            </a:extLst>
          </p:cNvPr>
          <p:cNvPicPr>
            <a:picLocks noChangeAspect="1"/>
          </p:cNvPicPr>
          <p:nvPr/>
        </p:nvPicPr>
        <p:blipFill>
          <a:blip r:embed="rId2"/>
          <a:stretch>
            <a:fillRect/>
          </a:stretch>
        </p:blipFill>
        <p:spPr>
          <a:xfrm>
            <a:off x="337626" y="1392702"/>
            <a:ext cx="11366694" cy="4839286"/>
          </a:xfrm>
          <a:prstGeom prst="rect">
            <a:avLst/>
          </a:prstGeom>
        </p:spPr>
      </p:pic>
    </p:spTree>
    <p:extLst>
      <p:ext uri="{BB962C8B-B14F-4D97-AF65-F5344CB8AC3E}">
        <p14:creationId xmlns:p14="http://schemas.microsoft.com/office/powerpoint/2010/main" val="252274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900331"/>
            <a:ext cx="11978639" cy="5896243"/>
          </a:xfrm>
        </p:spPr>
        <p:txBody>
          <a:bodyPr>
            <a:normAutofit/>
          </a:bodyPr>
          <a:lstStyle/>
          <a:p>
            <a:r>
              <a:rPr lang="en-US" sz="2200" dirty="0"/>
              <a:t>Total Spend does not show much dependent variation with tenure(number of months with service) and age.</a:t>
            </a:r>
          </a:p>
          <a:p>
            <a:endParaRPr lang="en-US" sz="2400" dirty="0"/>
          </a:p>
          <a:p>
            <a:endParaRPr lang="en-IN" sz="2400" dirty="0"/>
          </a:p>
        </p:txBody>
      </p:sp>
      <p:sp>
        <p:nvSpPr>
          <p:cNvPr id="8" name="Title 1">
            <a:extLst>
              <a:ext uri="{FF2B5EF4-FFF2-40B4-BE49-F238E27FC236}">
                <a16:creationId xmlns:a16="http://schemas.microsoft.com/office/drawing/2014/main" id="{2CE7CF5B-9139-4CA2-9805-D654DEA1BBA9}"/>
              </a:ext>
            </a:extLst>
          </p:cNvPr>
          <p:cNvSpPr txBox="1">
            <a:spLocks/>
          </p:cNvSpPr>
          <p:nvPr/>
        </p:nvSpPr>
        <p:spPr>
          <a:xfrm>
            <a:off x="106680" y="12435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Exploratory Analysis</a:t>
            </a:r>
          </a:p>
        </p:txBody>
      </p:sp>
      <p:pic>
        <p:nvPicPr>
          <p:cNvPr id="4" name="Picture 3">
            <a:extLst>
              <a:ext uri="{FF2B5EF4-FFF2-40B4-BE49-F238E27FC236}">
                <a16:creationId xmlns:a16="http://schemas.microsoft.com/office/drawing/2014/main" id="{0D673D87-4A32-4196-B137-76C6DD569720}"/>
              </a:ext>
            </a:extLst>
          </p:cNvPr>
          <p:cNvPicPr>
            <a:picLocks noChangeAspect="1"/>
          </p:cNvPicPr>
          <p:nvPr/>
        </p:nvPicPr>
        <p:blipFill>
          <a:blip r:embed="rId2"/>
          <a:stretch>
            <a:fillRect/>
          </a:stretch>
        </p:blipFill>
        <p:spPr>
          <a:xfrm>
            <a:off x="604912" y="1552574"/>
            <a:ext cx="11029070" cy="4862293"/>
          </a:xfrm>
          <a:prstGeom prst="rect">
            <a:avLst/>
          </a:prstGeom>
        </p:spPr>
      </p:pic>
    </p:spTree>
    <p:extLst>
      <p:ext uri="{BB962C8B-B14F-4D97-AF65-F5344CB8AC3E}">
        <p14:creationId xmlns:p14="http://schemas.microsoft.com/office/powerpoint/2010/main" val="330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886265"/>
            <a:ext cx="11978639" cy="5910310"/>
          </a:xfrm>
        </p:spPr>
        <p:txBody>
          <a:bodyPr>
            <a:normAutofit/>
          </a:bodyPr>
          <a:lstStyle/>
          <a:p>
            <a:r>
              <a:rPr lang="en-US" sz="1800" dirty="0"/>
              <a:t>Card 1 (American Express) shows the most average spend by some margin.</a:t>
            </a:r>
          </a:p>
          <a:p>
            <a:r>
              <a:rPr lang="en-US" sz="1800" dirty="0"/>
              <a:t>All card types are very close to each other. Card Type 1, designation of primary credit card as none, not holding either gold or platinum card shows maximum spend. But, in single largest card type category, platinum shows maximum spend.</a:t>
            </a:r>
            <a:endParaRPr lang="en-US" sz="2400" dirty="0"/>
          </a:p>
          <a:p>
            <a:endParaRPr lang="en-US" sz="2400" dirty="0"/>
          </a:p>
          <a:p>
            <a:endParaRPr lang="en-US" sz="2400" dirty="0"/>
          </a:p>
          <a:p>
            <a:endParaRPr lang="en-IN" sz="2400" dirty="0"/>
          </a:p>
        </p:txBody>
      </p:sp>
      <p:sp>
        <p:nvSpPr>
          <p:cNvPr id="11" name="Title 1">
            <a:extLst>
              <a:ext uri="{FF2B5EF4-FFF2-40B4-BE49-F238E27FC236}">
                <a16:creationId xmlns:a16="http://schemas.microsoft.com/office/drawing/2014/main" id="{D16F31B0-F78A-4412-AD49-3BC81EA92EB9}"/>
              </a:ext>
            </a:extLst>
          </p:cNvPr>
          <p:cNvSpPr txBox="1">
            <a:spLocks/>
          </p:cNvSpPr>
          <p:nvPr/>
        </p:nvSpPr>
        <p:spPr>
          <a:xfrm>
            <a:off x="106680" y="12435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Exploratory Analysis</a:t>
            </a:r>
          </a:p>
        </p:txBody>
      </p:sp>
      <p:pic>
        <p:nvPicPr>
          <p:cNvPr id="2" name="Picture 1">
            <a:extLst>
              <a:ext uri="{FF2B5EF4-FFF2-40B4-BE49-F238E27FC236}">
                <a16:creationId xmlns:a16="http://schemas.microsoft.com/office/drawing/2014/main" id="{5507E940-E328-4CB2-B625-E5A8933A4ADB}"/>
              </a:ext>
            </a:extLst>
          </p:cNvPr>
          <p:cNvPicPr>
            <a:picLocks noChangeAspect="1"/>
          </p:cNvPicPr>
          <p:nvPr/>
        </p:nvPicPr>
        <p:blipFill>
          <a:blip r:embed="rId2"/>
          <a:stretch>
            <a:fillRect/>
          </a:stretch>
        </p:blipFill>
        <p:spPr>
          <a:xfrm>
            <a:off x="106680" y="2096086"/>
            <a:ext cx="11978639" cy="4637564"/>
          </a:xfrm>
          <a:prstGeom prst="rect">
            <a:avLst/>
          </a:prstGeom>
        </p:spPr>
      </p:pic>
    </p:spTree>
    <p:extLst>
      <p:ext uri="{BB962C8B-B14F-4D97-AF65-F5344CB8AC3E}">
        <p14:creationId xmlns:p14="http://schemas.microsoft.com/office/powerpoint/2010/main" val="84774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914399"/>
            <a:ext cx="11978639" cy="5882175"/>
          </a:xfrm>
        </p:spPr>
        <p:txBody>
          <a:bodyPr>
            <a:normAutofit/>
          </a:bodyPr>
          <a:lstStyle/>
          <a:p>
            <a:r>
              <a:rPr lang="en-US" sz="1800" dirty="0"/>
              <a:t>People with job category, Managerial and Professional, show the maximum average spend followed by service category.</a:t>
            </a:r>
          </a:p>
          <a:p>
            <a:r>
              <a:rPr lang="en-US" sz="1800" dirty="0"/>
              <a:t>Males are spending slightly higher than females.</a:t>
            </a:r>
          </a:p>
          <a:p>
            <a:r>
              <a:rPr lang="en-US" sz="1800" dirty="0"/>
              <a:t>Married customers are spending slightly higher than unmarried customers.</a:t>
            </a:r>
          </a:p>
          <a:p>
            <a:endParaRPr lang="en-IN" sz="2400" dirty="0"/>
          </a:p>
        </p:txBody>
      </p:sp>
      <p:sp>
        <p:nvSpPr>
          <p:cNvPr id="11" name="Title 1">
            <a:extLst>
              <a:ext uri="{FF2B5EF4-FFF2-40B4-BE49-F238E27FC236}">
                <a16:creationId xmlns:a16="http://schemas.microsoft.com/office/drawing/2014/main" id="{921BAF1F-38CF-4A61-8CA4-40193D45EFE3}"/>
              </a:ext>
            </a:extLst>
          </p:cNvPr>
          <p:cNvSpPr txBox="1">
            <a:spLocks/>
          </p:cNvSpPr>
          <p:nvPr/>
        </p:nvSpPr>
        <p:spPr>
          <a:xfrm>
            <a:off x="106680" y="12435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Exploratory Analysis</a:t>
            </a:r>
          </a:p>
        </p:txBody>
      </p:sp>
      <p:pic>
        <p:nvPicPr>
          <p:cNvPr id="2" name="Picture 1">
            <a:extLst>
              <a:ext uri="{FF2B5EF4-FFF2-40B4-BE49-F238E27FC236}">
                <a16:creationId xmlns:a16="http://schemas.microsoft.com/office/drawing/2014/main" id="{7F3ECE6E-8011-443A-B821-D208D9C3B368}"/>
              </a:ext>
            </a:extLst>
          </p:cNvPr>
          <p:cNvPicPr>
            <a:picLocks noChangeAspect="1"/>
          </p:cNvPicPr>
          <p:nvPr/>
        </p:nvPicPr>
        <p:blipFill>
          <a:blip r:embed="rId2"/>
          <a:stretch>
            <a:fillRect/>
          </a:stretch>
        </p:blipFill>
        <p:spPr>
          <a:xfrm>
            <a:off x="106680" y="2194560"/>
            <a:ext cx="11978639" cy="4602014"/>
          </a:xfrm>
          <a:prstGeom prst="rect">
            <a:avLst/>
          </a:prstGeom>
        </p:spPr>
      </p:pic>
    </p:spTree>
    <p:extLst>
      <p:ext uri="{BB962C8B-B14F-4D97-AF65-F5344CB8AC3E}">
        <p14:creationId xmlns:p14="http://schemas.microsoft.com/office/powerpoint/2010/main" val="3801826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r>
              <a:rPr lang="en-US" sz="2000" dirty="0"/>
              <a:t>Looking at some of the numerical variables, both </a:t>
            </a:r>
            <a:r>
              <a:rPr lang="en-US" sz="2000" dirty="0" err="1"/>
              <a:t>total_spend</a:t>
            </a:r>
            <a:r>
              <a:rPr lang="en-US" sz="2000" dirty="0"/>
              <a:t> and </a:t>
            </a:r>
            <a:r>
              <a:rPr lang="en-US" sz="2000" dirty="0" err="1"/>
              <a:t>carvalue</a:t>
            </a:r>
            <a:r>
              <a:rPr lang="en-US" sz="2000" dirty="0"/>
              <a:t> have outliers. They both seem to be left skewed. We may have to perform some transformations.</a:t>
            </a:r>
            <a:endParaRPr lang="en-US" sz="1600" dirty="0"/>
          </a:p>
          <a:p>
            <a:endParaRPr lang="en-US" sz="2000" dirty="0"/>
          </a:p>
          <a:p>
            <a:endParaRPr lang="en-US" sz="2000" dirty="0"/>
          </a:p>
          <a:p>
            <a:endParaRPr lang="en-US" sz="2400" dirty="0"/>
          </a:p>
          <a:p>
            <a:endParaRPr lang="en-IN" sz="2400" dirty="0"/>
          </a:p>
        </p:txBody>
      </p:sp>
      <p:sp>
        <p:nvSpPr>
          <p:cNvPr id="9" name="Title 1">
            <a:extLst>
              <a:ext uri="{FF2B5EF4-FFF2-40B4-BE49-F238E27FC236}">
                <a16:creationId xmlns:a16="http://schemas.microsoft.com/office/drawing/2014/main" id="{96CDD5AE-9660-47FA-97A8-BF36F72D4AF3}"/>
              </a:ext>
            </a:extLst>
          </p:cNvPr>
          <p:cNvSpPr txBox="1">
            <a:spLocks/>
          </p:cNvSpPr>
          <p:nvPr/>
        </p:nvSpPr>
        <p:spPr>
          <a:xfrm>
            <a:off x="106680" y="12435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Exploratory Analysis</a:t>
            </a:r>
          </a:p>
        </p:txBody>
      </p:sp>
      <p:pic>
        <p:nvPicPr>
          <p:cNvPr id="2" name="Picture 1">
            <a:extLst>
              <a:ext uri="{FF2B5EF4-FFF2-40B4-BE49-F238E27FC236}">
                <a16:creationId xmlns:a16="http://schemas.microsoft.com/office/drawing/2014/main" id="{C044DF1F-D031-4B35-BFEC-023A8AB747AC}"/>
              </a:ext>
            </a:extLst>
          </p:cNvPr>
          <p:cNvPicPr>
            <a:picLocks noChangeAspect="1"/>
          </p:cNvPicPr>
          <p:nvPr/>
        </p:nvPicPr>
        <p:blipFill>
          <a:blip r:embed="rId2"/>
          <a:stretch>
            <a:fillRect/>
          </a:stretch>
        </p:blipFill>
        <p:spPr>
          <a:xfrm>
            <a:off x="106681" y="1744395"/>
            <a:ext cx="11978638" cy="4783014"/>
          </a:xfrm>
          <a:prstGeom prst="rect">
            <a:avLst/>
          </a:prstGeom>
        </p:spPr>
      </p:pic>
    </p:spTree>
    <p:extLst>
      <p:ext uri="{BB962C8B-B14F-4D97-AF65-F5344CB8AC3E}">
        <p14:creationId xmlns:p14="http://schemas.microsoft.com/office/powerpoint/2010/main" val="1539904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1269</TotalTime>
  <Words>1992</Words>
  <Application>Microsoft Office PowerPoint</Application>
  <PresentationFormat>Widescreen</PresentationFormat>
  <Paragraphs>240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CASE STUDY-BANKING  CREDIT CARD SPEND PREDICTION &amp; IDENTIFY DRIVERS FOR SPEND</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Engineering</vt:lpstr>
      <vt:lpstr>Feature Engineering</vt:lpstr>
      <vt:lpstr>Feature Engineering</vt:lpstr>
      <vt:lpstr>Model building and execution</vt:lpstr>
      <vt:lpstr>Model comparison</vt:lpstr>
      <vt:lpstr>Model comparison</vt:lpstr>
      <vt:lpstr>Residual Plots</vt:lpstr>
      <vt:lpstr>Decile Analysis</vt:lpstr>
      <vt:lpstr>Decile Analysis</vt:lpstr>
      <vt:lpstr>Key Drivers</vt:lpstr>
      <vt:lpstr>Predict on new data</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Mayukh S. Mishra</dc:creator>
  <cp:lastModifiedBy>Mayukh S. Mishra</cp:lastModifiedBy>
  <cp:revision>68</cp:revision>
  <dcterms:created xsi:type="dcterms:W3CDTF">2020-06-10T02:57:50Z</dcterms:created>
  <dcterms:modified xsi:type="dcterms:W3CDTF">2020-06-26T16:34:12Z</dcterms:modified>
</cp:coreProperties>
</file>