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93" r:id="rId3"/>
    <p:sldId id="256" r:id="rId4"/>
    <p:sldId id="257" r:id="rId5"/>
    <p:sldId id="258" r:id="rId6"/>
    <p:sldId id="260" r:id="rId7"/>
    <p:sldId id="262" r:id="rId8"/>
    <p:sldId id="263" r:id="rId9"/>
    <p:sldId id="264" r:id="rId10"/>
    <p:sldId id="259" r:id="rId11"/>
    <p:sldId id="261" r:id="rId12"/>
    <p:sldId id="265" r:id="rId13"/>
    <p:sldId id="268" r:id="rId14"/>
    <p:sldId id="266" r:id="rId15"/>
    <p:sldId id="269" r:id="rId16"/>
    <p:sldId id="270" r:id="rId17"/>
    <p:sldId id="285" r:id="rId18"/>
    <p:sldId id="271" r:id="rId19"/>
    <p:sldId id="274" r:id="rId20"/>
    <p:sldId id="272" r:id="rId21"/>
    <p:sldId id="29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4906F-94FB-4A3C-938C-0F104CC1A5B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C128D-B982-4BB6-98E1-5B3A594E0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3856-F7B1-447E-B872-22EEA9C92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0A471-EEEF-4331-BE21-B391A405E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8F9A-5178-474D-B1DC-3E1F0868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F70E-0095-4AB4-ADA9-85FAE9F7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3391-24C9-4008-96E1-64D4CC17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982A-D1F0-4A12-BC1D-90139989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CD7A-539C-4D21-8C19-EF94CCF1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688B-95F7-4471-8AC8-C59762D4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4C45-81D9-4BCE-B42B-8583913B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9502-51CF-47CF-9B35-3CDDB4E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CAE01-C169-4C58-B13F-8ABE2663F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7B7D1-0CAD-495E-B1B5-FFA6194A2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52C2-DD39-4390-849F-02A38D71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500F-01C5-4A7F-AD67-6336DF5E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A308-3461-41FE-A677-4026A8E1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1E07-B94C-4BB0-8849-FE3B04B8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507C-40C2-47BD-BA5C-4F5A0D87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3582-9FF0-4BCD-B4F3-E52D3A2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21FF-316B-410B-928E-0B19CB39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6BC3-6916-472D-BE65-98167D9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60CB-76B8-4E08-9971-60C6989B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4A16-D02C-4B2C-A842-97CE5A8A3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6116-DEFA-4399-8857-12FBFC67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F0A-BFBD-4415-AB27-18DF9491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56DE-3F3A-47D0-9151-1599E02B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00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28BB-2854-4F57-8C02-B394B1EC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B798-B216-4F65-8BFE-5867ABC99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D0E38-3504-4026-AA1B-CE85C3EC8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D539F-77B9-449A-9427-0F228239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B577-FBE0-4EE0-9B15-80309ED4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4CC50-EE9F-4CD3-A09F-BCE31F4D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329D-B1C1-42F3-AABF-1DFB081B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7018-EB65-4DC2-A47E-B8D7CBE5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B9D55-1BAB-4A5F-8C95-55349D61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7717B-074E-45A5-80F7-C4D57FA96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C4D4E-F892-4BCF-9C9D-A8F85542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7EF4-0403-4F3F-9281-E6201A1A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AE457-DDB5-4E5F-9C16-0805052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7F24D-499A-4E7D-A3A1-75BD46A0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3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62FA-45BC-4BC8-BC52-0D768B41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F2113-F939-4671-B80F-523E3060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9B322-6B54-4FCB-B5A4-8CB79CDB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43021-C9FD-40E9-92E0-5BAF4989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124F5-161B-4061-8EF2-38761786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C2DCB-1B6A-4CA4-A212-CA6A098B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34310-FC91-499B-9FDE-BE385E0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1EDA-642E-4B8E-BB71-7727970F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4EE9-7AEE-49D7-BB69-95F4169A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8157-F936-4FA9-A191-C9D1B3B73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5069-7075-4A07-AD0C-0E4370EB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51B8-37B2-4D1F-B8FB-2FA1B121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D02B-D576-4CB0-924D-98B32629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8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4EE7-60F7-4282-8E0B-A22B9745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0C8CD-3FAA-4CA0-A79B-6D7F5F6CA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7F43F-B189-4C2E-8276-0AE524DE3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01E3-A221-46C6-AD62-0C952345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B2E25-4C1A-4DEE-8464-0303F0E5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DBF2E-75A9-4944-A319-0FCDB8D0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2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A94EA-AD93-4733-BBF3-483B3E5C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5567-C21D-4552-BBF7-C09CCBB7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EC05-00FA-4665-BC1B-8896BEA16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8708-2E9E-46BE-9802-203D2CA7B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15A3-DE23-476B-8B36-71BCEAB12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7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4B8C-C3D1-4005-8C36-E72E53C4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WALMART STORE SALES </a:t>
            </a:r>
            <a:br>
              <a:rPr lang="en-US" sz="5400" b="1" dirty="0"/>
            </a:br>
            <a:r>
              <a:rPr lang="en-US" sz="5400" b="1" dirty="0"/>
              <a:t>PREDICTION - FORECASTING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86267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DBCA-D614-40EB-90E9-DA185BD9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3" y="858130"/>
            <a:ext cx="11808655" cy="58099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Renaming columns appropriately – no name change is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Check data types - 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Check for missing values - missing value treatment 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Apply Outlier treatment -- done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Check for duplicates - removed duplicates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Any type conversion required - not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Any special characters that need to removed/replaced – no special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Markdown1, Markdown2, Markdown3, Markdown4, Markdown5 have over 30% missing values, hence dropped them.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4 holidays fall as under, created 4 columns for 4 holidays and then can dropped </a:t>
            </a:r>
            <a:r>
              <a:rPr lang="en-US" sz="2000" dirty="0" err="1"/>
              <a:t>IsHoliday</a:t>
            </a:r>
            <a:r>
              <a:rPr lang="en-US" sz="2000" dirty="0"/>
              <a:t> column.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CAEBF-BDD9-4E04-B3BF-200D0F9D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09" y="3763108"/>
            <a:ext cx="3286125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1AE07-9A75-4D8C-8ADF-B292C2E7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49" y="5730240"/>
            <a:ext cx="5295900" cy="990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D09BD3-E86B-475C-AF4F-5A35F349D62F}"/>
              </a:ext>
            </a:extLst>
          </p:cNvPr>
          <p:cNvSpPr txBox="1">
            <a:spLocks/>
          </p:cNvSpPr>
          <p:nvPr/>
        </p:nvSpPr>
        <p:spPr>
          <a:xfrm>
            <a:off x="120160" y="8653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audit and preparation</a:t>
            </a:r>
          </a:p>
        </p:txBody>
      </p:sp>
    </p:spTree>
    <p:extLst>
      <p:ext uri="{BB962C8B-B14F-4D97-AF65-F5344CB8AC3E}">
        <p14:creationId xmlns:p14="http://schemas.microsoft.com/office/powerpoint/2010/main" val="9157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DBCA-D614-40EB-90E9-DA185BD9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3" y="858130"/>
            <a:ext cx="11808655" cy="58099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800" dirty="0"/>
              <a:t>Changed type of Date variable to datetime and extracted month, Year, week and quarter. Dropped Date column.</a:t>
            </a:r>
          </a:p>
          <a:p>
            <a:pPr marL="342900" indent="-342900">
              <a:buFont typeface="+mj-lt"/>
              <a:buAutoNum type="arabicPeriod" startAt="10"/>
            </a:pPr>
            <a:endParaRPr lang="en-US" sz="1800" dirty="0"/>
          </a:p>
          <a:p>
            <a:pPr marL="342900" indent="-342900">
              <a:buFont typeface="+mj-lt"/>
              <a:buAutoNum type="arabicPeriod" startAt="10"/>
            </a:pPr>
            <a:endParaRPr lang="en-US" sz="1800" dirty="0"/>
          </a:p>
          <a:p>
            <a:pPr marL="342900" indent="-342900">
              <a:buFont typeface="+mj-lt"/>
              <a:buAutoNum type="arabicPeriod" startAt="10"/>
            </a:pPr>
            <a:endParaRPr lang="en-US" sz="1800" dirty="0"/>
          </a:p>
          <a:p>
            <a:pPr marL="342900" indent="-342900">
              <a:buFont typeface="+mj-lt"/>
              <a:buAutoNum type="arabicPeriod" startAt="10"/>
            </a:pPr>
            <a:endParaRPr lang="en-US" sz="1800" dirty="0"/>
          </a:p>
          <a:p>
            <a:pPr marL="342900" indent="-342900">
              <a:buFont typeface="+mj-lt"/>
              <a:buAutoNum type="arabicPeriod" startAt="10"/>
            </a:pPr>
            <a:endParaRPr lang="en-US" sz="1800" dirty="0"/>
          </a:p>
          <a:p>
            <a:pPr marL="342900" indent="-342900">
              <a:buFont typeface="+mj-lt"/>
              <a:buAutoNum type="arabicPeriod" startAt="10"/>
            </a:pPr>
            <a:r>
              <a:rPr lang="en-US" sz="1800" dirty="0"/>
              <a:t>Create dummies for store Type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800" dirty="0"/>
              <a:t>Generated data audit report for analysis.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7E108-C066-46B6-BE05-C7FE932C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30" y="1115084"/>
            <a:ext cx="2143125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B74B4-353C-477C-ABA5-9EC7C430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4" y="3763108"/>
            <a:ext cx="9515475" cy="30344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94D9D8-3C79-4E01-928A-724D81B208CA}"/>
              </a:ext>
            </a:extLst>
          </p:cNvPr>
          <p:cNvSpPr txBox="1">
            <a:spLocks/>
          </p:cNvSpPr>
          <p:nvPr/>
        </p:nvSpPr>
        <p:spPr>
          <a:xfrm>
            <a:off x="120160" y="8653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audit and preparation</a:t>
            </a:r>
          </a:p>
        </p:txBody>
      </p:sp>
    </p:spTree>
    <p:extLst>
      <p:ext uri="{BB962C8B-B14F-4D97-AF65-F5344CB8AC3E}">
        <p14:creationId xmlns:p14="http://schemas.microsoft.com/office/powerpoint/2010/main" val="284558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D2304-188C-4499-BDAD-2BCC2A0E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738"/>
            <a:ext cx="8186227" cy="5389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61731-BFCC-4831-ADE0-E2C40D37CA16}"/>
              </a:ext>
            </a:extLst>
          </p:cNvPr>
          <p:cNvSpPr txBox="1"/>
          <p:nvPr/>
        </p:nvSpPr>
        <p:spPr>
          <a:xfrm>
            <a:off x="8328074" y="1097280"/>
            <a:ext cx="36153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Temperature, </a:t>
            </a:r>
            <a:r>
              <a:rPr lang="en-IN" sz="2000" dirty="0" err="1"/>
              <a:t>Fuel_price</a:t>
            </a:r>
            <a:r>
              <a:rPr lang="en-IN" sz="2000" dirty="0"/>
              <a:t>, CPI, Unemployment show very less correlation with weekly sales.</a:t>
            </a:r>
          </a:p>
          <a:p>
            <a:pPr marL="342900" indent="-342900">
              <a:buAutoNum type="arabicPeriod"/>
            </a:pPr>
            <a:r>
              <a:rPr lang="en-IN" sz="2000" dirty="0"/>
              <a:t>The derived variables like month, year, week, quarter show less correlation with </a:t>
            </a:r>
            <a:r>
              <a:rPr lang="en-IN" sz="2000" dirty="0" err="1"/>
              <a:t>weekly_sales</a:t>
            </a:r>
            <a:r>
              <a:rPr lang="en-IN" sz="2000" dirty="0"/>
              <a:t>.</a:t>
            </a:r>
          </a:p>
          <a:p>
            <a:pPr marL="342900" indent="-342900">
              <a:buAutoNum type="arabicPeriod"/>
            </a:pPr>
            <a:r>
              <a:rPr lang="en-IN" sz="2000" dirty="0"/>
              <a:t>Week and year are needed to </a:t>
            </a:r>
            <a:r>
              <a:rPr lang="en-US" sz="2000" dirty="0"/>
              <a:t>differentiate same week for store and department.</a:t>
            </a:r>
          </a:p>
          <a:p>
            <a:pPr marL="342900" indent="-342900">
              <a:buAutoNum type="arabicPeriod"/>
            </a:pPr>
            <a:r>
              <a:rPr lang="en-US" sz="2000" dirty="0"/>
              <a:t>Year and </a:t>
            </a:r>
            <a:r>
              <a:rPr lang="en-US" sz="2000" dirty="0" err="1"/>
              <a:t>Fuel_price</a:t>
            </a:r>
            <a:r>
              <a:rPr lang="en-US" sz="2000" dirty="0"/>
              <a:t> shows strong correlation with each other</a:t>
            </a:r>
          </a:p>
          <a:p>
            <a:pPr marL="342900" indent="-342900">
              <a:buAutoNum type="arabicPeriod"/>
            </a:pPr>
            <a:r>
              <a:rPr lang="en-US" sz="2000" dirty="0"/>
              <a:t>Size shows good correlation with </a:t>
            </a:r>
            <a:r>
              <a:rPr lang="en-US" sz="2000" dirty="0" err="1"/>
              <a:t>weekly_sales</a:t>
            </a:r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81A5B-E4AC-4D24-8B14-5E928DB87F03}"/>
              </a:ext>
            </a:extLst>
          </p:cNvPr>
          <p:cNvSpPr txBox="1">
            <a:spLocks/>
          </p:cNvSpPr>
          <p:nvPr/>
        </p:nvSpPr>
        <p:spPr>
          <a:xfrm>
            <a:off x="106680" y="12435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audit and preparation</a:t>
            </a:r>
          </a:p>
        </p:txBody>
      </p:sp>
    </p:spTree>
    <p:extLst>
      <p:ext uri="{BB962C8B-B14F-4D97-AF65-F5344CB8AC3E}">
        <p14:creationId xmlns:p14="http://schemas.microsoft.com/office/powerpoint/2010/main" val="186272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A3480A9D-E935-4A0B-BCA7-28FDB29733D9}"/>
              </a:ext>
            </a:extLst>
          </p:cNvPr>
          <p:cNvSpPr/>
          <p:nvPr/>
        </p:nvSpPr>
        <p:spPr>
          <a:xfrm>
            <a:off x="2923826" y="3700419"/>
            <a:ext cx="570912" cy="7033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6268857-3ACE-4669-B1FA-F1047F5911F0}"/>
              </a:ext>
            </a:extLst>
          </p:cNvPr>
          <p:cNvSpPr/>
          <p:nvPr/>
        </p:nvSpPr>
        <p:spPr>
          <a:xfrm>
            <a:off x="5400094" y="3761147"/>
            <a:ext cx="672907" cy="43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99EA3B-893D-46CC-9CCE-AAAC83C5F5CB}"/>
              </a:ext>
            </a:extLst>
          </p:cNvPr>
          <p:cNvSpPr/>
          <p:nvPr/>
        </p:nvSpPr>
        <p:spPr>
          <a:xfrm>
            <a:off x="8360488" y="3729493"/>
            <a:ext cx="672907" cy="43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BB917-6AE7-4317-8107-CB560C53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2" y="2042690"/>
            <a:ext cx="2390775" cy="4045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DFED33-D1C7-4B3C-B72B-72AC8E96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594" y="2052215"/>
            <a:ext cx="1562100" cy="4045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B763CB-043D-4589-91DB-A01B5874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907" y="2034013"/>
            <a:ext cx="1971675" cy="4036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4206F1-4F3C-46C0-A78C-12718EBA0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816" y="2201040"/>
            <a:ext cx="2743200" cy="34090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1DA6A-193B-4DAB-B72D-82AC7452CA4F}"/>
              </a:ext>
            </a:extLst>
          </p:cNvPr>
          <p:cNvSpPr txBox="1"/>
          <p:nvPr/>
        </p:nvSpPr>
        <p:spPr>
          <a:xfrm>
            <a:off x="106679" y="956603"/>
            <a:ext cx="1197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performed RFE and F-regression to understand the most important variables. VIF was further used to discard variables that were introducing noise.</a:t>
            </a:r>
          </a:p>
        </p:txBody>
      </p:sp>
    </p:spTree>
    <p:extLst>
      <p:ext uri="{BB962C8B-B14F-4D97-AF65-F5344CB8AC3E}">
        <p14:creationId xmlns:p14="http://schemas.microsoft.com/office/powerpoint/2010/main" val="344720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E411F-5984-4090-8644-26C98A7A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5" y="4135902"/>
            <a:ext cx="7824897" cy="26747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C19A17-A42E-4368-B604-449D172FF0F3}"/>
              </a:ext>
            </a:extLst>
          </p:cNvPr>
          <p:cNvSpPr txBox="1"/>
          <p:nvPr/>
        </p:nvSpPr>
        <p:spPr>
          <a:xfrm>
            <a:off x="8412480" y="1735244"/>
            <a:ext cx="35154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MarkDown1, MarkDown2, MarkDown3, MarkDown4, MarkDown5 as the missing percentage was greater than 25%.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4 columns for 4 holidays and then can dropped </a:t>
            </a:r>
            <a:r>
              <a:rPr lang="en-US" dirty="0" err="1"/>
              <a:t>IsHoliday</a:t>
            </a:r>
            <a:r>
              <a:rPr lang="en-US" dirty="0"/>
              <a:t> column.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Extracted month, Year, week and quarter Data variable and dropped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for categorical variable - Type.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most important 15 from RFE and F-regression.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taking into account VIF factor, remaining variables are 10.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1FDA9-7344-4BFC-9B85-A5DD6F679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26" y="980709"/>
            <a:ext cx="7824896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Model building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373966" y="900332"/>
            <a:ext cx="1065510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Below models were tried: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/>
              <a:t>Sklearn</a:t>
            </a:r>
            <a:r>
              <a:rPr lang="en-IN" sz="2000" dirty="0"/>
              <a:t>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Random Forest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Xtreme Gradient Boost regression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Train data(train.csv) was further split into train and test. Model was built an train and validating on test before actual prediction on the provided test.csv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Test to Train split was 30% and 70%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Three techniques - </a:t>
            </a:r>
            <a:r>
              <a:rPr lang="en-IN" sz="2000" dirty="0" err="1"/>
              <a:t>XGBRegressor</a:t>
            </a:r>
            <a:r>
              <a:rPr lang="en-IN" sz="2000" dirty="0"/>
              <a:t>, </a:t>
            </a:r>
            <a:r>
              <a:rPr lang="en-IN" sz="2000" dirty="0" err="1"/>
              <a:t>LinearRegression</a:t>
            </a:r>
            <a:r>
              <a:rPr lang="en-IN" sz="2000" dirty="0"/>
              <a:t>, </a:t>
            </a:r>
            <a:r>
              <a:rPr lang="en-IN" sz="2000" dirty="0" err="1"/>
              <a:t>RandomForestRegressor</a:t>
            </a:r>
            <a:r>
              <a:rPr lang="en-IN" sz="2000" dirty="0"/>
              <a:t> were used and compared against R2 score, WMAE.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Since, the weeks including the holidays are weighted five times higher in the evaluation than non-holiday weeks, our models would be evaluated based on Weighted Mean Absolute Error (WMAE), with a weight of 5 for Holiday Weeks and 1 otherwise.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Using SVR with </a:t>
            </a:r>
            <a:r>
              <a:rPr lang="en-IN" sz="2000" dirty="0" err="1"/>
              <a:t>GridSearchCV</a:t>
            </a:r>
            <a:r>
              <a:rPr lang="en-IN" sz="2000" dirty="0"/>
              <a:t> or KNN with </a:t>
            </a:r>
            <a:r>
              <a:rPr lang="en-IN" sz="2000" dirty="0" err="1"/>
              <a:t>GridSearchCV</a:t>
            </a:r>
            <a:r>
              <a:rPr lang="en-IN" sz="2000" dirty="0"/>
              <a:t>, even with 80 to 120 models caused the machine to hang or run on for hours (ultimately the process was killed).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Model was validated with error distribution analysis and decile analysis.</a:t>
            </a:r>
          </a:p>
        </p:txBody>
      </p:sp>
    </p:spTree>
    <p:extLst>
      <p:ext uri="{BB962C8B-B14F-4D97-AF65-F5344CB8AC3E}">
        <p14:creationId xmlns:p14="http://schemas.microsoft.com/office/powerpoint/2010/main" val="292422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624767" y="960638"/>
            <a:ext cx="449345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Final Model:</a:t>
            </a:r>
          </a:p>
          <a:p>
            <a:r>
              <a:rPr lang="en-IN" sz="2000" dirty="0" err="1"/>
              <a:t>XGBRegressor</a:t>
            </a:r>
            <a:r>
              <a:rPr lang="en-IN" sz="2000" dirty="0"/>
              <a:t> is our top and final model as it does better in terms of R2 score and WMAE on test and train is lowest.</a:t>
            </a:r>
          </a:p>
          <a:p>
            <a:endParaRPr lang="en-IN" sz="2000" dirty="0"/>
          </a:p>
          <a:p>
            <a:r>
              <a:rPr lang="en-IN" sz="2400" b="1" dirty="0"/>
              <a:t>Best Parameters for the models:</a:t>
            </a:r>
          </a:p>
          <a:p>
            <a:r>
              <a:rPr lang="en-IN" b="1" dirty="0" err="1"/>
              <a:t>LinearRegression</a:t>
            </a:r>
            <a:r>
              <a:rPr lang="en-IN" dirty="0"/>
              <a:t>:</a:t>
            </a:r>
          </a:p>
          <a:p>
            <a:r>
              <a:rPr lang="en-IN" dirty="0" err="1"/>
              <a:t>fit_intercept:True</a:t>
            </a:r>
            <a:r>
              <a:rPr lang="en-IN" dirty="0"/>
              <a:t>, </a:t>
            </a:r>
            <a:r>
              <a:rPr lang="en-IN" dirty="0" err="1"/>
              <a:t>copy_X:True</a:t>
            </a:r>
            <a:r>
              <a:rPr lang="en-IN" dirty="0"/>
              <a:t>, </a:t>
            </a:r>
            <a:r>
              <a:rPr lang="en-IN" dirty="0" err="1"/>
              <a:t>normalize:False</a:t>
            </a:r>
            <a:endParaRPr lang="en-IN" dirty="0"/>
          </a:p>
          <a:p>
            <a:endParaRPr lang="en-IN" sz="2000" dirty="0"/>
          </a:p>
          <a:p>
            <a:r>
              <a:rPr lang="en-IN" sz="2000" b="1" dirty="0" err="1"/>
              <a:t>RandomForestRegressor</a:t>
            </a:r>
            <a:r>
              <a:rPr lang="en-IN" sz="2000" dirty="0"/>
              <a:t>:</a:t>
            </a:r>
          </a:p>
          <a:p>
            <a:r>
              <a:rPr lang="pt-BR" sz="2000" dirty="0"/>
              <a:t>max_depth: 10, n_estimators: 30, bootstrap: True, CV: 5</a:t>
            </a:r>
            <a:endParaRPr lang="en-IN" sz="2000" dirty="0"/>
          </a:p>
          <a:p>
            <a:endParaRPr lang="en-IN" sz="2000" dirty="0"/>
          </a:p>
          <a:p>
            <a:r>
              <a:rPr lang="en-IN" sz="2000" b="1" dirty="0" err="1"/>
              <a:t>XGBRegressor</a:t>
            </a:r>
            <a:r>
              <a:rPr lang="en-IN" sz="2000" dirty="0"/>
              <a:t>:</a:t>
            </a:r>
          </a:p>
          <a:p>
            <a:r>
              <a:rPr lang="en-US" sz="2000" dirty="0" err="1"/>
              <a:t>learning_rate</a:t>
            </a:r>
            <a:r>
              <a:rPr lang="en-US" sz="2000" dirty="0"/>
              <a:t>: 0.05, </a:t>
            </a:r>
            <a:r>
              <a:rPr lang="en-US" sz="2000" dirty="0" err="1"/>
              <a:t>n_estimators</a:t>
            </a:r>
            <a:r>
              <a:rPr lang="en-US" sz="2000" dirty="0"/>
              <a:t>: 1000, </a:t>
            </a:r>
            <a:r>
              <a:rPr lang="en-US" sz="2000" dirty="0" err="1"/>
              <a:t>max_depth</a:t>
            </a:r>
            <a:r>
              <a:rPr lang="en-US" sz="2000" dirty="0"/>
              <a:t>: 10, </a:t>
            </a:r>
            <a:r>
              <a:rPr lang="en-US" sz="2000" dirty="0" err="1"/>
              <a:t>n_jobs</a:t>
            </a:r>
            <a:r>
              <a:rPr lang="en-US" sz="2000" dirty="0"/>
              <a:t>: -1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788F2-2542-4B0C-9EE7-9C39BF10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408" y="1734722"/>
            <a:ext cx="6219825" cy="32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8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Residual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106680" y="960638"/>
            <a:ext cx="1197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Residual plots for both train and test below. We observe that since we have an accuracy of close to 99%, errors are tending towards zero.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6487C-EF8B-4111-AA52-699E8CAEECE1}"/>
              </a:ext>
            </a:extLst>
          </p:cNvPr>
          <p:cNvSpPr txBox="1"/>
          <p:nvPr/>
        </p:nvSpPr>
        <p:spPr>
          <a:xfrm>
            <a:off x="1980527" y="1957801"/>
            <a:ext cx="22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Train Errors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5CAD6-EA74-485C-A8FE-F2DF7B013AAC}"/>
              </a:ext>
            </a:extLst>
          </p:cNvPr>
          <p:cNvSpPr txBox="1"/>
          <p:nvPr/>
        </p:nvSpPr>
        <p:spPr>
          <a:xfrm>
            <a:off x="7631454" y="1986653"/>
            <a:ext cx="22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Test Errors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69FA3-85CD-4D42-85FF-647F9D83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0" y="2595292"/>
            <a:ext cx="5331825" cy="3170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46CAEA-5FF6-41F1-B517-48C2DAC5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8" y="2686184"/>
            <a:ext cx="5162844" cy="32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Decile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09BB-C48B-4A06-8C93-28F9F7A4EE04}"/>
              </a:ext>
            </a:extLst>
          </p:cNvPr>
          <p:cNvSpPr txBox="1"/>
          <p:nvPr/>
        </p:nvSpPr>
        <p:spPr>
          <a:xfrm>
            <a:off x="1829814" y="1612297"/>
            <a:ext cx="22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98A02-8BA1-4CD8-8BD1-6AF34625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022" y="2419130"/>
            <a:ext cx="7315200" cy="3876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0034DB-151E-42D8-A1B1-A9A5ED31130E}"/>
              </a:ext>
            </a:extLst>
          </p:cNvPr>
          <p:cNvSpPr txBox="1"/>
          <p:nvPr/>
        </p:nvSpPr>
        <p:spPr>
          <a:xfrm>
            <a:off x="106679" y="942535"/>
            <a:ext cx="115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observe that the actual and predicted deciles are very close to each and plot overlaps each other.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ADC63-E060-4BA2-B226-187395D5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03" y="2148795"/>
            <a:ext cx="3087700" cy="39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1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Decile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1843725" y="1523006"/>
            <a:ext cx="22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Train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D4ABD-7F54-4065-A799-492FDD052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06" y="2464292"/>
            <a:ext cx="7191375" cy="3943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70C75-0124-4CCE-869F-BD1CCE5BCD0B}"/>
              </a:ext>
            </a:extLst>
          </p:cNvPr>
          <p:cNvSpPr txBox="1"/>
          <p:nvPr/>
        </p:nvSpPr>
        <p:spPr>
          <a:xfrm>
            <a:off x="106679" y="942535"/>
            <a:ext cx="115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observe that the actual and predicted deciles are very close to each and plot overlaps each other.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C8F57-5A75-4C46-83D7-4A7A3211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2195810"/>
            <a:ext cx="3606747" cy="39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0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219221" y="773723"/>
            <a:ext cx="10958733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Business context, goal and approach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Data understanding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Merging Data Sets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Exploratory Analysis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Data audit and preparation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Feature Engineering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Model building and execution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Model comparison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Residual Plots, Decile Analysis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Predict on final test data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090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Predict on final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624837" y="787791"/>
            <a:ext cx="114604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 from test.csv merged with features and stores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data manipulation steps apply to the test data from test.csv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derived variable created for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dummy variable creation steps apply to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Test data would contain the finalized list of variables after the variable reduction steps</a:t>
            </a:r>
            <a:r>
              <a:rPr lang="en-I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Weekly_Sales</a:t>
            </a:r>
            <a:r>
              <a:rPr lang="en-IN" sz="2000" dirty="0"/>
              <a:t> predicted using the selected </a:t>
            </a:r>
            <a:r>
              <a:rPr lang="en-IN" sz="2000" dirty="0" err="1"/>
              <a:t>XGBRegressor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could you the saved pickle file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400" b="1" dirty="0"/>
          </a:p>
          <a:p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44217-92CA-40DA-A8E1-A819011D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09" y="1176562"/>
            <a:ext cx="9382125" cy="1666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C25C2B-A598-4036-BC18-03EB4545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659947"/>
            <a:ext cx="469582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FB3F3-5C7D-4D92-8526-142F4868F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5002847"/>
            <a:ext cx="5023998" cy="1807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341B36-2811-4D87-B0FD-2810750B8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04" y="4928094"/>
            <a:ext cx="4695821" cy="15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429C-0E1E-46DC-8877-0DFBA6589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89" y="925293"/>
            <a:ext cx="11611708" cy="4351338"/>
          </a:xfrm>
        </p:spPr>
        <p:txBody>
          <a:bodyPr>
            <a:normAutofit/>
          </a:bodyPr>
          <a:lstStyle/>
          <a:p>
            <a:r>
              <a:rPr lang="en-IN" sz="2400" dirty="0"/>
              <a:t>We were successfully able to predict the weekly sales on the test.csv file in the prescribed format.</a:t>
            </a:r>
          </a:p>
          <a:p>
            <a:r>
              <a:rPr lang="en-US" sz="2400" dirty="0"/>
              <a:t>We were able to compare the models with Weighted Mean Absolute Error (WMAE) as the weeks including the holidays are weighted five times higher in the evaluation than non-holiday weeks</a:t>
            </a:r>
            <a:r>
              <a:rPr lang="en-IN" sz="2400" dirty="0"/>
              <a:t>.</a:t>
            </a:r>
          </a:p>
          <a:p>
            <a:r>
              <a:rPr lang="en-IN" sz="2400" dirty="0"/>
              <a:t>The chosen model, </a:t>
            </a:r>
            <a:r>
              <a:rPr lang="en-IN" sz="2400" dirty="0" err="1"/>
              <a:t>XGBRegressor</a:t>
            </a:r>
            <a:r>
              <a:rPr lang="en-IN" sz="2400" dirty="0"/>
              <a:t>, showed a WMAE of 1330 and 2088 on train and test respectively, which was significantly lower than the other models.</a:t>
            </a:r>
          </a:p>
          <a:p>
            <a:r>
              <a:rPr lang="en-IN" sz="2400" dirty="0"/>
              <a:t>With decile analysis, we compared the actual with predicted and found that the overall difference in the deciles were quite low as the plotted curves overlapped each other.</a:t>
            </a:r>
          </a:p>
          <a:p>
            <a:r>
              <a:rPr lang="en-IN" sz="2400" dirty="0"/>
              <a:t>We saved the chosen model in a pickle for later use.</a:t>
            </a:r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DB6A09-73B9-4663-AAEC-E44FFA9E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6836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4B8C-C3D1-4005-8C36-E72E53C4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 !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9722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E91946-62BF-4319-890A-A507728F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7" y="1143985"/>
            <a:ext cx="11479237" cy="5594440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Business Context: </a:t>
            </a:r>
            <a:endParaRPr lang="en-IN" dirty="0"/>
          </a:p>
          <a:p>
            <a:pPr algn="l"/>
            <a:r>
              <a:rPr lang="en-US" dirty="0"/>
              <a:t>The objective is predicting store sales using historical markdown data. We are provided with historical sales data for 45 Walmart stores located in different regions. Each store contains a number of departments, and we are tasked with predicting the department-wide sales for each store. 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Business Goals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Predicting the department-wide sales for each store. </a:t>
            </a:r>
          </a:p>
          <a:p>
            <a:pPr algn="l"/>
            <a:endParaRPr lang="en-IN" dirty="0"/>
          </a:p>
          <a:p>
            <a:pPr algn="l"/>
            <a:r>
              <a:rPr lang="en-IN" b="1" dirty="0"/>
              <a:t>Approach</a:t>
            </a:r>
            <a:r>
              <a:rPr lang="en-IN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Analyse relationship of all variables with weekly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 regression and ML techniques to predict department wide sales for each store.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B2BDE5-9884-4357-B7C5-851BC71D45F0}"/>
              </a:ext>
            </a:extLst>
          </p:cNvPr>
          <p:cNvSpPr txBox="1">
            <a:spLocks/>
          </p:cNvSpPr>
          <p:nvPr/>
        </p:nvSpPr>
        <p:spPr>
          <a:xfrm>
            <a:off x="106680" y="119575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Business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46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1DCA-DDF9-40AF-9FBF-13240E21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984738"/>
            <a:ext cx="11774658" cy="5711484"/>
          </a:xfrm>
        </p:spPr>
        <p:txBody>
          <a:bodyPr>
            <a:normAutofit/>
          </a:bodyPr>
          <a:lstStyle/>
          <a:p>
            <a:r>
              <a:rPr lang="en-IN" sz="2400" dirty="0"/>
              <a:t>The data is divided into 3 sets, (train, store, features) and (test, store, features which we need to merge.</a:t>
            </a:r>
          </a:p>
          <a:p>
            <a:r>
              <a:rPr lang="en-IN" sz="2400" dirty="0"/>
              <a:t>Strore.csv </a:t>
            </a:r>
            <a:r>
              <a:rPr lang="en-IN" sz="2000" dirty="0"/>
              <a:t>has store number, type and size of the stores.</a:t>
            </a:r>
          </a:p>
          <a:p>
            <a:r>
              <a:rPr lang="en-IN" sz="2400" dirty="0"/>
              <a:t>Features.csv:</a:t>
            </a:r>
          </a:p>
          <a:p>
            <a:pPr marL="914400" lvl="2" indent="0">
              <a:buNone/>
            </a:pPr>
            <a:r>
              <a:rPr lang="en-IN" dirty="0"/>
              <a:t>Store - the store number </a:t>
            </a:r>
          </a:p>
          <a:p>
            <a:pPr marL="914400" lvl="2" indent="0">
              <a:buNone/>
            </a:pPr>
            <a:r>
              <a:rPr lang="en-IN" dirty="0"/>
              <a:t>Date - the week </a:t>
            </a:r>
          </a:p>
          <a:p>
            <a:pPr marL="914400" lvl="2" indent="0">
              <a:buNone/>
            </a:pPr>
            <a:r>
              <a:rPr lang="en-IN" dirty="0"/>
              <a:t>Temperature - average temperature in the region </a:t>
            </a:r>
          </a:p>
          <a:p>
            <a:pPr marL="914400" lvl="2" indent="0">
              <a:buNone/>
            </a:pPr>
            <a:r>
              <a:rPr lang="en-US" dirty="0" err="1"/>
              <a:t>Fuel_Price</a:t>
            </a:r>
            <a:r>
              <a:rPr lang="en-US" dirty="0"/>
              <a:t> - cost of fuel in the region </a:t>
            </a:r>
          </a:p>
          <a:p>
            <a:r>
              <a:rPr lang="en-IN" sz="2400" dirty="0"/>
              <a:t>Train.csv:</a:t>
            </a:r>
          </a:p>
          <a:p>
            <a:pPr marL="914400" lvl="2" indent="0">
              <a:buNone/>
            </a:pPr>
            <a:r>
              <a:rPr lang="en-IN" dirty="0"/>
              <a:t>Store - the store number </a:t>
            </a:r>
          </a:p>
          <a:p>
            <a:pPr marL="914400" lvl="2" indent="0">
              <a:buNone/>
            </a:pPr>
            <a:r>
              <a:rPr lang="en-IN" dirty="0"/>
              <a:t>Dept - the department number </a:t>
            </a:r>
          </a:p>
          <a:p>
            <a:pPr marL="914400" lvl="2" indent="0">
              <a:buNone/>
            </a:pPr>
            <a:r>
              <a:rPr lang="en-IN" dirty="0"/>
              <a:t>Date - the week </a:t>
            </a:r>
          </a:p>
          <a:p>
            <a:pPr marL="914400" lvl="2" indent="0">
              <a:buNone/>
            </a:pPr>
            <a:r>
              <a:rPr lang="en-US" dirty="0" err="1"/>
              <a:t>Weekly_Sales</a:t>
            </a:r>
            <a:r>
              <a:rPr lang="en-US" dirty="0"/>
              <a:t> - sales for the given department in the given store </a:t>
            </a:r>
          </a:p>
          <a:p>
            <a:pPr marL="914400" lvl="2" indent="0">
              <a:buNone/>
            </a:pPr>
            <a:r>
              <a:rPr lang="en-US" dirty="0" err="1"/>
              <a:t>IsHoliday</a:t>
            </a:r>
            <a:r>
              <a:rPr lang="en-US" dirty="0"/>
              <a:t> - whether the week is a special holiday week</a:t>
            </a:r>
            <a:endParaRPr lang="en-IN" dirty="0"/>
          </a:p>
          <a:p>
            <a:r>
              <a:rPr lang="en-IN" dirty="0"/>
              <a:t>Test.csv </a:t>
            </a:r>
            <a:r>
              <a:rPr lang="en-IN" sz="2000" dirty="0"/>
              <a:t>has all columns that Train.csv has except </a:t>
            </a:r>
            <a:r>
              <a:rPr lang="en-IN" sz="2000" dirty="0" err="1"/>
              <a:t>weekly_sales</a:t>
            </a:r>
            <a:r>
              <a:rPr lang="en-IN" sz="2000" dirty="0"/>
              <a:t>, which we have to predict.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C94F72-306F-4492-842D-8952CC41DE35}"/>
              </a:ext>
            </a:extLst>
          </p:cNvPr>
          <p:cNvSpPr txBox="1">
            <a:spLocks/>
          </p:cNvSpPr>
          <p:nvPr/>
        </p:nvSpPr>
        <p:spPr>
          <a:xfrm>
            <a:off x="154745" y="84406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Data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8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CD7F-C06F-4C8D-B758-D6FD9105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720506"/>
            <a:ext cx="11662117" cy="6078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# Merging the stores, features and train data</a:t>
            </a:r>
          </a:p>
          <a:p>
            <a:pPr marL="0" indent="0">
              <a:buNone/>
            </a:pPr>
            <a:r>
              <a:rPr lang="en-IN" sz="1400" dirty="0" err="1"/>
              <a:t>train_data</a:t>
            </a:r>
            <a:r>
              <a:rPr lang="en-IN" sz="1400" dirty="0"/>
              <a:t> = </a:t>
            </a:r>
            <a:r>
              <a:rPr lang="en-IN" sz="1400" dirty="0" err="1"/>
              <a:t>pd.merge</a:t>
            </a:r>
            <a:r>
              <a:rPr lang="en-IN" sz="1400" dirty="0"/>
              <a:t>(</a:t>
            </a:r>
            <a:r>
              <a:rPr lang="en-IN" sz="1400" dirty="0" err="1"/>
              <a:t>train_data</a:t>
            </a:r>
            <a:r>
              <a:rPr lang="en-IN" sz="1400" dirty="0"/>
              <a:t>, </a:t>
            </a:r>
            <a:r>
              <a:rPr lang="en-IN" sz="1400" dirty="0" err="1"/>
              <a:t>store_data</a:t>
            </a:r>
            <a:r>
              <a:rPr lang="en-IN" sz="1400" dirty="0"/>
              <a:t>, on = ['Store'], how = 'inner')</a:t>
            </a:r>
          </a:p>
          <a:p>
            <a:pPr marL="0" indent="0">
              <a:buNone/>
            </a:pPr>
            <a:r>
              <a:rPr lang="en-IN" sz="1400" dirty="0" err="1"/>
              <a:t>train_data</a:t>
            </a:r>
            <a:r>
              <a:rPr lang="en-IN" sz="1400" dirty="0"/>
              <a:t> = </a:t>
            </a:r>
            <a:r>
              <a:rPr lang="en-IN" sz="1400" dirty="0" err="1"/>
              <a:t>pd.merge</a:t>
            </a:r>
            <a:r>
              <a:rPr lang="en-IN" sz="1400" dirty="0"/>
              <a:t>(</a:t>
            </a:r>
            <a:r>
              <a:rPr lang="en-IN" sz="1400" dirty="0" err="1"/>
              <a:t>train_data</a:t>
            </a:r>
            <a:r>
              <a:rPr lang="en-IN" sz="1400" dirty="0"/>
              <a:t>, </a:t>
            </a:r>
            <a:r>
              <a:rPr lang="en-IN" sz="1400" dirty="0" err="1"/>
              <a:t>feature_data</a:t>
            </a:r>
            <a:r>
              <a:rPr lang="en-IN" sz="1400" dirty="0"/>
              <a:t>, on = ['Store', 'Date','</a:t>
            </a:r>
            <a:r>
              <a:rPr lang="en-IN" sz="1400" dirty="0" err="1"/>
              <a:t>IsHoliday</a:t>
            </a:r>
            <a:r>
              <a:rPr lang="en-IN" sz="1400" dirty="0"/>
              <a:t>'], how = 'inner’)</a:t>
            </a:r>
          </a:p>
          <a:p>
            <a:pPr marL="0" indent="0">
              <a:buNone/>
            </a:pPr>
            <a:r>
              <a:rPr lang="en-IN" sz="1400" dirty="0" err="1"/>
              <a:t>train_data.head</a:t>
            </a:r>
            <a:r>
              <a:rPr lang="en-IN" sz="1400" dirty="0"/>
              <a:t>(5)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 Merging the stores, features and test data</a:t>
            </a:r>
          </a:p>
          <a:p>
            <a:pPr marL="0" indent="0">
              <a:buNone/>
            </a:pPr>
            <a:r>
              <a:rPr lang="en-US" sz="1400" dirty="0" err="1"/>
              <a:t>test_data</a:t>
            </a:r>
            <a:r>
              <a:rPr lang="en-US" sz="1400" dirty="0"/>
              <a:t> = </a:t>
            </a:r>
            <a:r>
              <a:rPr lang="en-US" sz="1400" dirty="0" err="1"/>
              <a:t>pd.merge</a:t>
            </a:r>
            <a:r>
              <a:rPr lang="en-US" sz="1400" dirty="0"/>
              <a:t>(</a:t>
            </a:r>
            <a:r>
              <a:rPr lang="en-US" sz="1400" dirty="0" err="1"/>
              <a:t>test_data</a:t>
            </a:r>
            <a:r>
              <a:rPr lang="en-US" sz="1400" dirty="0"/>
              <a:t>, </a:t>
            </a:r>
            <a:r>
              <a:rPr lang="en-US" sz="1400" dirty="0" err="1"/>
              <a:t>store_data</a:t>
            </a:r>
            <a:r>
              <a:rPr lang="en-US" sz="1400" dirty="0"/>
              <a:t>, on = ['Store'], how = 'inner')</a:t>
            </a:r>
          </a:p>
          <a:p>
            <a:pPr marL="0" indent="0">
              <a:buNone/>
            </a:pPr>
            <a:r>
              <a:rPr lang="en-US" sz="1400" dirty="0" err="1"/>
              <a:t>test_data</a:t>
            </a:r>
            <a:r>
              <a:rPr lang="en-US" sz="1400" dirty="0"/>
              <a:t> = </a:t>
            </a:r>
            <a:r>
              <a:rPr lang="en-US" sz="1400" dirty="0" err="1"/>
              <a:t>pd.merge</a:t>
            </a:r>
            <a:r>
              <a:rPr lang="en-US" sz="1400" dirty="0"/>
              <a:t>(</a:t>
            </a:r>
            <a:r>
              <a:rPr lang="en-US" sz="1400" dirty="0" err="1"/>
              <a:t>test_data</a:t>
            </a:r>
            <a:r>
              <a:rPr lang="en-US" sz="1400" dirty="0"/>
              <a:t>, </a:t>
            </a:r>
            <a:r>
              <a:rPr lang="en-US" sz="1400" dirty="0" err="1"/>
              <a:t>feature_data</a:t>
            </a:r>
            <a:r>
              <a:rPr lang="en-US" sz="1400" dirty="0"/>
              <a:t>, on = ['Store', 'Date','</a:t>
            </a:r>
            <a:r>
              <a:rPr lang="en-US" sz="1400" dirty="0" err="1"/>
              <a:t>IsHoliday</a:t>
            </a:r>
            <a:r>
              <a:rPr lang="en-US" sz="1400" dirty="0"/>
              <a:t>'], how = 'inner’)</a:t>
            </a:r>
          </a:p>
          <a:p>
            <a:pPr marL="0" indent="0">
              <a:buNone/>
            </a:pPr>
            <a:r>
              <a:rPr lang="en-IN" sz="1400" dirty="0" err="1"/>
              <a:t>test_data.head</a:t>
            </a:r>
            <a:r>
              <a:rPr lang="en-IN" sz="1400" dirty="0"/>
              <a:t>(5)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73723-5FC9-40E0-A55A-1730C4FAC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2" y="2092716"/>
            <a:ext cx="10125368" cy="1304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C476F-59DC-405D-8A54-C44990D3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1" y="4804288"/>
            <a:ext cx="10125367" cy="14478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CF1A49-B3B9-47C4-9CA8-53425EC3A352}"/>
              </a:ext>
            </a:extLst>
          </p:cNvPr>
          <p:cNvSpPr txBox="1">
            <a:spLocks/>
          </p:cNvSpPr>
          <p:nvPr/>
        </p:nvSpPr>
        <p:spPr>
          <a:xfrm>
            <a:off x="106680" y="58689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Merging Data Sets</a:t>
            </a:r>
          </a:p>
        </p:txBody>
      </p:sp>
    </p:spTree>
    <p:extLst>
      <p:ext uri="{BB962C8B-B14F-4D97-AF65-F5344CB8AC3E}">
        <p14:creationId xmlns:p14="http://schemas.microsoft.com/office/powerpoint/2010/main" val="34904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r>
              <a:rPr lang="en-US" sz="2000" dirty="0"/>
              <a:t>Thanks giving and Christmas seem to have the best impact on sales. This is followed by a peak during September that is around labor day. There is also a spike during February (8th, 9th week) Superbowl. Overall key holidays seem to have an positive impact on sales.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D2829-975A-44AC-A3CA-BE26115D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2058645"/>
            <a:ext cx="10874325" cy="37794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E7CF5B-9139-4CA2-9805-D654DEA1BBA9}"/>
              </a:ext>
            </a:extLst>
          </p:cNvPr>
          <p:cNvSpPr txBox="1">
            <a:spLocks/>
          </p:cNvSpPr>
          <p:nvPr/>
        </p:nvSpPr>
        <p:spPr>
          <a:xfrm>
            <a:off x="106680" y="12435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252274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r>
              <a:rPr lang="en-US" sz="1800" dirty="0"/>
              <a:t>Stores 4. 14, 20 have the highest weekly sales over the data years.</a:t>
            </a:r>
          </a:p>
          <a:p>
            <a:r>
              <a:rPr lang="en-US" sz="1800" dirty="0"/>
              <a:t>Departments 38, 92, 95 have the highest weekly sales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41FAE-1D61-4006-A245-ABAA16E8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1" y="4234376"/>
            <a:ext cx="11231881" cy="2562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F3A8EA-759D-4C47-A474-AD103556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4" y="1477108"/>
            <a:ext cx="11330354" cy="27572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6F31B0-F78A-4412-AD49-3BC81EA92EB9}"/>
              </a:ext>
            </a:extLst>
          </p:cNvPr>
          <p:cNvSpPr txBox="1">
            <a:spLocks/>
          </p:cNvSpPr>
          <p:nvPr/>
        </p:nvSpPr>
        <p:spPr>
          <a:xfrm>
            <a:off x="106680" y="12435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84774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r>
              <a:rPr lang="en-US" sz="2000" dirty="0"/>
              <a:t>As expected the highest sales is observed over the year end months, November and December due to thanks giving, Christmas and new year.</a:t>
            </a:r>
          </a:p>
          <a:p>
            <a:r>
              <a:rPr lang="en-US" sz="2000" dirty="0"/>
              <a:t>Also, the 4</a:t>
            </a:r>
            <a:r>
              <a:rPr lang="en-US" sz="2000" baseline="30000" dirty="0"/>
              <a:t>th</a:t>
            </a:r>
            <a:r>
              <a:rPr lang="en-US" sz="2000" dirty="0"/>
              <a:t> quarter sales beat the other 3 quarters handsomely.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16194-8760-4244-9CC9-E1CDCC16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2" y="2236764"/>
            <a:ext cx="5639972" cy="4306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FCB78C-0D41-45D6-B2F6-EFBC3BA7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856" y="2450392"/>
            <a:ext cx="5998700" cy="42195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21BAF1F-38CF-4A61-8CA4-40193D45EFE3}"/>
              </a:ext>
            </a:extLst>
          </p:cNvPr>
          <p:cNvSpPr txBox="1">
            <a:spLocks/>
          </p:cNvSpPr>
          <p:nvPr/>
        </p:nvSpPr>
        <p:spPr>
          <a:xfrm>
            <a:off x="106680" y="12435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380182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r>
              <a:rPr lang="en-US" sz="2000" dirty="0" err="1"/>
              <a:t>Fuel_price</a:t>
            </a:r>
            <a:r>
              <a:rPr lang="en-US" sz="2000" dirty="0"/>
              <a:t> and temperature do not show much impact on </a:t>
            </a:r>
            <a:r>
              <a:rPr lang="en-US" sz="2000" dirty="0" err="1"/>
              <a:t>weekly_sales</a:t>
            </a:r>
            <a:r>
              <a:rPr lang="en-US" sz="2000" dirty="0"/>
              <a:t>. The spread seems even, no trends can be identified.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9D665-AA90-4902-A6C7-44F9BCC1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9" y="1862063"/>
            <a:ext cx="10367888" cy="438399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6CDD5AE-9660-47FA-97A8-BF36F72D4AF3}"/>
              </a:ext>
            </a:extLst>
          </p:cNvPr>
          <p:cNvSpPr txBox="1">
            <a:spLocks/>
          </p:cNvSpPr>
          <p:nvPr/>
        </p:nvSpPr>
        <p:spPr>
          <a:xfrm>
            <a:off x="106680" y="12435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53990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1445</Words>
  <Application>Microsoft Office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WALMART STORE SALES  PREDICTION - FORECASTING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Feature Engineering</vt:lpstr>
      <vt:lpstr>Model building and execution</vt:lpstr>
      <vt:lpstr>Model comparison</vt:lpstr>
      <vt:lpstr>Residual Plots</vt:lpstr>
      <vt:lpstr>Decile Analysis</vt:lpstr>
      <vt:lpstr>Decile Analysis</vt:lpstr>
      <vt:lpstr>Predict on final test data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Mayukh S. Mishra</dc:creator>
  <cp:lastModifiedBy>Mayukh S. Mishra</cp:lastModifiedBy>
  <cp:revision>46</cp:revision>
  <dcterms:created xsi:type="dcterms:W3CDTF">2020-06-10T02:57:50Z</dcterms:created>
  <dcterms:modified xsi:type="dcterms:W3CDTF">2020-06-27T06:56:07Z</dcterms:modified>
</cp:coreProperties>
</file>