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67" r:id="rId2"/>
    <p:sldId id="293" r:id="rId3"/>
    <p:sldId id="256" r:id="rId4"/>
    <p:sldId id="257" r:id="rId5"/>
    <p:sldId id="261" r:id="rId6"/>
    <p:sldId id="262" r:id="rId7"/>
    <p:sldId id="263" r:id="rId8"/>
    <p:sldId id="259" r:id="rId9"/>
    <p:sldId id="274" r:id="rId10"/>
    <p:sldId id="260" r:id="rId11"/>
    <p:sldId id="268" r:id="rId12"/>
    <p:sldId id="266" r:id="rId13"/>
    <p:sldId id="269" r:id="rId14"/>
    <p:sldId id="270" r:id="rId15"/>
    <p:sldId id="275" r:id="rId16"/>
    <p:sldId id="271"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C4906F-94FB-4A3C-938C-0F104CC1A5B1}" type="datetimeFigureOut">
              <a:rPr lang="en-IN" smtClean="0"/>
              <a:t>26-06-2020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2C128D-B982-4BB6-98E1-5B3A594E085B}" type="slidenum">
              <a:rPr lang="en-IN" smtClean="0"/>
              <a:t>‹#›</a:t>
            </a:fld>
            <a:endParaRPr lang="en-IN"/>
          </a:p>
        </p:txBody>
      </p:sp>
    </p:spTree>
    <p:extLst>
      <p:ext uri="{BB962C8B-B14F-4D97-AF65-F5344CB8AC3E}">
        <p14:creationId xmlns:p14="http://schemas.microsoft.com/office/powerpoint/2010/main" val="1262346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83856-F7B1-447E-B872-22EEA9C927D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CE0A471-EEEF-4331-BE21-B391A405EB1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5278F9A-5178-474D-B1DC-3E1F0868DB42}"/>
              </a:ext>
            </a:extLst>
          </p:cNvPr>
          <p:cNvSpPr>
            <a:spLocks noGrp="1"/>
          </p:cNvSpPr>
          <p:nvPr>
            <p:ph type="dt" sz="half" idx="10"/>
          </p:nvPr>
        </p:nvSpPr>
        <p:spPr/>
        <p:txBody>
          <a:bodyPr/>
          <a:lstStyle/>
          <a:p>
            <a:fld id="{C495D099-1C35-478A-9F1E-877BAE7EEB4A}" type="datetimeFigureOut">
              <a:rPr lang="en-IN" smtClean="0"/>
              <a:t>26-06-2020</a:t>
            </a:fld>
            <a:endParaRPr lang="en-IN"/>
          </a:p>
        </p:txBody>
      </p:sp>
      <p:sp>
        <p:nvSpPr>
          <p:cNvPr id="5" name="Footer Placeholder 4">
            <a:extLst>
              <a:ext uri="{FF2B5EF4-FFF2-40B4-BE49-F238E27FC236}">
                <a16:creationId xmlns:a16="http://schemas.microsoft.com/office/drawing/2014/main" id="{B15BF70E-0095-4AB4-ADA9-85FAE9F730E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7A43391-24C9-4008-96E1-64D4CC17D3E5}"/>
              </a:ext>
            </a:extLst>
          </p:cNvPr>
          <p:cNvSpPr>
            <a:spLocks noGrp="1"/>
          </p:cNvSpPr>
          <p:nvPr>
            <p:ph type="sldNum" sz="quarter" idx="12"/>
          </p:nvPr>
        </p:nvSpPr>
        <p:spPr/>
        <p:txBody>
          <a:bodyPr/>
          <a:lstStyle/>
          <a:p>
            <a:fld id="{A6773AB1-915D-4014-868F-F9388E772C29}" type="slidenum">
              <a:rPr lang="en-IN" smtClean="0"/>
              <a:t>‹#›</a:t>
            </a:fld>
            <a:endParaRPr lang="en-IN"/>
          </a:p>
        </p:txBody>
      </p:sp>
    </p:spTree>
    <p:extLst>
      <p:ext uri="{BB962C8B-B14F-4D97-AF65-F5344CB8AC3E}">
        <p14:creationId xmlns:p14="http://schemas.microsoft.com/office/powerpoint/2010/main" val="3166715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5982A-D1F0-4A12-BC1D-9013998954B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7A2CD7A-539C-4D21-8C19-EF94CCF1CB0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EDC688B-95F7-4471-8AC8-C59762D406FE}"/>
              </a:ext>
            </a:extLst>
          </p:cNvPr>
          <p:cNvSpPr>
            <a:spLocks noGrp="1"/>
          </p:cNvSpPr>
          <p:nvPr>
            <p:ph type="dt" sz="half" idx="10"/>
          </p:nvPr>
        </p:nvSpPr>
        <p:spPr/>
        <p:txBody>
          <a:bodyPr/>
          <a:lstStyle/>
          <a:p>
            <a:fld id="{C495D099-1C35-478A-9F1E-877BAE7EEB4A}" type="datetimeFigureOut">
              <a:rPr lang="en-IN" smtClean="0"/>
              <a:t>26-06-2020</a:t>
            </a:fld>
            <a:endParaRPr lang="en-IN"/>
          </a:p>
        </p:txBody>
      </p:sp>
      <p:sp>
        <p:nvSpPr>
          <p:cNvPr id="5" name="Footer Placeholder 4">
            <a:extLst>
              <a:ext uri="{FF2B5EF4-FFF2-40B4-BE49-F238E27FC236}">
                <a16:creationId xmlns:a16="http://schemas.microsoft.com/office/drawing/2014/main" id="{B8444C45-81D9-4BCE-B42B-8583913BF10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E749502-51CF-47CF-9B35-3CDDB4EB3C3B}"/>
              </a:ext>
            </a:extLst>
          </p:cNvPr>
          <p:cNvSpPr>
            <a:spLocks noGrp="1"/>
          </p:cNvSpPr>
          <p:nvPr>
            <p:ph type="sldNum" sz="quarter" idx="12"/>
          </p:nvPr>
        </p:nvSpPr>
        <p:spPr/>
        <p:txBody>
          <a:bodyPr/>
          <a:lstStyle/>
          <a:p>
            <a:fld id="{A6773AB1-915D-4014-868F-F9388E772C29}" type="slidenum">
              <a:rPr lang="en-IN" smtClean="0"/>
              <a:t>‹#›</a:t>
            </a:fld>
            <a:endParaRPr lang="en-IN"/>
          </a:p>
        </p:txBody>
      </p:sp>
    </p:spTree>
    <p:extLst>
      <p:ext uri="{BB962C8B-B14F-4D97-AF65-F5344CB8AC3E}">
        <p14:creationId xmlns:p14="http://schemas.microsoft.com/office/powerpoint/2010/main" val="15367061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D3CAE01-C169-4C58-B13F-8ABE2663F64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5E7B7D1-0CAD-495E-B1B5-FFA6194A274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70052C2-DD39-4390-849F-02A38D71C759}"/>
              </a:ext>
            </a:extLst>
          </p:cNvPr>
          <p:cNvSpPr>
            <a:spLocks noGrp="1"/>
          </p:cNvSpPr>
          <p:nvPr>
            <p:ph type="dt" sz="half" idx="10"/>
          </p:nvPr>
        </p:nvSpPr>
        <p:spPr/>
        <p:txBody>
          <a:bodyPr/>
          <a:lstStyle/>
          <a:p>
            <a:fld id="{C495D099-1C35-478A-9F1E-877BAE7EEB4A}" type="datetimeFigureOut">
              <a:rPr lang="en-IN" smtClean="0"/>
              <a:t>26-06-2020</a:t>
            </a:fld>
            <a:endParaRPr lang="en-IN"/>
          </a:p>
        </p:txBody>
      </p:sp>
      <p:sp>
        <p:nvSpPr>
          <p:cNvPr id="5" name="Footer Placeholder 4">
            <a:extLst>
              <a:ext uri="{FF2B5EF4-FFF2-40B4-BE49-F238E27FC236}">
                <a16:creationId xmlns:a16="http://schemas.microsoft.com/office/drawing/2014/main" id="{7094500F-01C5-4A7F-AD67-6336DF5E2C2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896A308-3461-41FE-A677-4026A8E1E51E}"/>
              </a:ext>
            </a:extLst>
          </p:cNvPr>
          <p:cNvSpPr>
            <a:spLocks noGrp="1"/>
          </p:cNvSpPr>
          <p:nvPr>
            <p:ph type="sldNum" sz="quarter" idx="12"/>
          </p:nvPr>
        </p:nvSpPr>
        <p:spPr/>
        <p:txBody>
          <a:bodyPr/>
          <a:lstStyle/>
          <a:p>
            <a:fld id="{A6773AB1-915D-4014-868F-F9388E772C29}" type="slidenum">
              <a:rPr lang="en-IN" smtClean="0"/>
              <a:t>‹#›</a:t>
            </a:fld>
            <a:endParaRPr lang="en-IN"/>
          </a:p>
        </p:txBody>
      </p:sp>
    </p:spTree>
    <p:extLst>
      <p:ext uri="{BB962C8B-B14F-4D97-AF65-F5344CB8AC3E}">
        <p14:creationId xmlns:p14="http://schemas.microsoft.com/office/powerpoint/2010/main" val="42123936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21E07-B94C-4BB0-8849-FE3B04B832E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54A507C-40C2-47BD-BA5C-4F5A0D8728D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F243582-9FF0-4BCD-B4F3-E52D3A2EB2D1}"/>
              </a:ext>
            </a:extLst>
          </p:cNvPr>
          <p:cNvSpPr>
            <a:spLocks noGrp="1"/>
          </p:cNvSpPr>
          <p:nvPr>
            <p:ph type="dt" sz="half" idx="10"/>
          </p:nvPr>
        </p:nvSpPr>
        <p:spPr/>
        <p:txBody>
          <a:bodyPr/>
          <a:lstStyle/>
          <a:p>
            <a:fld id="{C495D099-1C35-478A-9F1E-877BAE7EEB4A}" type="datetimeFigureOut">
              <a:rPr lang="en-IN" smtClean="0"/>
              <a:t>26-06-2020</a:t>
            </a:fld>
            <a:endParaRPr lang="en-IN"/>
          </a:p>
        </p:txBody>
      </p:sp>
      <p:sp>
        <p:nvSpPr>
          <p:cNvPr id="5" name="Footer Placeholder 4">
            <a:extLst>
              <a:ext uri="{FF2B5EF4-FFF2-40B4-BE49-F238E27FC236}">
                <a16:creationId xmlns:a16="http://schemas.microsoft.com/office/drawing/2014/main" id="{48FE21FF-316B-410B-928E-0B19CB395BF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3986BC3-6916-472D-BE65-98167D9A6605}"/>
              </a:ext>
            </a:extLst>
          </p:cNvPr>
          <p:cNvSpPr>
            <a:spLocks noGrp="1"/>
          </p:cNvSpPr>
          <p:nvPr>
            <p:ph type="sldNum" sz="quarter" idx="12"/>
          </p:nvPr>
        </p:nvSpPr>
        <p:spPr/>
        <p:txBody>
          <a:bodyPr/>
          <a:lstStyle/>
          <a:p>
            <a:fld id="{A6773AB1-915D-4014-868F-F9388E772C29}" type="slidenum">
              <a:rPr lang="en-IN" smtClean="0"/>
              <a:t>‹#›</a:t>
            </a:fld>
            <a:endParaRPr lang="en-IN"/>
          </a:p>
        </p:txBody>
      </p:sp>
    </p:spTree>
    <p:extLst>
      <p:ext uri="{BB962C8B-B14F-4D97-AF65-F5344CB8AC3E}">
        <p14:creationId xmlns:p14="http://schemas.microsoft.com/office/powerpoint/2010/main" val="356271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960CB-76B8-4E08-9971-60C6989B0AB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7694A16-D02C-4B2C-A842-97CE5A8A33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1DE6116-DEFA-4399-8857-12FBFC67E116}"/>
              </a:ext>
            </a:extLst>
          </p:cNvPr>
          <p:cNvSpPr>
            <a:spLocks noGrp="1"/>
          </p:cNvSpPr>
          <p:nvPr>
            <p:ph type="dt" sz="half" idx="10"/>
          </p:nvPr>
        </p:nvSpPr>
        <p:spPr/>
        <p:txBody>
          <a:bodyPr/>
          <a:lstStyle/>
          <a:p>
            <a:fld id="{C495D099-1C35-478A-9F1E-877BAE7EEB4A}" type="datetimeFigureOut">
              <a:rPr lang="en-IN" smtClean="0"/>
              <a:t>26-06-2020</a:t>
            </a:fld>
            <a:endParaRPr lang="en-IN"/>
          </a:p>
        </p:txBody>
      </p:sp>
      <p:sp>
        <p:nvSpPr>
          <p:cNvPr id="5" name="Footer Placeholder 4">
            <a:extLst>
              <a:ext uri="{FF2B5EF4-FFF2-40B4-BE49-F238E27FC236}">
                <a16:creationId xmlns:a16="http://schemas.microsoft.com/office/drawing/2014/main" id="{915BDF0A-BFBD-4415-AB27-18DF9491DD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5AB56DE-3F3A-47D0-9151-1599E02BA6A5}"/>
              </a:ext>
            </a:extLst>
          </p:cNvPr>
          <p:cNvSpPr>
            <a:spLocks noGrp="1"/>
          </p:cNvSpPr>
          <p:nvPr>
            <p:ph type="sldNum" sz="quarter" idx="12"/>
          </p:nvPr>
        </p:nvSpPr>
        <p:spPr/>
        <p:txBody>
          <a:bodyPr/>
          <a:lstStyle/>
          <a:p>
            <a:fld id="{A6773AB1-915D-4014-868F-F9388E772C29}" type="slidenum">
              <a:rPr lang="en-IN" smtClean="0"/>
              <a:t>‹#›</a:t>
            </a:fld>
            <a:endParaRPr lang="en-IN"/>
          </a:p>
        </p:txBody>
      </p:sp>
    </p:spTree>
    <p:extLst>
      <p:ext uri="{BB962C8B-B14F-4D97-AF65-F5344CB8AC3E}">
        <p14:creationId xmlns:p14="http://schemas.microsoft.com/office/powerpoint/2010/main" val="23580057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C28BB-2854-4F57-8C02-B394B1ECE75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29DB798-B216-4F65-8BFE-5867ABC9906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D8D0E38-3504-4026-AA1B-CE85C3EC8C8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6AD539F-77B9-449A-9427-0F228239CDEC}"/>
              </a:ext>
            </a:extLst>
          </p:cNvPr>
          <p:cNvSpPr>
            <a:spLocks noGrp="1"/>
          </p:cNvSpPr>
          <p:nvPr>
            <p:ph type="dt" sz="half" idx="10"/>
          </p:nvPr>
        </p:nvSpPr>
        <p:spPr/>
        <p:txBody>
          <a:bodyPr/>
          <a:lstStyle/>
          <a:p>
            <a:fld id="{C495D099-1C35-478A-9F1E-877BAE7EEB4A}" type="datetimeFigureOut">
              <a:rPr lang="en-IN" smtClean="0"/>
              <a:t>26-06-2020</a:t>
            </a:fld>
            <a:endParaRPr lang="en-IN"/>
          </a:p>
        </p:txBody>
      </p:sp>
      <p:sp>
        <p:nvSpPr>
          <p:cNvPr id="6" name="Footer Placeholder 5">
            <a:extLst>
              <a:ext uri="{FF2B5EF4-FFF2-40B4-BE49-F238E27FC236}">
                <a16:creationId xmlns:a16="http://schemas.microsoft.com/office/drawing/2014/main" id="{172FB577-FBE0-4EE0-9B15-80309ED40EE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E94CC50-EE9F-4CD3-A09F-BCE31F4DDDF9}"/>
              </a:ext>
            </a:extLst>
          </p:cNvPr>
          <p:cNvSpPr>
            <a:spLocks noGrp="1"/>
          </p:cNvSpPr>
          <p:nvPr>
            <p:ph type="sldNum" sz="quarter" idx="12"/>
          </p:nvPr>
        </p:nvSpPr>
        <p:spPr/>
        <p:txBody>
          <a:bodyPr/>
          <a:lstStyle/>
          <a:p>
            <a:fld id="{A6773AB1-915D-4014-868F-F9388E772C29}" type="slidenum">
              <a:rPr lang="en-IN" smtClean="0"/>
              <a:t>‹#›</a:t>
            </a:fld>
            <a:endParaRPr lang="en-IN"/>
          </a:p>
        </p:txBody>
      </p:sp>
    </p:spTree>
    <p:extLst>
      <p:ext uri="{BB962C8B-B14F-4D97-AF65-F5344CB8AC3E}">
        <p14:creationId xmlns:p14="http://schemas.microsoft.com/office/powerpoint/2010/main" val="30803672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A329D-B1C1-42F3-AABF-1DFB081B178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FD17018-EB65-4DC2-A47E-B8D7CBE52A7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1B9D55-1BAB-4A5F-8C95-55349D61BA8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767717B-074E-45A5-80F7-C4D57FA96E9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1DC4D4E-F892-4BCF-9C9D-A8F85542CDC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B7A7EF4-0403-4F3F-9281-E6201A1A49FE}"/>
              </a:ext>
            </a:extLst>
          </p:cNvPr>
          <p:cNvSpPr>
            <a:spLocks noGrp="1"/>
          </p:cNvSpPr>
          <p:nvPr>
            <p:ph type="dt" sz="half" idx="10"/>
          </p:nvPr>
        </p:nvSpPr>
        <p:spPr/>
        <p:txBody>
          <a:bodyPr/>
          <a:lstStyle/>
          <a:p>
            <a:fld id="{C495D099-1C35-478A-9F1E-877BAE7EEB4A}" type="datetimeFigureOut">
              <a:rPr lang="en-IN" smtClean="0"/>
              <a:t>26-06-2020</a:t>
            </a:fld>
            <a:endParaRPr lang="en-IN"/>
          </a:p>
        </p:txBody>
      </p:sp>
      <p:sp>
        <p:nvSpPr>
          <p:cNvPr id="8" name="Footer Placeholder 7">
            <a:extLst>
              <a:ext uri="{FF2B5EF4-FFF2-40B4-BE49-F238E27FC236}">
                <a16:creationId xmlns:a16="http://schemas.microsoft.com/office/drawing/2014/main" id="{96DAE457-DDB5-4E5F-9C16-0805052C38F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887F24D-499A-4E7D-A3A1-75BD46A06D85}"/>
              </a:ext>
            </a:extLst>
          </p:cNvPr>
          <p:cNvSpPr>
            <a:spLocks noGrp="1"/>
          </p:cNvSpPr>
          <p:nvPr>
            <p:ph type="sldNum" sz="quarter" idx="12"/>
          </p:nvPr>
        </p:nvSpPr>
        <p:spPr/>
        <p:txBody>
          <a:bodyPr/>
          <a:lstStyle/>
          <a:p>
            <a:fld id="{A6773AB1-915D-4014-868F-F9388E772C29}" type="slidenum">
              <a:rPr lang="en-IN" smtClean="0"/>
              <a:t>‹#›</a:t>
            </a:fld>
            <a:endParaRPr lang="en-IN"/>
          </a:p>
        </p:txBody>
      </p:sp>
    </p:spTree>
    <p:extLst>
      <p:ext uri="{BB962C8B-B14F-4D97-AF65-F5344CB8AC3E}">
        <p14:creationId xmlns:p14="http://schemas.microsoft.com/office/powerpoint/2010/main" val="11899327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462FA-45BC-4BC8-BC52-0D768B41335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CBF2113-F939-4671-B80F-523E306026C9}"/>
              </a:ext>
            </a:extLst>
          </p:cNvPr>
          <p:cNvSpPr>
            <a:spLocks noGrp="1"/>
          </p:cNvSpPr>
          <p:nvPr>
            <p:ph type="dt" sz="half" idx="10"/>
          </p:nvPr>
        </p:nvSpPr>
        <p:spPr/>
        <p:txBody>
          <a:bodyPr/>
          <a:lstStyle/>
          <a:p>
            <a:fld id="{C495D099-1C35-478A-9F1E-877BAE7EEB4A}" type="datetimeFigureOut">
              <a:rPr lang="en-IN" smtClean="0"/>
              <a:t>26-06-2020</a:t>
            </a:fld>
            <a:endParaRPr lang="en-IN"/>
          </a:p>
        </p:txBody>
      </p:sp>
      <p:sp>
        <p:nvSpPr>
          <p:cNvPr id="4" name="Footer Placeholder 3">
            <a:extLst>
              <a:ext uri="{FF2B5EF4-FFF2-40B4-BE49-F238E27FC236}">
                <a16:creationId xmlns:a16="http://schemas.microsoft.com/office/drawing/2014/main" id="{3999B322-6B54-4FCB-B5A4-8CB79CDB492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0643021-C9FD-40E9-92E0-5BAF4989479A}"/>
              </a:ext>
            </a:extLst>
          </p:cNvPr>
          <p:cNvSpPr>
            <a:spLocks noGrp="1"/>
          </p:cNvSpPr>
          <p:nvPr>
            <p:ph type="sldNum" sz="quarter" idx="12"/>
          </p:nvPr>
        </p:nvSpPr>
        <p:spPr/>
        <p:txBody>
          <a:bodyPr/>
          <a:lstStyle/>
          <a:p>
            <a:fld id="{A6773AB1-915D-4014-868F-F9388E772C29}" type="slidenum">
              <a:rPr lang="en-IN" smtClean="0"/>
              <a:t>‹#›</a:t>
            </a:fld>
            <a:endParaRPr lang="en-IN"/>
          </a:p>
        </p:txBody>
      </p:sp>
    </p:spTree>
    <p:extLst>
      <p:ext uri="{BB962C8B-B14F-4D97-AF65-F5344CB8AC3E}">
        <p14:creationId xmlns:p14="http://schemas.microsoft.com/office/powerpoint/2010/main" val="8788352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B124F5-161B-4061-8EF2-3876178687D1}"/>
              </a:ext>
            </a:extLst>
          </p:cNvPr>
          <p:cNvSpPr>
            <a:spLocks noGrp="1"/>
          </p:cNvSpPr>
          <p:nvPr>
            <p:ph type="dt" sz="half" idx="10"/>
          </p:nvPr>
        </p:nvSpPr>
        <p:spPr/>
        <p:txBody>
          <a:bodyPr/>
          <a:lstStyle/>
          <a:p>
            <a:fld id="{C495D099-1C35-478A-9F1E-877BAE7EEB4A}" type="datetimeFigureOut">
              <a:rPr lang="en-IN" smtClean="0"/>
              <a:t>26-06-2020</a:t>
            </a:fld>
            <a:endParaRPr lang="en-IN"/>
          </a:p>
        </p:txBody>
      </p:sp>
      <p:sp>
        <p:nvSpPr>
          <p:cNvPr id="3" name="Footer Placeholder 2">
            <a:extLst>
              <a:ext uri="{FF2B5EF4-FFF2-40B4-BE49-F238E27FC236}">
                <a16:creationId xmlns:a16="http://schemas.microsoft.com/office/drawing/2014/main" id="{A17C2DCB-1B6A-4CA4-A212-CA6A098B848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4234310-FC91-499B-9FDE-BE385E003E06}"/>
              </a:ext>
            </a:extLst>
          </p:cNvPr>
          <p:cNvSpPr>
            <a:spLocks noGrp="1"/>
          </p:cNvSpPr>
          <p:nvPr>
            <p:ph type="sldNum" sz="quarter" idx="12"/>
          </p:nvPr>
        </p:nvSpPr>
        <p:spPr/>
        <p:txBody>
          <a:bodyPr/>
          <a:lstStyle/>
          <a:p>
            <a:fld id="{A6773AB1-915D-4014-868F-F9388E772C29}" type="slidenum">
              <a:rPr lang="en-IN" smtClean="0"/>
              <a:t>‹#›</a:t>
            </a:fld>
            <a:endParaRPr lang="en-IN"/>
          </a:p>
        </p:txBody>
      </p:sp>
    </p:spTree>
    <p:extLst>
      <p:ext uri="{BB962C8B-B14F-4D97-AF65-F5344CB8AC3E}">
        <p14:creationId xmlns:p14="http://schemas.microsoft.com/office/powerpoint/2010/main" val="1292808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C1EDA-642E-4B8E-BB71-7727970F46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EFF4EE9-7AEE-49D7-BB69-95F4169AD6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7D08157-F936-4FA9-A191-C9D1B3B736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EA5069-7075-4A07-AD0C-0E4370EB5872}"/>
              </a:ext>
            </a:extLst>
          </p:cNvPr>
          <p:cNvSpPr>
            <a:spLocks noGrp="1"/>
          </p:cNvSpPr>
          <p:nvPr>
            <p:ph type="dt" sz="half" idx="10"/>
          </p:nvPr>
        </p:nvSpPr>
        <p:spPr/>
        <p:txBody>
          <a:bodyPr/>
          <a:lstStyle/>
          <a:p>
            <a:fld id="{C495D099-1C35-478A-9F1E-877BAE7EEB4A}" type="datetimeFigureOut">
              <a:rPr lang="en-IN" smtClean="0"/>
              <a:t>26-06-2020</a:t>
            </a:fld>
            <a:endParaRPr lang="en-IN"/>
          </a:p>
        </p:txBody>
      </p:sp>
      <p:sp>
        <p:nvSpPr>
          <p:cNvPr id="6" name="Footer Placeholder 5">
            <a:extLst>
              <a:ext uri="{FF2B5EF4-FFF2-40B4-BE49-F238E27FC236}">
                <a16:creationId xmlns:a16="http://schemas.microsoft.com/office/drawing/2014/main" id="{3D9951B8-37B2-4D1F-B8FB-2FA1B12108C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DDDD02B-D576-4CB0-924D-98B326293AA2}"/>
              </a:ext>
            </a:extLst>
          </p:cNvPr>
          <p:cNvSpPr>
            <a:spLocks noGrp="1"/>
          </p:cNvSpPr>
          <p:nvPr>
            <p:ph type="sldNum" sz="quarter" idx="12"/>
          </p:nvPr>
        </p:nvSpPr>
        <p:spPr/>
        <p:txBody>
          <a:bodyPr/>
          <a:lstStyle/>
          <a:p>
            <a:fld id="{A6773AB1-915D-4014-868F-F9388E772C29}" type="slidenum">
              <a:rPr lang="en-IN" smtClean="0"/>
              <a:t>‹#›</a:t>
            </a:fld>
            <a:endParaRPr lang="en-IN"/>
          </a:p>
        </p:txBody>
      </p:sp>
    </p:spTree>
    <p:extLst>
      <p:ext uri="{BB962C8B-B14F-4D97-AF65-F5344CB8AC3E}">
        <p14:creationId xmlns:p14="http://schemas.microsoft.com/office/powerpoint/2010/main" val="497482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74EE7-60F7-4282-8E0B-A22B9745BC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2D0C8CD-3FAA-4CA0-A79B-6D7F5F6CAD6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687F43F-B189-4C2E-8276-0AE524DE36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A401E3-A221-46C6-AD62-0C952345C626}"/>
              </a:ext>
            </a:extLst>
          </p:cNvPr>
          <p:cNvSpPr>
            <a:spLocks noGrp="1"/>
          </p:cNvSpPr>
          <p:nvPr>
            <p:ph type="dt" sz="half" idx="10"/>
          </p:nvPr>
        </p:nvSpPr>
        <p:spPr/>
        <p:txBody>
          <a:bodyPr/>
          <a:lstStyle/>
          <a:p>
            <a:fld id="{C495D099-1C35-478A-9F1E-877BAE7EEB4A}" type="datetimeFigureOut">
              <a:rPr lang="en-IN" smtClean="0"/>
              <a:t>26-06-2020</a:t>
            </a:fld>
            <a:endParaRPr lang="en-IN"/>
          </a:p>
        </p:txBody>
      </p:sp>
      <p:sp>
        <p:nvSpPr>
          <p:cNvPr id="6" name="Footer Placeholder 5">
            <a:extLst>
              <a:ext uri="{FF2B5EF4-FFF2-40B4-BE49-F238E27FC236}">
                <a16:creationId xmlns:a16="http://schemas.microsoft.com/office/drawing/2014/main" id="{1FFB2E25-4C1A-4DEE-8464-0303F0E5A8E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C1DBF2E-75A9-4944-A319-0FCDB8D00303}"/>
              </a:ext>
            </a:extLst>
          </p:cNvPr>
          <p:cNvSpPr>
            <a:spLocks noGrp="1"/>
          </p:cNvSpPr>
          <p:nvPr>
            <p:ph type="sldNum" sz="quarter" idx="12"/>
          </p:nvPr>
        </p:nvSpPr>
        <p:spPr/>
        <p:txBody>
          <a:bodyPr/>
          <a:lstStyle/>
          <a:p>
            <a:fld id="{A6773AB1-915D-4014-868F-F9388E772C29}" type="slidenum">
              <a:rPr lang="en-IN" smtClean="0"/>
              <a:t>‹#›</a:t>
            </a:fld>
            <a:endParaRPr lang="en-IN"/>
          </a:p>
        </p:txBody>
      </p:sp>
    </p:spTree>
    <p:extLst>
      <p:ext uri="{BB962C8B-B14F-4D97-AF65-F5344CB8AC3E}">
        <p14:creationId xmlns:p14="http://schemas.microsoft.com/office/powerpoint/2010/main" val="31428276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4FA94EA-AD93-4733-BBF3-483B3E5CD0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C2A5567-C21D-4552-BBF7-C09CCBB7DF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2B5EC05-00FA-4665-BC1B-8896BEA16C7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95D099-1C35-478A-9F1E-877BAE7EEB4A}" type="datetimeFigureOut">
              <a:rPr lang="en-IN" smtClean="0"/>
              <a:t>26-06-2020</a:t>
            </a:fld>
            <a:endParaRPr lang="en-IN"/>
          </a:p>
        </p:txBody>
      </p:sp>
      <p:sp>
        <p:nvSpPr>
          <p:cNvPr id="5" name="Footer Placeholder 4">
            <a:extLst>
              <a:ext uri="{FF2B5EF4-FFF2-40B4-BE49-F238E27FC236}">
                <a16:creationId xmlns:a16="http://schemas.microsoft.com/office/drawing/2014/main" id="{46E48708-2E9E-46BE-9802-203D2CA7B97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71415A3-DE23-476B-8B36-71BCEAB12A1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773AB1-915D-4014-868F-F9388E772C29}" type="slidenum">
              <a:rPr lang="en-IN" smtClean="0"/>
              <a:t>‹#›</a:t>
            </a:fld>
            <a:endParaRPr lang="en-IN"/>
          </a:p>
        </p:txBody>
      </p:sp>
    </p:spTree>
    <p:extLst>
      <p:ext uri="{BB962C8B-B14F-4D97-AF65-F5344CB8AC3E}">
        <p14:creationId xmlns:p14="http://schemas.microsoft.com/office/powerpoint/2010/main" val="1848673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B4B8C-C3D1-4005-8C36-E72E53C4DE26}"/>
              </a:ext>
            </a:extLst>
          </p:cNvPr>
          <p:cNvSpPr>
            <a:spLocks noGrp="1"/>
          </p:cNvSpPr>
          <p:nvPr>
            <p:ph type="title"/>
          </p:nvPr>
        </p:nvSpPr>
        <p:spPr>
          <a:xfrm>
            <a:off x="0" y="1"/>
            <a:ext cx="12192000" cy="6858000"/>
          </a:xfrm>
          <a:solidFill>
            <a:schemeClr val="accent1">
              <a:lumMod val="60000"/>
              <a:lumOff val="40000"/>
            </a:schemeClr>
          </a:solidFill>
        </p:spPr>
        <p:txBody>
          <a:bodyPr>
            <a:normAutofit/>
          </a:bodyPr>
          <a:lstStyle/>
          <a:p>
            <a:pPr algn="ctr"/>
            <a:r>
              <a:rPr lang="en-IN" b="1" dirty="0"/>
              <a:t>CASE STUDY - NETWORKING </a:t>
            </a:r>
            <a:br>
              <a:rPr lang="en-IN" dirty="0"/>
            </a:br>
            <a:r>
              <a:rPr lang="en-IN" b="1" dirty="0"/>
              <a:t>NETWORK INTRUSION DETECTION </a:t>
            </a:r>
            <a:endParaRPr lang="en-IN" sz="5400" b="1" dirty="0"/>
          </a:p>
        </p:txBody>
      </p:sp>
    </p:spTree>
    <p:extLst>
      <p:ext uri="{BB962C8B-B14F-4D97-AF65-F5344CB8AC3E}">
        <p14:creationId xmlns:p14="http://schemas.microsoft.com/office/powerpoint/2010/main" val="8626737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5DC067-403A-4F7A-BD74-7F8A4DF3D438}"/>
              </a:ext>
            </a:extLst>
          </p:cNvPr>
          <p:cNvSpPr>
            <a:spLocks noGrp="1"/>
          </p:cNvSpPr>
          <p:nvPr>
            <p:ph idx="1"/>
          </p:nvPr>
        </p:nvSpPr>
        <p:spPr>
          <a:xfrm>
            <a:off x="106680" y="1336431"/>
            <a:ext cx="2567228" cy="5064089"/>
          </a:xfrm>
        </p:spPr>
        <p:txBody>
          <a:bodyPr>
            <a:normAutofit/>
          </a:bodyPr>
          <a:lstStyle/>
          <a:p>
            <a:r>
              <a:rPr lang="en-US" sz="1600" dirty="0" err="1"/>
              <a:t>dst_host_rerror_rate</a:t>
            </a:r>
            <a:r>
              <a:rPr lang="en-US" sz="1600" dirty="0"/>
              <a:t> is highly correlated with </a:t>
            </a:r>
            <a:r>
              <a:rPr lang="en-US" sz="1600" dirty="0" err="1"/>
              <a:t>dst_host_srv_rerror_rate</a:t>
            </a:r>
            <a:r>
              <a:rPr lang="en-US" sz="1600" dirty="0"/>
              <a:t>, </a:t>
            </a:r>
            <a:r>
              <a:rPr lang="en-US" sz="1600" dirty="0" err="1"/>
              <a:t>rerror_rate</a:t>
            </a:r>
            <a:r>
              <a:rPr lang="en-US" sz="1600" dirty="0"/>
              <a:t>, </a:t>
            </a:r>
            <a:r>
              <a:rPr lang="en-US" sz="1600" dirty="0" err="1"/>
              <a:t>srv_rerror_rate</a:t>
            </a:r>
            <a:r>
              <a:rPr lang="en-US" sz="1600" dirty="0"/>
              <a:t>, </a:t>
            </a:r>
            <a:r>
              <a:rPr lang="en-US" sz="1600" dirty="0" err="1"/>
              <a:t>flag_REJ</a:t>
            </a:r>
            <a:endParaRPr lang="en-US" sz="1600" dirty="0"/>
          </a:p>
          <a:p>
            <a:r>
              <a:rPr lang="en-US" sz="1600" dirty="0" err="1"/>
              <a:t>dst_host_serror_rate</a:t>
            </a:r>
            <a:r>
              <a:rPr lang="en-US" sz="1600" dirty="0"/>
              <a:t> is highly correlated with </a:t>
            </a:r>
            <a:r>
              <a:rPr lang="en-US" sz="1600" dirty="0" err="1"/>
              <a:t>dst_host_srv_serror_rate</a:t>
            </a:r>
            <a:r>
              <a:rPr lang="en-US" sz="1600" dirty="0"/>
              <a:t>, </a:t>
            </a:r>
            <a:r>
              <a:rPr lang="en-US" sz="1600" dirty="0" err="1"/>
              <a:t>serror_rate</a:t>
            </a:r>
            <a:r>
              <a:rPr lang="en-US" sz="1600" dirty="0"/>
              <a:t>, </a:t>
            </a:r>
            <a:r>
              <a:rPr lang="en-US" sz="1600" dirty="0" err="1"/>
              <a:t>srv_serror_rate</a:t>
            </a:r>
            <a:r>
              <a:rPr lang="en-US" sz="1600" dirty="0"/>
              <a:t>, flag_S0</a:t>
            </a:r>
          </a:p>
          <a:p>
            <a:r>
              <a:rPr lang="en-US" sz="1600" dirty="0" err="1"/>
              <a:t>dst_host_srv_serror_rate</a:t>
            </a:r>
            <a:r>
              <a:rPr lang="en-US" sz="1600" dirty="0"/>
              <a:t> is highly correlated with </a:t>
            </a:r>
            <a:r>
              <a:rPr lang="en-US" sz="1600" dirty="0" err="1"/>
              <a:t>dst_host_serror_rate</a:t>
            </a:r>
            <a:r>
              <a:rPr lang="en-US" sz="1600" dirty="0"/>
              <a:t>, </a:t>
            </a:r>
            <a:r>
              <a:rPr lang="en-US" sz="1600" dirty="0" err="1"/>
              <a:t>serror_rate</a:t>
            </a:r>
            <a:r>
              <a:rPr lang="en-US" sz="1600" dirty="0"/>
              <a:t>, </a:t>
            </a:r>
            <a:r>
              <a:rPr lang="en-US" sz="1600" dirty="0" err="1"/>
              <a:t>srv_serror_rate</a:t>
            </a:r>
            <a:r>
              <a:rPr lang="en-US" sz="1600" dirty="0"/>
              <a:t>, flag_S0</a:t>
            </a:r>
          </a:p>
          <a:p>
            <a:r>
              <a:rPr lang="en-US" sz="1600" dirty="0"/>
              <a:t>Some of these could be dropped.</a:t>
            </a:r>
          </a:p>
          <a:p>
            <a:endParaRPr lang="en-IN" sz="1200" dirty="0"/>
          </a:p>
        </p:txBody>
      </p:sp>
      <p:sp>
        <p:nvSpPr>
          <p:cNvPr id="8" name="Title 1">
            <a:extLst>
              <a:ext uri="{FF2B5EF4-FFF2-40B4-BE49-F238E27FC236}">
                <a16:creationId xmlns:a16="http://schemas.microsoft.com/office/drawing/2014/main" id="{2CE7CF5B-9139-4CA2-9805-D654DEA1BBA9}"/>
              </a:ext>
            </a:extLst>
          </p:cNvPr>
          <p:cNvSpPr txBox="1">
            <a:spLocks/>
          </p:cNvSpPr>
          <p:nvPr/>
        </p:nvSpPr>
        <p:spPr>
          <a:xfrm>
            <a:off x="106680" y="124350"/>
            <a:ext cx="11978639" cy="619612"/>
          </a:xfrm>
          <a:prstGeom prst="rect">
            <a:avLst/>
          </a:prstGeom>
          <a:solidFill>
            <a:schemeClr val="accent1">
              <a:lumMod val="60000"/>
              <a:lumOff val="40000"/>
            </a:schemeClr>
          </a:solidFill>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t>Data audit and preparation</a:t>
            </a:r>
          </a:p>
        </p:txBody>
      </p:sp>
      <p:pic>
        <p:nvPicPr>
          <p:cNvPr id="2" name="Picture 1">
            <a:extLst>
              <a:ext uri="{FF2B5EF4-FFF2-40B4-BE49-F238E27FC236}">
                <a16:creationId xmlns:a16="http://schemas.microsoft.com/office/drawing/2014/main" id="{3326A3FC-0BCA-4F98-B904-C3783FE6CCF6}"/>
              </a:ext>
            </a:extLst>
          </p:cNvPr>
          <p:cNvPicPr>
            <a:picLocks noChangeAspect="1"/>
          </p:cNvPicPr>
          <p:nvPr/>
        </p:nvPicPr>
        <p:blipFill>
          <a:blip r:embed="rId2"/>
          <a:stretch>
            <a:fillRect/>
          </a:stretch>
        </p:blipFill>
        <p:spPr>
          <a:xfrm>
            <a:off x="2673908" y="787791"/>
            <a:ext cx="9518092" cy="5769633"/>
          </a:xfrm>
          <a:prstGeom prst="rect">
            <a:avLst/>
          </a:prstGeom>
        </p:spPr>
      </p:pic>
    </p:spTree>
    <p:extLst>
      <p:ext uri="{BB962C8B-B14F-4D97-AF65-F5344CB8AC3E}">
        <p14:creationId xmlns:p14="http://schemas.microsoft.com/office/powerpoint/2010/main" val="25227452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D7F2D-A1E3-4AB7-924C-712728EAEEA8}"/>
              </a:ext>
            </a:extLst>
          </p:cNvPr>
          <p:cNvSpPr>
            <a:spLocks noGrp="1"/>
          </p:cNvSpPr>
          <p:nvPr>
            <p:ph type="title"/>
          </p:nvPr>
        </p:nvSpPr>
        <p:spPr>
          <a:xfrm>
            <a:off x="106679" y="154111"/>
            <a:ext cx="11978639" cy="619612"/>
          </a:xfrm>
          <a:solidFill>
            <a:schemeClr val="accent1">
              <a:lumMod val="60000"/>
              <a:lumOff val="40000"/>
            </a:schemeClr>
          </a:solidFill>
        </p:spPr>
        <p:txBody>
          <a:bodyPr>
            <a:normAutofit fontScale="90000"/>
          </a:bodyPr>
          <a:lstStyle/>
          <a:p>
            <a:r>
              <a:rPr lang="en-IN" dirty="0"/>
              <a:t>Feature Engineering</a:t>
            </a:r>
          </a:p>
        </p:txBody>
      </p:sp>
      <p:sp>
        <p:nvSpPr>
          <p:cNvPr id="3" name="Content Placeholder 2">
            <a:extLst>
              <a:ext uri="{FF2B5EF4-FFF2-40B4-BE49-F238E27FC236}">
                <a16:creationId xmlns:a16="http://schemas.microsoft.com/office/drawing/2014/main" id="{795DC067-403A-4F7A-BD74-7F8A4DF3D438}"/>
              </a:ext>
            </a:extLst>
          </p:cNvPr>
          <p:cNvSpPr>
            <a:spLocks noGrp="1"/>
          </p:cNvSpPr>
          <p:nvPr>
            <p:ph idx="1"/>
          </p:nvPr>
        </p:nvSpPr>
        <p:spPr>
          <a:xfrm>
            <a:off x="106680" y="787791"/>
            <a:ext cx="11978639" cy="6008784"/>
          </a:xfrm>
        </p:spPr>
        <p:txBody>
          <a:bodyPr>
            <a:normAutofit/>
          </a:bodyPr>
          <a:lstStyle/>
          <a:p>
            <a:pPr marL="0" indent="0">
              <a:buNone/>
            </a:pPr>
            <a:endParaRPr lang="en-US" sz="2000" dirty="0"/>
          </a:p>
          <a:p>
            <a:endParaRPr lang="en-US" sz="2400" dirty="0"/>
          </a:p>
          <a:p>
            <a:endParaRPr lang="en-IN" sz="2400" dirty="0"/>
          </a:p>
        </p:txBody>
      </p:sp>
      <p:sp>
        <p:nvSpPr>
          <p:cNvPr id="12" name="Plus Sign 11">
            <a:extLst>
              <a:ext uri="{FF2B5EF4-FFF2-40B4-BE49-F238E27FC236}">
                <a16:creationId xmlns:a16="http://schemas.microsoft.com/office/drawing/2014/main" id="{A3480A9D-E935-4A0B-BCA7-28FDB29733D9}"/>
              </a:ext>
            </a:extLst>
          </p:cNvPr>
          <p:cNvSpPr/>
          <p:nvPr/>
        </p:nvSpPr>
        <p:spPr>
          <a:xfrm>
            <a:off x="5919786" y="2706464"/>
            <a:ext cx="570912" cy="703385"/>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Arrow: Right 9">
            <a:extLst>
              <a:ext uri="{FF2B5EF4-FFF2-40B4-BE49-F238E27FC236}">
                <a16:creationId xmlns:a16="http://schemas.microsoft.com/office/drawing/2014/main" id="{CD99EA3B-893D-46CC-9CCE-AAAC83C5F5CB}"/>
              </a:ext>
            </a:extLst>
          </p:cNvPr>
          <p:cNvSpPr/>
          <p:nvPr/>
        </p:nvSpPr>
        <p:spPr>
          <a:xfrm>
            <a:off x="8945187" y="2840106"/>
            <a:ext cx="672907" cy="4360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8" name="Table 7">
            <a:extLst>
              <a:ext uri="{FF2B5EF4-FFF2-40B4-BE49-F238E27FC236}">
                <a16:creationId xmlns:a16="http://schemas.microsoft.com/office/drawing/2014/main" id="{CEEC6FC7-9759-4C72-9E0B-8F8ED7F8B3CF}"/>
              </a:ext>
            </a:extLst>
          </p:cNvPr>
          <p:cNvGraphicFramePr>
            <a:graphicFrameLocks noGrp="1"/>
          </p:cNvGraphicFramePr>
          <p:nvPr>
            <p:extLst>
              <p:ext uri="{D42A27DB-BD31-4B8C-83A1-F6EECF244321}">
                <p14:modId xmlns:p14="http://schemas.microsoft.com/office/powerpoint/2010/main" val="1526908150"/>
              </p:ext>
            </p:extLst>
          </p:nvPr>
        </p:nvGraphicFramePr>
        <p:xfrm>
          <a:off x="330238" y="1069912"/>
          <a:ext cx="2011083" cy="4148433"/>
        </p:xfrm>
        <a:graphic>
          <a:graphicData uri="http://schemas.openxmlformats.org/drawingml/2006/table">
            <a:tbl>
              <a:tblPr/>
              <a:tblGrid>
                <a:gridCol w="1251104">
                  <a:extLst>
                    <a:ext uri="{9D8B030D-6E8A-4147-A177-3AD203B41FA5}">
                      <a16:colId xmlns:a16="http://schemas.microsoft.com/office/drawing/2014/main" val="1188551994"/>
                    </a:ext>
                  </a:extLst>
                </a:gridCol>
                <a:gridCol w="759979">
                  <a:extLst>
                    <a:ext uri="{9D8B030D-6E8A-4147-A177-3AD203B41FA5}">
                      <a16:colId xmlns:a16="http://schemas.microsoft.com/office/drawing/2014/main" val="3284480763"/>
                    </a:ext>
                  </a:extLst>
                </a:gridCol>
              </a:tblGrid>
              <a:tr h="215430">
                <a:tc gridSpan="2">
                  <a:txBody>
                    <a:bodyPr/>
                    <a:lstStyle/>
                    <a:p>
                      <a:pPr algn="ctr" fontAlgn="ctr"/>
                      <a:r>
                        <a:rPr lang="en-IN" sz="1100" b="1" i="0" u="none" strike="noStrike">
                          <a:solidFill>
                            <a:srgbClr val="000000"/>
                          </a:solidFill>
                          <a:effectLst/>
                          <a:latin typeface="Calibri" panose="020F0502020204030204" pitchFamily="34" charset="0"/>
                        </a:rPr>
                        <a:t>Univariate Regression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IN"/>
                    </a:p>
                  </a:txBody>
                  <a:tcPr/>
                </a:tc>
                <a:extLst>
                  <a:ext uri="{0D108BD9-81ED-4DB2-BD59-A6C34878D82A}">
                    <a16:rowId xmlns:a16="http://schemas.microsoft.com/office/drawing/2014/main" val="3701264024"/>
                  </a:ext>
                </a:extLst>
              </a:tr>
              <a:tr h="215430">
                <a:tc>
                  <a:txBody>
                    <a:bodyPr/>
                    <a:lstStyle/>
                    <a:p>
                      <a:pPr algn="l" fontAlgn="ctr"/>
                      <a:r>
                        <a:rPr lang="en-IN" sz="1100" b="1" i="0" u="none" strike="noStrike">
                          <a:solidFill>
                            <a:srgbClr val="000000"/>
                          </a:solidFill>
                          <a:effectLst/>
                          <a:latin typeface="Calibri" panose="020F0502020204030204" pitchFamily="34" charset="0"/>
                        </a:rPr>
                        <a:t>VariableName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1100" b="1" i="0" u="none" strike="noStrike">
                          <a:solidFill>
                            <a:srgbClr val="000000"/>
                          </a:solidFill>
                          <a:effectLst/>
                          <a:latin typeface="Calibri" panose="020F0502020204030204" pitchFamily="34" charset="0"/>
                        </a:rPr>
                        <a:t>SomersD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4491643"/>
                  </a:ext>
                </a:extLst>
              </a:tr>
              <a:tr h="215430">
                <a:tc>
                  <a:txBody>
                    <a:bodyPr/>
                    <a:lstStyle/>
                    <a:p>
                      <a:pPr algn="l" fontAlgn="b"/>
                      <a:r>
                        <a:rPr lang="en-IN" sz="1100" b="0" i="0" u="none" strike="noStrike">
                          <a:solidFill>
                            <a:srgbClr val="9C0006"/>
                          </a:solidFill>
                          <a:effectLst/>
                          <a:latin typeface="Calibri" panose="020F0502020204030204" pitchFamily="34" charset="0"/>
                        </a:rPr>
                        <a:t>dst_bytes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7CE"/>
                    </a:solidFill>
                  </a:tcPr>
                </a:tc>
                <a:tc>
                  <a:txBody>
                    <a:bodyPr/>
                    <a:lstStyle/>
                    <a:p>
                      <a:pPr algn="r" fontAlgn="b"/>
                      <a:r>
                        <a:rPr lang="en-IN" sz="1100" b="0" i="0" u="none" strike="noStrike">
                          <a:solidFill>
                            <a:srgbClr val="000000"/>
                          </a:solidFill>
                          <a:effectLst/>
                          <a:latin typeface="Calibri" panose="020F0502020204030204" pitchFamily="34" charset="0"/>
                        </a:rPr>
                        <a:t>0.799057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87338982"/>
                  </a:ext>
                </a:extLst>
              </a:tr>
              <a:tr h="215430">
                <a:tc>
                  <a:txBody>
                    <a:bodyPr/>
                    <a:lstStyle/>
                    <a:p>
                      <a:pPr algn="l" fontAlgn="b"/>
                      <a:r>
                        <a:rPr lang="en-IN" sz="1100" b="0" i="0" u="none" strike="noStrike">
                          <a:solidFill>
                            <a:srgbClr val="9C0006"/>
                          </a:solidFill>
                          <a:effectLst/>
                          <a:latin typeface="Calibri" panose="020F0502020204030204" pitchFamily="34" charset="0"/>
                        </a:rPr>
                        <a:t>dst_host_srv_count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7CE"/>
                    </a:solidFill>
                  </a:tcPr>
                </a:tc>
                <a:tc>
                  <a:txBody>
                    <a:bodyPr/>
                    <a:lstStyle/>
                    <a:p>
                      <a:pPr algn="r" fontAlgn="b"/>
                      <a:r>
                        <a:rPr lang="en-IN" sz="1100" b="0" i="0" u="none" strike="noStrike">
                          <a:solidFill>
                            <a:srgbClr val="000000"/>
                          </a:solidFill>
                          <a:effectLst/>
                          <a:latin typeface="Calibri" panose="020F0502020204030204" pitchFamily="34" charset="0"/>
                        </a:rPr>
                        <a:t>0.784964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0620841"/>
                  </a:ext>
                </a:extLst>
              </a:tr>
              <a:tr h="215430">
                <a:tc>
                  <a:txBody>
                    <a:bodyPr/>
                    <a:lstStyle/>
                    <a:p>
                      <a:pPr algn="l" fontAlgn="b"/>
                      <a:r>
                        <a:rPr lang="en-IN" sz="1100" b="0" i="0" u="none" strike="noStrike">
                          <a:solidFill>
                            <a:srgbClr val="9C0006"/>
                          </a:solidFill>
                          <a:effectLst/>
                          <a:latin typeface="Calibri" panose="020F0502020204030204" pitchFamily="34" charset="0"/>
                        </a:rPr>
                        <a:t>same_srv_rate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7CE"/>
                    </a:solidFill>
                  </a:tcPr>
                </a:tc>
                <a:tc>
                  <a:txBody>
                    <a:bodyPr/>
                    <a:lstStyle/>
                    <a:p>
                      <a:pPr algn="r" fontAlgn="b"/>
                      <a:r>
                        <a:rPr lang="en-IN" sz="1100" b="0" i="0" u="none" strike="noStrike">
                          <a:solidFill>
                            <a:srgbClr val="000000"/>
                          </a:solidFill>
                          <a:effectLst/>
                          <a:latin typeface="Calibri" panose="020F0502020204030204" pitchFamily="34" charset="0"/>
                        </a:rPr>
                        <a:t>0.747816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25095794"/>
                  </a:ext>
                </a:extLst>
              </a:tr>
              <a:tr h="215430">
                <a:tc>
                  <a:txBody>
                    <a:bodyPr/>
                    <a:lstStyle/>
                    <a:p>
                      <a:pPr algn="l" fontAlgn="b"/>
                      <a:r>
                        <a:rPr lang="en-IN" sz="1100" b="0" i="0" u="none" strike="noStrike">
                          <a:solidFill>
                            <a:srgbClr val="9C0006"/>
                          </a:solidFill>
                          <a:effectLst/>
                          <a:latin typeface="Calibri" panose="020F0502020204030204" pitchFamily="34" charset="0"/>
                        </a:rPr>
                        <a:t>flag_SF</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7CE"/>
                    </a:solidFill>
                  </a:tcPr>
                </a:tc>
                <a:tc>
                  <a:txBody>
                    <a:bodyPr/>
                    <a:lstStyle/>
                    <a:p>
                      <a:pPr algn="r" fontAlgn="b"/>
                      <a:r>
                        <a:rPr lang="en-IN" sz="1100" b="0" i="0" u="none" strike="noStrike">
                          <a:solidFill>
                            <a:srgbClr val="000000"/>
                          </a:solidFill>
                          <a:effectLst/>
                          <a:latin typeface="Calibri" panose="020F0502020204030204" pitchFamily="34" charset="0"/>
                        </a:rPr>
                        <a:t>0.744312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70933138"/>
                  </a:ext>
                </a:extLst>
              </a:tr>
              <a:tr h="399011">
                <a:tc>
                  <a:txBody>
                    <a:bodyPr/>
                    <a:lstStyle/>
                    <a:p>
                      <a:pPr algn="l" fontAlgn="b"/>
                      <a:r>
                        <a:rPr lang="en-US" sz="1100" b="0" i="0" u="none" strike="noStrike" dirty="0" err="1">
                          <a:solidFill>
                            <a:srgbClr val="9C0006"/>
                          </a:solidFill>
                          <a:effectLst/>
                          <a:latin typeface="Calibri" panose="020F0502020204030204" pitchFamily="34" charset="0"/>
                        </a:rPr>
                        <a:t>dst_host_same_srv_rate</a:t>
                      </a:r>
                      <a:endParaRPr lang="en-US" sz="1100" b="0" i="0" u="none" strike="noStrike" dirty="0">
                        <a:solidFill>
                          <a:srgbClr val="9C0006"/>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7CE"/>
                    </a:solidFill>
                  </a:tcPr>
                </a:tc>
                <a:tc>
                  <a:txBody>
                    <a:bodyPr/>
                    <a:lstStyle/>
                    <a:p>
                      <a:pPr algn="r" fontAlgn="b"/>
                      <a:r>
                        <a:rPr lang="en-IN" sz="1100" b="0" i="0" u="none" strike="noStrike">
                          <a:solidFill>
                            <a:srgbClr val="000000"/>
                          </a:solidFill>
                          <a:effectLst/>
                          <a:latin typeface="Calibri" panose="020F0502020204030204" pitchFamily="34" charset="0"/>
                        </a:rPr>
                        <a:t>0.730698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93550635"/>
                  </a:ext>
                </a:extLst>
              </a:tr>
              <a:tr h="215430">
                <a:tc>
                  <a:txBody>
                    <a:bodyPr/>
                    <a:lstStyle/>
                    <a:p>
                      <a:pPr algn="l" fontAlgn="b"/>
                      <a:r>
                        <a:rPr lang="en-IN" sz="1100" b="0" i="0" u="none" strike="noStrike">
                          <a:solidFill>
                            <a:srgbClr val="9C0006"/>
                          </a:solidFill>
                          <a:effectLst/>
                          <a:latin typeface="Calibri" panose="020F0502020204030204" pitchFamily="34" charset="0"/>
                        </a:rPr>
                        <a:t>diff_srv_rate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7CE"/>
                    </a:solidFill>
                  </a:tcPr>
                </a:tc>
                <a:tc>
                  <a:txBody>
                    <a:bodyPr/>
                    <a:lstStyle/>
                    <a:p>
                      <a:pPr algn="r" fontAlgn="b"/>
                      <a:r>
                        <a:rPr lang="en-IN" sz="1100" b="0" i="0" u="none" strike="noStrike">
                          <a:solidFill>
                            <a:srgbClr val="000000"/>
                          </a:solidFill>
                          <a:effectLst/>
                          <a:latin typeface="Calibri" panose="020F0502020204030204" pitchFamily="34" charset="0"/>
                        </a:rPr>
                        <a:t>0.689471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15437417"/>
                  </a:ext>
                </a:extLst>
              </a:tr>
              <a:tr h="215430">
                <a:tc>
                  <a:txBody>
                    <a:bodyPr/>
                    <a:lstStyle/>
                    <a:p>
                      <a:pPr algn="l" fontAlgn="b"/>
                      <a:r>
                        <a:rPr lang="en-IN" sz="1100" b="0" i="0" u="none" strike="noStrike">
                          <a:solidFill>
                            <a:srgbClr val="9C0006"/>
                          </a:solidFill>
                          <a:effectLst/>
                          <a:latin typeface="Calibri" panose="020F0502020204030204" pitchFamily="34" charset="0"/>
                        </a:rPr>
                        <a:t>logged_in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7CE"/>
                    </a:solidFill>
                  </a:tcPr>
                </a:tc>
                <a:tc>
                  <a:txBody>
                    <a:bodyPr/>
                    <a:lstStyle/>
                    <a:p>
                      <a:pPr algn="r" fontAlgn="b"/>
                      <a:r>
                        <a:rPr lang="en-IN" sz="1100" b="0" i="0" u="none" strike="noStrike">
                          <a:solidFill>
                            <a:srgbClr val="000000"/>
                          </a:solidFill>
                          <a:effectLst/>
                          <a:latin typeface="Calibri" panose="020F0502020204030204" pitchFamily="34" charset="0"/>
                        </a:rPr>
                        <a:t>0.676629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87019408"/>
                  </a:ext>
                </a:extLst>
              </a:tr>
              <a:tr h="334855">
                <a:tc>
                  <a:txBody>
                    <a:bodyPr/>
                    <a:lstStyle/>
                    <a:p>
                      <a:pPr algn="l" fontAlgn="b"/>
                      <a:r>
                        <a:rPr lang="en-US" sz="1100" b="0" i="0" u="none" strike="noStrike" dirty="0" err="1">
                          <a:solidFill>
                            <a:srgbClr val="9C0006"/>
                          </a:solidFill>
                          <a:effectLst/>
                          <a:latin typeface="Calibri" panose="020F0502020204030204" pitchFamily="34" charset="0"/>
                        </a:rPr>
                        <a:t>dst_host_diff_srv_rate</a:t>
                      </a:r>
                      <a:endParaRPr lang="en-US" sz="1100" b="0" i="0" u="none" strike="noStrike" dirty="0">
                        <a:solidFill>
                          <a:srgbClr val="9C0006"/>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7CE"/>
                    </a:solidFill>
                  </a:tcPr>
                </a:tc>
                <a:tc>
                  <a:txBody>
                    <a:bodyPr/>
                    <a:lstStyle/>
                    <a:p>
                      <a:pPr algn="r" fontAlgn="b"/>
                      <a:r>
                        <a:rPr lang="en-IN" sz="1100" b="0" i="0" u="none" strike="noStrike">
                          <a:solidFill>
                            <a:srgbClr val="000000"/>
                          </a:solidFill>
                          <a:effectLst/>
                          <a:latin typeface="Calibri" panose="020F0502020204030204" pitchFamily="34" charset="0"/>
                        </a:rPr>
                        <a:t>0.653356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51771881"/>
                  </a:ext>
                </a:extLst>
              </a:tr>
              <a:tr h="215430">
                <a:tc>
                  <a:txBody>
                    <a:bodyPr/>
                    <a:lstStyle/>
                    <a:p>
                      <a:pPr algn="l" fontAlgn="b"/>
                      <a:r>
                        <a:rPr lang="en-IN" sz="1100" b="0" i="0" u="none" strike="noStrike">
                          <a:solidFill>
                            <a:srgbClr val="9C0006"/>
                          </a:solidFill>
                          <a:effectLst/>
                          <a:latin typeface="Calibri" panose="020F0502020204030204" pitchFamily="34" charset="0"/>
                        </a:rPr>
                        <a:t>count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7CE"/>
                    </a:solidFill>
                  </a:tcPr>
                </a:tc>
                <a:tc>
                  <a:txBody>
                    <a:bodyPr/>
                    <a:lstStyle/>
                    <a:p>
                      <a:pPr algn="r" fontAlgn="b"/>
                      <a:r>
                        <a:rPr lang="en-IN" sz="1100" b="0" i="0" u="none" strike="noStrike">
                          <a:solidFill>
                            <a:srgbClr val="000000"/>
                          </a:solidFill>
                          <a:effectLst/>
                          <a:latin typeface="Calibri" panose="020F0502020204030204" pitchFamily="34" charset="0"/>
                        </a:rPr>
                        <a:t>0.641607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65741400"/>
                  </a:ext>
                </a:extLst>
              </a:tr>
              <a:tr h="215430">
                <a:tc>
                  <a:txBody>
                    <a:bodyPr/>
                    <a:lstStyle/>
                    <a:p>
                      <a:pPr algn="l" fontAlgn="b"/>
                      <a:r>
                        <a:rPr lang="en-IN" sz="1100" b="0" i="0" u="none" strike="noStrike">
                          <a:solidFill>
                            <a:srgbClr val="9C0006"/>
                          </a:solidFill>
                          <a:effectLst/>
                          <a:latin typeface="Calibri" panose="020F0502020204030204" pitchFamily="34" charset="0"/>
                        </a:rPr>
                        <a:t>dst_host_serror_rate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7CE"/>
                    </a:solidFill>
                  </a:tcPr>
                </a:tc>
                <a:tc>
                  <a:txBody>
                    <a:bodyPr/>
                    <a:lstStyle/>
                    <a:p>
                      <a:pPr algn="r" fontAlgn="b"/>
                      <a:r>
                        <a:rPr lang="en-IN" sz="1100" b="0" i="0" u="none" strike="noStrike">
                          <a:solidFill>
                            <a:srgbClr val="000000"/>
                          </a:solidFill>
                          <a:effectLst/>
                          <a:latin typeface="Calibri" panose="020F0502020204030204" pitchFamily="34" charset="0"/>
                        </a:rPr>
                        <a:t>0.622378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20762890"/>
                  </a:ext>
                </a:extLst>
              </a:tr>
              <a:tr h="215430">
                <a:tc>
                  <a:txBody>
                    <a:bodyPr/>
                    <a:lstStyle/>
                    <a:p>
                      <a:pPr algn="l" fontAlgn="b"/>
                      <a:r>
                        <a:rPr lang="en-IN" sz="1100" b="0" i="0" u="none" strike="noStrike">
                          <a:solidFill>
                            <a:srgbClr val="000000"/>
                          </a:solidFill>
                          <a:effectLst/>
                          <a:latin typeface="Calibri" panose="020F0502020204030204" pitchFamily="34" charset="0"/>
                        </a:rPr>
                        <a:t>serror_rate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0.612409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80172214"/>
                  </a:ext>
                </a:extLst>
              </a:tr>
              <a:tr h="215430">
                <a:tc>
                  <a:txBody>
                    <a:bodyPr/>
                    <a:lstStyle/>
                    <a:p>
                      <a:pPr algn="l" fontAlgn="b"/>
                      <a:r>
                        <a:rPr lang="en-IN" sz="1100" b="0" i="0" u="none" strike="noStrike">
                          <a:solidFill>
                            <a:srgbClr val="000000"/>
                          </a:solidFill>
                          <a:effectLst/>
                          <a:latin typeface="Calibri" panose="020F0502020204030204" pitchFamily="34" charset="0"/>
                        </a:rPr>
                        <a:t>flag_S0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0.583128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5337515"/>
                  </a:ext>
                </a:extLst>
              </a:tr>
              <a:tr h="215430">
                <a:tc>
                  <a:txBody>
                    <a:bodyPr/>
                    <a:lstStyle/>
                    <a:p>
                      <a:pPr algn="l" fontAlgn="ctr"/>
                      <a:r>
                        <a:rPr lang="en-IN" sz="1100" b="0" i="0" u="none" strike="noStrike">
                          <a:solidFill>
                            <a:srgbClr val="000000"/>
                          </a:solidFill>
                          <a:effectLst/>
                          <a:latin typeface="Calibri" panose="020F0502020204030204" pitchFamily="34" charset="0"/>
                        </a:rPr>
                        <a:t>srv_serror_rate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0.578183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81955724"/>
                  </a:ext>
                </a:extLst>
              </a:tr>
              <a:tr h="399011">
                <a:tc>
                  <a:txBody>
                    <a:bodyPr/>
                    <a:lstStyle/>
                    <a:p>
                      <a:pPr algn="l" fontAlgn="ctr"/>
                      <a:r>
                        <a:rPr lang="en-US" sz="1100" b="0" i="0" u="none" strike="noStrike">
                          <a:solidFill>
                            <a:srgbClr val="000000"/>
                          </a:solidFill>
                          <a:effectLst/>
                          <a:latin typeface="Calibri" panose="020F0502020204030204" pitchFamily="34" charset="0"/>
                        </a:rPr>
                        <a:t>dst_host_srv_serror_rate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dirty="0">
                          <a:solidFill>
                            <a:srgbClr val="000000"/>
                          </a:solidFill>
                          <a:effectLst/>
                          <a:latin typeface="Calibri" panose="020F0502020204030204" pitchFamily="34" charset="0"/>
                        </a:rPr>
                        <a:t>0.566805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76328146"/>
                  </a:ext>
                </a:extLst>
              </a:tr>
              <a:tr h="205016">
                <a:tc>
                  <a:txBody>
                    <a:bodyPr/>
                    <a:lstStyle/>
                    <a:p>
                      <a:pPr algn="l" fontAlgn="ctr"/>
                      <a:r>
                        <a:rPr lang="en-IN" sz="1100" b="0" i="0" u="none" strike="noStrike" dirty="0" err="1">
                          <a:solidFill>
                            <a:srgbClr val="000000"/>
                          </a:solidFill>
                          <a:effectLst/>
                          <a:latin typeface="Calibri" panose="020F0502020204030204" pitchFamily="34" charset="0"/>
                        </a:rPr>
                        <a:t>service_http</a:t>
                      </a:r>
                      <a:endParaRPr lang="en-IN" sz="11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dirty="0">
                          <a:solidFill>
                            <a:srgbClr val="000000"/>
                          </a:solidFill>
                          <a:effectLst/>
                          <a:latin typeface="Calibri" panose="020F0502020204030204" pitchFamily="34" charset="0"/>
                        </a:rPr>
                        <a:t>0.52597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59173615"/>
                  </a:ext>
                </a:extLst>
              </a:tr>
            </a:tbl>
          </a:graphicData>
        </a:graphic>
      </p:graphicFrame>
      <p:graphicFrame>
        <p:nvGraphicFramePr>
          <p:cNvPr id="11" name="Table 10">
            <a:extLst>
              <a:ext uri="{FF2B5EF4-FFF2-40B4-BE49-F238E27FC236}">
                <a16:creationId xmlns:a16="http://schemas.microsoft.com/office/drawing/2014/main" id="{0BF417C9-D9CC-4979-8C72-EA704148DDE3}"/>
              </a:ext>
            </a:extLst>
          </p:cNvPr>
          <p:cNvGraphicFramePr>
            <a:graphicFrameLocks noGrp="1"/>
          </p:cNvGraphicFramePr>
          <p:nvPr>
            <p:extLst>
              <p:ext uri="{D42A27DB-BD31-4B8C-83A1-F6EECF244321}">
                <p14:modId xmlns:p14="http://schemas.microsoft.com/office/powerpoint/2010/main" val="2863454378"/>
              </p:ext>
            </p:extLst>
          </p:nvPr>
        </p:nvGraphicFramePr>
        <p:xfrm>
          <a:off x="3601936" y="1069912"/>
          <a:ext cx="1934915" cy="4138482"/>
        </p:xfrm>
        <a:graphic>
          <a:graphicData uri="http://schemas.openxmlformats.org/drawingml/2006/table">
            <a:tbl>
              <a:tblPr/>
              <a:tblGrid>
                <a:gridCol w="1092321">
                  <a:extLst>
                    <a:ext uri="{9D8B030D-6E8A-4147-A177-3AD203B41FA5}">
                      <a16:colId xmlns:a16="http://schemas.microsoft.com/office/drawing/2014/main" val="750772040"/>
                    </a:ext>
                  </a:extLst>
                </a:gridCol>
                <a:gridCol w="842594">
                  <a:extLst>
                    <a:ext uri="{9D8B030D-6E8A-4147-A177-3AD203B41FA5}">
                      <a16:colId xmlns:a16="http://schemas.microsoft.com/office/drawing/2014/main" val="2893413312"/>
                    </a:ext>
                  </a:extLst>
                </a:gridCol>
              </a:tblGrid>
              <a:tr h="201561">
                <a:tc gridSpan="2">
                  <a:txBody>
                    <a:bodyPr/>
                    <a:lstStyle/>
                    <a:p>
                      <a:pPr algn="ctr" fontAlgn="ctr"/>
                      <a:r>
                        <a:rPr lang="en-IN" sz="1100" b="1" i="0" u="none" strike="noStrike">
                          <a:solidFill>
                            <a:srgbClr val="000000"/>
                          </a:solidFill>
                          <a:effectLst/>
                          <a:latin typeface="Calibri" panose="020F0502020204030204" pitchFamily="34" charset="0"/>
                        </a:rPr>
                        <a:t>Random Forest ranking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IN"/>
                    </a:p>
                  </a:txBody>
                  <a:tcPr/>
                </a:tc>
                <a:extLst>
                  <a:ext uri="{0D108BD9-81ED-4DB2-BD59-A6C34878D82A}">
                    <a16:rowId xmlns:a16="http://schemas.microsoft.com/office/drawing/2014/main" val="2714206663"/>
                  </a:ext>
                </a:extLst>
              </a:tr>
              <a:tr h="201561">
                <a:tc>
                  <a:txBody>
                    <a:bodyPr/>
                    <a:lstStyle/>
                    <a:p>
                      <a:pPr algn="l" fontAlgn="ctr"/>
                      <a:r>
                        <a:rPr lang="en-IN" sz="1100" b="1" i="0" u="none" strike="noStrike">
                          <a:solidFill>
                            <a:srgbClr val="000000"/>
                          </a:solidFill>
                          <a:effectLst/>
                          <a:latin typeface="Calibri" panose="020F0502020204030204" pitchFamily="34" charset="0"/>
                        </a:rPr>
                        <a:t>feature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1100" b="1" i="0" u="none" strike="noStrike">
                          <a:solidFill>
                            <a:srgbClr val="000000"/>
                          </a:solidFill>
                          <a:effectLst/>
                          <a:latin typeface="Calibri" panose="020F0502020204030204" pitchFamily="34" charset="0"/>
                        </a:rPr>
                        <a:t>importance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57219901"/>
                  </a:ext>
                </a:extLst>
              </a:tr>
              <a:tr h="201561">
                <a:tc>
                  <a:txBody>
                    <a:bodyPr/>
                    <a:lstStyle/>
                    <a:p>
                      <a:pPr algn="l" fontAlgn="b"/>
                      <a:r>
                        <a:rPr lang="en-IN" sz="1100" b="0" i="0" u="none" strike="noStrike">
                          <a:solidFill>
                            <a:srgbClr val="9C0006"/>
                          </a:solidFill>
                          <a:effectLst/>
                          <a:latin typeface="Calibri" panose="020F0502020204030204" pitchFamily="34" charset="0"/>
                        </a:rPr>
                        <a:t>src_bytes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7CE"/>
                    </a:solidFill>
                  </a:tcPr>
                </a:tc>
                <a:tc>
                  <a:txBody>
                    <a:bodyPr/>
                    <a:lstStyle/>
                    <a:p>
                      <a:pPr algn="r" fontAlgn="b"/>
                      <a:r>
                        <a:rPr lang="en-IN" sz="1100" b="0" i="0" u="none" strike="noStrike">
                          <a:solidFill>
                            <a:srgbClr val="000000"/>
                          </a:solidFill>
                          <a:effectLst/>
                          <a:latin typeface="Calibri" panose="020F0502020204030204" pitchFamily="34" charset="0"/>
                        </a:rPr>
                        <a:t>0.239264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21858341"/>
                  </a:ext>
                </a:extLst>
              </a:tr>
              <a:tr h="201561">
                <a:tc>
                  <a:txBody>
                    <a:bodyPr/>
                    <a:lstStyle/>
                    <a:p>
                      <a:pPr algn="l" fontAlgn="b"/>
                      <a:r>
                        <a:rPr lang="en-IN" sz="1100" b="0" i="0" u="none" strike="noStrike">
                          <a:solidFill>
                            <a:srgbClr val="9C0006"/>
                          </a:solidFill>
                          <a:effectLst/>
                          <a:latin typeface="Calibri" panose="020F0502020204030204" pitchFamily="34" charset="0"/>
                        </a:rPr>
                        <a:t>flag_SF</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7CE"/>
                    </a:solidFill>
                  </a:tcPr>
                </a:tc>
                <a:tc>
                  <a:txBody>
                    <a:bodyPr/>
                    <a:lstStyle/>
                    <a:p>
                      <a:pPr algn="r" fontAlgn="b"/>
                      <a:r>
                        <a:rPr lang="en-IN" sz="1100" b="0" i="0" u="none" strike="noStrike">
                          <a:solidFill>
                            <a:srgbClr val="000000"/>
                          </a:solidFill>
                          <a:effectLst/>
                          <a:latin typeface="Calibri" panose="020F0502020204030204" pitchFamily="34" charset="0"/>
                        </a:rPr>
                        <a:t>0.124855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31614968"/>
                  </a:ext>
                </a:extLst>
              </a:tr>
              <a:tr h="391128">
                <a:tc>
                  <a:txBody>
                    <a:bodyPr/>
                    <a:lstStyle/>
                    <a:p>
                      <a:pPr algn="l" fontAlgn="b"/>
                      <a:r>
                        <a:rPr lang="en-US" sz="1100" b="0" i="0" u="none" strike="noStrike">
                          <a:solidFill>
                            <a:srgbClr val="9C0006"/>
                          </a:solidFill>
                          <a:effectLst/>
                          <a:latin typeface="Calibri" panose="020F0502020204030204" pitchFamily="34" charset="0"/>
                        </a:rPr>
                        <a:t>dst_host_same_srv_rate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7CE"/>
                    </a:solidFill>
                  </a:tcPr>
                </a:tc>
                <a:tc>
                  <a:txBody>
                    <a:bodyPr/>
                    <a:lstStyle/>
                    <a:p>
                      <a:pPr algn="r" fontAlgn="b"/>
                      <a:r>
                        <a:rPr lang="en-IN" sz="1100" b="0" i="0" u="none" strike="noStrike">
                          <a:solidFill>
                            <a:srgbClr val="000000"/>
                          </a:solidFill>
                          <a:effectLst/>
                          <a:latin typeface="Calibri" panose="020F0502020204030204" pitchFamily="34" charset="0"/>
                        </a:rPr>
                        <a:t>0.115131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07454159"/>
                  </a:ext>
                </a:extLst>
              </a:tr>
              <a:tr h="201561">
                <a:tc>
                  <a:txBody>
                    <a:bodyPr/>
                    <a:lstStyle/>
                    <a:p>
                      <a:pPr algn="l" fontAlgn="b"/>
                      <a:r>
                        <a:rPr lang="en-IN" sz="1100" b="0" i="0" u="none" strike="noStrike">
                          <a:solidFill>
                            <a:srgbClr val="9C0006"/>
                          </a:solidFill>
                          <a:effectLst/>
                          <a:latin typeface="Calibri" panose="020F0502020204030204" pitchFamily="34" charset="0"/>
                        </a:rPr>
                        <a:t>dst_bytes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7CE"/>
                    </a:solidFill>
                  </a:tcPr>
                </a:tc>
                <a:tc>
                  <a:txBody>
                    <a:bodyPr/>
                    <a:lstStyle/>
                    <a:p>
                      <a:pPr algn="r" fontAlgn="b"/>
                      <a:r>
                        <a:rPr lang="en-IN" sz="1100" b="0" i="0" u="none" strike="noStrike">
                          <a:solidFill>
                            <a:srgbClr val="000000"/>
                          </a:solidFill>
                          <a:effectLst/>
                          <a:latin typeface="Calibri" panose="020F0502020204030204" pitchFamily="34" charset="0"/>
                        </a:rPr>
                        <a:t>0.101696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40220418"/>
                  </a:ext>
                </a:extLst>
              </a:tr>
              <a:tr h="201561">
                <a:tc>
                  <a:txBody>
                    <a:bodyPr/>
                    <a:lstStyle/>
                    <a:p>
                      <a:pPr algn="l" fontAlgn="b"/>
                      <a:r>
                        <a:rPr lang="en-IN" sz="1100" b="0" i="0" u="none" strike="noStrike">
                          <a:solidFill>
                            <a:srgbClr val="9C0006"/>
                          </a:solidFill>
                          <a:effectLst/>
                          <a:latin typeface="Calibri" panose="020F0502020204030204" pitchFamily="34" charset="0"/>
                        </a:rPr>
                        <a:t>diff_srv_rate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7CE"/>
                    </a:solidFill>
                  </a:tcPr>
                </a:tc>
                <a:tc>
                  <a:txBody>
                    <a:bodyPr/>
                    <a:lstStyle/>
                    <a:p>
                      <a:pPr algn="r" fontAlgn="b"/>
                      <a:r>
                        <a:rPr lang="en-IN" sz="1100" b="0" i="0" u="none" strike="noStrike">
                          <a:solidFill>
                            <a:srgbClr val="000000"/>
                          </a:solidFill>
                          <a:effectLst/>
                          <a:latin typeface="Calibri" panose="020F0502020204030204" pitchFamily="34" charset="0"/>
                        </a:rPr>
                        <a:t>0.073738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56840080"/>
                  </a:ext>
                </a:extLst>
              </a:tr>
              <a:tr h="201561">
                <a:tc>
                  <a:txBody>
                    <a:bodyPr/>
                    <a:lstStyle/>
                    <a:p>
                      <a:pPr algn="l" fontAlgn="b"/>
                      <a:r>
                        <a:rPr lang="en-IN" sz="1100" b="0" i="0" u="none" strike="noStrike">
                          <a:solidFill>
                            <a:srgbClr val="9C0006"/>
                          </a:solidFill>
                          <a:effectLst/>
                          <a:latin typeface="Calibri" panose="020F0502020204030204" pitchFamily="34" charset="0"/>
                        </a:rPr>
                        <a:t>dst_host_srv_count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7CE"/>
                    </a:solidFill>
                  </a:tcPr>
                </a:tc>
                <a:tc>
                  <a:txBody>
                    <a:bodyPr/>
                    <a:lstStyle/>
                    <a:p>
                      <a:pPr algn="r" fontAlgn="b"/>
                      <a:r>
                        <a:rPr lang="en-IN" sz="1100" b="0" i="0" u="none" strike="noStrike" dirty="0">
                          <a:solidFill>
                            <a:srgbClr val="000000"/>
                          </a:solidFill>
                          <a:effectLst/>
                          <a:latin typeface="Calibri" panose="020F0502020204030204" pitchFamily="34" charset="0"/>
                        </a:rPr>
                        <a:t>0.069438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19617085"/>
                  </a:ext>
                </a:extLst>
              </a:tr>
              <a:tr h="201561">
                <a:tc>
                  <a:txBody>
                    <a:bodyPr/>
                    <a:lstStyle/>
                    <a:p>
                      <a:pPr algn="l" fontAlgn="b"/>
                      <a:r>
                        <a:rPr lang="en-IN" sz="1100" b="0" i="0" u="none" strike="noStrike">
                          <a:solidFill>
                            <a:srgbClr val="9C0006"/>
                          </a:solidFill>
                          <a:effectLst/>
                          <a:latin typeface="Calibri" panose="020F0502020204030204" pitchFamily="34" charset="0"/>
                        </a:rPr>
                        <a:t>logged_in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7CE"/>
                    </a:solidFill>
                  </a:tcPr>
                </a:tc>
                <a:tc>
                  <a:txBody>
                    <a:bodyPr/>
                    <a:lstStyle/>
                    <a:p>
                      <a:pPr algn="r" fontAlgn="b"/>
                      <a:r>
                        <a:rPr lang="en-IN" sz="1100" b="0" i="0" u="none" strike="noStrike">
                          <a:solidFill>
                            <a:srgbClr val="000000"/>
                          </a:solidFill>
                          <a:effectLst/>
                          <a:latin typeface="Calibri" panose="020F0502020204030204" pitchFamily="34" charset="0"/>
                        </a:rPr>
                        <a:t>0.054344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44276786"/>
                  </a:ext>
                </a:extLst>
              </a:tr>
              <a:tr h="201561">
                <a:tc>
                  <a:txBody>
                    <a:bodyPr/>
                    <a:lstStyle/>
                    <a:p>
                      <a:pPr algn="l" fontAlgn="b"/>
                      <a:r>
                        <a:rPr lang="en-IN" sz="1100" b="0" i="0" u="none" strike="noStrike" dirty="0">
                          <a:solidFill>
                            <a:srgbClr val="9C0006"/>
                          </a:solidFill>
                          <a:effectLst/>
                          <a:latin typeface="Calibri" panose="020F0502020204030204" pitchFamily="34" charset="0"/>
                        </a:rPr>
                        <a:t>count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7CE"/>
                    </a:solidFill>
                  </a:tcPr>
                </a:tc>
                <a:tc>
                  <a:txBody>
                    <a:bodyPr/>
                    <a:lstStyle/>
                    <a:p>
                      <a:pPr algn="r" fontAlgn="b"/>
                      <a:r>
                        <a:rPr lang="en-IN" sz="1100" b="0" i="0" u="none" strike="noStrike">
                          <a:solidFill>
                            <a:srgbClr val="000000"/>
                          </a:solidFill>
                          <a:effectLst/>
                          <a:latin typeface="Calibri" panose="020F0502020204030204" pitchFamily="34" charset="0"/>
                        </a:rPr>
                        <a:t>0.023756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97853928"/>
                  </a:ext>
                </a:extLst>
              </a:tr>
              <a:tr h="201561">
                <a:tc>
                  <a:txBody>
                    <a:bodyPr/>
                    <a:lstStyle/>
                    <a:p>
                      <a:pPr algn="l" fontAlgn="b"/>
                      <a:r>
                        <a:rPr lang="en-IN" sz="1100" b="0" i="0" u="none" strike="noStrike" dirty="0" err="1">
                          <a:solidFill>
                            <a:srgbClr val="9C0006"/>
                          </a:solidFill>
                          <a:effectLst/>
                          <a:latin typeface="Calibri" panose="020F0502020204030204" pitchFamily="34" charset="0"/>
                        </a:rPr>
                        <a:t>dst_host_count</a:t>
                      </a:r>
                      <a:endParaRPr lang="en-IN" sz="1100" b="0" i="0" u="none" strike="noStrike" dirty="0">
                        <a:solidFill>
                          <a:srgbClr val="9C0006"/>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7CE"/>
                    </a:solidFill>
                  </a:tcPr>
                </a:tc>
                <a:tc>
                  <a:txBody>
                    <a:bodyPr/>
                    <a:lstStyle/>
                    <a:p>
                      <a:pPr algn="r" fontAlgn="b"/>
                      <a:r>
                        <a:rPr lang="en-IN" sz="1100" b="0" i="0" u="none" strike="noStrike">
                          <a:solidFill>
                            <a:srgbClr val="000000"/>
                          </a:solidFill>
                          <a:effectLst/>
                          <a:latin typeface="Calibri" panose="020F0502020204030204" pitchFamily="34" charset="0"/>
                        </a:rPr>
                        <a:t>0.022534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29418109"/>
                  </a:ext>
                </a:extLst>
              </a:tr>
              <a:tr h="201561">
                <a:tc>
                  <a:txBody>
                    <a:bodyPr/>
                    <a:lstStyle/>
                    <a:p>
                      <a:pPr algn="l" fontAlgn="b"/>
                      <a:r>
                        <a:rPr lang="en-IN" sz="1100" b="0" i="0" u="none" strike="noStrike">
                          <a:solidFill>
                            <a:srgbClr val="9C0006"/>
                          </a:solidFill>
                          <a:effectLst/>
                          <a:latin typeface="Calibri" panose="020F0502020204030204" pitchFamily="34" charset="0"/>
                        </a:rPr>
                        <a:t>protocol_type_tcp</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7CE"/>
                    </a:solidFill>
                  </a:tcPr>
                </a:tc>
                <a:tc>
                  <a:txBody>
                    <a:bodyPr/>
                    <a:lstStyle/>
                    <a:p>
                      <a:pPr algn="r" fontAlgn="b"/>
                      <a:r>
                        <a:rPr lang="en-IN" sz="1100" b="0" i="0" u="none" strike="noStrike">
                          <a:solidFill>
                            <a:srgbClr val="000000"/>
                          </a:solidFill>
                          <a:effectLst/>
                          <a:latin typeface="Calibri" panose="020F0502020204030204" pitchFamily="34" charset="0"/>
                        </a:rPr>
                        <a:t>0.021949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81702537"/>
                  </a:ext>
                </a:extLst>
              </a:tr>
              <a:tr h="391128">
                <a:tc>
                  <a:txBody>
                    <a:bodyPr/>
                    <a:lstStyle/>
                    <a:p>
                      <a:pPr algn="l" fontAlgn="b"/>
                      <a:r>
                        <a:rPr lang="en-US" sz="1100" b="0" i="0" u="none" strike="noStrike">
                          <a:solidFill>
                            <a:srgbClr val="9C0006"/>
                          </a:solidFill>
                          <a:effectLst/>
                          <a:latin typeface="Calibri" panose="020F0502020204030204" pitchFamily="34" charset="0"/>
                        </a:rPr>
                        <a:t>dst_host_same_src_port_rate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7CE"/>
                    </a:solidFill>
                  </a:tcPr>
                </a:tc>
                <a:tc>
                  <a:txBody>
                    <a:bodyPr/>
                    <a:lstStyle/>
                    <a:p>
                      <a:pPr algn="r" fontAlgn="b"/>
                      <a:r>
                        <a:rPr lang="en-IN" sz="1100" b="0" i="0" u="none" strike="noStrike">
                          <a:solidFill>
                            <a:srgbClr val="000000"/>
                          </a:solidFill>
                          <a:effectLst/>
                          <a:latin typeface="Calibri" panose="020F0502020204030204" pitchFamily="34" charset="0"/>
                        </a:rPr>
                        <a:t>0.017292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21555651"/>
                  </a:ext>
                </a:extLst>
              </a:tr>
              <a:tr h="201561">
                <a:tc>
                  <a:txBody>
                    <a:bodyPr/>
                    <a:lstStyle/>
                    <a:p>
                      <a:pPr algn="l" fontAlgn="b"/>
                      <a:r>
                        <a:rPr lang="en-IN" sz="1100" b="0" i="0" u="none" strike="noStrike">
                          <a:solidFill>
                            <a:srgbClr val="9C0006"/>
                          </a:solidFill>
                          <a:effectLst/>
                          <a:latin typeface="Calibri" panose="020F0502020204030204" pitchFamily="34" charset="0"/>
                        </a:rPr>
                        <a:t>same_srv_rate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7CE"/>
                    </a:solidFill>
                  </a:tcPr>
                </a:tc>
                <a:tc>
                  <a:txBody>
                    <a:bodyPr/>
                    <a:lstStyle/>
                    <a:p>
                      <a:pPr algn="r" fontAlgn="b"/>
                      <a:r>
                        <a:rPr lang="en-IN" sz="1100" b="0" i="0" u="none" strike="noStrike">
                          <a:solidFill>
                            <a:srgbClr val="000000"/>
                          </a:solidFill>
                          <a:effectLst/>
                          <a:latin typeface="Calibri" panose="020F0502020204030204" pitchFamily="34" charset="0"/>
                        </a:rPr>
                        <a:t>0.015534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13127408"/>
                  </a:ext>
                </a:extLst>
              </a:tr>
              <a:tr h="201561">
                <a:tc>
                  <a:txBody>
                    <a:bodyPr/>
                    <a:lstStyle/>
                    <a:p>
                      <a:pPr algn="l" fontAlgn="b"/>
                      <a:r>
                        <a:rPr lang="en-IN" sz="1100" b="0" i="0" u="none" strike="noStrike">
                          <a:solidFill>
                            <a:srgbClr val="9C0006"/>
                          </a:solidFill>
                          <a:effectLst/>
                          <a:latin typeface="Calibri" panose="020F0502020204030204" pitchFamily="34" charset="0"/>
                        </a:rPr>
                        <a:t>srv_count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7CE"/>
                    </a:solidFill>
                  </a:tcPr>
                </a:tc>
                <a:tc>
                  <a:txBody>
                    <a:bodyPr/>
                    <a:lstStyle/>
                    <a:p>
                      <a:pPr algn="r" fontAlgn="b"/>
                      <a:r>
                        <a:rPr lang="en-IN" sz="1100" b="0" i="0" u="none" strike="noStrike">
                          <a:solidFill>
                            <a:srgbClr val="000000"/>
                          </a:solidFill>
                          <a:effectLst/>
                          <a:latin typeface="Calibri" panose="020F0502020204030204" pitchFamily="34" charset="0"/>
                        </a:rPr>
                        <a:t>0.015086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54492320"/>
                  </a:ext>
                </a:extLst>
              </a:tr>
              <a:tr h="201561">
                <a:tc>
                  <a:txBody>
                    <a:bodyPr/>
                    <a:lstStyle/>
                    <a:p>
                      <a:pPr algn="l" fontAlgn="b"/>
                      <a:r>
                        <a:rPr lang="en-IN" sz="1100" b="0" i="0" u="none" strike="noStrike">
                          <a:solidFill>
                            <a:srgbClr val="000000"/>
                          </a:solidFill>
                          <a:effectLst/>
                          <a:latin typeface="Calibri" panose="020F0502020204030204" pitchFamily="34" charset="0"/>
                        </a:rPr>
                        <a:t>service_private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0.011454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06882712"/>
                  </a:ext>
                </a:extLst>
              </a:tr>
              <a:tr h="391128">
                <a:tc>
                  <a:txBody>
                    <a:bodyPr/>
                    <a:lstStyle/>
                    <a:p>
                      <a:pPr algn="l" fontAlgn="ctr"/>
                      <a:r>
                        <a:rPr lang="en-US" sz="1100" b="0" i="0" u="none" strike="noStrike">
                          <a:solidFill>
                            <a:srgbClr val="9C0006"/>
                          </a:solidFill>
                          <a:effectLst/>
                          <a:latin typeface="Calibri" panose="020F0502020204030204" pitchFamily="34" charset="0"/>
                        </a:rPr>
                        <a:t>dst_host_diff_srv_rate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7CE"/>
                    </a:solidFill>
                  </a:tcPr>
                </a:tc>
                <a:tc>
                  <a:txBody>
                    <a:bodyPr/>
                    <a:lstStyle/>
                    <a:p>
                      <a:pPr algn="r" fontAlgn="b"/>
                      <a:r>
                        <a:rPr lang="en-IN" sz="1100" b="0" i="0" u="none" strike="noStrike" dirty="0">
                          <a:solidFill>
                            <a:srgbClr val="000000"/>
                          </a:solidFill>
                          <a:effectLst/>
                          <a:latin typeface="Calibri" panose="020F0502020204030204" pitchFamily="34" charset="0"/>
                        </a:rPr>
                        <a:t>0.01112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24365887"/>
                  </a:ext>
                </a:extLst>
              </a:tr>
            </a:tbl>
          </a:graphicData>
        </a:graphic>
      </p:graphicFrame>
      <p:graphicFrame>
        <p:nvGraphicFramePr>
          <p:cNvPr id="15" name="Table 14">
            <a:extLst>
              <a:ext uri="{FF2B5EF4-FFF2-40B4-BE49-F238E27FC236}">
                <a16:creationId xmlns:a16="http://schemas.microsoft.com/office/drawing/2014/main" id="{0E724B86-CF9E-4EB9-965E-882EB55F7304}"/>
              </a:ext>
            </a:extLst>
          </p:cNvPr>
          <p:cNvGraphicFramePr>
            <a:graphicFrameLocks noGrp="1"/>
          </p:cNvGraphicFramePr>
          <p:nvPr>
            <p:extLst>
              <p:ext uri="{D42A27DB-BD31-4B8C-83A1-F6EECF244321}">
                <p14:modId xmlns:p14="http://schemas.microsoft.com/office/powerpoint/2010/main" val="3348319579"/>
              </p:ext>
            </p:extLst>
          </p:nvPr>
        </p:nvGraphicFramePr>
        <p:xfrm>
          <a:off x="6873633" y="1069911"/>
          <a:ext cx="1717906" cy="4148436"/>
        </p:xfrm>
        <a:graphic>
          <a:graphicData uri="http://schemas.openxmlformats.org/drawingml/2006/table">
            <a:tbl>
              <a:tblPr/>
              <a:tblGrid>
                <a:gridCol w="1717906">
                  <a:extLst>
                    <a:ext uri="{9D8B030D-6E8A-4147-A177-3AD203B41FA5}">
                      <a16:colId xmlns:a16="http://schemas.microsoft.com/office/drawing/2014/main" val="1618301700"/>
                    </a:ext>
                  </a:extLst>
                </a:gridCol>
              </a:tblGrid>
              <a:tr h="218790">
                <a:tc>
                  <a:txBody>
                    <a:bodyPr/>
                    <a:lstStyle/>
                    <a:p>
                      <a:pPr algn="ctr" fontAlgn="ctr"/>
                      <a:r>
                        <a:rPr lang="en-IN" sz="1100" b="1" i="0" u="none" strike="noStrike">
                          <a:solidFill>
                            <a:srgbClr val="000000"/>
                          </a:solidFill>
                          <a:effectLst/>
                          <a:latin typeface="Calibri" panose="020F0502020204030204" pitchFamily="34" charset="0"/>
                        </a:rPr>
                        <a:t>RFE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04534050"/>
                  </a:ext>
                </a:extLst>
              </a:tr>
              <a:tr h="218790">
                <a:tc>
                  <a:txBody>
                    <a:bodyPr/>
                    <a:lstStyle/>
                    <a:p>
                      <a:pPr algn="ctr" fontAlgn="ctr"/>
                      <a:r>
                        <a:rPr lang="en-IN" sz="1100" b="1" i="0" u="none" strike="noStrike">
                          <a:solidFill>
                            <a:srgbClr val="000000"/>
                          </a:solidFill>
                          <a:effectLst/>
                          <a:latin typeface="Calibri" panose="020F0502020204030204" pitchFamily="34" charset="0"/>
                        </a:rPr>
                        <a:t>Important Features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52888099"/>
                  </a:ext>
                </a:extLst>
              </a:tr>
              <a:tr h="218790">
                <a:tc>
                  <a:txBody>
                    <a:bodyPr/>
                    <a:lstStyle/>
                    <a:p>
                      <a:pPr algn="l" fontAlgn="b"/>
                      <a:r>
                        <a:rPr lang="en-IN" sz="1100" b="0" i="0" u="none" strike="noStrike">
                          <a:solidFill>
                            <a:srgbClr val="9C0006"/>
                          </a:solidFill>
                          <a:effectLst/>
                          <a:latin typeface="Calibri" panose="020F0502020204030204" pitchFamily="34" charset="0"/>
                        </a:rPr>
                        <a:t>count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7CE"/>
                    </a:solidFill>
                  </a:tcPr>
                </a:tc>
                <a:extLst>
                  <a:ext uri="{0D108BD9-81ED-4DB2-BD59-A6C34878D82A}">
                    <a16:rowId xmlns:a16="http://schemas.microsoft.com/office/drawing/2014/main" val="2025410301"/>
                  </a:ext>
                </a:extLst>
              </a:tr>
              <a:tr h="218790">
                <a:tc>
                  <a:txBody>
                    <a:bodyPr/>
                    <a:lstStyle/>
                    <a:p>
                      <a:pPr algn="l" fontAlgn="b"/>
                      <a:r>
                        <a:rPr lang="en-IN" sz="1100" b="0" i="0" u="none" strike="noStrike">
                          <a:solidFill>
                            <a:srgbClr val="9C0006"/>
                          </a:solidFill>
                          <a:effectLst/>
                          <a:latin typeface="Calibri" panose="020F0502020204030204" pitchFamily="34" charset="0"/>
                        </a:rPr>
                        <a:t>diff_srv_rate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7CE"/>
                    </a:solidFill>
                  </a:tcPr>
                </a:tc>
                <a:extLst>
                  <a:ext uri="{0D108BD9-81ED-4DB2-BD59-A6C34878D82A}">
                    <a16:rowId xmlns:a16="http://schemas.microsoft.com/office/drawing/2014/main" val="3451400387"/>
                  </a:ext>
                </a:extLst>
              </a:tr>
              <a:tr h="218790">
                <a:tc>
                  <a:txBody>
                    <a:bodyPr/>
                    <a:lstStyle/>
                    <a:p>
                      <a:pPr algn="l" fontAlgn="b"/>
                      <a:r>
                        <a:rPr lang="en-IN" sz="1100" b="0" i="0" u="none" strike="noStrike">
                          <a:solidFill>
                            <a:srgbClr val="9C0006"/>
                          </a:solidFill>
                          <a:effectLst/>
                          <a:latin typeface="Calibri" panose="020F0502020204030204" pitchFamily="34" charset="0"/>
                        </a:rPr>
                        <a:t>dst_bytes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7CE"/>
                    </a:solidFill>
                  </a:tcPr>
                </a:tc>
                <a:extLst>
                  <a:ext uri="{0D108BD9-81ED-4DB2-BD59-A6C34878D82A}">
                    <a16:rowId xmlns:a16="http://schemas.microsoft.com/office/drawing/2014/main" val="725911613"/>
                  </a:ext>
                </a:extLst>
              </a:tr>
              <a:tr h="218790">
                <a:tc>
                  <a:txBody>
                    <a:bodyPr/>
                    <a:lstStyle/>
                    <a:p>
                      <a:pPr algn="l" fontAlgn="b"/>
                      <a:r>
                        <a:rPr lang="en-IN" sz="1100" b="0" i="0" u="none" strike="noStrike">
                          <a:solidFill>
                            <a:srgbClr val="9C0006"/>
                          </a:solidFill>
                          <a:effectLst/>
                          <a:latin typeface="Calibri" panose="020F0502020204030204" pitchFamily="34" charset="0"/>
                        </a:rPr>
                        <a:t>dst_host_count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7CE"/>
                    </a:solidFill>
                  </a:tcPr>
                </a:tc>
                <a:extLst>
                  <a:ext uri="{0D108BD9-81ED-4DB2-BD59-A6C34878D82A}">
                    <a16:rowId xmlns:a16="http://schemas.microsoft.com/office/drawing/2014/main" val="3749839176"/>
                  </a:ext>
                </a:extLst>
              </a:tr>
              <a:tr h="218790">
                <a:tc>
                  <a:txBody>
                    <a:bodyPr/>
                    <a:lstStyle/>
                    <a:p>
                      <a:pPr algn="l" fontAlgn="b"/>
                      <a:r>
                        <a:rPr lang="en-US" sz="1100" b="0" i="0" u="none" strike="noStrike">
                          <a:solidFill>
                            <a:srgbClr val="9C0006"/>
                          </a:solidFill>
                          <a:effectLst/>
                          <a:latin typeface="Calibri" panose="020F0502020204030204" pitchFamily="34" charset="0"/>
                        </a:rPr>
                        <a:t>dst_host_diff_srv_rate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7CE"/>
                    </a:solidFill>
                  </a:tcPr>
                </a:tc>
                <a:extLst>
                  <a:ext uri="{0D108BD9-81ED-4DB2-BD59-A6C34878D82A}">
                    <a16:rowId xmlns:a16="http://schemas.microsoft.com/office/drawing/2014/main" val="847973784"/>
                  </a:ext>
                </a:extLst>
              </a:tr>
              <a:tr h="218790">
                <a:tc>
                  <a:txBody>
                    <a:bodyPr/>
                    <a:lstStyle/>
                    <a:p>
                      <a:pPr algn="l" fontAlgn="b"/>
                      <a:r>
                        <a:rPr lang="en-IN" sz="1100" b="0" i="0" u="none" strike="noStrike">
                          <a:solidFill>
                            <a:srgbClr val="000000"/>
                          </a:solidFill>
                          <a:effectLst/>
                          <a:latin typeface="Calibri" panose="020F0502020204030204" pitchFamily="34" charset="0"/>
                        </a:rPr>
                        <a:t>dst_host_rerror_rate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94906435"/>
                  </a:ext>
                </a:extLst>
              </a:tr>
              <a:tr h="407268">
                <a:tc>
                  <a:txBody>
                    <a:bodyPr/>
                    <a:lstStyle/>
                    <a:p>
                      <a:pPr algn="l" fontAlgn="b"/>
                      <a:r>
                        <a:rPr lang="en-US" sz="1100" b="0" i="0" u="none" strike="noStrike">
                          <a:solidFill>
                            <a:srgbClr val="9C0006"/>
                          </a:solidFill>
                          <a:effectLst/>
                          <a:latin typeface="Calibri" panose="020F0502020204030204" pitchFamily="34" charset="0"/>
                        </a:rPr>
                        <a:t>dst_host_same_src_port_rate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7CE"/>
                    </a:solidFill>
                  </a:tcPr>
                </a:tc>
                <a:extLst>
                  <a:ext uri="{0D108BD9-81ED-4DB2-BD59-A6C34878D82A}">
                    <a16:rowId xmlns:a16="http://schemas.microsoft.com/office/drawing/2014/main" val="4179388627"/>
                  </a:ext>
                </a:extLst>
              </a:tr>
              <a:tr h="361065">
                <a:tc>
                  <a:txBody>
                    <a:bodyPr/>
                    <a:lstStyle/>
                    <a:p>
                      <a:pPr algn="l" fontAlgn="b"/>
                      <a:r>
                        <a:rPr lang="en-US" sz="1100" b="0" i="0" u="none" strike="noStrike">
                          <a:solidFill>
                            <a:srgbClr val="9C0006"/>
                          </a:solidFill>
                          <a:effectLst/>
                          <a:latin typeface="Calibri" panose="020F0502020204030204" pitchFamily="34" charset="0"/>
                        </a:rPr>
                        <a:t>dst_host_same_srv_rate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7CE"/>
                    </a:solidFill>
                  </a:tcPr>
                </a:tc>
                <a:extLst>
                  <a:ext uri="{0D108BD9-81ED-4DB2-BD59-A6C34878D82A}">
                    <a16:rowId xmlns:a16="http://schemas.microsoft.com/office/drawing/2014/main" val="1157280753"/>
                  </a:ext>
                </a:extLst>
              </a:tr>
              <a:tr h="218790">
                <a:tc>
                  <a:txBody>
                    <a:bodyPr/>
                    <a:lstStyle/>
                    <a:p>
                      <a:pPr algn="l" fontAlgn="b"/>
                      <a:r>
                        <a:rPr lang="en-IN" sz="1100" b="0" i="0" u="none" strike="noStrike">
                          <a:solidFill>
                            <a:srgbClr val="9C0006"/>
                          </a:solidFill>
                          <a:effectLst/>
                          <a:latin typeface="Calibri" panose="020F0502020204030204" pitchFamily="34" charset="0"/>
                        </a:rPr>
                        <a:t>dst_host_serror_rate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7CE"/>
                    </a:solidFill>
                  </a:tcPr>
                </a:tc>
                <a:extLst>
                  <a:ext uri="{0D108BD9-81ED-4DB2-BD59-A6C34878D82A}">
                    <a16:rowId xmlns:a16="http://schemas.microsoft.com/office/drawing/2014/main" val="3354762287"/>
                  </a:ext>
                </a:extLst>
              </a:tr>
              <a:tr h="218790">
                <a:tc>
                  <a:txBody>
                    <a:bodyPr/>
                    <a:lstStyle/>
                    <a:p>
                      <a:pPr algn="l" fontAlgn="b"/>
                      <a:r>
                        <a:rPr lang="en-IN" sz="1100" b="0" i="0" u="none" strike="noStrike">
                          <a:solidFill>
                            <a:srgbClr val="9C0006"/>
                          </a:solidFill>
                          <a:effectLst/>
                          <a:latin typeface="Calibri" panose="020F0502020204030204" pitchFamily="34" charset="0"/>
                        </a:rPr>
                        <a:t>dst_host_srv_count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7CE"/>
                    </a:solidFill>
                  </a:tcPr>
                </a:tc>
                <a:extLst>
                  <a:ext uri="{0D108BD9-81ED-4DB2-BD59-A6C34878D82A}">
                    <a16:rowId xmlns:a16="http://schemas.microsoft.com/office/drawing/2014/main" val="3063228002"/>
                  </a:ext>
                </a:extLst>
              </a:tr>
              <a:tr h="218790">
                <a:tc>
                  <a:txBody>
                    <a:bodyPr/>
                    <a:lstStyle/>
                    <a:p>
                      <a:pPr algn="l" fontAlgn="b"/>
                      <a:r>
                        <a:rPr lang="en-IN" sz="1100" b="0" i="0" u="none" strike="noStrike">
                          <a:solidFill>
                            <a:srgbClr val="9C0006"/>
                          </a:solidFill>
                          <a:effectLst/>
                          <a:latin typeface="Calibri" panose="020F0502020204030204" pitchFamily="34" charset="0"/>
                        </a:rPr>
                        <a:t>flag_SF</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7CE"/>
                    </a:solidFill>
                  </a:tcPr>
                </a:tc>
                <a:extLst>
                  <a:ext uri="{0D108BD9-81ED-4DB2-BD59-A6C34878D82A}">
                    <a16:rowId xmlns:a16="http://schemas.microsoft.com/office/drawing/2014/main" val="2993360016"/>
                  </a:ext>
                </a:extLst>
              </a:tr>
              <a:tr h="218790">
                <a:tc>
                  <a:txBody>
                    <a:bodyPr/>
                    <a:lstStyle/>
                    <a:p>
                      <a:pPr algn="l" fontAlgn="b"/>
                      <a:r>
                        <a:rPr lang="en-IN" sz="1100" b="0" i="0" u="none" strike="noStrike">
                          <a:solidFill>
                            <a:srgbClr val="000000"/>
                          </a:solidFill>
                          <a:effectLst/>
                          <a:latin typeface="Calibri" panose="020F0502020204030204" pitchFamily="34" charset="0"/>
                        </a:rPr>
                        <a:t>hot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72102496"/>
                  </a:ext>
                </a:extLst>
              </a:tr>
              <a:tr h="218790">
                <a:tc>
                  <a:txBody>
                    <a:bodyPr/>
                    <a:lstStyle/>
                    <a:p>
                      <a:pPr algn="l" fontAlgn="b"/>
                      <a:r>
                        <a:rPr lang="en-IN" sz="1100" b="0" i="0" u="none" strike="noStrike">
                          <a:solidFill>
                            <a:srgbClr val="9C0006"/>
                          </a:solidFill>
                          <a:effectLst/>
                          <a:latin typeface="Calibri" panose="020F0502020204030204" pitchFamily="34" charset="0"/>
                        </a:rPr>
                        <a:t>protocol_type_tcp</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7CE"/>
                    </a:solidFill>
                  </a:tcPr>
                </a:tc>
                <a:extLst>
                  <a:ext uri="{0D108BD9-81ED-4DB2-BD59-A6C34878D82A}">
                    <a16:rowId xmlns:a16="http://schemas.microsoft.com/office/drawing/2014/main" val="2587191237"/>
                  </a:ext>
                </a:extLst>
              </a:tr>
              <a:tr h="218790">
                <a:tc>
                  <a:txBody>
                    <a:bodyPr/>
                    <a:lstStyle/>
                    <a:p>
                      <a:pPr algn="l" fontAlgn="b"/>
                      <a:r>
                        <a:rPr lang="en-IN" sz="1100" b="0" i="0" u="none" strike="noStrike">
                          <a:solidFill>
                            <a:srgbClr val="9C0006"/>
                          </a:solidFill>
                          <a:effectLst/>
                          <a:latin typeface="Calibri" panose="020F0502020204030204" pitchFamily="34" charset="0"/>
                        </a:rPr>
                        <a:t>src_bytes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7CE"/>
                    </a:solidFill>
                  </a:tcPr>
                </a:tc>
                <a:extLst>
                  <a:ext uri="{0D108BD9-81ED-4DB2-BD59-A6C34878D82A}">
                    <a16:rowId xmlns:a16="http://schemas.microsoft.com/office/drawing/2014/main" val="1512982272"/>
                  </a:ext>
                </a:extLst>
              </a:tr>
              <a:tr h="317043">
                <a:tc>
                  <a:txBody>
                    <a:bodyPr/>
                    <a:lstStyle/>
                    <a:p>
                      <a:pPr algn="l" fontAlgn="b"/>
                      <a:r>
                        <a:rPr lang="en-IN" sz="1100" b="0" i="0" u="none" strike="noStrike" dirty="0" err="1">
                          <a:solidFill>
                            <a:srgbClr val="9C0006"/>
                          </a:solidFill>
                          <a:effectLst/>
                          <a:latin typeface="Calibri" panose="020F0502020204030204" pitchFamily="34" charset="0"/>
                        </a:rPr>
                        <a:t>srv_count</a:t>
                      </a:r>
                      <a:endParaRPr lang="en-IN" sz="1100" b="0" i="0" u="none" strike="noStrike" dirty="0">
                        <a:solidFill>
                          <a:srgbClr val="9C0006"/>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7CE"/>
                    </a:solidFill>
                  </a:tcPr>
                </a:tc>
                <a:extLst>
                  <a:ext uri="{0D108BD9-81ED-4DB2-BD59-A6C34878D82A}">
                    <a16:rowId xmlns:a16="http://schemas.microsoft.com/office/drawing/2014/main" val="4032276876"/>
                  </a:ext>
                </a:extLst>
              </a:tr>
            </a:tbl>
          </a:graphicData>
        </a:graphic>
      </p:graphicFrame>
      <p:graphicFrame>
        <p:nvGraphicFramePr>
          <p:cNvPr id="16" name="Table 15">
            <a:extLst>
              <a:ext uri="{FF2B5EF4-FFF2-40B4-BE49-F238E27FC236}">
                <a16:creationId xmlns:a16="http://schemas.microsoft.com/office/drawing/2014/main" id="{A469C3B0-5591-4236-8098-186B10C99E8E}"/>
              </a:ext>
            </a:extLst>
          </p:cNvPr>
          <p:cNvGraphicFramePr>
            <a:graphicFrameLocks noGrp="1"/>
          </p:cNvGraphicFramePr>
          <p:nvPr>
            <p:extLst>
              <p:ext uri="{D42A27DB-BD31-4B8C-83A1-F6EECF244321}">
                <p14:modId xmlns:p14="http://schemas.microsoft.com/office/powerpoint/2010/main" val="1165056363"/>
              </p:ext>
            </p:extLst>
          </p:nvPr>
        </p:nvGraphicFramePr>
        <p:xfrm>
          <a:off x="9789201" y="1069902"/>
          <a:ext cx="2125011" cy="4148443"/>
        </p:xfrm>
        <a:graphic>
          <a:graphicData uri="http://schemas.openxmlformats.org/drawingml/2006/table">
            <a:tbl>
              <a:tblPr/>
              <a:tblGrid>
                <a:gridCol w="2125011">
                  <a:extLst>
                    <a:ext uri="{9D8B030D-6E8A-4147-A177-3AD203B41FA5}">
                      <a16:colId xmlns:a16="http://schemas.microsoft.com/office/drawing/2014/main" val="2474035791"/>
                    </a:ext>
                  </a:extLst>
                </a:gridCol>
              </a:tblGrid>
              <a:tr h="216909">
                <a:tc>
                  <a:txBody>
                    <a:bodyPr/>
                    <a:lstStyle/>
                    <a:p>
                      <a:pPr algn="l" fontAlgn="b"/>
                      <a:r>
                        <a:rPr lang="en-IN" sz="1300" b="1" i="0" u="none" strike="noStrike" dirty="0">
                          <a:solidFill>
                            <a:srgbClr val="000000"/>
                          </a:solidFill>
                          <a:effectLst/>
                          <a:latin typeface="Calibri" panose="020F0502020204030204" pitchFamily="34" charset="0"/>
                        </a:rPr>
                        <a:t>Input to VIF</a:t>
                      </a:r>
                    </a:p>
                  </a:txBody>
                  <a:tcPr marL="8972" marR="8972" marT="89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17896072"/>
                  </a:ext>
                </a:extLst>
              </a:tr>
              <a:tr h="169022">
                <a:tc>
                  <a:txBody>
                    <a:bodyPr/>
                    <a:lstStyle/>
                    <a:p>
                      <a:pPr algn="l" fontAlgn="ctr"/>
                      <a:r>
                        <a:rPr lang="en-IN" sz="1000" b="0" i="0" u="none" strike="noStrike">
                          <a:solidFill>
                            <a:srgbClr val="000000"/>
                          </a:solidFill>
                          <a:effectLst/>
                          <a:latin typeface="Calibri" panose="020F0502020204030204" pitchFamily="34" charset="0"/>
                        </a:rPr>
                        <a:t>srv_serror_rate</a:t>
                      </a:r>
                    </a:p>
                  </a:txBody>
                  <a:tcPr marL="8972" marR="8972" marT="89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9153666"/>
                  </a:ext>
                </a:extLst>
              </a:tr>
              <a:tr h="169022">
                <a:tc>
                  <a:txBody>
                    <a:bodyPr/>
                    <a:lstStyle/>
                    <a:p>
                      <a:pPr algn="l" fontAlgn="ctr"/>
                      <a:r>
                        <a:rPr lang="en-US" sz="1000" b="0" i="0" u="none" strike="noStrike">
                          <a:solidFill>
                            <a:srgbClr val="000000"/>
                          </a:solidFill>
                          <a:effectLst/>
                          <a:latin typeface="Calibri" panose="020F0502020204030204" pitchFamily="34" charset="0"/>
                        </a:rPr>
                        <a:t>dst_host_diff_srv_rate</a:t>
                      </a:r>
                    </a:p>
                  </a:txBody>
                  <a:tcPr marL="8972" marR="8972" marT="89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59920504"/>
                  </a:ext>
                </a:extLst>
              </a:tr>
              <a:tr h="169022">
                <a:tc>
                  <a:txBody>
                    <a:bodyPr/>
                    <a:lstStyle/>
                    <a:p>
                      <a:pPr algn="l" fontAlgn="ctr"/>
                      <a:r>
                        <a:rPr lang="en-IN" sz="1000" b="0" i="0" u="none" strike="noStrike">
                          <a:solidFill>
                            <a:srgbClr val="000000"/>
                          </a:solidFill>
                          <a:effectLst/>
                          <a:latin typeface="Calibri" panose="020F0502020204030204" pitchFamily="34" charset="0"/>
                        </a:rPr>
                        <a:t>serror_rate</a:t>
                      </a:r>
                    </a:p>
                  </a:txBody>
                  <a:tcPr marL="8972" marR="8972" marT="89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95963268"/>
                  </a:ext>
                </a:extLst>
              </a:tr>
              <a:tr h="169022">
                <a:tc>
                  <a:txBody>
                    <a:bodyPr/>
                    <a:lstStyle/>
                    <a:p>
                      <a:pPr algn="l" fontAlgn="ctr"/>
                      <a:r>
                        <a:rPr lang="en-IN" sz="1000" b="0" i="0" u="none" strike="noStrike">
                          <a:solidFill>
                            <a:srgbClr val="000000"/>
                          </a:solidFill>
                          <a:effectLst/>
                          <a:latin typeface="Calibri" panose="020F0502020204030204" pitchFamily="34" charset="0"/>
                        </a:rPr>
                        <a:t>same_srv_rate</a:t>
                      </a:r>
                    </a:p>
                  </a:txBody>
                  <a:tcPr marL="8972" marR="8972" marT="89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92483966"/>
                  </a:ext>
                </a:extLst>
              </a:tr>
              <a:tr h="169022">
                <a:tc>
                  <a:txBody>
                    <a:bodyPr/>
                    <a:lstStyle/>
                    <a:p>
                      <a:pPr algn="l" fontAlgn="ctr"/>
                      <a:r>
                        <a:rPr lang="en-IN" sz="1000" b="0" i="0" u="none" strike="noStrike">
                          <a:solidFill>
                            <a:srgbClr val="000000"/>
                          </a:solidFill>
                          <a:effectLst/>
                          <a:latin typeface="Calibri" panose="020F0502020204030204" pitchFamily="34" charset="0"/>
                        </a:rPr>
                        <a:t>hot</a:t>
                      </a:r>
                    </a:p>
                  </a:txBody>
                  <a:tcPr marL="8972" marR="8972" marT="89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90309789"/>
                  </a:ext>
                </a:extLst>
              </a:tr>
              <a:tr h="169022">
                <a:tc>
                  <a:txBody>
                    <a:bodyPr/>
                    <a:lstStyle/>
                    <a:p>
                      <a:pPr algn="l" fontAlgn="ctr"/>
                      <a:r>
                        <a:rPr lang="en-IN" sz="1000" b="0" i="0" u="none" strike="noStrike">
                          <a:solidFill>
                            <a:srgbClr val="000000"/>
                          </a:solidFill>
                          <a:effectLst/>
                          <a:latin typeface="Calibri" panose="020F0502020204030204" pitchFamily="34" charset="0"/>
                        </a:rPr>
                        <a:t>logged_in</a:t>
                      </a:r>
                    </a:p>
                  </a:txBody>
                  <a:tcPr marL="8972" marR="8972" marT="89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33277455"/>
                  </a:ext>
                </a:extLst>
              </a:tr>
              <a:tr h="169022">
                <a:tc>
                  <a:txBody>
                    <a:bodyPr/>
                    <a:lstStyle/>
                    <a:p>
                      <a:pPr algn="l" fontAlgn="ctr"/>
                      <a:r>
                        <a:rPr lang="en-IN" sz="1000" b="0" i="0" u="none" strike="noStrike">
                          <a:solidFill>
                            <a:srgbClr val="000000"/>
                          </a:solidFill>
                          <a:effectLst/>
                          <a:latin typeface="Calibri" panose="020F0502020204030204" pitchFamily="34" charset="0"/>
                        </a:rPr>
                        <a:t>dst_host_serror_rate</a:t>
                      </a:r>
                    </a:p>
                  </a:txBody>
                  <a:tcPr marL="8972" marR="8972" marT="89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10526549"/>
                  </a:ext>
                </a:extLst>
              </a:tr>
              <a:tr h="169022">
                <a:tc>
                  <a:txBody>
                    <a:bodyPr/>
                    <a:lstStyle/>
                    <a:p>
                      <a:pPr algn="l" fontAlgn="ctr"/>
                      <a:r>
                        <a:rPr lang="en-IN" sz="1000" b="0" i="0" u="none" strike="noStrike">
                          <a:solidFill>
                            <a:srgbClr val="000000"/>
                          </a:solidFill>
                          <a:effectLst/>
                          <a:latin typeface="Calibri" panose="020F0502020204030204" pitchFamily="34" charset="0"/>
                        </a:rPr>
                        <a:t>flag_SF</a:t>
                      </a:r>
                    </a:p>
                  </a:txBody>
                  <a:tcPr marL="8972" marR="8972" marT="89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85914988"/>
                  </a:ext>
                </a:extLst>
              </a:tr>
              <a:tr h="169022">
                <a:tc>
                  <a:txBody>
                    <a:bodyPr/>
                    <a:lstStyle/>
                    <a:p>
                      <a:pPr algn="l" fontAlgn="ctr"/>
                      <a:r>
                        <a:rPr lang="en-IN" sz="1000" b="0" i="0" u="none" strike="noStrike">
                          <a:solidFill>
                            <a:srgbClr val="000000"/>
                          </a:solidFill>
                          <a:effectLst/>
                          <a:latin typeface="Calibri" panose="020F0502020204030204" pitchFamily="34" charset="0"/>
                        </a:rPr>
                        <a:t>protocol_type_tcp</a:t>
                      </a:r>
                    </a:p>
                  </a:txBody>
                  <a:tcPr marL="8972" marR="8972" marT="89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30686190"/>
                  </a:ext>
                </a:extLst>
              </a:tr>
              <a:tr h="169022">
                <a:tc>
                  <a:txBody>
                    <a:bodyPr/>
                    <a:lstStyle/>
                    <a:p>
                      <a:pPr algn="l" fontAlgn="ctr"/>
                      <a:r>
                        <a:rPr lang="en-US" sz="1000" b="0" i="0" u="none" strike="noStrike">
                          <a:solidFill>
                            <a:srgbClr val="000000"/>
                          </a:solidFill>
                          <a:effectLst/>
                          <a:latin typeface="Calibri" panose="020F0502020204030204" pitchFamily="34" charset="0"/>
                        </a:rPr>
                        <a:t>dst_host_same_srv_rate</a:t>
                      </a:r>
                    </a:p>
                  </a:txBody>
                  <a:tcPr marL="8972" marR="8972" marT="89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57440604"/>
                  </a:ext>
                </a:extLst>
              </a:tr>
              <a:tr h="213050">
                <a:tc>
                  <a:txBody>
                    <a:bodyPr/>
                    <a:lstStyle/>
                    <a:p>
                      <a:pPr algn="l" fontAlgn="ctr"/>
                      <a:r>
                        <a:rPr lang="en-US" sz="1000" b="0" i="0" u="none" strike="noStrike" dirty="0" err="1">
                          <a:solidFill>
                            <a:srgbClr val="000000"/>
                          </a:solidFill>
                          <a:effectLst/>
                          <a:latin typeface="Calibri" panose="020F0502020204030204" pitchFamily="34" charset="0"/>
                        </a:rPr>
                        <a:t>dst_host_same_src_port_rate</a:t>
                      </a:r>
                      <a:endParaRPr lang="en-US" sz="1000" b="0" i="0" u="none" strike="noStrike" dirty="0">
                        <a:solidFill>
                          <a:srgbClr val="000000"/>
                        </a:solidFill>
                        <a:effectLst/>
                        <a:latin typeface="Calibri" panose="020F0502020204030204" pitchFamily="34" charset="0"/>
                      </a:endParaRPr>
                    </a:p>
                  </a:txBody>
                  <a:tcPr marL="8972" marR="8972" marT="89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29486840"/>
                  </a:ext>
                </a:extLst>
              </a:tr>
              <a:tr h="169022">
                <a:tc>
                  <a:txBody>
                    <a:bodyPr/>
                    <a:lstStyle/>
                    <a:p>
                      <a:pPr algn="l" fontAlgn="ctr"/>
                      <a:r>
                        <a:rPr lang="en-IN" sz="1000" b="0" i="0" u="none" strike="noStrike">
                          <a:solidFill>
                            <a:srgbClr val="000000"/>
                          </a:solidFill>
                          <a:effectLst/>
                          <a:latin typeface="Calibri" panose="020F0502020204030204" pitchFamily="34" charset="0"/>
                        </a:rPr>
                        <a:t>count</a:t>
                      </a:r>
                    </a:p>
                  </a:txBody>
                  <a:tcPr marL="8972" marR="8972" marT="89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98245679"/>
                  </a:ext>
                </a:extLst>
              </a:tr>
              <a:tr h="169022">
                <a:tc>
                  <a:txBody>
                    <a:bodyPr/>
                    <a:lstStyle/>
                    <a:p>
                      <a:pPr algn="l" fontAlgn="ctr"/>
                      <a:r>
                        <a:rPr lang="en-IN" sz="1000" b="0" i="0" u="none" strike="noStrike">
                          <a:solidFill>
                            <a:srgbClr val="000000"/>
                          </a:solidFill>
                          <a:effectLst/>
                          <a:latin typeface="Calibri" panose="020F0502020204030204" pitchFamily="34" charset="0"/>
                        </a:rPr>
                        <a:t>dst_host_rerror_rate</a:t>
                      </a:r>
                    </a:p>
                  </a:txBody>
                  <a:tcPr marL="8972" marR="8972" marT="89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17601411"/>
                  </a:ext>
                </a:extLst>
              </a:tr>
              <a:tr h="169022">
                <a:tc>
                  <a:txBody>
                    <a:bodyPr/>
                    <a:lstStyle/>
                    <a:p>
                      <a:pPr algn="l" fontAlgn="ctr"/>
                      <a:r>
                        <a:rPr lang="en-IN" sz="1000" b="0" i="0" u="none" strike="noStrike" dirty="0" err="1">
                          <a:solidFill>
                            <a:srgbClr val="000000"/>
                          </a:solidFill>
                          <a:effectLst/>
                          <a:latin typeface="Calibri" panose="020F0502020204030204" pitchFamily="34" charset="0"/>
                        </a:rPr>
                        <a:t>dst_host_count</a:t>
                      </a:r>
                      <a:endParaRPr lang="en-IN" sz="1000" b="0" i="0" u="none" strike="noStrike" dirty="0">
                        <a:solidFill>
                          <a:srgbClr val="000000"/>
                        </a:solidFill>
                        <a:effectLst/>
                        <a:latin typeface="Calibri" panose="020F0502020204030204" pitchFamily="34" charset="0"/>
                      </a:endParaRPr>
                    </a:p>
                  </a:txBody>
                  <a:tcPr marL="8972" marR="8972" marT="89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25515900"/>
                  </a:ext>
                </a:extLst>
              </a:tr>
              <a:tr h="169022">
                <a:tc>
                  <a:txBody>
                    <a:bodyPr/>
                    <a:lstStyle/>
                    <a:p>
                      <a:pPr algn="l" fontAlgn="ctr"/>
                      <a:r>
                        <a:rPr lang="en-IN" sz="1000" b="0" i="0" u="none" strike="noStrike">
                          <a:solidFill>
                            <a:srgbClr val="000000"/>
                          </a:solidFill>
                          <a:effectLst/>
                          <a:latin typeface="Calibri" panose="020F0502020204030204" pitchFamily="34" charset="0"/>
                        </a:rPr>
                        <a:t>src_bytes</a:t>
                      </a:r>
                    </a:p>
                  </a:txBody>
                  <a:tcPr marL="8972" marR="8972" marT="89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01116812"/>
                  </a:ext>
                </a:extLst>
              </a:tr>
              <a:tr h="169022">
                <a:tc>
                  <a:txBody>
                    <a:bodyPr/>
                    <a:lstStyle/>
                    <a:p>
                      <a:pPr algn="l" fontAlgn="ctr"/>
                      <a:r>
                        <a:rPr lang="en-IN" sz="1000" b="0" i="0" u="none" strike="noStrike" dirty="0" err="1">
                          <a:solidFill>
                            <a:srgbClr val="000000"/>
                          </a:solidFill>
                          <a:effectLst/>
                          <a:latin typeface="Calibri" panose="020F0502020204030204" pitchFamily="34" charset="0"/>
                        </a:rPr>
                        <a:t>service_http</a:t>
                      </a:r>
                      <a:endParaRPr lang="en-IN" sz="1000" b="0" i="0" u="none" strike="noStrike" dirty="0">
                        <a:solidFill>
                          <a:srgbClr val="000000"/>
                        </a:solidFill>
                        <a:effectLst/>
                        <a:latin typeface="Calibri" panose="020F0502020204030204" pitchFamily="34" charset="0"/>
                      </a:endParaRPr>
                    </a:p>
                  </a:txBody>
                  <a:tcPr marL="8972" marR="8972" marT="89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38176852"/>
                  </a:ext>
                </a:extLst>
              </a:tr>
              <a:tr h="169022">
                <a:tc>
                  <a:txBody>
                    <a:bodyPr/>
                    <a:lstStyle/>
                    <a:p>
                      <a:pPr algn="l" fontAlgn="ctr"/>
                      <a:r>
                        <a:rPr lang="en-IN" sz="1000" b="0" i="0" u="none" strike="noStrike">
                          <a:solidFill>
                            <a:srgbClr val="000000"/>
                          </a:solidFill>
                          <a:effectLst/>
                          <a:latin typeface="Calibri" panose="020F0502020204030204" pitchFamily="34" charset="0"/>
                        </a:rPr>
                        <a:t>service_private</a:t>
                      </a:r>
                    </a:p>
                  </a:txBody>
                  <a:tcPr marL="8972" marR="8972" marT="89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33905962"/>
                  </a:ext>
                </a:extLst>
              </a:tr>
              <a:tr h="169022">
                <a:tc>
                  <a:txBody>
                    <a:bodyPr/>
                    <a:lstStyle/>
                    <a:p>
                      <a:pPr algn="l" fontAlgn="ctr"/>
                      <a:r>
                        <a:rPr lang="en-IN" sz="1000" b="0" i="0" u="none" strike="noStrike">
                          <a:solidFill>
                            <a:srgbClr val="000000"/>
                          </a:solidFill>
                          <a:effectLst/>
                          <a:latin typeface="Calibri" panose="020F0502020204030204" pitchFamily="34" charset="0"/>
                        </a:rPr>
                        <a:t>dst_bytes</a:t>
                      </a:r>
                    </a:p>
                  </a:txBody>
                  <a:tcPr marL="8972" marR="8972" marT="89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73058040"/>
                  </a:ext>
                </a:extLst>
              </a:tr>
              <a:tr h="169022">
                <a:tc>
                  <a:txBody>
                    <a:bodyPr/>
                    <a:lstStyle/>
                    <a:p>
                      <a:pPr algn="l" fontAlgn="ctr"/>
                      <a:r>
                        <a:rPr lang="en-IN" sz="1000" b="0" i="0" u="none" strike="noStrike">
                          <a:solidFill>
                            <a:srgbClr val="000000"/>
                          </a:solidFill>
                          <a:effectLst/>
                          <a:latin typeface="Calibri" panose="020F0502020204030204" pitchFamily="34" charset="0"/>
                        </a:rPr>
                        <a:t>dst_host_srv_count</a:t>
                      </a:r>
                    </a:p>
                  </a:txBody>
                  <a:tcPr marL="8972" marR="8972" marT="89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63222728"/>
                  </a:ext>
                </a:extLst>
              </a:tr>
              <a:tr h="169022">
                <a:tc>
                  <a:txBody>
                    <a:bodyPr/>
                    <a:lstStyle/>
                    <a:p>
                      <a:pPr algn="l" fontAlgn="ctr"/>
                      <a:r>
                        <a:rPr lang="en-IN" sz="1000" b="0" i="0" u="none" strike="noStrike" dirty="0">
                          <a:solidFill>
                            <a:srgbClr val="000000"/>
                          </a:solidFill>
                          <a:effectLst/>
                          <a:latin typeface="Calibri" panose="020F0502020204030204" pitchFamily="34" charset="0"/>
                        </a:rPr>
                        <a:t>flag_S0</a:t>
                      </a:r>
                    </a:p>
                  </a:txBody>
                  <a:tcPr marL="8972" marR="8972" marT="89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57634978"/>
                  </a:ext>
                </a:extLst>
              </a:tr>
              <a:tr h="169022">
                <a:tc>
                  <a:txBody>
                    <a:bodyPr/>
                    <a:lstStyle/>
                    <a:p>
                      <a:pPr algn="l" fontAlgn="ctr"/>
                      <a:r>
                        <a:rPr lang="en-US" sz="1000" b="0" i="0" u="none" strike="noStrike">
                          <a:solidFill>
                            <a:srgbClr val="000000"/>
                          </a:solidFill>
                          <a:effectLst/>
                          <a:latin typeface="Calibri" panose="020F0502020204030204" pitchFamily="34" charset="0"/>
                        </a:rPr>
                        <a:t>dst_host_srv_serror_rate</a:t>
                      </a:r>
                    </a:p>
                  </a:txBody>
                  <a:tcPr marL="8972" marR="8972" marT="89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61980521"/>
                  </a:ext>
                </a:extLst>
              </a:tr>
              <a:tr h="169022">
                <a:tc>
                  <a:txBody>
                    <a:bodyPr/>
                    <a:lstStyle/>
                    <a:p>
                      <a:pPr algn="l" fontAlgn="ctr"/>
                      <a:r>
                        <a:rPr lang="en-IN" sz="1000" b="0" i="0" u="none" strike="noStrike">
                          <a:solidFill>
                            <a:srgbClr val="000000"/>
                          </a:solidFill>
                          <a:effectLst/>
                          <a:latin typeface="Calibri" panose="020F0502020204030204" pitchFamily="34" charset="0"/>
                        </a:rPr>
                        <a:t>diff_srv_rate</a:t>
                      </a:r>
                    </a:p>
                  </a:txBody>
                  <a:tcPr marL="8972" marR="8972" marT="89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34932085"/>
                  </a:ext>
                </a:extLst>
              </a:tr>
              <a:tr h="169022">
                <a:tc>
                  <a:txBody>
                    <a:bodyPr/>
                    <a:lstStyle/>
                    <a:p>
                      <a:pPr algn="l" fontAlgn="ctr"/>
                      <a:r>
                        <a:rPr lang="en-IN" sz="1000" b="0" i="0" u="none" strike="noStrike" dirty="0" err="1">
                          <a:solidFill>
                            <a:srgbClr val="000000"/>
                          </a:solidFill>
                          <a:effectLst/>
                          <a:latin typeface="Calibri" panose="020F0502020204030204" pitchFamily="34" charset="0"/>
                        </a:rPr>
                        <a:t>srv_count</a:t>
                      </a:r>
                      <a:endParaRPr lang="en-IN" sz="1000" b="0" i="0" u="none" strike="noStrike" dirty="0">
                        <a:solidFill>
                          <a:srgbClr val="000000"/>
                        </a:solidFill>
                        <a:effectLst/>
                        <a:latin typeface="Calibri" panose="020F0502020204030204" pitchFamily="34" charset="0"/>
                      </a:endParaRPr>
                    </a:p>
                  </a:txBody>
                  <a:tcPr marL="8972" marR="8972" marT="89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03490080"/>
                  </a:ext>
                </a:extLst>
              </a:tr>
            </a:tbl>
          </a:graphicData>
        </a:graphic>
      </p:graphicFrame>
      <p:sp>
        <p:nvSpPr>
          <p:cNvPr id="17" name="Plus Sign 16">
            <a:extLst>
              <a:ext uri="{FF2B5EF4-FFF2-40B4-BE49-F238E27FC236}">
                <a16:creationId xmlns:a16="http://schemas.microsoft.com/office/drawing/2014/main" id="{BEC07884-2E0D-441D-B1F3-08659347B47D}"/>
              </a:ext>
            </a:extLst>
          </p:cNvPr>
          <p:cNvSpPr/>
          <p:nvPr/>
        </p:nvSpPr>
        <p:spPr>
          <a:xfrm>
            <a:off x="2740209" y="2706465"/>
            <a:ext cx="570912" cy="703385"/>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TextBox 17">
            <a:extLst>
              <a:ext uri="{FF2B5EF4-FFF2-40B4-BE49-F238E27FC236}">
                <a16:creationId xmlns:a16="http://schemas.microsoft.com/office/drawing/2014/main" id="{3F7B740B-6BE8-4BFB-91C1-F5AEEE0D09D6}"/>
              </a:ext>
            </a:extLst>
          </p:cNvPr>
          <p:cNvSpPr txBox="1"/>
          <p:nvPr/>
        </p:nvSpPr>
        <p:spPr>
          <a:xfrm>
            <a:off x="277789" y="5500468"/>
            <a:ext cx="9977560" cy="923330"/>
          </a:xfrm>
          <a:prstGeom prst="rect">
            <a:avLst/>
          </a:prstGeom>
          <a:noFill/>
        </p:spPr>
        <p:txBody>
          <a:bodyPr wrap="square" rtlCol="0">
            <a:spAutoFit/>
          </a:bodyPr>
          <a:lstStyle/>
          <a:p>
            <a:r>
              <a:rPr lang="en-IN" dirty="0"/>
              <a:t>There were combinations of univariate regression, RFE, </a:t>
            </a:r>
            <a:r>
              <a:rPr lang="en-IN" dirty="0" err="1"/>
              <a:t>Kbest</a:t>
            </a:r>
            <a:r>
              <a:rPr lang="en-IN" dirty="0"/>
              <a:t>, Random forest that were tried to see the outcome on the models. Individual outputs of features were also tried in combination with VIF. The above combination worked out best.</a:t>
            </a:r>
          </a:p>
        </p:txBody>
      </p:sp>
    </p:spTree>
    <p:extLst>
      <p:ext uri="{BB962C8B-B14F-4D97-AF65-F5344CB8AC3E}">
        <p14:creationId xmlns:p14="http://schemas.microsoft.com/office/powerpoint/2010/main" val="34472079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D7F2D-A1E3-4AB7-924C-712728EAEEA8}"/>
              </a:ext>
            </a:extLst>
          </p:cNvPr>
          <p:cNvSpPr>
            <a:spLocks noGrp="1"/>
          </p:cNvSpPr>
          <p:nvPr>
            <p:ph type="title"/>
          </p:nvPr>
        </p:nvSpPr>
        <p:spPr>
          <a:xfrm>
            <a:off x="106679" y="154111"/>
            <a:ext cx="11978639" cy="619612"/>
          </a:xfrm>
          <a:solidFill>
            <a:schemeClr val="accent1">
              <a:lumMod val="60000"/>
              <a:lumOff val="40000"/>
            </a:schemeClr>
          </a:solidFill>
        </p:spPr>
        <p:txBody>
          <a:bodyPr>
            <a:normAutofit fontScale="90000"/>
          </a:bodyPr>
          <a:lstStyle/>
          <a:p>
            <a:r>
              <a:rPr lang="en-IN" dirty="0"/>
              <a:t>Feature Engineering</a:t>
            </a:r>
          </a:p>
        </p:txBody>
      </p:sp>
      <p:sp>
        <p:nvSpPr>
          <p:cNvPr id="3" name="Content Placeholder 2">
            <a:extLst>
              <a:ext uri="{FF2B5EF4-FFF2-40B4-BE49-F238E27FC236}">
                <a16:creationId xmlns:a16="http://schemas.microsoft.com/office/drawing/2014/main" id="{795DC067-403A-4F7A-BD74-7F8A4DF3D438}"/>
              </a:ext>
            </a:extLst>
          </p:cNvPr>
          <p:cNvSpPr>
            <a:spLocks noGrp="1"/>
          </p:cNvSpPr>
          <p:nvPr>
            <p:ph idx="1"/>
          </p:nvPr>
        </p:nvSpPr>
        <p:spPr>
          <a:xfrm>
            <a:off x="106680" y="787791"/>
            <a:ext cx="11978639" cy="6008784"/>
          </a:xfrm>
        </p:spPr>
        <p:txBody>
          <a:bodyPr>
            <a:normAutofit/>
          </a:bodyPr>
          <a:lstStyle/>
          <a:p>
            <a:pPr marL="0" indent="0">
              <a:buNone/>
            </a:pPr>
            <a:endParaRPr lang="en-US" sz="2000" dirty="0"/>
          </a:p>
          <a:p>
            <a:endParaRPr lang="en-US" sz="2400" dirty="0"/>
          </a:p>
          <a:p>
            <a:endParaRPr lang="en-IN" sz="2400" dirty="0"/>
          </a:p>
        </p:txBody>
      </p:sp>
      <p:sp>
        <p:nvSpPr>
          <p:cNvPr id="19" name="TextBox 18">
            <a:extLst>
              <a:ext uri="{FF2B5EF4-FFF2-40B4-BE49-F238E27FC236}">
                <a16:creationId xmlns:a16="http://schemas.microsoft.com/office/drawing/2014/main" id="{FCC19A17-A42E-4368-B604-449D172FF0F3}"/>
              </a:ext>
            </a:extLst>
          </p:cNvPr>
          <p:cNvSpPr txBox="1"/>
          <p:nvPr/>
        </p:nvSpPr>
        <p:spPr>
          <a:xfrm>
            <a:off x="8412480" y="889843"/>
            <a:ext cx="3515494" cy="5078313"/>
          </a:xfrm>
          <a:prstGeom prst="rect">
            <a:avLst/>
          </a:prstGeom>
          <a:noFill/>
        </p:spPr>
        <p:txBody>
          <a:bodyPr wrap="square" rtlCol="0">
            <a:spAutoFit/>
          </a:bodyPr>
          <a:lstStyle/>
          <a:p>
            <a:pPr marL="285750" indent="-285750">
              <a:buFont typeface="Arial" panose="020B0604020202020204" pitchFamily="34" charset="0"/>
              <a:buChar char="•"/>
            </a:pPr>
            <a:r>
              <a:rPr lang="en-US" dirty="0"/>
              <a:t>Started with 43 variables</a:t>
            </a:r>
          </a:p>
          <a:p>
            <a:pPr marL="285750" indent="-285750">
              <a:buFont typeface="Arial" panose="020B0604020202020204" pitchFamily="34" charset="0"/>
              <a:buChar char="•"/>
            </a:pPr>
            <a:r>
              <a:rPr lang="en-US" dirty="0"/>
              <a:t>Dropped 14 variables as almost all values were zeros</a:t>
            </a:r>
          </a:p>
          <a:p>
            <a:pPr marL="285750" indent="-285750">
              <a:buFont typeface="Arial" panose="020B0604020202020204" pitchFamily="34" charset="0"/>
              <a:buChar char="•"/>
            </a:pPr>
            <a:r>
              <a:rPr lang="en-US" dirty="0"/>
              <a:t>Dropped </a:t>
            </a:r>
            <a:r>
              <a:rPr lang="en-US" dirty="0" err="1"/>
              <a:t>last_flag</a:t>
            </a:r>
            <a:r>
              <a:rPr lang="en-US" dirty="0"/>
              <a:t> as this seems to be directly related to class</a:t>
            </a:r>
          </a:p>
          <a:p>
            <a:pPr marL="285750" indent="-285750">
              <a:buFont typeface="Arial" panose="020B0604020202020204" pitchFamily="34" charset="0"/>
              <a:buChar char="•"/>
            </a:pPr>
            <a:r>
              <a:rPr lang="en-US" dirty="0"/>
              <a:t>Created target variable and dropped attack.</a:t>
            </a:r>
          </a:p>
          <a:p>
            <a:pPr marL="285750" indent="-285750">
              <a:buFont typeface="Arial" panose="020B0604020202020204" pitchFamily="34" charset="0"/>
              <a:buChar char="•"/>
            </a:pPr>
            <a:r>
              <a:rPr lang="en-US" dirty="0"/>
              <a:t>Created dummy variables for categorical variables</a:t>
            </a:r>
          </a:p>
          <a:p>
            <a:pPr marL="285750" indent="-285750">
              <a:buFont typeface="Arial" panose="020B0604020202020204" pitchFamily="34" charset="0"/>
              <a:buChar char="•"/>
            </a:pPr>
            <a:r>
              <a:rPr lang="en-US" dirty="0"/>
              <a:t>Dropped as coefficient of variance less than 0.04 or high correlation of over 0.8</a:t>
            </a:r>
          </a:p>
          <a:p>
            <a:pPr marL="285750" indent="-285750">
              <a:buFont typeface="Arial" panose="020B0604020202020204" pitchFamily="34" charset="0"/>
              <a:buChar char="•"/>
            </a:pPr>
            <a:r>
              <a:rPr lang="en-US" dirty="0"/>
              <a:t>Select 15 best from RFE, RF and Univariate regression each. Intersection gave a list of 23 important features</a:t>
            </a:r>
          </a:p>
          <a:p>
            <a:pPr marL="285750" indent="-285750">
              <a:buFont typeface="Arial" panose="020B0604020202020204" pitchFamily="34" charset="0"/>
              <a:buChar char="•"/>
            </a:pPr>
            <a:r>
              <a:rPr lang="en-US" dirty="0"/>
              <a:t>Comparison with VIF gave the finalized list of 13 features</a:t>
            </a:r>
            <a:endParaRPr lang="en-IN" dirty="0"/>
          </a:p>
        </p:txBody>
      </p:sp>
      <p:pic>
        <p:nvPicPr>
          <p:cNvPr id="4" name="Picture 3">
            <a:extLst>
              <a:ext uri="{FF2B5EF4-FFF2-40B4-BE49-F238E27FC236}">
                <a16:creationId xmlns:a16="http://schemas.microsoft.com/office/drawing/2014/main" id="{5B70B242-18AD-4B9E-81D5-B4255E886AB8}"/>
              </a:ext>
            </a:extLst>
          </p:cNvPr>
          <p:cNvPicPr>
            <a:picLocks noChangeAspect="1"/>
          </p:cNvPicPr>
          <p:nvPr/>
        </p:nvPicPr>
        <p:blipFill>
          <a:blip r:embed="rId2"/>
          <a:stretch>
            <a:fillRect/>
          </a:stretch>
        </p:blipFill>
        <p:spPr>
          <a:xfrm>
            <a:off x="264026" y="787790"/>
            <a:ext cx="7991109" cy="3259870"/>
          </a:xfrm>
          <a:prstGeom prst="rect">
            <a:avLst/>
          </a:prstGeom>
        </p:spPr>
      </p:pic>
      <p:graphicFrame>
        <p:nvGraphicFramePr>
          <p:cNvPr id="5" name="Table 4">
            <a:extLst>
              <a:ext uri="{FF2B5EF4-FFF2-40B4-BE49-F238E27FC236}">
                <a16:creationId xmlns:a16="http://schemas.microsoft.com/office/drawing/2014/main" id="{002B2788-F545-4042-869C-9EBB1EC9025E}"/>
              </a:ext>
            </a:extLst>
          </p:cNvPr>
          <p:cNvGraphicFramePr>
            <a:graphicFrameLocks noGrp="1"/>
          </p:cNvGraphicFramePr>
          <p:nvPr>
            <p:extLst>
              <p:ext uri="{D42A27DB-BD31-4B8C-83A1-F6EECF244321}">
                <p14:modId xmlns:p14="http://schemas.microsoft.com/office/powerpoint/2010/main" val="1958668143"/>
              </p:ext>
            </p:extLst>
          </p:nvPr>
        </p:nvGraphicFramePr>
        <p:xfrm>
          <a:off x="2346045" y="4109085"/>
          <a:ext cx="3515494" cy="2748915"/>
        </p:xfrm>
        <a:graphic>
          <a:graphicData uri="http://schemas.openxmlformats.org/drawingml/2006/table">
            <a:tbl>
              <a:tblPr/>
              <a:tblGrid>
                <a:gridCol w="621524">
                  <a:extLst>
                    <a:ext uri="{9D8B030D-6E8A-4147-A177-3AD203B41FA5}">
                      <a16:colId xmlns:a16="http://schemas.microsoft.com/office/drawing/2014/main" val="2836855254"/>
                    </a:ext>
                  </a:extLst>
                </a:gridCol>
                <a:gridCol w="1019688">
                  <a:extLst>
                    <a:ext uri="{9D8B030D-6E8A-4147-A177-3AD203B41FA5}">
                      <a16:colId xmlns:a16="http://schemas.microsoft.com/office/drawing/2014/main" val="3947721155"/>
                    </a:ext>
                  </a:extLst>
                </a:gridCol>
                <a:gridCol w="1874282">
                  <a:extLst>
                    <a:ext uri="{9D8B030D-6E8A-4147-A177-3AD203B41FA5}">
                      <a16:colId xmlns:a16="http://schemas.microsoft.com/office/drawing/2014/main" val="2252952105"/>
                    </a:ext>
                  </a:extLst>
                </a:gridCol>
              </a:tblGrid>
              <a:tr h="136683">
                <a:tc gridSpan="3">
                  <a:txBody>
                    <a:bodyPr/>
                    <a:lstStyle/>
                    <a:p>
                      <a:pPr algn="ctr" fontAlgn="ctr"/>
                      <a:r>
                        <a:rPr lang="en-IN" sz="1400" b="1" i="0" u="none" strike="noStrike" dirty="0">
                          <a:solidFill>
                            <a:srgbClr val="000000"/>
                          </a:solidFill>
                          <a:effectLst/>
                          <a:latin typeface="Calibri" panose="020F0502020204030204" pitchFamily="34" charset="0"/>
                        </a:rPr>
                        <a:t>Final list of features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09904238"/>
                  </a:ext>
                </a:extLst>
              </a:tr>
              <a:tr h="205703">
                <a:tc>
                  <a:txBody>
                    <a:bodyPr/>
                    <a:lstStyle/>
                    <a:p>
                      <a:pPr algn="ctr" fontAlgn="ctr"/>
                      <a:r>
                        <a:rPr lang="en-IN" sz="1400" b="1" i="0" u="none" strike="noStrike">
                          <a:solidFill>
                            <a:srgbClr val="000000"/>
                          </a:solidFill>
                          <a:effectLst/>
                          <a:latin typeface="Calibri" panose="020F0502020204030204" pitchFamily="34" charset="0"/>
                        </a:rPr>
                        <a:t>No.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ctr" fontAlgn="ctr"/>
                      <a:r>
                        <a:rPr lang="en-IN" sz="1400" b="1" i="0" u="none" strike="noStrike" dirty="0" err="1">
                          <a:solidFill>
                            <a:srgbClr val="000000"/>
                          </a:solidFill>
                          <a:effectLst/>
                          <a:latin typeface="Calibri" panose="020F0502020204030204" pitchFamily="34" charset="0"/>
                        </a:rPr>
                        <a:t>VIF_Factor</a:t>
                      </a:r>
                      <a:endParaRPr lang="en-IN" sz="1400" b="1"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ctr" fontAlgn="ctr"/>
                      <a:r>
                        <a:rPr lang="en-IN" sz="1400" b="1" i="0" u="none" strike="noStrike">
                          <a:solidFill>
                            <a:srgbClr val="000000"/>
                          </a:solidFill>
                          <a:effectLst/>
                          <a:latin typeface="Calibri" panose="020F0502020204030204" pitchFamily="34" charset="0"/>
                        </a:rPr>
                        <a:t>features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extLst>
                  <a:ext uri="{0D108BD9-81ED-4DB2-BD59-A6C34878D82A}">
                    <a16:rowId xmlns:a16="http://schemas.microsoft.com/office/drawing/2014/main" val="2284924240"/>
                  </a:ext>
                </a:extLst>
              </a:tr>
              <a:tr h="163508">
                <a:tc>
                  <a:txBody>
                    <a:bodyPr/>
                    <a:lstStyle/>
                    <a:p>
                      <a:pPr algn="ctr" fontAlgn="ctr"/>
                      <a:r>
                        <a:rPr lang="en-IN" sz="1100" b="0" i="0" u="none" strike="noStrike">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dirty="0">
                          <a:solidFill>
                            <a:srgbClr val="000000"/>
                          </a:solidFill>
                          <a:effectLst/>
                          <a:latin typeface="Calibri" panose="020F0502020204030204" pitchFamily="34" charset="0"/>
                        </a:rPr>
                        <a:t>4.971354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count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80784197"/>
                  </a:ext>
                </a:extLst>
              </a:tr>
              <a:tr h="163508">
                <a:tc>
                  <a:txBody>
                    <a:bodyPr/>
                    <a:lstStyle/>
                    <a:p>
                      <a:pPr algn="ctr" fontAlgn="ctr"/>
                      <a:r>
                        <a:rPr lang="en-IN" sz="1100" b="0" i="0" u="none" strike="noStrike">
                          <a:solidFill>
                            <a:srgbClr val="000000"/>
                          </a:solidFill>
                          <a:effectLst/>
                          <a:latin typeface="Calibri" panose="020F0502020204030204" pitchFamily="34" charset="0"/>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dirty="0">
                          <a:solidFill>
                            <a:srgbClr val="000000"/>
                          </a:solidFill>
                          <a:effectLst/>
                          <a:latin typeface="Calibri" panose="020F0502020204030204" pitchFamily="34" charset="0"/>
                        </a:rPr>
                        <a:t>4.274877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dst_host_srv_count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91878787"/>
                  </a:ext>
                </a:extLst>
              </a:tr>
              <a:tr h="163508">
                <a:tc>
                  <a:txBody>
                    <a:bodyPr/>
                    <a:lstStyle/>
                    <a:p>
                      <a:pPr algn="ctr" fontAlgn="ctr"/>
                      <a:r>
                        <a:rPr lang="en-IN" sz="1100" b="0" i="0" u="none" strike="noStrike">
                          <a:solidFill>
                            <a:srgbClr val="000000"/>
                          </a:solidFill>
                          <a:effectLst/>
                          <a:latin typeface="Calibri" panose="020F0502020204030204" pitchFamily="34" charset="0"/>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dirty="0">
                          <a:solidFill>
                            <a:srgbClr val="000000"/>
                          </a:solidFill>
                          <a:effectLst/>
                          <a:latin typeface="Calibri" panose="020F0502020204030204" pitchFamily="34" charset="0"/>
                        </a:rPr>
                        <a:t>3.858464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logged_in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84602024"/>
                  </a:ext>
                </a:extLst>
              </a:tr>
              <a:tr h="163508">
                <a:tc>
                  <a:txBody>
                    <a:bodyPr/>
                    <a:lstStyle/>
                    <a:p>
                      <a:pPr algn="ctr" fontAlgn="ctr"/>
                      <a:r>
                        <a:rPr lang="en-IN" sz="1100" b="0" i="0" u="none" strike="noStrike">
                          <a:solidFill>
                            <a:srgbClr val="000000"/>
                          </a:solidFill>
                          <a:effectLst/>
                          <a:latin typeface="Calibri" panose="020F0502020204030204" pitchFamily="34" charset="0"/>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dirty="0">
                          <a:solidFill>
                            <a:srgbClr val="000000"/>
                          </a:solidFill>
                          <a:effectLst/>
                          <a:latin typeface="Calibri" panose="020F0502020204030204" pitchFamily="34" charset="0"/>
                        </a:rPr>
                        <a:t>3.109039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srv_count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39197491"/>
                  </a:ext>
                </a:extLst>
              </a:tr>
              <a:tr h="163508">
                <a:tc>
                  <a:txBody>
                    <a:bodyPr/>
                    <a:lstStyle/>
                    <a:p>
                      <a:pPr algn="ctr" fontAlgn="ctr"/>
                      <a:r>
                        <a:rPr lang="en-IN" sz="1100" b="0" i="0" u="none" strike="noStrike">
                          <a:solidFill>
                            <a:srgbClr val="000000"/>
                          </a:solidFill>
                          <a:effectLst/>
                          <a:latin typeface="Calibri" panose="020F0502020204030204" pitchFamily="34" charset="0"/>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dirty="0">
                          <a:solidFill>
                            <a:srgbClr val="000000"/>
                          </a:solidFill>
                          <a:effectLst/>
                          <a:latin typeface="Calibri" panose="020F0502020204030204" pitchFamily="34" charset="0"/>
                        </a:rPr>
                        <a:t>2.976044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dirty="0" err="1">
                          <a:solidFill>
                            <a:srgbClr val="000000"/>
                          </a:solidFill>
                          <a:effectLst/>
                          <a:latin typeface="Calibri" panose="020F0502020204030204" pitchFamily="34" charset="0"/>
                        </a:rPr>
                        <a:t>dst_host_serror_rate</a:t>
                      </a:r>
                      <a:endParaRPr lang="en-IN" sz="11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59656611"/>
                  </a:ext>
                </a:extLst>
              </a:tr>
              <a:tr h="163508">
                <a:tc>
                  <a:txBody>
                    <a:bodyPr/>
                    <a:lstStyle/>
                    <a:p>
                      <a:pPr algn="ctr" fontAlgn="ctr"/>
                      <a:r>
                        <a:rPr lang="en-IN" sz="1100" b="0" i="0" u="none" strike="noStrike">
                          <a:solidFill>
                            <a:srgbClr val="000000"/>
                          </a:solidFill>
                          <a:effectLst/>
                          <a:latin typeface="Calibri" panose="020F0502020204030204" pitchFamily="34" charset="0"/>
                        </a:rPr>
                        <a:t>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2.117948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dirty="0" err="1">
                          <a:solidFill>
                            <a:srgbClr val="000000"/>
                          </a:solidFill>
                          <a:effectLst/>
                          <a:latin typeface="Calibri" panose="020F0502020204030204" pitchFamily="34" charset="0"/>
                        </a:rPr>
                        <a:t>dst_host_diff_srv_rate</a:t>
                      </a:r>
                      <a:endParaRPr lang="en-US" sz="11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60447794"/>
                  </a:ext>
                </a:extLst>
              </a:tr>
              <a:tr h="163508">
                <a:tc>
                  <a:txBody>
                    <a:bodyPr/>
                    <a:lstStyle/>
                    <a:p>
                      <a:pPr algn="ctr" fontAlgn="ctr"/>
                      <a:r>
                        <a:rPr lang="en-IN" sz="1100" b="0" i="0" u="none" strike="noStrike">
                          <a:solidFill>
                            <a:srgbClr val="000000"/>
                          </a:solidFill>
                          <a:effectLst/>
                          <a:latin typeface="Calibri" panose="020F0502020204030204" pitchFamily="34" charset="0"/>
                        </a:rPr>
                        <a:t>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1.874225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dirty="0" err="1">
                          <a:solidFill>
                            <a:srgbClr val="000000"/>
                          </a:solidFill>
                          <a:effectLst/>
                          <a:latin typeface="Calibri" panose="020F0502020204030204" pitchFamily="34" charset="0"/>
                        </a:rPr>
                        <a:t>dst_host_rerror_rate</a:t>
                      </a:r>
                      <a:endParaRPr lang="en-IN" sz="11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01460662"/>
                  </a:ext>
                </a:extLst>
              </a:tr>
              <a:tr h="163508">
                <a:tc>
                  <a:txBody>
                    <a:bodyPr/>
                    <a:lstStyle/>
                    <a:p>
                      <a:pPr algn="ctr" fontAlgn="ctr"/>
                      <a:r>
                        <a:rPr lang="en-IN" sz="1100" b="0" i="0" u="none" strike="noStrike">
                          <a:solidFill>
                            <a:srgbClr val="000000"/>
                          </a:solidFill>
                          <a:effectLst/>
                          <a:latin typeface="Calibri" panose="020F0502020204030204" pitchFamily="34" charset="0"/>
                        </a:rPr>
                        <a:t>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1.600401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dirty="0" err="1">
                          <a:solidFill>
                            <a:srgbClr val="000000"/>
                          </a:solidFill>
                          <a:effectLst/>
                          <a:latin typeface="Calibri" panose="020F0502020204030204" pitchFamily="34" charset="0"/>
                        </a:rPr>
                        <a:t>diff_srv_rate</a:t>
                      </a:r>
                      <a:endParaRPr lang="en-IN" sz="11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60790956"/>
                  </a:ext>
                </a:extLst>
              </a:tr>
              <a:tr h="163508">
                <a:tc>
                  <a:txBody>
                    <a:bodyPr/>
                    <a:lstStyle/>
                    <a:p>
                      <a:pPr algn="ctr" fontAlgn="ctr"/>
                      <a:r>
                        <a:rPr lang="en-IN" sz="1100" b="0" i="0" u="none" strike="noStrike">
                          <a:solidFill>
                            <a:srgbClr val="000000"/>
                          </a:solidFill>
                          <a:effectLst/>
                          <a:latin typeface="Calibri" panose="020F0502020204030204" pitchFamily="34" charset="0"/>
                        </a:rPr>
                        <a:t>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1.515032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dirty="0" err="1">
                          <a:solidFill>
                            <a:srgbClr val="000000"/>
                          </a:solidFill>
                          <a:effectLst/>
                          <a:latin typeface="Calibri" panose="020F0502020204030204" pitchFamily="34" charset="0"/>
                        </a:rPr>
                        <a:t>service_private</a:t>
                      </a:r>
                      <a:endParaRPr lang="en-IN" sz="11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78024480"/>
                  </a:ext>
                </a:extLst>
              </a:tr>
              <a:tr h="163508">
                <a:tc>
                  <a:txBody>
                    <a:bodyPr/>
                    <a:lstStyle/>
                    <a:p>
                      <a:pPr algn="ctr" fontAlgn="ctr"/>
                      <a:r>
                        <a:rPr lang="en-IN" sz="1100" b="0" i="0" u="none" strike="noStrike">
                          <a:solidFill>
                            <a:srgbClr val="000000"/>
                          </a:solidFill>
                          <a:effectLst/>
                          <a:latin typeface="Calibri" panose="020F0502020204030204" pitchFamily="34" charset="0"/>
                        </a:rPr>
                        <a:t>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1.394595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dirty="0" err="1">
                          <a:solidFill>
                            <a:srgbClr val="000000"/>
                          </a:solidFill>
                          <a:effectLst/>
                          <a:latin typeface="Calibri" panose="020F0502020204030204" pitchFamily="34" charset="0"/>
                        </a:rPr>
                        <a:t>dst_bytes</a:t>
                      </a:r>
                      <a:endParaRPr lang="en-IN" sz="11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7528318"/>
                  </a:ext>
                </a:extLst>
              </a:tr>
              <a:tr h="163508">
                <a:tc>
                  <a:txBody>
                    <a:bodyPr/>
                    <a:lstStyle/>
                    <a:p>
                      <a:pPr algn="ctr" fontAlgn="ctr"/>
                      <a:r>
                        <a:rPr lang="en-IN" sz="1100" b="0" i="0" u="none" strike="noStrike">
                          <a:solidFill>
                            <a:srgbClr val="000000"/>
                          </a:solidFill>
                          <a:effectLst/>
                          <a:latin typeface="Calibri" panose="020F0502020204030204" pitchFamily="34" charset="0"/>
                        </a:rPr>
                        <a:t>11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1.373448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dirty="0" err="1">
                          <a:solidFill>
                            <a:srgbClr val="000000"/>
                          </a:solidFill>
                          <a:effectLst/>
                          <a:latin typeface="Calibri" panose="020F0502020204030204" pitchFamily="34" charset="0"/>
                        </a:rPr>
                        <a:t>dst_host_same_src_port_rate</a:t>
                      </a:r>
                      <a:endParaRPr lang="en-US" sz="11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92282837"/>
                  </a:ext>
                </a:extLst>
              </a:tr>
              <a:tr h="163508">
                <a:tc>
                  <a:txBody>
                    <a:bodyPr/>
                    <a:lstStyle/>
                    <a:p>
                      <a:pPr algn="ctr" fontAlgn="ctr"/>
                      <a:r>
                        <a:rPr lang="en-IN" sz="1100" b="0" i="0" u="none" strike="noStrike">
                          <a:solidFill>
                            <a:srgbClr val="000000"/>
                          </a:solidFill>
                          <a:effectLst/>
                          <a:latin typeface="Calibri" panose="020F0502020204030204" pitchFamily="34" charset="0"/>
                        </a:rPr>
                        <a:t>12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1.243505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dirty="0">
                          <a:solidFill>
                            <a:srgbClr val="000000"/>
                          </a:solidFill>
                          <a:effectLst/>
                          <a:latin typeface="Calibri" panose="020F0502020204030204" pitchFamily="34" charset="0"/>
                        </a:rPr>
                        <a:t>hot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81224571"/>
                  </a:ext>
                </a:extLst>
              </a:tr>
              <a:tr h="163508">
                <a:tc>
                  <a:txBody>
                    <a:bodyPr/>
                    <a:lstStyle/>
                    <a:p>
                      <a:pPr algn="ctr" fontAlgn="ctr"/>
                      <a:r>
                        <a:rPr lang="en-IN" sz="1100" b="0" i="0" u="none" strike="noStrike">
                          <a:solidFill>
                            <a:srgbClr val="000000"/>
                          </a:solidFill>
                          <a:effectLst/>
                          <a:latin typeface="Calibri" panose="020F0502020204030204" pitchFamily="34" charset="0"/>
                        </a:rPr>
                        <a:t>13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1.230674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dirty="0" err="1">
                          <a:solidFill>
                            <a:srgbClr val="000000"/>
                          </a:solidFill>
                          <a:effectLst/>
                          <a:latin typeface="Calibri" panose="020F0502020204030204" pitchFamily="34" charset="0"/>
                        </a:rPr>
                        <a:t>src_bytes</a:t>
                      </a:r>
                      <a:endParaRPr lang="en-IN" sz="11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01794319"/>
                  </a:ext>
                </a:extLst>
              </a:tr>
            </a:tbl>
          </a:graphicData>
        </a:graphic>
      </p:graphicFrame>
    </p:spTree>
    <p:extLst>
      <p:ext uri="{BB962C8B-B14F-4D97-AF65-F5344CB8AC3E}">
        <p14:creationId xmlns:p14="http://schemas.microsoft.com/office/powerpoint/2010/main" val="27003353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D7F2D-A1E3-4AB7-924C-712728EAEEA8}"/>
              </a:ext>
            </a:extLst>
          </p:cNvPr>
          <p:cNvSpPr>
            <a:spLocks noGrp="1"/>
          </p:cNvSpPr>
          <p:nvPr>
            <p:ph type="title"/>
          </p:nvPr>
        </p:nvSpPr>
        <p:spPr>
          <a:xfrm>
            <a:off x="106679" y="154111"/>
            <a:ext cx="11978639" cy="619612"/>
          </a:xfrm>
          <a:solidFill>
            <a:schemeClr val="accent1">
              <a:lumMod val="60000"/>
              <a:lumOff val="40000"/>
            </a:schemeClr>
          </a:solidFill>
        </p:spPr>
        <p:txBody>
          <a:bodyPr>
            <a:normAutofit fontScale="90000"/>
          </a:bodyPr>
          <a:lstStyle/>
          <a:p>
            <a:r>
              <a:rPr lang="en-IN" dirty="0"/>
              <a:t>Model building and execution</a:t>
            </a:r>
          </a:p>
        </p:txBody>
      </p:sp>
      <p:sp>
        <p:nvSpPr>
          <p:cNvPr id="3" name="Content Placeholder 2">
            <a:extLst>
              <a:ext uri="{FF2B5EF4-FFF2-40B4-BE49-F238E27FC236}">
                <a16:creationId xmlns:a16="http://schemas.microsoft.com/office/drawing/2014/main" id="{795DC067-403A-4F7A-BD74-7F8A4DF3D438}"/>
              </a:ext>
            </a:extLst>
          </p:cNvPr>
          <p:cNvSpPr>
            <a:spLocks noGrp="1"/>
          </p:cNvSpPr>
          <p:nvPr>
            <p:ph idx="1"/>
          </p:nvPr>
        </p:nvSpPr>
        <p:spPr>
          <a:xfrm>
            <a:off x="106680" y="787791"/>
            <a:ext cx="11978639" cy="6008784"/>
          </a:xfrm>
        </p:spPr>
        <p:txBody>
          <a:bodyPr>
            <a:normAutofit/>
          </a:bodyPr>
          <a:lstStyle/>
          <a:p>
            <a:pPr marL="0" indent="0">
              <a:buNone/>
            </a:pPr>
            <a:endParaRPr lang="en-US" sz="2000" dirty="0"/>
          </a:p>
          <a:p>
            <a:endParaRPr lang="en-US" sz="2400" dirty="0"/>
          </a:p>
          <a:p>
            <a:endParaRPr lang="en-IN" sz="2400" dirty="0"/>
          </a:p>
        </p:txBody>
      </p:sp>
      <p:sp>
        <p:nvSpPr>
          <p:cNvPr id="5" name="TextBox 4">
            <a:extLst>
              <a:ext uri="{FF2B5EF4-FFF2-40B4-BE49-F238E27FC236}">
                <a16:creationId xmlns:a16="http://schemas.microsoft.com/office/drawing/2014/main" id="{CE796A0A-5282-4E14-93F4-DC441FF86C0F}"/>
              </a:ext>
            </a:extLst>
          </p:cNvPr>
          <p:cNvSpPr txBox="1"/>
          <p:nvPr/>
        </p:nvSpPr>
        <p:spPr>
          <a:xfrm>
            <a:off x="106679" y="935395"/>
            <a:ext cx="11978639" cy="5447645"/>
          </a:xfrm>
          <a:prstGeom prst="rect">
            <a:avLst/>
          </a:prstGeom>
          <a:noFill/>
        </p:spPr>
        <p:txBody>
          <a:bodyPr wrap="square" rtlCol="0">
            <a:spAutoFit/>
          </a:bodyPr>
          <a:lstStyle/>
          <a:p>
            <a:r>
              <a:rPr lang="en-IN" sz="2400" b="1" dirty="0"/>
              <a:t>Below models were executed:</a:t>
            </a:r>
          </a:p>
          <a:p>
            <a:pPr marL="457200" indent="-457200">
              <a:buFont typeface="+mj-lt"/>
              <a:buAutoNum type="arabicPeriod"/>
            </a:pPr>
            <a:r>
              <a:rPr lang="en-IN" dirty="0"/>
              <a:t>Logit classification</a:t>
            </a:r>
          </a:p>
          <a:p>
            <a:pPr marL="457200" indent="-457200">
              <a:buFont typeface="+mj-lt"/>
              <a:buAutoNum type="arabicPeriod"/>
            </a:pPr>
            <a:r>
              <a:rPr lang="en-IN" dirty="0"/>
              <a:t>Logistic Regression using </a:t>
            </a:r>
            <a:r>
              <a:rPr lang="en-IN" dirty="0" err="1"/>
              <a:t>sklearn</a:t>
            </a:r>
            <a:endParaRPr lang="en-IN" dirty="0"/>
          </a:p>
          <a:p>
            <a:pPr marL="457200" indent="-457200">
              <a:buFont typeface="+mj-lt"/>
              <a:buAutoNum type="arabicPeriod"/>
            </a:pPr>
            <a:r>
              <a:rPr lang="en-IN" dirty="0"/>
              <a:t>Random Forest Classification</a:t>
            </a:r>
          </a:p>
          <a:p>
            <a:pPr marL="457200" indent="-457200">
              <a:buFont typeface="+mj-lt"/>
              <a:buAutoNum type="arabicPeriod"/>
            </a:pPr>
            <a:r>
              <a:rPr lang="en-IN" dirty="0"/>
              <a:t>Xtreme Gradient Boost Classification</a:t>
            </a:r>
          </a:p>
          <a:p>
            <a:pPr marL="457200" indent="-457200">
              <a:buFont typeface="+mj-lt"/>
              <a:buAutoNum type="arabicPeriod"/>
            </a:pPr>
            <a:r>
              <a:rPr lang="en-IN" dirty="0"/>
              <a:t>K-Nearest </a:t>
            </a:r>
            <a:r>
              <a:rPr lang="en-US" dirty="0"/>
              <a:t>Neighbors</a:t>
            </a:r>
            <a:r>
              <a:rPr lang="en-IN" dirty="0"/>
              <a:t> Classification</a:t>
            </a:r>
          </a:p>
          <a:p>
            <a:pPr marL="457200" indent="-457200">
              <a:buFont typeface="+mj-lt"/>
              <a:buAutoNum type="arabicPeriod"/>
            </a:pPr>
            <a:r>
              <a:rPr lang="en-IN" dirty="0"/>
              <a:t>Ada Boost Classification</a:t>
            </a:r>
          </a:p>
          <a:p>
            <a:pPr marL="457200" indent="-457200">
              <a:buFont typeface="+mj-lt"/>
              <a:buAutoNum type="arabicPeriod"/>
            </a:pPr>
            <a:r>
              <a:rPr lang="en-IN" dirty="0"/>
              <a:t>Naive Bayes Classification</a:t>
            </a:r>
          </a:p>
          <a:p>
            <a:endParaRPr lang="en-IN" dirty="0"/>
          </a:p>
          <a:p>
            <a:pPr marL="342900" indent="-342900">
              <a:buFont typeface="Arial" panose="020B0604020202020204" pitchFamily="34" charset="0"/>
              <a:buChar char="•"/>
            </a:pPr>
            <a:r>
              <a:rPr lang="en-IN" dirty="0"/>
              <a:t>Train data(train.csv) and test data(test.csv) were provided separately. Hence, model was built an provided train and validating against the test data.</a:t>
            </a:r>
          </a:p>
          <a:p>
            <a:pPr marL="342900" indent="-342900">
              <a:buFont typeface="Arial" panose="020B0604020202020204" pitchFamily="34" charset="0"/>
              <a:buChar char="•"/>
            </a:pPr>
            <a:r>
              <a:rPr lang="en-IN" dirty="0"/>
              <a:t>For binomial classification, </a:t>
            </a:r>
            <a:r>
              <a:rPr lang="en-US" dirty="0"/>
              <a:t>Logit classification, Logistic Regression using </a:t>
            </a:r>
            <a:r>
              <a:rPr lang="en-US" dirty="0" err="1"/>
              <a:t>sklearn</a:t>
            </a:r>
            <a:r>
              <a:rPr lang="en-US" dirty="0"/>
              <a:t>, Random Forest Classification, K-Nearest Neighbors Classification and Bernoulli Naive Bayes classification was used and were compared for accuracy and AUC scores.</a:t>
            </a:r>
          </a:p>
          <a:p>
            <a:pPr marL="342900" indent="-342900">
              <a:buFont typeface="Arial" panose="020B0604020202020204" pitchFamily="34" charset="0"/>
              <a:buChar char="•"/>
            </a:pPr>
            <a:r>
              <a:rPr lang="en-IN" dirty="0"/>
              <a:t>For multinomial classification, </a:t>
            </a:r>
            <a:r>
              <a:rPr lang="en-US" dirty="0" err="1"/>
              <a:t>Gaussion</a:t>
            </a:r>
            <a:r>
              <a:rPr lang="en-US" dirty="0"/>
              <a:t> Naive Bayes classification, Random Forest Classification and Xtreme Gradient Boost Classification were used and were compared for accuracy and AUC scores.</a:t>
            </a:r>
            <a:endParaRPr lang="en-IN" dirty="0"/>
          </a:p>
          <a:p>
            <a:pPr marL="342900" indent="-342900">
              <a:buFont typeface="Arial" panose="020B0604020202020204" pitchFamily="34" charset="0"/>
              <a:buChar char="•"/>
            </a:pPr>
            <a:r>
              <a:rPr lang="en-IN" dirty="0"/>
              <a:t>Using SVR with </a:t>
            </a:r>
            <a:r>
              <a:rPr lang="en-IN" dirty="0" err="1"/>
              <a:t>GridSearchCV</a:t>
            </a:r>
            <a:r>
              <a:rPr lang="en-IN" dirty="0"/>
              <a:t> or KNN with </a:t>
            </a:r>
            <a:r>
              <a:rPr lang="en-IN" dirty="0" err="1"/>
              <a:t>GridSearchCV</a:t>
            </a:r>
            <a:r>
              <a:rPr lang="en-IN" dirty="0"/>
              <a:t> or </a:t>
            </a:r>
            <a:r>
              <a:rPr lang="en-IN" dirty="0" err="1"/>
              <a:t>XGBoost</a:t>
            </a:r>
            <a:r>
              <a:rPr lang="en-IN" dirty="0"/>
              <a:t> with </a:t>
            </a:r>
            <a:r>
              <a:rPr lang="en-IN" dirty="0" err="1"/>
              <a:t>GridSearchCV</a:t>
            </a:r>
            <a:r>
              <a:rPr lang="en-IN" dirty="0"/>
              <a:t>, even with 80 to 120 models caused the machine to hang or run on for hours (ultimately the process was killed).</a:t>
            </a:r>
          </a:p>
          <a:p>
            <a:pPr marL="342900" indent="-342900">
              <a:buFont typeface="Arial" panose="020B0604020202020204" pitchFamily="34" charset="0"/>
              <a:buChar char="•"/>
            </a:pPr>
            <a:r>
              <a:rPr lang="en-IN" dirty="0"/>
              <a:t>Model was validated with ROC curves and cross validation.</a:t>
            </a:r>
          </a:p>
          <a:p>
            <a:pPr marL="342900" indent="-342900">
              <a:buFont typeface="Arial" panose="020B0604020202020204" pitchFamily="34" charset="0"/>
              <a:buChar char="•"/>
            </a:pPr>
            <a:r>
              <a:rPr lang="en-IN" dirty="0"/>
              <a:t>Baseline done with scikit-</a:t>
            </a:r>
            <a:r>
              <a:rPr lang="en-IN" dirty="0" err="1"/>
              <a:t>learn’s</a:t>
            </a:r>
            <a:r>
              <a:rPr lang="en-IN" dirty="0"/>
              <a:t> </a:t>
            </a:r>
            <a:r>
              <a:rPr lang="en-IN" dirty="0" err="1"/>
              <a:t>DummyClassifier</a:t>
            </a:r>
            <a:r>
              <a:rPr lang="en-IN" dirty="0"/>
              <a:t> for both </a:t>
            </a:r>
            <a:r>
              <a:rPr lang="en-IN" dirty="0" err="1"/>
              <a:t>bionomial</a:t>
            </a:r>
            <a:r>
              <a:rPr lang="en-IN" dirty="0"/>
              <a:t> and multinomial classification.</a:t>
            </a:r>
          </a:p>
        </p:txBody>
      </p:sp>
    </p:spTree>
    <p:extLst>
      <p:ext uri="{BB962C8B-B14F-4D97-AF65-F5344CB8AC3E}">
        <p14:creationId xmlns:p14="http://schemas.microsoft.com/office/powerpoint/2010/main" val="29242225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D7F2D-A1E3-4AB7-924C-712728EAEEA8}"/>
              </a:ext>
            </a:extLst>
          </p:cNvPr>
          <p:cNvSpPr>
            <a:spLocks noGrp="1"/>
          </p:cNvSpPr>
          <p:nvPr>
            <p:ph type="title"/>
          </p:nvPr>
        </p:nvSpPr>
        <p:spPr>
          <a:xfrm>
            <a:off x="106679" y="154111"/>
            <a:ext cx="11978639" cy="619612"/>
          </a:xfrm>
          <a:solidFill>
            <a:schemeClr val="accent1">
              <a:lumMod val="60000"/>
              <a:lumOff val="40000"/>
            </a:schemeClr>
          </a:solidFill>
        </p:spPr>
        <p:txBody>
          <a:bodyPr>
            <a:normAutofit fontScale="90000"/>
          </a:bodyPr>
          <a:lstStyle/>
          <a:p>
            <a:r>
              <a:rPr lang="en-IN" dirty="0"/>
              <a:t>Model comparison</a:t>
            </a:r>
          </a:p>
        </p:txBody>
      </p:sp>
      <p:sp>
        <p:nvSpPr>
          <p:cNvPr id="3" name="Content Placeholder 2">
            <a:extLst>
              <a:ext uri="{FF2B5EF4-FFF2-40B4-BE49-F238E27FC236}">
                <a16:creationId xmlns:a16="http://schemas.microsoft.com/office/drawing/2014/main" id="{795DC067-403A-4F7A-BD74-7F8A4DF3D438}"/>
              </a:ext>
            </a:extLst>
          </p:cNvPr>
          <p:cNvSpPr>
            <a:spLocks noGrp="1"/>
          </p:cNvSpPr>
          <p:nvPr>
            <p:ph idx="1"/>
          </p:nvPr>
        </p:nvSpPr>
        <p:spPr>
          <a:xfrm>
            <a:off x="106680" y="787791"/>
            <a:ext cx="11978639" cy="6008784"/>
          </a:xfrm>
        </p:spPr>
        <p:txBody>
          <a:bodyPr>
            <a:normAutofit/>
          </a:bodyPr>
          <a:lstStyle/>
          <a:p>
            <a:pPr marL="0" indent="0">
              <a:buNone/>
            </a:pPr>
            <a:endParaRPr lang="en-US" sz="2000" dirty="0"/>
          </a:p>
          <a:p>
            <a:endParaRPr lang="en-US" sz="2400" dirty="0"/>
          </a:p>
          <a:p>
            <a:endParaRPr lang="en-IN" sz="2400" dirty="0"/>
          </a:p>
        </p:txBody>
      </p:sp>
      <p:sp>
        <p:nvSpPr>
          <p:cNvPr id="5" name="TextBox 4">
            <a:extLst>
              <a:ext uri="{FF2B5EF4-FFF2-40B4-BE49-F238E27FC236}">
                <a16:creationId xmlns:a16="http://schemas.microsoft.com/office/drawing/2014/main" id="{CE796A0A-5282-4E14-93F4-DC441FF86C0F}"/>
              </a:ext>
            </a:extLst>
          </p:cNvPr>
          <p:cNvSpPr txBox="1"/>
          <p:nvPr/>
        </p:nvSpPr>
        <p:spPr>
          <a:xfrm>
            <a:off x="106680" y="960638"/>
            <a:ext cx="6153444" cy="5786199"/>
          </a:xfrm>
          <a:prstGeom prst="rect">
            <a:avLst/>
          </a:prstGeom>
          <a:noFill/>
        </p:spPr>
        <p:txBody>
          <a:bodyPr wrap="square" rtlCol="0">
            <a:spAutoFit/>
          </a:bodyPr>
          <a:lstStyle/>
          <a:p>
            <a:r>
              <a:rPr lang="en-US" b="1" dirty="0"/>
              <a:t>Final Model for Binomial classification f</a:t>
            </a:r>
            <a:r>
              <a:rPr lang="en-US" b="1" i="1" dirty="0"/>
              <a:t>or categorizing against Normal or Abnormal is </a:t>
            </a:r>
            <a:r>
              <a:rPr lang="en-IN" b="1" dirty="0" err="1"/>
              <a:t>RandomForestClassifier</a:t>
            </a:r>
            <a:r>
              <a:rPr lang="en-IN" b="1" dirty="0"/>
              <a:t>. </a:t>
            </a:r>
            <a:r>
              <a:rPr lang="en-US" dirty="0"/>
              <a:t>All models have overfitting issues but comparing the AUC and Accuracy across binomial models the above is the best one. </a:t>
            </a:r>
          </a:p>
          <a:p>
            <a:endParaRPr lang="en-US" b="1" i="1" dirty="0"/>
          </a:p>
          <a:p>
            <a:r>
              <a:rPr lang="en-US" b="1" dirty="0"/>
              <a:t>Final Model for Multinomial classification f</a:t>
            </a:r>
            <a:r>
              <a:rPr lang="en-US" b="1" i="1" dirty="0"/>
              <a:t>or </a:t>
            </a:r>
            <a:r>
              <a:rPr lang="pt-BR" b="1" i="1" dirty="0"/>
              <a:t>categorizing into DoS, Probe, R2L, U2R </a:t>
            </a:r>
            <a:r>
              <a:rPr lang="en-US" b="1" i="1" dirty="0"/>
              <a:t>is </a:t>
            </a:r>
            <a:r>
              <a:rPr lang="en-IN" b="1" i="1" dirty="0" err="1"/>
              <a:t>XGB</a:t>
            </a:r>
            <a:r>
              <a:rPr lang="en-IN" b="1" dirty="0" err="1"/>
              <a:t>Classifier</a:t>
            </a:r>
            <a:r>
              <a:rPr lang="en-IN" b="1" dirty="0"/>
              <a:t>. </a:t>
            </a:r>
            <a:r>
              <a:rPr lang="en-US" dirty="0"/>
              <a:t>All models have overfitting issues but comparing the AUC(overall and individual classes) and Accuracy across multinomial models the above is the best one. </a:t>
            </a:r>
          </a:p>
          <a:p>
            <a:endParaRPr lang="en-US" b="1" i="1" dirty="0"/>
          </a:p>
          <a:p>
            <a:r>
              <a:rPr lang="en-IN" b="1" dirty="0"/>
              <a:t>Best Parameters for the chosen models:</a:t>
            </a:r>
          </a:p>
          <a:p>
            <a:r>
              <a:rPr lang="en-IN" b="1" dirty="0" err="1"/>
              <a:t>RandomForestClassifier</a:t>
            </a:r>
            <a:r>
              <a:rPr lang="en-IN" dirty="0"/>
              <a:t>:</a:t>
            </a:r>
          </a:p>
          <a:p>
            <a:r>
              <a:rPr lang="en-US" dirty="0" err="1"/>
              <a:t>max_depth</a:t>
            </a:r>
            <a:r>
              <a:rPr lang="en-US" dirty="0"/>
              <a:t>=16, </a:t>
            </a:r>
            <a:r>
              <a:rPr lang="en-US" dirty="0" err="1"/>
              <a:t>max_features</a:t>
            </a:r>
            <a:r>
              <a:rPr lang="en-US" dirty="0"/>
              <a:t>=10, </a:t>
            </a:r>
            <a:r>
              <a:rPr lang="en-US" dirty="0" err="1"/>
              <a:t>n_estimators</a:t>
            </a:r>
            <a:r>
              <a:rPr lang="en-US" dirty="0"/>
              <a:t>=90, bootstrap=True, </a:t>
            </a:r>
            <a:r>
              <a:rPr lang="en-US" dirty="0" err="1"/>
              <a:t>n_jobs</a:t>
            </a:r>
            <a:r>
              <a:rPr lang="en-US" dirty="0"/>
              <a:t>=None, </a:t>
            </a:r>
            <a:r>
              <a:rPr lang="en-US" dirty="0" err="1"/>
              <a:t>min_samples_leaf</a:t>
            </a:r>
            <a:r>
              <a:rPr lang="en-US" dirty="0"/>
              <a:t>=1, CV=5</a:t>
            </a:r>
            <a:endParaRPr lang="en-IN" sz="2000" dirty="0"/>
          </a:p>
          <a:p>
            <a:endParaRPr lang="en-IN" sz="2000" dirty="0"/>
          </a:p>
          <a:p>
            <a:r>
              <a:rPr lang="en-IN" b="1" dirty="0" err="1"/>
              <a:t>XGBRegressor</a:t>
            </a:r>
            <a:r>
              <a:rPr lang="en-IN" sz="2000" dirty="0"/>
              <a:t>:</a:t>
            </a:r>
          </a:p>
          <a:p>
            <a:r>
              <a:rPr lang="en-US" sz="2000" dirty="0" err="1"/>
              <a:t>learning_rate</a:t>
            </a:r>
            <a:r>
              <a:rPr lang="en-US" sz="2000" dirty="0"/>
              <a:t>=0.5, </a:t>
            </a:r>
            <a:r>
              <a:rPr lang="en-US" sz="2000" dirty="0" err="1"/>
              <a:t>max_delta_step</a:t>
            </a:r>
            <a:r>
              <a:rPr lang="en-US" sz="2000" dirty="0"/>
              <a:t>=0, </a:t>
            </a:r>
            <a:r>
              <a:rPr lang="en-US" sz="2000" dirty="0" err="1"/>
              <a:t>max_depth</a:t>
            </a:r>
            <a:r>
              <a:rPr lang="en-US" sz="2000" dirty="0"/>
              <a:t>=5,</a:t>
            </a:r>
          </a:p>
          <a:p>
            <a:r>
              <a:rPr lang="en-US" sz="2000" dirty="0" err="1"/>
              <a:t>min_child_weight</a:t>
            </a:r>
            <a:r>
              <a:rPr lang="en-US" sz="2000" dirty="0"/>
              <a:t>=1, gamma=1, </a:t>
            </a:r>
            <a:r>
              <a:rPr lang="en-US" sz="2000" dirty="0" err="1"/>
              <a:t>n_estimators</a:t>
            </a:r>
            <a:r>
              <a:rPr lang="en-US" sz="2000" dirty="0"/>
              <a:t>=1000, </a:t>
            </a:r>
            <a:r>
              <a:rPr lang="en-US" sz="2000" dirty="0" err="1"/>
              <a:t>n_jobs</a:t>
            </a:r>
            <a:r>
              <a:rPr lang="en-US" sz="2000" dirty="0"/>
              <a:t>=-1</a:t>
            </a:r>
            <a:endParaRPr lang="en-IN" sz="2000" dirty="0"/>
          </a:p>
        </p:txBody>
      </p:sp>
      <p:pic>
        <p:nvPicPr>
          <p:cNvPr id="10" name="Picture 9">
            <a:extLst>
              <a:ext uri="{FF2B5EF4-FFF2-40B4-BE49-F238E27FC236}">
                <a16:creationId xmlns:a16="http://schemas.microsoft.com/office/drawing/2014/main" id="{587D150D-75C7-4B0B-9807-9266419C85B3}"/>
              </a:ext>
            </a:extLst>
          </p:cNvPr>
          <p:cNvPicPr>
            <a:picLocks noChangeAspect="1"/>
          </p:cNvPicPr>
          <p:nvPr/>
        </p:nvPicPr>
        <p:blipFill>
          <a:blip r:embed="rId2"/>
          <a:stretch>
            <a:fillRect/>
          </a:stretch>
        </p:blipFill>
        <p:spPr>
          <a:xfrm>
            <a:off x="6414869" y="773723"/>
            <a:ext cx="5303519" cy="3752382"/>
          </a:xfrm>
          <a:prstGeom prst="rect">
            <a:avLst/>
          </a:prstGeom>
        </p:spPr>
      </p:pic>
      <p:pic>
        <p:nvPicPr>
          <p:cNvPr id="11" name="Picture 10">
            <a:extLst>
              <a:ext uri="{FF2B5EF4-FFF2-40B4-BE49-F238E27FC236}">
                <a16:creationId xmlns:a16="http://schemas.microsoft.com/office/drawing/2014/main" id="{8847FF30-56CD-47DF-AE62-9D7F4152CAC5}"/>
              </a:ext>
            </a:extLst>
          </p:cNvPr>
          <p:cNvPicPr>
            <a:picLocks noChangeAspect="1"/>
          </p:cNvPicPr>
          <p:nvPr/>
        </p:nvPicPr>
        <p:blipFill>
          <a:blip r:embed="rId3"/>
          <a:stretch>
            <a:fillRect/>
          </a:stretch>
        </p:blipFill>
        <p:spPr>
          <a:xfrm>
            <a:off x="6414868" y="4473120"/>
            <a:ext cx="5303519" cy="2384880"/>
          </a:xfrm>
          <a:prstGeom prst="rect">
            <a:avLst/>
          </a:prstGeom>
        </p:spPr>
      </p:pic>
    </p:spTree>
    <p:extLst>
      <p:ext uri="{BB962C8B-B14F-4D97-AF65-F5344CB8AC3E}">
        <p14:creationId xmlns:p14="http://schemas.microsoft.com/office/powerpoint/2010/main" val="37764835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D7F2D-A1E3-4AB7-924C-712728EAEEA8}"/>
              </a:ext>
            </a:extLst>
          </p:cNvPr>
          <p:cNvSpPr>
            <a:spLocks noGrp="1"/>
          </p:cNvSpPr>
          <p:nvPr>
            <p:ph type="title"/>
          </p:nvPr>
        </p:nvSpPr>
        <p:spPr>
          <a:xfrm>
            <a:off x="106679" y="154111"/>
            <a:ext cx="11978639" cy="619612"/>
          </a:xfrm>
          <a:solidFill>
            <a:schemeClr val="accent1">
              <a:lumMod val="60000"/>
              <a:lumOff val="40000"/>
            </a:schemeClr>
          </a:solidFill>
        </p:spPr>
        <p:txBody>
          <a:bodyPr>
            <a:normAutofit fontScale="90000"/>
          </a:bodyPr>
          <a:lstStyle/>
          <a:p>
            <a:r>
              <a:rPr lang="en-IN" dirty="0"/>
              <a:t>Model comparison</a:t>
            </a:r>
          </a:p>
        </p:txBody>
      </p:sp>
      <p:sp>
        <p:nvSpPr>
          <p:cNvPr id="3" name="Content Placeholder 2">
            <a:extLst>
              <a:ext uri="{FF2B5EF4-FFF2-40B4-BE49-F238E27FC236}">
                <a16:creationId xmlns:a16="http://schemas.microsoft.com/office/drawing/2014/main" id="{795DC067-403A-4F7A-BD74-7F8A4DF3D438}"/>
              </a:ext>
            </a:extLst>
          </p:cNvPr>
          <p:cNvSpPr>
            <a:spLocks noGrp="1"/>
          </p:cNvSpPr>
          <p:nvPr>
            <p:ph idx="1"/>
          </p:nvPr>
        </p:nvSpPr>
        <p:spPr>
          <a:xfrm>
            <a:off x="106680" y="787791"/>
            <a:ext cx="11978639" cy="6008784"/>
          </a:xfrm>
        </p:spPr>
        <p:txBody>
          <a:bodyPr>
            <a:normAutofit/>
          </a:bodyPr>
          <a:lstStyle/>
          <a:p>
            <a:pPr marL="0" indent="0">
              <a:buNone/>
            </a:pPr>
            <a:endParaRPr lang="en-US" sz="2000" dirty="0"/>
          </a:p>
          <a:p>
            <a:endParaRPr lang="en-US" sz="2400" dirty="0"/>
          </a:p>
          <a:p>
            <a:endParaRPr lang="en-IN" sz="2400" dirty="0"/>
          </a:p>
        </p:txBody>
      </p:sp>
      <p:sp>
        <p:nvSpPr>
          <p:cNvPr id="5" name="TextBox 4">
            <a:extLst>
              <a:ext uri="{FF2B5EF4-FFF2-40B4-BE49-F238E27FC236}">
                <a16:creationId xmlns:a16="http://schemas.microsoft.com/office/drawing/2014/main" id="{CE796A0A-5282-4E14-93F4-DC441FF86C0F}"/>
              </a:ext>
            </a:extLst>
          </p:cNvPr>
          <p:cNvSpPr txBox="1"/>
          <p:nvPr/>
        </p:nvSpPr>
        <p:spPr>
          <a:xfrm>
            <a:off x="106680" y="960638"/>
            <a:ext cx="11978638" cy="400110"/>
          </a:xfrm>
          <a:prstGeom prst="rect">
            <a:avLst/>
          </a:prstGeom>
          <a:noFill/>
        </p:spPr>
        <p:txBody>
          <a:bodyPr wrap="square" rtlCol="0">
            <a:spAutoFit/>
          </a:bodyPr>
          <a:lstStyle/>
          <a:p>
            <a:r>
              <a:rPr lang="en-IN" sz="2000" b="1" dirty="0"/>
              <a:t>Some of the models that were tried with different parameters.</a:t>
            </a:r>
            <a:endParaRPr lang="en-IN" sz="2000" dirty="0"/>
          </a:p>
        </p:txBody>
      </p:sp>
      <p:pic>
        <p:nvPicPr>
          <p:cNvPr id="4" name="Picture 3">
            <a:extLst>
              <a:ext uri="{FF2B5EF4-FFF2-40B4-BE49-F238E27FC236}">
                <a16:creationId xmlns:a16="http://schemas.microsoft.com/office/drawing/2014/main" id="{D38C45DB-4F70-4AC3-BACB-092E874266A3}"/>
              </a:ext>
            </a:extLst>
          </p:cNvPr>
          <p:cNvPicPr>
            <a:picLocks noChangeAspect="1"/>
          </p:cNvPicPr>
          <p:nvPr/>
        </p:nvPicPr>
        <p:blipFill>
          <a:blip r:embed="rId2"/>
          <a:stretch>
            <a:fillRect/>
          </a:stretch>
        </p:blipFill>
        <p:spPr>
          <a:xfrm>
            <a:off x="225083" y="1360748"/>
            <a:ext cx="11619914" cy="5324475"/>
          </a:xfrm>
          <a:prstGeom prst="rect">
            <a:avLst/>
          </a:prstGeom>
        </p:spPr>
      </p:pic>
    </p:spTree>
    <p:extLst>
      <p:ext uri="{BB962C8B-B14F-4D97-AF65-F5344CB8AC3E}">
        <p14:creationId xmlns:p14="http://schemas.microsoft.com/office/powerpoint/2010/main" val="21817581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D7F2D-A1E3-4AB7-924C-712728EAEEA8}"/>
              </a:ext>
            </a:extLst>
          </p:cNvPr>
          <p:cNvSpPr>
            <a:spLocks noGrp="1"/>
          </p:cNvSpPr>
          <p:nvPr>
            <p:ph type="title"/>
          </p:nvPr>
        </p:nvSpPr>
        <p:spPr>
          <a:xfrm>
            <a:off x="106679" y="154111"/>
            <a:ext cx="11978639" cy="619612"/>
          </a:xfrm>
          <a:solidFill>
            <a:schemeClr val="accent1">
              <a:lumMod val="60000"/>
              <a:lumOff val="40000"/>
            </a:schemeClr>
          </a:solidFill>
        </p:spPr>
        <p:txBody>
          <a:bodyPr>
            <a:normAutofit fontScale="90000"/>
          </a:bodyPr>
          <a:lstStyle/>
          <a:p>
            <a:r>
              <a:rPr lang="en-IN" dirty="0"/>
              <a:t>Model comparison</a:t>
            </a:r>
          </a:p>
        </p:txBody>
      </p:sp>
      <p:sp>
        <p:nvSpPr>
          <p:cNvPr id="3" name="Content Placeholder 2">
            <a:extLst>
              <a:ext uri="{FF2B5EF4-FFF2-40B4-BE49-F238E27FC236}">
                <a16:creationId xmlns:a16="http://schemas.microsoft.com/office/drawing/2014/main" id="{795DC067-403A-4F7A-BD74-7F8A4DF3D438}"/>
              </a:ext>
            </a:extLst>
          </p:cNvPr>
          <p:cNvSpPr>
            <a:spLocks noGrp="1"/>
          </p:cNvSpPr>
          <p:nvPr>
            <p:ph idx="1"/>
          </p:nvPr>
        </p:nvSpPr>
        <p:spPr>
          <a:xfrm>
            <a:off x="106680" y="787791"/>
            <a:ext cx="11978639" cy="6008784"/>
          </a:xfrm>
        </p:spPr>
        <p:txBody>
          <a:bodyPr>
            <a:normAutofit/>
          </a:bodyPr>
          <a:lstStyle/>
          <a:p>
            <a:pPr marL="0" indent="0">
              <a:buNone/>
            </a:pPr>
            <a:endParaRPr lang="en-US" sz="2000" dirty="0"/>
          </a:p>
          <a:p>
            <a:endParaRPr lang="en-US" sz="2400" dirty="0"/>
          </a:p>
          <a:p>
            <a:endParaRPr lang="en-IN" sz="2400" dirty="0"/>
          </a:p>
        </p:txBody>
      </p:sp>
      <p:sp>
        <p:nvSpPr>
          <p:cNvPr id="7" name="TextBox 6">
            <a:extLst>
              <a:ext uri="{FF2B5EF4-FFF2-40B4-BE49-F238E27FC236}">
                <a16:creationId xmlns:a16="http://schemas.microsoft.com/office/drawing/2014/main" id="{C6AF09BB-C48B-4A06-8C93-28F9F7A4EE04}"/>
              </a:ext>
            </a:extLst>
          </p:cNvPr>
          <p:cNvSpPr txBox="1"/>
          <p:nvPr/>
        </p:nvSpPr>
        <p:spPr>
          <a:xfrm>
            <a:off x="8727831" y="901848"/>
            <a:ext cx="2214489" cy="461665"/>
          </a:xfrm>
          <a:prstGeom prst="rect">
            <a:avLst/>
          </a:prstGeom>
          <a:noFill/>
        </p:spPr>
        <p:txBody>
          <a:bodyPr wrap="square" rtlCol="0">
            <a:spAutoFit/>
          </a:bodyPr>
          <a:lstStyle/>
          <a:p>
            <a:r>
              <a:rPr lang="en-IN" sz="2400" b="1" dirty="0"/>
              <a:t>Test Data</a:t>
            </a:r>
          </a:p>
        </p:txBody>
      </p:sp>
      <p:pic>
        <p:nvPicPr>
          <p:cNvPr id="8" name="Picture 7">
            <a:extLst>
              <a:ext uri="{FF2B5EF4-FFF2-40B4-BE49-F238E27FC236}">
                <a16:creationId xmlns:a16="http://schemas.microsoft.com/office/drawing/2014/main" id="{D86706DE-499F-4813-9C31-6E2EEBE2A314}"/>
              </a:ext>
            </a:extLst>
          </p:cNvPr>
          <p:cNvPicPr>
            <a:picLocks noChangeAspect="1"/>
          </p:cNvPicPr>
          <p:nvPr/>
        </p:nvPicPr>
        <p:blipFill>
          <a:blip r:embed="rId2"/>
          <a:stretch>
            <a:fillRect/>
          </a:stretch>
        </p:blipFill>
        <p:spPr>
          <a:xfrm>
            <a:off x="2370061" y="1353040"/>
            <a:ext cx="4664132" cy="2461644"/>
          </a:xfrm>
          <a:prstGeom prst="rect">
            <a:avLst/>
          </a:prstGeom>
        </p:spPr>
      </p:pic>
      <p:pic>
        <p:nvPicPr>
          <p:cNvPr id="9" name="Picture 8">
            <a:extLst>
              <a:ext uri="{FF2B5EF4-FFF2-40B4-BE49-F238E27FC236}">
                <a16:creationId xmlns:a16="http://schemas.microsoft.com/office/drawing/2014/main" id="{135BDB2A-27D5-4B9E-A6B8-D50C4F1B29C1}"/>
              </a:ext>
            </a:extLst>
          </p:cNvPr>
          <p:cNvPicPr>
            <a:picLocks noChangeAspect="1"/>
          </p:cNvPicPr>
          <p:nvPr/>
        </p:nvPicPr>
        <p:blipFill>
          <a:blip r:embed="rId3"/>
          <a:stretch>
            <a:fillRect/>
          </a:stretch>
        </p:blipFill>
        <p:spPr>
          <a:xfrm>
            <a:off x="7159110" y="1377581"/>
            <a:ext cx="4664132" cy="2522345"/>
          </a:xfrm>
          <a:prstGeom prst="rect">
            <a:avLst/>
          </a:prstGeom>
        </p:spPr>
      </p:pic>
      <p:sp>
        <p:nvSpPr>
          <p:cNvPr id="10" name="TextBox 9">
            <a:extLst>
              <a:ext uri="{FF2B5EF4-FFF2-40B4-BE49-F238E27FC236}">
                <a16:creationId xmlns:a16="http://schemas.microsoft.com/office/drawing/2014/main" id="{118428CC-DBA1-44E9-BA81-A452DFDBD5F5}"/>
              </a:ext>
            </a:extLst>
          </p:cNvPr>
          <p:cNvSpPr txBox="1"/>
          <p:nvPr/>
        </p:nvSpPr>
        <p:spPr>
          <a:xfrm>
            <a:off x="3793828" y="901848"/>
            <a:ext cx="2214489" cy="461665"/>
          </a:xfrm>
          <a:prstGeom prst="rect">
            <a:avLst/>
          </a:prstGeom>
          <a:noFill/>
        </p:spPr>
        <p:txBody>
          <a:bodyPr wrap="square" rtlCol="0">
            <a:spAutoFit/>
          </a:bodyPr>
          <a:lstStyle/>
          <a:p>
            <a:r>
              <a:rPr lang="en-IN" sz="2400" b="1" dirty="0"/>
              <a:t>Train Data</a:t>
            </a:r>
          </a:p>
        </p:txBody>
      </p:sp>
      <p:sp>
        <p:nvSpPr>
          <p:cNvPr id="11" name="TextBox 10">
            <a:extLst>
              <a:ext uri="{FF2B5EF4-FFF2-40B4-BE49-F238E27FC236}">
                <a16:creationId xmlns:a16="http://schemas.microsoft.com/office/drawing/2014/main" id="{8268FB84-9F84-4F0A-ADBB-1D12A6113924}"/>
              </a:ext>
            </a:extLst>
          </p:cNvPr>
          <p:cNvSpPr txBox="1"/>
          <p:nvPr/>
        </p:nvSpPr>
        <p:spPr>
          <a:xfrm>
            <a:off x="174674" y="2100268"/>
            <a:ext cx="1808871" cy="461665"/>
          </a:xfrm>
          <a:prstGeom prst="rect">
            <a:avLst/>
          </a:prstGeom>
          <a:noFill/>
        </p:spPr>
        <p:txBody>
          <a:bodyPr wrap="square" rtlCol="0">
            <a:spAutoFit/>
          </a:bodyPr>
          <a:lstStyle/>
          <a:p>
            <a:r>
              <a:rPr lang="en-IN" sz="1200" b="1" dirty="0"/>
              <a:t>Random Forest Classifier</a:t>
            </a:r>
          </a:p>
          <a:p>
            <a:r>
              <a:rPr lang="en-IN" sz="1200" b="1" dirty="0"/>
              <a:t>Binomial Classification</a:t>
            </a:r>
          </a:p>
        </p:txBody>
      </p:sp>
      <p:sp>
        <p:nvSpPr>
          <p:cNvPr id="12" name="TextBox 11">
            <a:extLst>
              <a:ext uri="{FF2B5EF4-FFF2-40B4-BE49-F238E27FC236}">
                <a16:creationId xmlns:a16="http://schemas.microsoft.com/office/drawing/2014/main" id="{CC0F454E-7E4F-456B-B384-4BE67834BE81}"/>
              </a:ext>
            </a:extLst>
          </p:cNvPr>
          <p:cNvSpPr txBox="1"/>
          <p:nvPr/>
        </p:nvSpPr>
        <p:spPr>
          <a:xfrm>
            <a:off x="106680" y="4828516"/>
            <a:ext cx="1876866" cy="461665"/>
          </a:xfrm>
          <a:prstGeom prst="rect">
            <a:avLst/>
          </a:prstGeom>
          <a:noFill/>
        </p:spPr>
        <p:txBody>
          <a:bodyPr wrap="square" rtlCol="0">
            <a:spAutoFit/>
          </a:bodyPr>
          <a:lstStyle/>
          <a:p>
            <a:r>
              <a:rPr lang="en-IN" sz="1200" b="1" dirty="0" err="1"/>
              <a:t>XGBoost</a:t>
            </a:r>
            <a:r>
              <a:rPr lang="en-IN" sz="1200" b="1" dirty="0"/>
              <a:t> Classifier</a:t>
            </a:r>
          </a:p>
          <a:p>
            <a:r>
              <a:rPr lang="en-IN" sz="1200" b="1" dirty="0"/>
              <a:t>Multinomial Classification</a:t>
            </a:r>
          </a:p>
        </p:txBody>
      </p:sp>
      <p:cxnSp>
        <p:nvCxnSpPr>
          <p:cNvPr id="14" name="Straight Connector 13">
            <a:extLst>
              <a:ext uri="{FF2B5EF4-FFF2-40B4-BE49-F238E27FC236}">
                <a16:creationId xmlns:a16="http://schemas.microsoft.com/office/drawing/2014/main" id="{4F1C0CB3-F15F-4904-B124-B9F9E64E47FB}"/>
              </a:ext>
            </a:extLst>
          </p:cNvPr>
          <p:cNvCxnSpPr>
            <a:cxnSpLocks/>
          </p:cNvCxnSpPr>
          <p:nvPr/>
        </p:nvCxnSpPr>
        <p:spPr>
          <a:xfrm>
            <a:off x="0" y="3998928"/>
            <a:ext cx="11978639" cy="0"/>
          </a:xfrm>
          <a:prstGeom prst="line">
            <a:avLst/>
          </a:prstGeom>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951D37A4-3EB9-4D92-80CF-C295ACEAF877}"/>
              </a:ext>
            </a:extLst>
          </p:cNvPr>
          <p:cNvPicPr>
            <a:picLocks noChangeAspect="1"/>
          </p:cNvPicPr>
          <p:nvPr/>
        </p:nvPicPr>
        <p:blipFill>
          <a:blip r:embed="rId4"/>
          <a:stretch>
            <a:fillRect/>
          </a:stretch>
        </p:blipFill>
        <p:spPr>
          <a:xfrm>
            <a:off x="2374133" y="4010193"/>
            <a:ext cx="4660060" cy="2851461"/>
          </a:xfrm>
          <a:prstGeom prst="rect">
            <a:avLst/>
          </a:prstGeom>
        </p:spPr>
      </p:pic>
      <p:pic>
        <p:nvPicPr>
          <p:cNvPr id="16" name="Picture 15">
            <a:extLst>
              <a:ext uri="{FF2B5EF4-FFF2-40B4-BE49-F238E27FC236}">
                <a16:creationId xmlns:a16="http://schemas.microsoft.com/office/drawing/2014/main" id="{7BD431FA-A3BB-4384-822C-26B6EA0BC7A5}"/>
              </a:ext>
            </a:extLst>
          </p:cNvPr>
          <p:cNvPicPr>
            <a:picLocks noChangeAspect="1"/>
          </p:cNvPicPr>
          <p:nvPr/>
        </p:nvPicPr>
        <p:blipFill>
          <a:blip r:embed="rId5"/>
          <a:stretch>
            <a:fillRect/>
          </a:stretch>
        </p:blipFill>
        <p:spPr>
          <a:xfrm>
            <a:off x="7318577" y="4021336"/>
            <a:ext cx="4660061" cy="2848218"/>
          </a:xfrm>
          <a:prstGeom prst="rect">
            <a:avLst/>
          </a:prstGeom>
        </p:spPr>
      </p:pic>
    </p:spTree>
    <p:extLst>
      <p:ext uri="{BB962C8B-B14F-4D97-AF65-F5344CB8AC3E}">
        <p14:creationId xmlns:p14="http://schemas.microsoft.com/office/powerpoint/2010/main" val="24463119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D7F2D-A1E3-4AB7-924C-712728EAEEA8}"/>
              </a:ext>
            </a:extLst>
          </p:cNvPr>
          <p:cNvSpPr>
            <a:spLocks noGrp="1"/>
          </p:cNvSpPr>
          <p:nvPr>
            <p:ph type="title"/>
          </p:nvPr>
        </p:nvSpPr>
        <p:spPr>
          <a:xfrm>
            <a:off x="106679" y="154111"/>
            <a:ext cx="11978639" cy="619612"/>
          </a:xfrm>
          <a:solidFill>
            <a:schemeClr val="accent1">
              <a:lumMod val="60000"/>
              <a:lumOff val="40000"/>
            </a:schemeClr>
          </a:solidFill>
        </p:spPr>
        <p:txBody>
          <a:bodyPr>
            <a:normAutofit fontScale="90000"/>
          </a:bodyPr>
          <a:lstStyle/>
          <a:p>
            <a:r>
              <a:rPr lang="en-IN" dirty="0"/>
              <a:t>Predict on data</a:t>
            </a:r>
          </a:p>
        </p:txBody>
      </p:sp>
      <p:sp>
        <p:nvSpPr>
          <p:cNvPr id="3" name="Content Placeholder 2">
            <a:extLst>
              <a:ext uri="{FF2B5EF4-FFF2-40B4-BE49-F238E27FC236}">
                <a16:creationId xmlns:a16="http://schemas.microsoft.com/office/drawing/2014/main" id="{795DC067-403A-4F7A-BD74-7F8A4DF3D438}"/>
              </a:ext>
            </a:extLst>
          </p:cNvPr>
          <p:cNvSpPr>
            <a:spLocks noGrp="1"/>
          </p:cNvSpPr>
          <p:nvPr>
            <p:ph idx="1"/>
          </p:nvPr>
        </p:nvSpPr>
        <p:spPr>
          <a:xfrm>
            <a:off x="106680" y="787791"/>
            <a:ext cx="11978639" cy="6008784"/>
          </a:xfrm>
        </p:spPr>
        <p:txBody>
          <a:bodyPr>
            <a:normAutofit/>
          </a:bodyPr>
          <a:lstStyle/>
          <a:p>
            <a:pPr marL="0" indent="0">
              <a:buNone/>
            </a:pPr>
            <a:endParaRPr lang="en-US" sz="2000" dirty="0"/>
          </a:p>
          <a:p>
            <a:endParaRPr lang="en-US" sz="2400" dirty="0"/>
          </a:p>
          <a:p>
            <a:endParaRPr lang="en-IN" sz="2400" dirty="0"/>
          </a:p>
        </p:txBody>
      </p:sp>
      <p:sp>
        <p:nvSpPr>
          <p:cNvPr id="5" name="TextBox 4">
            <a:extLst>
              <a:ext uri="{FF2B5EF4-FFF2-40B4-BE49-F238E27FC236}">
                <a16:creationId xmlns:a16="http://schemas.microsoft.com/office/drawing/2014/main" id="{CE796A0A-5282-4E14-93F4-DC441FF86C0F}"/>
              </a:ext>
            </a:extLst>
          </p:cNvPr>
          <p:cNvSpPr txBox="1"/>
          <p:nvPr/>
        </p:nvSpPr>
        <p:spPr>
          <a:xfrm>
            <a:off x="337626" y="948467"/>
            <a:ext cx="11310423" cy="5755422"/>
          </a:xfrm>
          <a:prstGeom prst="rect">
            <a:avLst/>
          </a:prstGeom>
          <a:noFill/>
        </p:spPr>
        <p:txBody>
          <a:bodyPr wrap="square" rtlCol="0">
            <a:spAutoFit/>
          </a:bodyPr>
          <a:lstStyle/>
          <a:p>
            <a:pPr marL="342900" indent="-342900">
              <a:buFont typeface="Arial" panose="020B0604020202020204" pitchFamily="34" charset="0"/>
              <a:buChar char="•"/>
            </a:pPr>
            <a:r>
              <a:rPr lang="en-IN" sz="2000" dirty="0"/>
              <a:t>For prediction on new data:</a:t>
            </a:r>
          </a:p>
          <a:p>
            <a:pPr marL="342900" indent="-342900">
              <a:buFont typeface="Arial" panose="020B0604020202020204" pitchFamily="34" charset="0"/>
              <a:buChar char="•"/>
            </a:pPr>
            <a:r>
              <a:rPr lang="en-IN" sz="2000" dirty="0"/>
              <a:t>All data manipulation steps would apply as in this case study including missing treatment and outlier treatment for both binomial and multinomial classification.</a:t>
            </a:r>
          </a:p>
          <a:p>
            <a:pPr marL="342900" indent="-342900">
              <a:buFont typeface="Arial" panose="020B0604020202020204" pitchFamily="34" charset="0"/>
              <a:buChar char="•"/>
            </a:pPr>
            <a:r>
              <a:rPr lang="en-IN" sz="2000" dirty="0"/>
              <a:t>All derived variable would need to be created for both binomial and multinomial classification.</a:t>
            </a:r>
          </a:p>
          <a:p>
            <a:pPr marL="342900" indent="-342900">
              <a:buFont typeface="Arial" panose="020B0604020202020204" pitchFamily="34" charset="0"/>
              <a:buChar char="•"/>
            </a:pPr>
            <a:r>
              <a:rPr lang="en-IN" sz="2000" dirty="0"/>
              <a:t>All dummy variable creation steps would apply.</a:t>
            </a:r>
          </a:p>
          <a:p>
            <a:pPr marL="342900" indent="-342900">
              <a:buFont typeface="Arial" panose="020B0604020202020204" pitchFamily="34" charset="0"/>
              <a:buChar char="•"/>
            </a:pPr>
            <a:r>
              <a:rPr lang="en-IN" sz="2000" dirty="0"/>
              <a:t>Key differences when treating the binomial and multinomial classification:</a:t>
            </a:r>
          </a:p>
          <a:p>
            <a:pPr marL="914400" lvl="1" indent="-457200">
              <a:buFont typeface="+mj-lt"/>
              <a:buAutoNum type="arabicPeriod"/>
            </a:pPr>
            <a:r>
              <a:rPr lang="en-IN" sz="2000" dirty="0"/>
              <a:t>For binomial, attack variable was reduced to a normal Vs anomaly binary variable and then further reduced to encoded variable with positives as anomalies.</a:t>
            </a:r>
          </a:p>
          <a:p>
            <a:pPr marL="914400" lvl="1" indent="-457200">
              <a:buFont typeface="+mj-lt"/>
              <a:buAutoNum type="arabicPeriod"/>
            </a:pPr>
            <a:r>
              <a:rPr lang="en-IN" sz="2000" dirty="0"/>
              <a:t>For multinomial, attack variable was changed to target nominal variable of type int having the attack class categories.</a:t>
            </a:r>
          </a:p>
          <a:p>
            <a:pPr marL="914400" lvl="1" indent="-457200">
              <a:buFont typeface="+mj-lt"/>
              <a:buAutoNum type="arabicPeriod"/>
            </a:pPr>
            <a:r>
              <a:rPr lang="en-IN" sz="2000" dirty="0"/>
              <a:t>For multinomial predictions, the models were fed with label binarized target – the target (</a:t>
            </a:r>
            <a:r>
              <a:rPr lang="en-IN" sz="2000" dirty="0" err="1"/>
              <a:t>y_true</a:t>
            </a:r>
            <a:r>
              <a:rPr lang="en-IN" sz="2000" dirty="0"/>
              <a:t>) was modified into n(</a:t>
            </a:r>
            <a:r>
              <a:rPr lang="en-IN" sz="2000" dirty="0" err="1"/>
              <a:t>tyes</a:t>
            </a:r>
            <a:r>
              <a:rPr lang="en-IN" sz="2000" dirty="0"/>
              <a:t> of classes) Dimensional array.</a:t>
            </a:r>
          </a:p>
          <a:p>
            <a:pPr marL="914400" lvl="1" indent="-457200">
              <a:buFont typeface="+mj-lt"/>
              <a:buAutoNum type="arabicPeriod"/>
            </a:pPr>
            <a:r>
              <a:rPr lang="en-IN" sz="2000" dirty="0"/>
              <a:t>Also, for calculations of the ROC AUC for multinomial classification, the predictions were also label binarized. </a:t>
            </a:r>
          </a:p>
          <a:p>
            <a:pPr marL="342900" indent="-342900">
              <a:buFont typeface="Arial" panose="020B0604020202020204" pitchFamily="34" charset="0"/>
              <a:buChar char="•"/>
            </a:pPr>
            <a:r>
              <a:rPr lang="en-IN" sz="2000" dirty="0"/>
              <a:t>Final models were saved into pickle object.</a:t>
            </a:r>
          </a:p>
          <a:p>
            <a:pPr marL="342900" indent="-342900">
              <a:buFont typeface="Arial" panose="020B0604020202020204" pitchFamily="34" charset="0"/>
              <a:buChar char="•"/>
            </a:pPr>
            <a:endParaRPr lang="en-IN" sz="2000" dirty="0"/>
          </a:p>
          <a:p>
            <a:endParaRPr lang="en-IN" sz="2400" b="1" dirty="0"/>
          </a:p>
          <a:p>
            <a:endParaRPr lang="en-IN" sz="2400" b="1" dirty="0"/>
          </a:p>
        </p:txBody>
      </p:sp>
    </p:spTree>
    <p:extLst>
      <p:ext uri="{BB962C8B-B14F-4D97-AF65-F5344CB8AC3E}">
        <p14:creationId xmlns:p14="http://schemas.microsoft.com/office/powerpoint/2010/main" val="37247917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B4B8C-C3D1-4005-8C36-E72E53C4DE26}"/>
              </a:ext>
            </a:extLst>
          </p:cNvPr>
          <p:cNvSpPr>
            <a:spLocks noGrp="1"/>
          </p:cNvSpPr>
          <p:nvPr>
            <p:ph type="title"/>
          </p:nvPr>
        </p:nvSpPr>
        <p:spPr>
          <a:xfrm>
            <a:off x="0" y="1"/>
            <a:ext cx="12192000" cy="6858000"/>
          </a:xfrm>
          <a:solidFill>
            <a:schemeClr val="accent1">
              <a:lumMod val="60000"/>
              <a:lumOff val="40000"/>
            </a:schemeClr>
          </a:solidFill>
        </p:spPr>
        <p:txBody>
          <a:bodyPr>
            <a:normAutofit/>
          </a:bodyPr>
          <a:lstStyle/>
          <a:p>
            <a:pPr algn="ctr"/>
            <a:r>
              <a:rPr lang="en-US" sz="5400" b="1" dirty="0"/>
              <a:t>Thank You !</a:t>
            </a:r>
            <a:endParaRPr lang="en-IN" sz="5400" b="1" dirty="0"/>
          </a:p>
        </p:txBody>
      </p:sp>
    </p:spTree>
    <p:extLst>
      <p:ext uri="{BB962C8B-B14F-4D97-AF65-F5344CB8AC3E}">
        <p14:creationId xmlns:p14="http://schemas.microsoft.com/office/powerpoint/2010/main" val="4972241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D7F2D-A1E3-4AB7-924C-712728EAEEA8}"/>
              </a:ext>
            </a:extLst>
          </p:cNvPr>
          <p:cNvSpPr>
            <a:spLocks noGrp="1"/>
          </p:cNvSpPr>
          <p:nvPr>
            <p:ph type="title"/>
          </p:nvPr>
        </p:nvSpPr>
        <p:spPr>
          <a:xfrm>
            <a:off x="106679" y="154111"/>
            <a:ext cx="11978639" cy="619612"/>
          </a:xfrm>
          <a:solidFill>
            <a:schemeClr val="accent1">
              <a:lumMod val="60000"/>
              <a:lumOff val="40000"/>
            </a:schemeClr>
          </a:solidFill>
        </p:spPr>
        <p:txBody>
          <a:bodyPr>
            <a:normAutofit fontScale="90000"/>
          </a:bodyPr>
          <a:lstStyle/>
          <a:p>
            <a:r>
              <a:rPr lang="en-IN" dirty="0"/>
              <a:t>Agenda</a:t>
            </a:r>
          </a:p>
        </p:txBody>
      </p:sp>
      <p:sp>
        <p:nvSpPr>
          <p:cNvPr id="5" name="TextBox 4">
            <a:extLst>
              <a:ext uri="{FF2B5EF4-FFF2-40B4-BE49-F238E27FC236}">
                <a16:creationId xmlns:a16="http://schemas.microsoft.com/office/drawing/2014/main" id="{CE796A0A-5282-4E14-93F4-DC441FF86C0F}"/>
              </a:ext>
            </a:extLst>
          </p:cNvPr>
          <p:cNvSpPr txBox="1"/>
          <p:nvPr/>
        </p:nvSpPr>
        <p:spPr>
          <a:xfrm>
            <a:off x="219221" y="773723"/>
            <a:ext cx="10958733" cy="3737946"/>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v"/>
            </a:pPr>
            <a:r>
              <a:rPr lang="en-IN" sz="2000" dirty="0"/>
              <a:t>Business context, goal and approach</a:t>
            </a:r>
          </a:p>
          <a:p>
            <a:pPr marL="457200" indent="-457200" algn="just">
              <a:lnSpc>
                <a:spcPct val="150000"/>
              </a:lnSpc>
              <a:buFont typeface="Wingdings" panose="05000000000000000000" pitchFamily="2" charset="2"/>
              <a:buChar char="v"/>
            </a:pPr>
            <a:r>
              <a:rPr lang="en-IN" sz="2000" dirty="0"/>
              <a:t>Data understanding</a:t>
            </a:r>
          </a:p>
          <a:p>
            <a:pPr marL="457200" indent="-457200" algn="just">
              <a:lnSpc>
                <a:spcPct val="150000"/>
              </a:lnSpc>
              <a:buFont typeface="Wingdings" panose="05000000000000000000" pitchFamily="2" charset="2"/>
              <a:buChar char="v"/>
            </a:pPr>
            <a:r>
              <a:rPr lang="en-IN" sz="2000" dirty="0"/>
              <a:t>Exploratory Analysis</a:t>
            </a:r>
          </a:p>
          <a:p>
            <a:pPr marL="457200" indent="-457200" algn="just">
              <a:lnSpc>
                <a:spcPct val="150000"/>
              </a:lnSpc>
              <a:buFont typeface="Wingdings" panose="05000000000000000000" pitchFamily="2" charset="2"/>
              <a:buChar char="v"/>
            </a:pPr>
            <a:r>
              <a:rPr lang="en-IN" sz="2000" dirty="0"/>
              <a:t>Data audit and preparation</a:t>
            </a:r>
          </a:p>
          <a:p>
            <a:pPr marL="457200" indent="-457200" algn="just">
              <a:lnSpc>
                <a:spcPct val="150000"/>
              </a:lnSpc>
              <a:buFont typeface="Wingdings" panose="05000000000000000000" pitchFamily="2" charset="2"/>
              <a:buChar char="v"/>
            </a:pPr>
            <a:r>
              <a:rPr lang="en-IN" sz="2000" dirty="0"/>
              <a:t>Feature Engineering</a:t>
            </a:r>
          </a:p>
          <a:p>
            <a:pPr marL="457200" indent="-457200" algn="just">
              <a:lnSpc>
                <a:spcPct val="150000"/>
              </a:lnSpc>
              <a:buFont typeface="Wingdings" panose="05000000000000000000" pitchFamily="2" charset="2"/>
              <a:buChar char="v"/>
            </a:pPr>
            <a:r>
              <a:rPr lang="en-IN" sz="2000" dirty="0"/>
              <a:t>Model building and execution</a:t>
            </a:r>
          </a:p>
          <a:p>
            <a:pPr marL="457200" indent="-457200" algn="just">
              <a:lnSpc>
                <a:spcPct val="150000"/>
              </a:lnSpc>
              <a:buFont typeface="Wingdings" panose="05000000000000000000" pitchFamily="2" charset="2"/>
              <a:buChar char="v"/>
            </a:pPr>
            <a:r>
              <a:rPr lang="en-IN" sz="2000" dirty="0"/>
              <a:t>Model comparison</a:t>
            </a:r>
          </a:p>
          <a:p>
            <a:pPr marL="457200" indent="-457200" algn="just">
              <a:lnSpc>
                <a:spcPct val="150000"/>
              </a:lnSpc>
              <a:buFont typeface="Wingdings" panose="05000000000000000000" pitchFamily="2" charset="2"/>
              <a:buChar char="v"/>
            </a:pPr>
            <a:r>
              <a:rPr lang="en-IN" sz="2000" dirty="0"/>
              <a:t>Predict on new data</a:t>
            </a:r>
          </a:p>
        </p:txBody>
      </p:sp>
    </p:spTree>
    <p:extLst>
      <p:ext uri="{BB962C8B-B14F-4D97-AF65-F5344CB8AC3E}">
        <p14:creationId xmlns:p14="http://schemas.microsoft.com/office/powerpoint/2010/main" val="29809082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DE91946-62BF-4319-890A-A507728F4738}"/>
              </a:ext>
            </a:extLst>
          </p:cNvPr>
          <p:cNvSpPr>
            <a:spLocks noGrp="1"/>
          </p:cNvSpPr>
          <p:nvPr>
            <p:ph type="subTitle" idx="1"/>
          </p:nvPr>
        </p:nvSpPr>
        <p:spPr>
          <a:xfrm>
            <a:off x="106681" y="970671"/>
            <a:ext cx="11808654" cy="5767754"/>
          </a:xfrm>
        </p:spPr>
        <p:txBody>
          <a:bodyPr>
            <a:normAutofit/>
          </a:bodyPr>
          <a:lstStyle/>
          <a:p>
            <a:pPr algn="l"/>
            <a:r>
              <a:rPr lang="en-IN" b="1" dirty="0"/>
              <a:t>Business Context: </a:t>
            </a:r>
            <a:endParaRPr lang="en-IN" dirty="0"/>
          </a:p>
          <a:p>
            <a:pPr algn="l"/>
            <a:r>
              <a:rPr lang="en-US" sz="2000" dirty="0"/>
              <a:t>With the enormous growth of computer networks usage and the huge increase in the number of applications running on top of it, network security is becoming increasingly more important. All the computer systems suffer from security vulnerabilities which are both technically difficult and economically costly to be solved by the manufacturers. Therefore, the role of Intrusion Detection Systems (IDSs), as special-purpose devices to detect anomalies and attacks in the network, is becoming more important. </a:t>
            </a:r>
          </a:p>
          <a:p>
            <a:pPr algn="l"/>
            <a:r>
              <a:rPr lang="en-US" b="1" dirty="0"/>
              <a:t>Business Goals</a:t>
            </a:r>
            <a:r>
              <a:rPr lang="en-US" dirty="0"/>
              <a:t>:</a:t>
            </a:r>
          </a:p>
          <a:p>
            <a:pPr algn="l"/>
            <a:r>
              <a:rPr lang="en-US" sz="2000" dirty="0"/>
              <a:t>Build network intrusion detection system to detect anomalies and attacks in the network. There are two problems to solve: </a:t>
            </a:r>
          </a:p>
          <a:p>
            <a:pPr marL="457200" indent="-457200" algn="l">
              <a:buFont typeface="+mj-lt"/>
              <a:buAutoNum type="arabicPeriod"/>
            </a:pPr>
            <a:r>
              <a:rPr lang="en-US" sz="2000" dirty="0"/>
              <a:t>Binomial Classification: Activity is normal or attack </a:t>
            </a:r>
          </a:p>
          <a:p>
            <a:pPr marL="457200" indent="-457200" algn="l">
              <a:buFont typeface="+mj-lt"/>
              <a:buAutoNum type="arabicPeriod"/>
            </a:pPr>
            <a:r>
              <a:rPr lang="en-US" sz="2000" dirty="0"/>
              <a:t>Multinomial classification: Activity is normal or DOS or PROBE or R2L or U2R </a:t>
            </a:r>
          </a:p>
          <a:p>
            <a:pPr algn="l"/>
            <a:r>
              <a:rPr lang="en-IN" b="1" dirty="0"/>
              <a:t>Approach</a:t>
            </a:r>
            <a:r>
              <a:rPr lang="en-IN" dirty="0"/>
              <a:t>:</a:t>
            </a:r>
          </a:p>
          <a:p>
            <a:pPr marL="457200" indent="-457200" algn="l">
              <a:buFont typeface="+mj-lt"/>
              <a:buAutoNum type="arabicPeriod"/>
            </a:pPr>
            <a:r>
              <a:rPr lang="en-US" sz="2000" dirty="0"/>
              <a:t>Use attack variable to define the target variable.</a:t>
            </a:r>
            <a:endParaRPr lang="en-IN" sz="2000" dirty="0"/>
          </a:p>
          <a:p>
            <a:pPr marL="457200" indent="-457200" algn="l">
              <a:buFont typeface="+mj-lt"/>
              <a:buAutoNum type="arabicPeriod"/>
            </a:pPr>
            <a:r>
              <a:rPr lang="en-IN" sz="2000" dirty="0"/>
              <a:t>Analyse relationship of all variables with target variable.</a:t>
            </a:r>
          </a:p>
          <a:p>
            <a:pPr marL="457200" indent="-457200" algn="l">
              <a:buFont typeface="+mj-lt"/>
              <a:buAutoNum type="arabicPeriod"/>
            </a:pPr>
            <a:r>
              <a:rPr lang="en-IN" sz="2000" dirty="0"/>
              <a:t>Use regression and ML techniques to predict activity type.</a:t>
            </a:r>
          </a:p>
        </p:txBody>
      </p:sp>
      <p:sp>
        <p:nvSpPr>
          <p:cNvPr id="8" name="Title 1">
            <a:extLst>
              <a:ext uri="{FF2B5EF4-FFF2-40B4-BE49-F238E27FC236}">
                <a16:creationId xmlns:a16="http://schemas.microsoft.com/office/drawing/2014/main" id="{F9B2BDE5-9884-4357-B7C5-851BC71D45F0}"/>
              </a:ext>
            </a:extLst>
          </p:cNvPr>
          <p:cNvSpPr txBox="1">
            <a:spLocks/>
          </p:cNvSpPr>
          <p:nvPr/>
        </p:nvSpPr>
        <p:spPr>
          <a:xfrm>
            <a:off x="106680" y="119575"/>
            <a:ext cx="11978639" cy="619612"/>
          </a:xfrm>
          <a:prstGeom prst="rect">
            <a:avLst/>
          </a:prstGeom>
          <a:solidFill>
            <a:schemeClr val="accent1">
              <a:lumMod val="60000"/>
              <a:lumOff val="40000"/>
            </a:schemeClr>
          </a:solidFill>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dirty="0"/>
              <a:t>Business problem</a:t>
            </a:r>
            <a:endParaRPr lang="en-IN" dirty="0"/>
          </a:p>
        </p:txBody>
      </p:sp>
    </p:spTree>
    <p:extLst>
      <p:ext uri="{BB962C8B-B14F-4D97-AF65-F5344CB8AC3E}">
        <p14:creationId xmlns:p14="http://schemas.microsoft.com/office/powerpoint/2010/main" val="8764614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A81DCA-DDF9-40AF-9FBF-13240E21975F}"/>
              </a:ext>
            </a:extLst>
          </p:cNvPr>
          <p:cNvSpPr>
            <a:spLocks noGrp="1"/>
          </p:cNvSpPr>
          <p:nvPr>
            <p:ph idx="1"/>
          </p:nvPr>
        </p:nvSpPr>
        <p:spPr>
          <a:xfrm>
            <a:off x="154745" y="984738"/>
            <a:ext cx="11774658" cy="5711484"/>
          </a:xfrm>
        </p:spPr>
        <p:txBody>
          <a:bodyPr>
            <a:normAutofit/>
          </a:bodyPr>
          <a:lstStyle/>
          <a:p>
            <a:r>
              <a:rPr lang="en-IN" sz="1700" dirty="0"/>
              <a:t>The data is divided into Train and Test data. Fit the model on Train and validate on Test.</a:t>
            </a:r>
          </a:p>
          <a:p>
            <a:r>
              <a:rPr lang="en-IN" sz="1700" dirty="0"/>
              <a:t>Train.csv has 125972 rows and 43 features.</a:t>
            </a:r>
          </a:p>
          <a:p>
            <a:r>
              <a:rPr lang="en-IN" sz="1700" dirty="0"/>
              <a:t>Test.csv has 22543 rows and 43 features.</a:t>
            </a:r>
          </a:p>
          <a:p>
            <a:r>
              <a:rPr lang="en-IN" sz="1700" dirty="0"/>
              <a:t>Test data is 15% of overall available data.</a:t>
            </a:r>
          </a:p>
          <a:p>
            <a:r>
              <a:rPr lang="en-IN" sz="1700" dirty="0"/>
              <a:t>Input features are:</a:t>
            </a:r>
          </a:p>
          <a:p>
            <a:pPr marL="0" indent="0">
              <a:buNone/>
            </a:pPr>
            <a:r>
              <a:rPr lang="en-IN" sz="1700" dirty="0"/>
              <a:t>	['duration','protocol_type','service','flag','src_bytes','dst_bytes',</a:t>
            </a:r>
          </a:p>
          <a:p>
            <a:pPr marL="0" indent="0">
              <a:buNone/>
            </a:pPr>
            <a:r>
              <a:rPr lang="en-IN" sz="1700" dirty="0"/>
              <a:t>          	 'land','wrong_fragment','urgent','hot','num_failed_logins','logged_in','num_compromised',</a:t>
            </a:r>
          </a:p>
          <a:p>
            <a:pPr marL="0" indent="0">
              <a:buNone/>
            </a:pPr>
            <a:r>
              <a:rPr lang="en-IN" sz="1700" dirty="0"/>
              <a:t>          	 'root_shell','su_attempted','num_root','num_file_creations','num_shells','num_access_files',</a:t>
            </a:r>
          </a:p>
          <a:p>
            <a:pPr marL="0" indent="0">
              <a:buNone/>
            </a:pPr>
            <a:r>
              <a:rPr lang="en-IN" sz="1700" dirty="0"/>
              <a:t>                    'num_outbound_cmds','is_host_login','is_guest_login','count','srv_count','serror_rate','srv_serror_rate',</a:t>
            </a:r>
          </a:p>
          <a:p>
            <a:pPr marL="0" indent="0">
              <a:buNone/>
            </a:pPr>
            <a:r>
              <a:rPr lang="en-IN" sz="1700" dirty="0"/>
              <a:t>                    'rerror_rate','srv_rerror_rate','same_srv_rate','diff_srv_rate','srv_diff_host_rate','dst_host_count',</a:t>
            </a:r>
          </a:p>
          <a:p>
            <a:pPr marL="0" indent="0">
              <a:buNone/>
            </a:pPr>
            <a:r>
              <a:rPr lang="en-IN" sz="1700" dirty="0"/>
              <a:t>                    'dst_host_srv_count','dst_host_same_srv_rate','dst_host_diff_srv_rate','dst_host_same_src_port_rate',</a:t>
            </a:r>
          </a:p>
          <a:p>
            <a:pPr marL="0" indent="0">
              <a:buNone/>
            </a:pPr>
            <a:r>
              <a:rPr lang="en-IN" sz="1700" dirty="0"/>
              <a:t>                    'dst_host_srv_diff_host_rate','dst_host_serror_rate','dst_host_srv_serror_rate','dst_host_rerror_rate',</a:t>
            </a:r>
          </a:p>
          <a:p>
            <a:pPr marL="0" indent="0">
              <a:buNone/>
            </a:pPr>
            <a:r>
              <a:rPr lang="en-IN" sz="1700" dirty="0"/>
              <a:t>                    'dst_host_srv_rerror_rate','attack','</a:t>
            </a:r>
            <a:r>
              <a:rPr lang="en-IN" sz="1700" dirty="0" err="1"/>
              <a:t>last_flag</a:t>
            </a:r>
            <a:r>
              <a:rPr lang="en-IN" sz="1700" dirty="0"/>
              <a:t>’]</a:t>
            </a:r>
          </a:p>
          <a:p>
            <a:r>
              <a:rPr lang="en-IN" sz="1700" dirty="0"/>
              <a:t>‘attack’ feature would be used to define the target variable, normal Vs anomaly and </a:t>
            </a:r>
            <a:r>
              <a:rPr lang="en-US" sz="1800" dirty="0"/>
              <a:t>normal Vs DOS Vs PROBE Vs R2L Vs U2R </a:t>
            </a:r>
          </a:p>
          <a:p>
            <a:r>
              <a:rPr lang="en-US" sz="1800" dirty="0"/>
              <a:t>There are 4 categorical variables and 39 numerical variables.</a:t>
            </a:r>
            <a:endParaRPr lang="en-IN" sz="1700" dirty="0"/>
          </a:p>
        </p:txBody>
      </p:sp>
      <p:sp>
        <p:nvSpPr>
          <p:cNvPr id="6" name="Title 1">
            <a:extLst>
              <a:ext uri="{FF2B5EF4-FFF2-40B4-BE49-F238E27FC236}">
                <a16:creationId xmlns:a16="http://schemas.microsoft.com/office/drawing/2014/main" id="{67C94F72-306F-4492-842D-8952CC41DE35}"/>
              </a:ext>
            </a:extLst>
          </p:cNvPr>
          <p:cNvSpPr txBox="1">
            <a:spLocks/>
          </p:cNvSpPr>
          <p:nvPr/>
        </p:nvSpPr>
        <p:spPr>
          <a:xfrm>
            <a:off x="154745" y="84406"/>
            <a:ext cx="11978639" cy="619612"/>
          </a:xfrm>
          <a:prstGeom prst="rect">
            <a:avLst/>
          </a:prstGeom>
          <a:solidFill>
            <a:schemeClr val="accent1">
              <a:lumMod val="60000"/>
              <a:lumOff val="40000"/>
            </a:schemeClr>
          </a:solidFill>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dirty="0"/>
              <a:t>Data understanding</a:t>
            </a:r>
            <a:endParaRPr lang="en-IN" dirty="0"/>
          </a:p>
        </p:txBody>
      </p:sp>
    </p:spTree>
    <p:extLst>
      <p:ext uri="{BB962C8B-B14F-4D97-AF65-F5344CB8AC3E}">
        <p14:creationId xmlns:p14="http://schemas.microsoft.com/office/powerpoint/2010/main" val="33855876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53DBCA-D614-40EB-90E9-DA185BD9AF46}"/>
              </a:ext>
            </a:extLst>
          </p:cNvPr>
          <p:cNvSpPr>
            <a:spLocks noGrp="1"/>
          </p:cNvSpPr>
          <p:nvPr>
            <p:ph idx="1"/>
          </p:nvPr>
        </p:nvSpPr>
        <p:spPr>
          <a:xfrm>
            <a:off x="205153" y="858130"/>
            <a:ext cx="11808655" cy="5999870"/>
          </a:xfrm>
        </p:spPr>
        <p:txBody>
          <a:bodyPr>
            <a:normAutofit fontScale="92500" lnSpcReduction="10000"/>
          </a:bodyPr>
          <a:lstStyle/>
          <a:p>
            <a:pPr marL="342900" indent="-342900">
              <a:buFont typeface="+mj-lt"/>
              <a:buAutoNum type="arabicPeriod"/>
            </a:pPr>
            <a:r>
              <a:rPr lang="en-US" sz="1800" dirty="0"/>
              <a:t>Looking at the data audit report, </a:t>
            </a:r>
            <a:r>
              <a:rPr lang="en-US" sz="1800" i="1" dirty="0" err="1"/>
              <a:t>num_outbound_cmds</a:t>
            </a:r>
            <a:r>
              <a:rPr lang="en-US" sz="1800" i="1" dirty="0"/>
              <a:t> </a:t>
            </a:r>
            <a:r>
              <a:rPr lang="en-US" sz="1800" dirty="0"/>
              <a:t>has a mean, median, sum as 0. This indicates that all values are 0s. Hence, this variable can be dropped.</a:t>
            </a:r>
          </a:p>
          <a:p>
            <a:pPr marL="342900" indent="-342900">
              <a:buFont typeface="+mj-lt"/>
              <a:buAutoNum type="arabicPeriod"/>
            </a:pPr>
            <a:r>
              <a:rPr lang="en-US" sz="1800" dirty="0"/>
              <a:t>Looking at the data audit report, following have mean very close to zero, indicating that a large percentage of values are zero implying that that there is very low variation. These may be dropped.  </a:t>
            </a:r>
          </a:p>
          <a:p>
            <a:pPr marL="0" indent="0">
              <a:buNone/>
            </a:pPr>
            <a:r>
              <a:rPr lang="en-US" sz="1800" dirty="0"/>
              <a:t>	</a:t>
            </a:r>
            <a:r>
              <a:rPr lang="en-US" sz="1800" i="1" dirty="0" err="1"/>
              <a:t>is_guest_login</a:t>
            </a:r>
            <a:r>
              <a:rPr lang="en-US" sz="1800" i="1" dirty="0"/>
              <a:t>, </a:t>
            </a:r>
            <a:r>
              <a:rPr lang="en-US" sz="1800" i="1" dirty="0" err="1"/>
              <a:t>is_host_login</a:t>
            </a:r>
            <a:r>
              <a:rPr lang="en-US" sz="1800" i="1" dirty="0"/>
              <a:t>, land, </a:t>
            </a:r>
            <a:r>
              <a:rPr lang="en-US" sz="1800" i="1" dirty="0" err="1"/>
              <a:t>num_access_files</a:t>
            </a:r>
            <a:r>
              <a:rPr lang="en-US" sz="1800" i="1" dirty="0"/>
              <a:t>, </a:t>
            </a:r>
            <a:r>
              <a:rPr lang="en-US" sz="1800" i="1" dirty="0" err="1"/>
              <a:t>num_failed_logins</a:t>
            </a:r>
            <a:r>
              <a:rPr lang="en-US" sz="1800" i="1" dirty="0"/>
              <a:t>, </a:t>
            </a:r>
            <a:r>
              <a:rPr lang="en-US" sz="1800" i="1" dirty="0" err="1"/>
              <a:t>num_shells</a:t>
            </a:r>
            <a:r>
              <a:rPr lang="en-US" sz="1800" i="1" dirty="0"/>
              <a:t>, </a:t>
            </a:r>
            <a:r>
              <a:rPr lang="en-US" sz="1800" i="1" dirty="0" err="1"/>
              <a:t>root_shell</a:t>
            </a:r>
            <a:r>
              <a:rPr lang="en-US" sz="1800" i="1" dirty="0"/>
              <a:t>, </a:t>
            </a:r>
            <a:r>
              <a:rPr lang="en-US" sz="1800" i="1" dirty="0" err="1"/>
              <a:t>su_attempted</a:t>
            </a:r>
            <a:r>
              <a:rPr lang="en-US" sz="1800" i="1" dirty="0"/>
              <a:t>, urgent,        	</a:t>
            </a:r>
            <a:r>
              <a:rPr lang="en-US" sz="1800" i="1" dirty="0" err="1"/>
              <a:t>num_file_creations</a:t>
            </a:r>
            <a:r>
              <a:rPr lang="en-US" sz="1800" i="1" dirty="0"/>
              <a:t>, </a:t>
            </a:r>
            <a:r>
              <a:rPr lang="en-US" sz="1800" i="1" dirty="0" err="1"/>
              <a:t>num_root</a:t>
            </a:r>
            <a:r>
              <a:rPr lang="en-US" sz="1800" i="1" dirty="0"/>
              <a:t>, </a:t>
            </a:r>
            <a:r>
              <a:rPr lang="en-US" sz="1800" i="1" dirty="0" err="1"/>
              <a:t>wrong_fragment</a:t>
            </a:r>
            <a:endParaRPr lang="en-US" sz="1800" i="1" dirty="0"/>
          </a:p>
          <a:p>
            <a:pPr marL="342900" indent="-342900">
              <a:buFont typeface="+mj-lt"/>
              <a:buAutoNum type="arabicPeriod" startAt="3"/>
            </a:pPr>
            <a:r>
              <a:rPr lang="en-US" sz="1800" dirty="0"/>
              <a:t>Drop </a:t>
            </a:r>
            <a:r>
              <a:rPr lang="en-US" sz="1800" i="1" dirty="0" err="1"/>
              <a:t>last_flag</a:t>
            </a:r>
            <a:r>
              <a:rPr lang="en-US" sz="1800" i="1" dirty="0"/>
              <a:t> </a:t>
            </a:r>
            <a:r>
              <a:rPr lang="en-US" sz="1800" dirty="0"/>
              <a:t>as this seems to be directly related to </a:t>
            </a:r>
            <a:r>
              <a:rPr lang="en-US" sz="1800" i="1" dirty="0"/>
              <a:t>attack</a:t>
            </a:r>
            <a:r>
              <a:rPr lang="en-US" sz="1800" dirty="0"/>
              <a:t>.</a:t>
            </a:r>
          </a:p>
          <a:p>
            <a:pPr marL="342900" indent="-342900">
              <a:buFont typeface="+mj-lt"/>
              <a:buAutoNum type="arabicPeriod" startAt="3"/>
            </a:pPr>
            <a:r>
              <a:rPr lang="en-US" sz="1800" dirty="0"/>
              <a:t>Looking at coefficient of variation report, below variables were dropped:</a:t>
            </a:r>
          </a:p>
          <a:p>
            <a:pPr marL="342900" indent="-342900">
              <a:buFont typeface="+mj-lt"/>
              <a:buAutoNum type="arabicPeriod" startAt="3"/>
            </a:pPr>
            <a:endParaRPr lang="en-US" sz="1800" dirty="0"/>
          </a:p>
          <a:p>
            <a:pPr marL="0" indent="0">
              <a:buNone/>
            </a:pPr>
            <a:endParaRPr lang="en-US" sz="1800" dirty="0"/>
          </a:p>
          <a:p>
            <a:pPr marL="457200" indent="-457200">
              <a:buFont typeface="+mj-lt"/>
              <a:buAutoNum type="arabicPeriod"/>
            </a:pPr>
            <a:endParaRPr lang="en-US" sz="2000" dirty="0"/>
          </a:p>
          <a:p>
            <a:pPr marL="457200" indent="-457200">
              <a:buFont typeface="+mj-lt"/>
              <a:buAutoNum type="arabicPeriod"/>
            </a:pPr>
            <a:endParaRPr lang="en-US" sz="2000" dirty="0"/>
          </a:p>
          <a:p>
            <a:pPr marL="0" indent="0">
              <a:buNone/>
            </a:pPr>
            <a:r>
              <a:rPr lang="en-US" sz="2000" dirty="0"/>
              <a:t>   </a:t>
            </a:r>
          </a:p>
          <a:p>
            <a:pPr marL="0" indent="0">
              <a:buNone/>
            </a:pPr>
            <a:endParaRPr lang="en-US" sz="2000" dirty="0"/>
          </a:p>
          <a:p>
            <a:pPr marL="0" indent="0">
              <a:spcBef>
                <a:spcPts val="0"/>
              </a:spcBef>
              <a:buNone/>
            </a:pPr>
            <a:r>
              <a:rPr lang="en-US" sz="1500" i="1" dirty="0"/>
              <a:t>['dst_host_srv_diff_host_rate','num_compromised','service_X11','service_Z39_50','service_aol','service_auth','service_bgp','service_courier’,</a:t>
            </a:r>
          </a:p>
          <a:p>
            <a:pPr marL="0" indent="0">
              <a:spcBef>
                <a:spcPts val="0"/>
              </a:spcBef>
              <a:buNone/>
            </a:pPr>
            <a:r>
              <a:rPr lang="en-US" sz="1500" i="1" dirty="0"/>
              <a:t>'service_csnet_ns','service_ctf','service_daytime','service_discard','service_domain','service_echo','service_eco_i','service_ecr_i','service_efs’,</a:t>
            </a:r>
          </a:p>
          <a:p>
            <a:pPr marL="0" indent="0">
              <a:spcBef>
                <a:spcPts val="0"/>
              </a:spcBef>
              <a:buNone/>
            </a:pPr>
            <a:r>
              <a:rPr lang="en-US" sz="1500" i="1" dirty="0"/>
              <a:t>'service_exec','service_finger','service_ftp','service_gopher','service_harvest','service_hostnames','service_http_2784','service_http_443’,</a:t>
            </a:r>
          </a:p>
          <a:p>
            <a:pPr marL="0" indent="0">
              <a:spcBef>
                <a:spcPts val="0"/>
              </a:spcBef>
              <a:buNone/>
            </a:pPr>
            <a:r>
              <a:rPr lang="en-US" sz="1500" i="1" dirty="0"/>
              <a:t>'service_http_8001','service_imap4','service_iso_tsap','service_klogin','service_kshell','service_ldap','service_link','service_login','service_mtp’,</a:t>
            </a:r>
          </a:p>
          <a:p>
            <a:pPr marL="0" indent="0">
              <a:spcBef>
                <a:spcPts val="0"/>
              </a:spcBef>
              <a:buNone/>
            </a:pPr>
            <a:r>
              <a:rPr lang="en-US" sz="1500" i="1" dirty="0"/>
              <a:t>'service_name','service_netbios_dgm','service_netbios_ns','service_netbios_ssn','service_netstat','service_nnsp','service_nntp','service_ntp_u’,</a:t>
            </a:r>
          </a:p>
          <a:p>
            <a:pPr marL="0" indent="0">
              <a:spcBef>
                <a:spcPts val="0"/>
              </a:spcBef>
              <a:buNone/>
            </a:pPr>
            <a:r>
              <a:rPr lang="en-US" sz="1500" i="1" dirty="0"/>
              <a:t>'service_other','service_pm_dump','service_pop_2','service_pop_3','service_printer','service_red_i','service_remote_job','service_rje','service_shell’,</a:t>
            </a:r>
          </a:p>
          <a:p>
            <a:pPr marL="0" indent="0">
              <a:spcBef>
                <a:spcPts val="0"/>
              </a:spcBef>
              <a:buNone/>
            </a:pPr>
            <a:r>
              <a:rPr lang="en-US" sz="1500" i="1" dirty="0"/>
              <a:t>'service_sql_net','service_ssh','service_sunrpc','service_supdup','service_systat','service_telnet','service_tftp_u','service_tim_i','service_time’,</a:t>
            </a:r>
          </a:p>
          <a:p>
            <a:pPr marL="0" indent="0">
              <a:spcBef>
                <a:spcPts val="0"/>
              </a:spcBef>
              <a:buNone/>
            </a:pPr>
            <a:r>
              <a:rPr lang="en-US" sz="1500" i="1" dirty="0"/>
              <a:t>'service_urh_i','service_urp_i','service_uucp','service_uucp_path','service_vmnet','service_whois','flag_RSTO','flag_RSTOS0','flag_RSTR','flag_S1’,</a:t>
            </a:r>
          </a:p>
          <a:p>
            <a:pPr marL="0" indent="0">
              <a:spcBef>
                <a:spcPts val="0"/>
              </a:spcBef>
              <a:buNone/>
            </a:pPr>
            <a:r>
              <a:rPr lang="en-US" sz="1500" i="1" dirty="0"/>
              <a:t>'flag_S2','flag_S3','flag_SH']</a:t>
            </a:r>
          </a:p>
        </p:txBody>
      </p:sp>
      <p:sp>
        <p:nvSpPr>
          <p:cNvPr id="8" name="Title 1">
            <a:extLst>
              <a:ext uri="{FF2B5EF4-FFF2-40B4-BE49-F238E27FC236}">
                <a16:creationId xmlns:a16="http://schemas.microsoft.com/office/drawing/2014/main" id="{3594D9D8-3C79-4E01-928A-724D81B208CA}"/>
              </a:ext>
            </a:extLst>
          </p:cNvPr>
          <p:cNvSpPr txBox="1">
            <a:spLocks/>
          </p:cNvSpPr>
          <p:nvPr/>
        </p:nvSpPr>
        <p:spPr>
          <a:xfrm>
            <a:off x="120160" y="86530"/>
            <a:ext cx="11978639" cy="619612"/>
          </a:xfrm>
          <a:prstGeom prst="rect">
            <a:avLst/>
          </a:prstGeom>
          <a:solidFill>
            <a:schemeClr val="accent1">
              <a:lumMod val="60000"/>
              <a:lumOff val="40000"/>
            </a:schemeClr>
          </a:solidFill>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t>Exploratory Analysis</a:t>
            </a:r>
          </a:p>
        </p:txBody>
      </p:sp>
      <p:pic>
        <p:nvPicPr>
          <p:cNvPr id="2" name="Picture 1">
            <a:extLst>
              <a:ext uri="{FF2B5EF4-FFF2-40B4-BE49-F238E27FC236}">
                <a16:creationId xmlns:a16="http://schemas.microsoft.com/office/drawing/2014/main" id="{AAC9B6CA-1579-4E3C-93EA-49753A72803D}"/>
              </a:ext>
            </a:extLst>
          </p:cNvPr>
          <p:cNvPicPr>
            <a:picLocks noChangeAspect="1"/>
          </p:cNvPicPr>
          <p:nvPr/>
        </p:nvPicPr>
        <p:blipFill>
          <a:blip r:embed="rId2"/>
          <a:stretch>
            <a:fillRect/>
          </a:stretch>
        </p:blipFill>
        <p:spPr>
          <a:xfrm>
            <a:off x="1335918" y="3206042"/>
            <a:ext cx="5553075" cy="1704975"/>
          </a:xfrm>
          <a:prstGeom prst="rect">
            <a:avLst/>
          </a:prstGeom>
        </p:spPr>
      </p:pic>
    </p:spTree>
    <p:extLst>
      <p:ext uri="{BB962C8B-B14F-4D97-AF65-F5344CB8AC3E}">
        <p14:creationId xmlns:p14="http://schemas.microsoft.com/office/powerpoint/2010/main" val="28455860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5DC067-403A-4F7A-BD74-7F8A4DF3D438}"/>
              </a:ext>
            </a:extLst>
          </p:cNvPr>
          <p:cNvSpPr>
            <a:spLocks noGrp="1"/>
          </p:cNvSpPr>
          <p:nvPr>
            <p:ph idx="1"/>
          </p:nvPr>
        </p:nvSpPr>
        <p:spPr>
          <a:xfrm>
            <a:off x="106680" y="942535"/>
            <a:ext cx="11978639" cy="5854040"/>
          </a:xfrm>
        </p:spPr>
        <p:txBody>
          <a:bodyPr>
            <a:normAutofit/>
          </a:bodyPr>
          <a:lstStyle/>
          <a:p>
            <a:r>
              <a:rPr lang="en-US" sz="1800" dirty="0"/>
              <a:t>Maximum type of protocol used during establishing a network connection is TCP.</a:t>
            </a:r>
          </a:p>
          <a:p>
            <a:r>
              <a:rPr lang="en-US" sz="1800" dirty="0"/>
              <a:t>There is not a marked difference between the number of Normal connections and anomalous connections.</a:t>
            </a:r>
          </a:p>
          <a:p>
            <a:endParaRPr lang="en-US" sz="2400" dirty="0"/>
          </a:p>
          <a:p>
            <a:endParaRPr lang="en-US" sz="2400" dirty="0"/>
          </a:p>
          <a:p>
            <a:endParaRPr lang="en-US" sz="2400" dirty="0"/>
          </a:p>
          <a:p>
            <a:endParaRPr lang="en-IN" sz="2400" dirty="0"/>
          </a:p>
        </p:txBody>
      </p:sp>
      <p:sp>
        <p:nvSpPr>
          <p:cNvPr id="11" name="Title 1">
            <a:extLst>
              <a:ext uri="{FF2B5EF4-FFF2-40B4-BE49-F238E27FC236}">
                <a16:creationId xmlns:a16="http://schemas.microsoft.com/office/drawing/2014/main" id="{D16F31B0-F78A-4412-AD49-3BC81EA92EB9}"/>
              </a:ext>
            </a:extLst>
          </p:cNvPr>
          <p:cNvSpPr txBox="1">
            <a:spLocks/>
          </p:cNvSpPr>
          <p:nvPr/>
        </p:nvSpPr>
        <p:spPr>
          <a:xfrm>
            <a:off x="106680" y="124350"/>
            <a:ext cx="11978639" cy="619612"/>
          </a:xfrm>
          <a:prstGeom prst="rect">
            <a:avLst/>
          </a:prstGeom>
          <a:solidFill>
            <a:schemeClr val="accent1">
              <a:lumMod val="60000"/>
              <a:lumOff val="40000"/>
            </a:schemeClr>
          </a:solidFill>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t>Exploratory Analysis</a:t>
            </a:r>
          </a:p>
        </p:txBody>
      </p:sp>
      <p:pic>
        <p:nvPicPr>
          <p:cNvPr id="2" name="Picture 1">
            <a:extLst>
              <a:ext uri="{FF2B5EF4-FFF2-40B4-BE49-F238E27FC236}">
                <a16:creationId xmlns:a16="http://schemas.microsoft.com/office/drawing/2014/main" id="{A7AB5F4B-0E65-4BDB-B805-EF6B0AC900F1}"/>
              </a:ext>
            </a:extLst>
          </p:cNvPr>
          <p:cNvPicPr>
            <a:picLocks noChangeAspect="1"/>
          </p:cNvPicPr>
          <p:nvPr/>
        </p:nvPicPr>
        <p:blipFill>
          <a:blip r:embed="rId2"/>
          <a:stretch>
            <a:fillRect/>
          </a:stretch>
        </p:blipFill>
        <p:spPr>
          <a:xfrm>
            <a:off x="490575" y="2215295"/>
            <a:ext cx="5221531" cy="3552825"/>
          </a:xfrm>
          <a:prstGeom prst="rect">
            <a:avLst/>
          </a:prstGeom>
        </p:spPr>
      </p:pic>
      <p:pic>
        <p:nvPicPr>
          <p:cNvPr id="4" name="Picture 3">
            <a:extLst>
              <a:ext uri="{FF2B5EF4-FFF2-40B4-BE49-F238E27FC236}">
                <a16:creationId xmlns:a16="http://schemas.microsoft.com/office/drawing/2014/main" id="{A8546E45-1056-4157-9EA7-F4AE99B0A534}"/>
              </a:ext>
            </a:extLst>
          </p:cNvPr>
          <p:cNvPicPr>
            <a:picLocks noChangeAspect="1"/>
          </p:cNvPicPr>
          <p:nvPr/>
        </p:nvPicPr>
        <p:blipFill>
          <a:blip r:embed="rId3"/>
          <a:stretch>
            <a:fillRect/>
          </a:stretch>
        </p:blipFill>
        <p:spPr>
          <a:xfrm>
            <a:off x="6095999" y="1969331"/>
            <a:ext cx="4985018" cy="4438650"/>
          </a:xfrm>
          <a:prstGeom prst="rect">
            <a:avLst/>
          </a:prstGeom>
        </p:spPr>
      </p:pic>
    </p:spTree>
    <p:extLst>
      <p:ext uri="{BB962C8B-B14F-4D97-AF65-F5344CB8AC3E}">
        <p14:creationId xmlns:p14="http://schemas.microsoft.com/office/powerpoint/2010/main" val="8477468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5DC067-403A-4F7A-BD74-7F8A4DF3D438}"/>
              </a:ext>
            </a:extLst>
          </p:cNvPr>
          <p:cNvSpPr>
            <a:spLocks noGrp="1"/>
          </p:cNvSpPr>
          <p:nvPr>
            <p:ph idx="1"/>
          </p:nvPr>
        </p:nvSpPr>
        <p:spPr>
          <a:xfrm>
            <a:off x="106680" y="787791"/>
            <a:ext cx="11978639" cy="6008784"/>
          </a:xfrm>
        </p:spPr>
        <p:txBody>
          <a:bodyPr>
            <a:normAutofit/>
          </a:bodyPr>
          <a:lstStyle/>
          <a:p>
            <a:r>
              <a:rPr lang="en-US" sz="2000" dirty="0"/>
              <a:t>The maximum number of attack types are categorized as Neptune, followed by Satan.</a:t>
            </a:r>
          </a:p>
          <a:p>
            <a:r>
              <a:rPr lang="en-US" sz="2000" dirty="0"/>
              <a:t>Denial of service attacks of DoS are most common types of attack class followed by Probe.</a:t>
            </a:r>
          </a:p>
          <a:p>
            <a:endParaRPr lang="en-US" sz="2400" dirty="0"/>
          </a:p>
          <a:p>
            <a:endParaRPr lang="en-IN" sz="2400" dirty="0"/>
          </a:p>
        </p:txBody>
      </p:sp>
      <p:sp>
        <p:nvSpPr>
          <p:cNvPr id="11" name="Title 1">
            <a:extLst>
              <a:ext uri="{FF2B5EF4-FFF2-40B4-BE49-F238E27FC236}">
                <a16:creationId xmlns:a16="http://schemas.microsoft.com/office/drawing/2014/main" id="{921BAF1F-38CF-4A61-8CA4-40193D45EFE3}"/>
              </a:ext>
            </a:extLst>
          </p:cNvPr>
          <p:cNvSpPr txBox="1">
            <a:spLocks/>
          </p:cNvSpPr>
          <p:nvPr/>
        </p:nvSpPr>
        <p:spPr>
          <a:xfrm>
            <a:off x="106680" y="124350"/>
            <a:ext cx="11978639" cy="619612"/>
          </a:xfrm>
          <a:prstGeom prst="rect">
            <a:avLst/>
          </a:prstGeom>
          <a:solidFill>
            <a:schemeClr val="accent1">
              <a:lumMod val="60000"/>
              <a:lumOff val="40000"/>
            </a:schemeClr>
          </a:solidFill>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t>Exploratory Analysis</a:t>
            </a:r>
          </a:p>
        </p:txBody>
      </p:sp>
      <p:pic>
        <p:nvPicPr>
          <p:cNvPr id="4" name="Picture 3">
            <a:extLst>
              <a:ext uri="{FF2B5EF4-FFF2-40B4-BE49-F238E27FC236}">
                <a16:creationId xmlns:a16="http://schemas.microsoft.com/office/drawing/2014/main" id="{C18A28D1-4A8B-42F1-B06C-46D2ACCDD521}"/>
              </a:ext>
            </a:extLst>
          </p:cNvPr>
          <p:cNvPicPr>
            <a:picLocks noChangeAspect="1"/>
          </p:cNvPicPr>
          <p:nvPr/>
        </p:nvPicPr>
        <p:blipFill>
          <a:blip r:embed="rId2"/>
          <a:stretch>
            <a:fillRect/>
          </a:stretch>
        </p:blipFill>
        <p:spPr>
          <a:xfrm>
            <a:off x="6880442" y="2056373"/>
            <a:ext cx="5311558" cy="4095750"/>
          </a:xfrm>
          <a:prstGeom prst="rect">
            <a:avLst/>
          </a:prstGeom>
        </p:spPr>
      </p:pic>
      <p:pic>
        <p:nvPicPr>
          <p:cNvPr id="5" name="Picture 4">
            <a:extLst>
              <a:ext uri="{FF2B5EF4-FFF2-40B4-BE49-F238E27FC236}">
                <a16:creationId xmlns:a16="http://schemas.microsoft.com/office/drawing/2014/main" id="{2C404AC4-AD45-4C32-B1C5-6B0CBE41706F}"/>
              </a:ext>
            </a:extLst>
          </p:cNvPr>
          <p:cNvPicPr>
            <a:picLocks noChangeAspect="1"/>
          </p:cNvPicPr>
          <p:nvPr/>
        </p:nvPicPr>
        <p:blipFill>
          <a:blip r:embed="rId3"/>
          <a:stretch>
            <a:fillRect/>
          </a:stretch>
        </p:blipFill>
        <p:spPr>
          <a:xfrm>
            <a:off x="283197" y="1808723"/>
            <a:ext cx="6420729" cy="4591050"/>
          </a:xfrm>
          <a:prstGeom prst="rect">
            <a:avLst/>
          </a:prstGeom>
        </p:spPr>
      </p:pic>
    </p:spTree>
    <p:extLst>
      <p:ext uri="{BB962C8B-B14F-4D97-AF65-F5344CB8AC3E}">
        <p14:creationId xmlns:p14="http://schemas.microsoft.com/office/powerpoint/2010/main" val="38018261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53DBCA-D614-40EB-90E9-DA185BD9AF46}"/>
              </a:ext>
            </a:extLst>
          </p:cNvPr>
          <p:cNvSpPr>
            <a:spLocks noGrp="1"/>
          </p:cNvSpPr>
          <p:nvPr>
            <p:ph idx="1"/>
          </p:nvPr>
        </p:nvSpPr>
        <p:spPr>
          <a:xfrm>
            <a:off x="205153" y="858130"/>
            <a:ext cx="11808655" cy="5809956"/>
          </a:xfrm>
        </p:spPr>
        <p:txBody>
          <a:bodyPr>
            <a:normAutofit/>
          </a:bodyPr>
          <a:lstStyle/>
          <a:p>
            <a:pPr marL="342900" indent="-342900">
              <a:buFont typeface="+mj-lt"/>
              <a:buAutoNum type="arabicPeriod"/>
            </a:pPr>
            <a:r>
              <a:rPr lang="en-US" sz="1700" dirty="0"/>
              <a:t>Imported data does not have headers, hence headers were added from the case study details pdf, assuming that the order of the values is same as provided in the pdf.</a:t>
            </a:r>
          </a:p>
          <a:p>
            <a:pPr marL="342900" indent="-342900">
              <a:buFont typeface="+mj-lt"/>
              <a:buAutoNum type="arabicPeriod"/>
            </a:pPr>
            <a:r>
              <a:rPr lang="en-US" sz="1700" dirty="0"/>
              <a:t>4 out of 43 variables are categorical, rest are numerical in nature.</a:t>
            </a:r>
          </a:p>
          <a:p>
            <a:pPr marL="342900" indent="-342900">
              <a:buFont typeface="+mj-lt"/>
              <a:buAutoNum type="arabicPeriod"/>
            </a:pPr>
            <a:endParaRPr lang="en-US" sz="1700" dirty="0"/>
          </a:p>
          <a:p>
            <a:pPr marL="342900" indent="-342900">
              <a:buFont typeface="+mj-lt"/>
              <a:buAutoNum type="arabicPeriod"/>
            </a:pPr>
            <a:endParaRPr lang="en-US" sz="1700" dirty="0"/>
          </a:p>
          <a:p>
            <a:pPr marL="342900" indent="-342900">
              <a:buFont typeface="+mj-lt"/>
              <a:buAutoNum type="arabicPeriod"/>
            </a:pPr>
            <a:r>
              <a:rPr lang="en-US" sz="1700" dirty="0"/>
              <a:t>Renaming columns appropriately – no name change is required.</a:t>
            </a:r>
          </a:p>
          <a:p>
            <a:pPr marL="342900" indent="-342900">
              <a:buFont typeface="+mj-lt"/>
              <a:buAutoNum type="arabicPeriod"/>
            </a:pPr>
            <a:r>
              <a:rPr lang="en-US" sz="1700" dirty="0"/>
              <a:t>Check data types - Done</a:t>
            </a:r>
          </a:p>
          <a:p>
            <a:pPr marL="342900" indent="-342900">
              <a:buFont typeface="+mj-lt"/>
              <a:buAutoNum type="arabicPeriod"/>
            </a:pPr>
            <a:r>
              <a:rPr lang="en-US" sz="1700" dirty="0"/>
              <a:t>Check for missing values – no missing values found in train or test data</a:t>
            </a:r>
          </a:p>
          <a:p>
            <a:pPr marL="342900" indent="-342900">
              <a:buFont typeface="+mj-lt"/>
              <a:buAutoNum type="arabicPeriod"/>
            </a:pPr>
            <a:r>
              <a:rPr lang="en-US" sz="1700" dirty="0"/>
              <a:t>Apply Outlier treatment -- done for numerical variables.</a:t>
            </a:r>
          </a:p>
          <a:p>
            <a:pPr marL="342900" indent="-342900">
              <a:buFont typeface="+mj-lt"/>
              <a:buAutoNum type="arabicPeriod"/>
            </a:pPr>
            <a:r>
              <a:rPr lang="en-US" sz="1700" dirty="0"/>
              <a:t>Check for duplicates – no duplicates found</a:t>
            </a:r>
          </a:p>
          <a:p>
            <a:pPr marL="342900" indent="-342900">
              <a:buFont typeface="+mj-lt"/>
              <a:buAutoNum type="arabicPeriod"/>
            </a:pPr>
            <a:r>
              <a:rPr lang="en-US" sz="1700" dirty="0"/>
              <a:t>Any type conversion required - not required</a:t>
            </a:r>
          </a:p>
          <a:p>
            <a:pPr marL="342900" indent="-342900">
              <a:buFont typeface="+mj-lt"/>
              <a:buAutoNum type="arabicPeriod"/>
            </a:pPr>
            <a:r>
              <a:rPr lang="en-US" sz="1700" dirty="0"/>
              <a:t>Any special characters that need to removed/replaced – no special characters</a:t>
            </a:r>
          </a:p>
          <a:p>
            <a:pPr marL="342900" indent="-342900">
              <a:buFont typeface="+mj-lt"/>
              <a:buAutoNum type="arabicPeriod"/>
            </a:pPr>
            <a:r>
              <a:rPr lang="en-US" sz="1700" dirty="0"/>
              <a:t>Target variable needs to be derived for ‘attack’ variable.</a:t>
            </a:r>
          </a:p>
          <a:p>
            <a:pPr marL="342900" indent="-342900">
              <a:buFont typeface="+mj-lt"/>
              <a:buAutoNum type="arabicPeriod"/>
            </a:pPr>
            <a:r>
              <a:rPr lang="en-US" sz="1700" dirty="0"/>
              <a:t>For binomial classification i.e. Normal Vs Anomaly, all values other than normal under attach column are treated as an anomaly.</a:t>
            </a:r>
          </a:p>
          <a:p>
            <a:pPr marL="342900" indent="-342900">
              <a:buFont typeface="+mj-lt"/>
              <a:buAutoNum type="arabicPeriod"/>
            </a:pPr>
            <a:endParaRPr lang="en-US" sz="1700" dirty="0"/>
          </a:p>
          <a:p>
            <a:pPr marL="457200" indent="-457200">
              <a:buFont typeface="+mj-lt"/>
              <a:buAutoNum type="arabicPeriod"/>
            </a:pPr>
            <a:endParaRPr lang="en-US" sz="2000" dirty="0"/>
          </a:p>
          <a:p>
            <a:pPr marL="457200" indent="-457200">
              <a:buFont typeface="+mj-lt"/>
              <a:buAutoNum type="arabicPeriod"/>
            </a:pPr>
            <a:endParaRPr lang="en-US" sz="2000" dirty="0"/>
          </a:p>
          <a:p>
            <a:pPr marL="457200" indent="-457200">
              <a:buFont typeface="+mj-lt"/>
              <a:buAutoNum type="arabicPeriod"/>
            </a:pPr>
            <a:endParaRPr lang="en-US" sz="2000" dirty="0"/>
          </a:p>
          <a:p>
            <a:pPr marL="0" indent="0">
              <a:buNone/>
            </a:pPr>
            <a:endParaRPr lang="en-US" sz="2000" dirty="0"/>
          </a:p>
        </p:txBody>
      </p:sp>
      <p:sp>
        <p:nvSpPr>
          <p:cNvPr id="8" name="Title 1">
            <a:extLst>
              <a:ext uri="{FF2B5EF4-FFF2-40B4-BE49-F238E27FC236}">
                <a16:creationId xmlns:a16="http://schemas.microsoft.com/office/drawing/2014/main" id="{13D09BD3-E86B-475C-AF4F-5A35F349D62F}"/>
              </a:ext>
            </a:extLst>
          </p:cNvPr>
          <p:cNvSpPr txBox="1">
            <a:spLocks/>
          </p:cNvSpPr>
          <p:nvPr/>
        </p:nvSpPr>
        <p:spPr>
          <a:xfrm>
            <a:off x="120160" y="86530"/>
            <a:ext cx="11978639" cy="619612"/>
          </a:xfrm>
          <a:prstGeom prst="rect">
            <a:avLst/>
          </a:prstGeom>
          <a:solidFill>
            <a:schemeClr val="accent1">
              <a:lumMod val="60000"/>
              <a:lumOff val="40000"/>
            </a:schemeClr>
          </a:solidFill>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t>Data audit and preparation</a:t>
            </a:r>
          </a:p>
        </p:txBody>
      </p:sp>
      <p:pic>
        <p:nvPicPr>
          <p:cNvPr id="2" name="Picture 1">
            <a:extLst>
              <a:ext uri="{FF2B5EF4-FFF2-40B4-BE49-F238E27FC236}">
                <a16:creationId xmlns:a16="http://schemas.microsoft.com/office/drawing/2014/main" id="{8B763A6D-25EC-4C92-BC5C-D47F7FBD49B8}"/>
              </a:ext>
            </a:extLst>
          </p:cNvPr>
          <p:cNvPicPr>
            <a:picLocks noChangeAspect="1"/>
          </p:cNvPicPr>
          <p:nvPr/>
        </p:nvPicPr>
        <p:blipFill>
          <a:blip r:embed="rId2"/>
          <a:stretch>
            <a:fillRect/>
          </a:stretch>
        </p:blipFill>
        <p:spPr>
          <a:xfrm>
            <a:off x="667043" y="1779711"/>
            <a:ext cx="6553200" cy="696204"/>
          </a:xfrm>
          <a:prstGeom prst="rect">
            <a:avLst/>
          </a:prstGeom>
        </p:spPr>
      </p:pic>
      <p:pic>
        <p:nvPicPr>
          <p:cNvPr id="6" name="Picture 5">
            <a:extLst>
              <a:ext uri="{FF2B5EF4-FFF2-40B4-BE49-F238E27FC236}">
                <a16:creationId xmlns:a16="http://schemas.microsoft.com/office/drawing/2014/main" id="{FC802645-3226-4262-9B7A-28ADEB029064}"/>
              </a:ext>
            </a:extLst>
          </p:cNvPr>
          <p:cNvPicPr>
            <a:picLocks noChangeAspect="1"/>
          </p:cNvPicPr>
          <p:nvPr/>
        </p:nvPicPr>
        <p:blipFill>
          <a:blip r:embed="rId3"/>
          <a:stretch>
            <a:fillRect/>
          </a:stretch>
        </p:blipFill>
        <p:spPr>
          <a:xfrm>
            <a:off x="667043" y="5768193"/>
            <a:ext cx="5314950" cy="1003277"/>
          </a:xfrm>
          <a:prstGeom prst="rect">
            <a:avLst/>
          </a:prstGeom>
        </p:spPr>
      </p:pic>
    </p:spTree>
    <p:extLst>
      <p:ext uri="{BB962C8B-B14F-4D97-AF65-F5344CB8AC3E}">
        <p14:creationId xmlns:p14="http://schemas.microsoft.com/office/powerpoint/2010/main" val="9157607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53DBCA-D614-40EB-90E9-DA185BD9AF46}"/>
              </a:ext>
            </a:extLst>
          </p:cNvPr>
          <p:cNvSpPr>
            <a:spLocks noGrp="1"/>
          </p:cNvSpPr>
          <p:nvPr>
            <p:ph idx="1"/>
          </p:nvPr>
        </p:nvSpPr>
        <p:spPr>
          <a:xfrm>
            <a:off x="120160" y="809086"/>
            <a:ext cx="11808655" cy="5809956"/>
          </a:xfrm>
        </p:spPr>
        <p:txBody>
          <a:bodyPr>
            <a:normAutofit/>
          </a:bodyPr>
          <a:lstStyle/>
          <a:p>
            <a:pPr marL="457200" indent="-457200">
              <a:buFont typeface="+mj-lt"/>
              <a:buAutoNum type="arabicPeriod" startAt="12"/>
            </a:pPr>
            <a:r>
              <a:rPr lang="en-US" sz="1700" dirty="0"/>
              <a:t>For multinomial classification, attack categories were created as below and ‘attack’ could be dropped.</a:t>
            </a:r>
          </a:p>
          <a:p>
            <a:pPr marL="457200" indent="-457200">
              <a:buFont typeface="+mj-lt"/>
              <a:buAutoNum type="arabicPeriod" startAt="12"/>
            </a:pPr>
            <a:endParaRPr lang="en-US" sz="1700" dirty="0"/>
          </a:p>
          <a:p>
            <a:pPr marL="457200" indent="-457200">
              <a:buFont typeface="+mj-lt"/>
              <a:buAutoNum type="arabicPeriod" startAt="12"/>
            </a:pPr>
            <a:endParaRPr lang="en-US" sz="1700" dirty="0"/>
          </a:p>
          <a:p>
            <a:pPr marL="457200" indent="-457200">
              <a:buFont typeface="+mj-lt"/>
              <a:buAutoNum type="arabicPeriod" startAt="12"/>
            </a:pPr>
            <a:endParaRPr lang="en-US" sz="1700" dirty="0"/>
          </a:p>
          <a:p>
            <a:pPr marL="457200" indent="-457200">
              <a:buFont typeface="+mj-lt"/>
              <a:buAutoNum type="arabicPeriod" startAt="12"/>
            </a:pPr>
            <a:endParaRPr lang="en-US" sz="1700" dirty="0"/>
          </a:p>
          <a:p>
            <a:pPr marL="457200" indent="-457200">
              <a:buFont typeface="+mj-lt"/>
              <a:buAutoNum type="arabicPeriod" startAt="12"/>
            </a:pPr>
            <a:r>
              <a:rPr lang="en-US" sz="1700" dirty="0"/>
              <a:t>Created dummies for </a:t>
            </a:r>
            <a:r>
              <a:rPr lang="en-US" sz="1700" dirty="0" err="1"/>
              <a:t>protocol_type</a:t>
            </a:r>
            <a:r>
              <a:rPr lang="en-US" sz="1700" dirty="0"/>
              <a:t>, service, flag variables.</a:t>
            </a:r>
          </a:p>
          <a:p>
            <a:pPr marL="457200" indent="-457200">
              <a:buFont typeface="+mj-lt"/>
              <a:buAutoNum type="arabicPeriod" startAt="12"/>
            </a:pPr>
            <a:r>
              <a:rPr lang="en-US" sz="1700" dirty="0" err="1"/>
              <a:t>Last_flag</a:t>
            </a:r>
            <a:r>
              <a:rPr lang="en-US" sz="1700" dirty="0"/>
              <a:t> variable could be dropped as it is derived from attack variable.</a:t>
            </a:r>
          </a:p>
          <a:p>
            <a:pPr marL="457200" indent="-457200">
              <a:buFont typeface="+mj-lt"/>
              <a:buAutoNum type="arabicPeriod" startAt="12"/>
            </a:pPr>
            <a:r>
              <a:rPr lang="en-US" sz="1700" dirty="0"/>
              <a:t>Created data audit report.</a:t>
            </a:r>
          </a:p>
          <a:p>
            <a:pPr marL="457200" indent="-457200">
              <a:buFont typeface="+mj-lt"/>
              <a:buAutoNum type="arabicPeriod" startAt="12"/>
            </a:pPr>
            <a:endParaRPr lang="en-US" sz="1700" dirty="0"/>
          </a:p>
          <a:p>
            <a:pPr marL="457200" indent="-457200">
              <a:buFont typeface="+mj-lt"/>
              <a:buAutoNum type="arabicPeriod" startAt="12"/>
            </a:pPr>
            <a:endParaRPr lang="en-US" sz="1700" dirty="0"/>
          </a:p>
          <a:p>
            <a:pPr marL="0" indent="0">
              <a:buNone/>
            </a:pPr>
            <a:endParaRPr lang="en-US" sz="1700" dirty="0"/>
          </a:p>
        </p:txBody>
      </p:sp>
      <p:sp>
        <p:nvSpPr>
          <p:cNvPr id="8" name="Title 1">
            <a:extLst>
              <a:ext uri="{FF2B5EF4-FFF2-40B4-BE49-F238E27FC236}">
                <a16:creationId xmlns:a16="http://schemas.microsoft.com/office/drawing/2014/main" id="{13D09BD3-E86B-475C-AF4F-5A35F349D62F}"/>
              </a:ext>
            </a:extLst>
          </p:cNvPr>
          <p:cNvSpPr txBox="1">
            <a:spLocks/>
          </p:cNvSpPr>
          <p:nvPr/>
        </p:nvSpPr>
        <p:spPr>
          <a:xfrm>
            <a:off x="120160" y="86530"/>
            <a:ext cx="11978639" cy="619612"/>
          </a:xfrm>
          <a:prstGeom prst="rect">
            <a:avLst/>
          </a:prstGeom>
          <a:solidFill>
            <a:schemeClr val="accent1">
              <a:lumMod val="60000"/>
              <a:lumOff val="40000"/>
            </a:schemeClr>
          </a:solidFill>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t>Data audit and preparation</a:t>
            </a:r>
          </a:p>
        </p:txBody>
      </p:sp>
      <p:pic>
        <p:nvPicPr>
          <p:cNvPr id="4" name="Picture 3">
            <a:extLst>
              <a:ext uri="{FF2B5EF4-FFF2-40B4-BE49-F238E27FC236}">
                <a16:creationId xmlns:a16="http://schemas.microsoft.com/office/drawing/2014/main" id="{D8A6DCB8-CB8C-433C-95CA-4E1E3284C7C4}"/>
              </a:ext>
            </a:extLst>
          </p:cNvPr>
          <p:cNvPicPr>
            <a:picLocks noChangeAspect="1"/>
          </p:cNvPicPr>
          <p:nvPr/>
        </p:nvPicPr>
        <p:blipFill>
          <a:blip r:embed="rId2"/>
          <a:stretch>
            <a:fillRect/>
          </a:stretch>
        </p:blipFill>
        <p:spPr>
          <a:xfrm>
            <a:off x="679349" y="1129519"/>
            <a:ext cx="8439150" cy="1447800"/>
          </a:xfrm>
          <a:prstGeom prst="rect">
            <a:avLst/>
          </a:prstGeom>
        </p:spPr>
      </p:pic>
      <p:pic>
        <p:nvPicPr>
          <p:cNvPr id="10" name="Picture 9">
            <a:extLst>
              <a:ext uri="{FF2B5EF4-FFF2-40B4-BE49-F238E27FC236}">
                <a16:creationId xmlns:a16="http://schemas.microsoft.com/office/drawing/2014/main" id="{EC72231E-6540-445D-8854-B06F3CD30560}"/>
              </a:ext>
            </a:extLst>
          </p:cNvPr>
          <p:cNvPicPr>
            <a:picLocks noChangeAspect="1"/>
          </p:cNvPicPr>
          <p:nvPr/>
        </p:nvPicPr>
        <p:blipFill>
          <a:blip r:embed="rId3"/>
          <a:stretch>
            <a:fillRect/>
          </a:stretch>
        </p:blipFill>
        <p:spPr>
          <a:xfrm>
            <a:off x="679350" y="3714064"/>
            <a:ext cx="8675666" cy="3089963"/>
          </a:xfrm>
          <a:prstGeom prst="rect">
            <a:avLst/>
          </a:prstGeom>
        </p:spPr>
      </p:pic>
    </p:spTree>
    <p:extLst>
      <p:ext uri="{BB962C8B-B14F-4D97-AF65-F5344CB8AC3E}">
        <p14:creationId xmlns:p14="http://schemas.microsoft.com/office/powerpoint/2010/main" val="37623896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2659</TotalTime>
  <Words>2606</Words>
  <Application>Microsoft Office PowerPoint</Application>
  <PresentationFormat>Widescreen</PresentationFormat>
  <Paragraphs>316</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Wingdings</vt:lpstr>
      <vt:lpstr>Office Theme</vt:lpstr>
      <vt:lpstr>CASE STUDY - NETWORKING  NETWORK INTRUSION DETECTION </vt:lpstr>
      <vt:lpstr>Agenda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Feature Engineering</vt:lpstr>
      <vt:lpstr>Feature Engineering</vt:lpstr>
      <vt:lpstr>Model building and execution</vt:lpstr>
      <vt:lpstr>Model comparison</vt:lpstr>
      <vt:lpstr>Model comparison</vt:lpstr>
      <vt:lpstr>Model comparison</vt:lpstr>
      <vt:lpstr>Predict on data</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Mayukh S. Mishra</dc:creator>
  <cp:lastModifiedBy>Mayukh S. Mishra</cp:lastModifiedBy>
  <cp:revision>76</cp:revision>
  <dcterms:created xsi:type="dcterms:W3CDTF">2020-06-10T02:57:50Z</dcterms:created>
  <dcterms:modified xsi:type="dcterms:W3CDTF">2020-06-26T16:38:11Z</dcterms:modified>
</cp:coreProperties>
</file>