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7" r:id="rId2"/>
    <p:sldId id="294" r:id="rId3"/>
    <p:sldId id="256" r:id="rId4"/>
    <p:sldId id="257" r:id="rId5"/>
    <p:sldId id="260" r:id="rId6"/>
    <p:sldId id="277" r:id="rId7"/>
    <p:sldId id="262" r:id="rId8"/>
    <p:sldId id="263" r:id="rId9"/>
    <p:sldId id="259" r:id="rId10"/>
    <p:sldId id="275" r:id="rId11"/>
    <p:sldId id="276" r:id="rId12"/>
    <p:sldId id="265" r:id="rId13"/>
    <p:sldId id="283" r:id="rId14"/>
    <p:sldId id="268" r:id="rId15"/>
    <p:sldId id="266" r:id="rId16"/>
    <p:sldId id="269" r:id="rId17"/>
    <p:sldId id="270" r:id="rId18"/>
    <p:sldId id="284" r:id="rId19"/>
    <p:sldId id="288" r:id="rId20"/>
    <p:sldId id="289" r:id="rId21"/>
    <p:sldId id="290" r:id="rId22"/>
    <p:sldId id="291" r:id="rId23"/>
    <p:sldId id="285" r:id="rId24"/>
    <p:sldId id="292" r:id="rId25"/>
    <p:sldId id="293" r:id="rId26"/>
    <p:sldId id="287" r:id="rId27"/>
    <p:sldId id="27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4906F-94FB-4A3C-938C-0F104CC1A5B1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C128D-B982-4BB6-98E1-5B3A594E0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34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3856-F7B1-447E-B872-22EEA9C92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0A471-EEEF-4331-BE21-B391A405E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78F9A-5178-474D-B1DC-3E1F0868D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D099-1C35-478A-9F1E-877BAE7EEB4A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BF70E-0095-4AB4-ADA9-85FAE9F73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43391-24C9-4008-96E1-64D4CC17D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3AB1-915D-4014-868F-F9388E772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7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982A-D1F0-4A12-BC1D-90139989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CD7A-539C-4D21-8C19-EF94CCF1C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C688B-95F7-4471-8AC8-C59762D4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D099-1C35-478A-9F1E-877BAE7EEB4A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44C45-81D9-4BCE-B42B-8583913B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49502-51CF-47CF-9B35-3CDDB4EB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3AB1-915D-4014-868F-F9388E772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706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3CAE01-C169-4C58-B13F-8ABE2663F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7B7D1-0CAD-495E-B1B5-FFA6194A2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052C2-DD39-4390-849F-02A38D71C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D099-1C35-478A-9F1E-877BAE7EEB4A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4500F-01C5-4A7F-AD67-6336DF5E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6A308-3461-41FE-A677-4026A8E1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3AB1-915D-4014-868F-F9388E772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39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1E07-B94C-4BB0-8849-FE3B04B8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A507C-40C2-47BD-BA5C-4F5A0D872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43582-9FF0-4BCD-B4F3-E52D3A2EB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D099-1C35-478A-9F1E-877BAE7EEB4A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E21FF-316B-410B-928E-0B19CB39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86BC3-6916-472D-BE65-98167D9A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3AB1-915D-4014-868F-F9388E772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7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60CB-76B8-4E08-9971-60C6989B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94A16-D02C-4B2C-A842-97CE5A8A3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E6116-DEFA-4399-8857-12FBFC67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D099-1C35-478A-9F1E-877BAE7EEB4A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BDF0A-BFBD-4415-AB27-18DF9491D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B56DE-3F3A-47D0-9151-1599E02B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3AB1-915D-4014-868F-F9388E772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00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C28BB-2854-4F57-8C02-B394B1EC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DB798-B216-4F65-8BFE-5867ABC99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D0E38-3504-4026-AA1B-CE85C3EC8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D539F-77B9-449A-9427-0F228239C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D099-1C35-478A-9F1E-877BAE7EEB4A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FB577-FBE0-4EE0-9B15-80309ED40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4CC50-EE9F-4CD3-A09F-BCE31F4D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3AB1-915D-4014-868F-F9388E772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36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329D-B1C1-42F3-AABF-1DFB081B1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17018-EB65-4DC2-A47E-B8D7CBE52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B9D55-1BAB-4A5F-8C95-55349D61B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67717B-074E-45A5-80F7-C4D57FA96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DC4D4E-F892-4BCF-9C9D-A8F85542C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7EF4-0403-4F3F-9281-E6201A1A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D099-1C35-478A-9F1E-877BAE7EEB4A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DAE457-DDB5-4E5F-9C16-0805052C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87F24D-499A-4E7D-A3A1-75BD46A0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3AB1-915D-4014-868F-F9388E772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93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462FA-45BC-4BC8-BC52-0D768B41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BF2113-F939-4671-B80F-523E3060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D099-1C35-478A-9F1E-877BAE7EEB4A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9B322-6B54-4FCB-B5A4-8CB79CDB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43021-C9FD-40E9-92E0-5BAF4989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3AB1-915D-4014-868F-F9388E772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83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B124F5-161B-4061-8EF2-38761786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D099-1C35-478A-9F1E-877BAE7EEB4A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C2DCB-1B6A-4CA4-A212-CA6A098B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34310-FC91-499B-9FDE-BE385E0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3AB1-915D-4014-868F-F9388E772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8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1EDA-642E-4B8E-BB71-7727970F4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F4EE9-7AEE-49D7-BB69-95F4169AD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08157-F936-4FA9-A191-C9D1B3B73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A5069-7075-4A07-AD0C-0E4370EB5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D099-1C35-478A-9F1E-877BAE7EEB4A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951B8-37B2-4D1F-B8FB-2FA1B121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DD02B-D576-4CB0-924D-98B32629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3AB1-915D-4014-868F-F9388E772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48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74EE7-60F7-4282-8E0B-A22B9745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0C8CD-3FAA-4CA0-A79B-6D7F5F6CA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7F43F-B189-4C2E-8276-0AE524DE3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401E3-A221-46C6-AD62-0C952345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D099-1C35-478A-9F1E-877BAE7EEB4A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B2E25-4C1A-4DEE-8464-0303F0E5A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DBF2E-75A9-4944-A319-0FCDB8D0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3AB1-915D-4014-868F-F9388E772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82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FA94EA-AD93-4733-BBF3-483B3E5CD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A5567-C21D-4552-BBF7-C09CCBB7D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5EC05-00FA-4665-BC1B-8896BEA16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D099-1C35-478A-9F1E-877BAE7EEB4A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48708-2E9E-46BE-9802-203D2CA7B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415A3-DE23-476B-8B36-71BCEAB12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73AB1-915D-4014-868F-F9388E772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67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B4B8C-C3D1-4005-8C36-E72E53C4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/>
              <a:t>CASE STUDY – CREDIT CARD </a:t>
            </a:r>
            <a:br>
              <a:rPr lang="en-IN" dirty="0"/>
            </a:br>
            <a:r>
              <a:rPr lang="en-IN" b="1" dirty="0"/>
              <a:t>SEGMENTATION 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862673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3DBCA-D614-40EB-90E9-DA185BD9A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53" y="858130"/>
            <a:ext cx="11808655" cy="5809956"/>
          </a:xfrm>
        </p:spPr>
        <p:txBody>
          <a:bodyPr>
            <a:noAutofit/>
          </a:bodyPr>
          <a:lstStyle/>
          <a:p>
            <a:pPr marL="342900" indent="-342900">
              <a:buAutoNum type="arabicPeriod" startAt="8"/>
            </a:pPr>
            <a:r>
              <a:rPr lang="en-US" sz="1700" dirty="0"/>
              <a:t>Created all necessary KPIs:</a:t>
            </a:r>
          </a:p>
          <a:p>
            <a:pPr lvl="1"/>
            <a:r>
              <a:rPr lang="en-US" sz="1700" dirty="0"/>
              <a:t>	Monthly average purchase, MON_AVG_PURCHASE = PURCHASES/TENURE</a:t>
            </a:r>
          </a:p>
          <a:p>
            <a:pPr lvl="1"/>
            <a:r>
              <a:rPr lang="en-US" sz="1700" dirty="0"/>
              <a:t>	Cash advance amount, MON_AVG_CASH_ADV = CASH_ADVANCE/TENIURE</a:t>
            </a:r>
          </a:p>
          <a:p>
            <a:pPr lvl="1"/>
            <a:r>
              <a:rPr lang="en-US" sz="1700" dirty="0"/>
              <a:t>	Purchase by type, PURCHASE_TYPE:</a:t>
            </a:r>
          </a:p>
          <a:p>
            <a:pPr marL="457200" lvl="1" indent="0">
              <a:buNone/>
            </a:pPr>
            <a:r>
              <a:rPr lang="en-US" sz="1700" dirty="0"/>
              <a:t>		</a:t>
            </a:r>
            <a:r>
              <a:rPr lang="en-US" sz="1400" dirty="0"/>
              <a:t> if ONEOFF_PURCHASES == 0 and INSTALLMENTS_PURCHASES == 0 then PURCHASE_TYPE = 'None’</a:t>
            </a:r>
          </a:p>
          <a:p>
            <a:pPr marL="457200" lvl="1" indent="0">
              <a:buNone/>
            </a:pPr>
            <a:r>
              <a:rPr lang="en-US" sz="1400" dirty="0"/>
              <a:t>		 if ONEOFF_PURCHASES &gt; 0 and INSTALLMENTS_PURCHASES == 0 then PURCHASE_TYPE = '</a:t>
            </a:r>
            <a:r>
              <a:rPr lang="en-US" sz="1400" dirty="0" err="1"/>
              <a:t>One_Of</a:t>
            </a:r>
            <a:r>
              <a:rPr lang="en-US" sz="1400" dirty="0"/>
              <a:t>’</a:t>
            </a:r>
          </a:p>
          <a:p>
            <a:pPr marL="457200" lvl="1" indent="0">
              <a:buNone/>
            </a:pPr>
            <a:r>
              <a:rPr lang="en-US" sz="1400" dirty="0"/>
              <a:t>		 if ONEOFF_PURCHASES == 0 and INSTALLMENTS_PURCHASES &gt; 0 then PURCHASE_TYPE = '</a:t>
            </a:r>
            <a:r>
              <a:rPr lang="en-US" sz="1400" dirty="0" err="1"/>
              <a:t>Installment_Purchases</a:t>
            </a:r>
            <a:r>
              <a:rPr lang="en-US" sz="1400" dirty="0"/>
              <a:t>’</a:t>
            </a:r>
          </a:p>
          <a:p>
            <a:pPr marL="457200" lvl="1" indent="0">
              <a:buNone/>
            </a:pPr>
            <a:r>
              <a:rPr lang="en-US" sz="1400" dirty="0"/>
              <a:t>		 if ONEOFF_PURCHASES &gt; 0 and INSTALLMENTS_PURCHASES &gt; 0 then PURCHASE_TYPE = 'Both’</a:t>
            </a:r>
          </a:p>
          <a:p>
            <a:pPr lvl="1"/>
            <a:r>
              <a:rPr lang="en-US" sz="1700" dirty="0"/>
              <a:t>	Limit Usage, LIMIT_USAGE = BALANCE/CREDIT_LIMIT</a:t>
            </a:r>
          </a:p>
          <a:p>
            <a:pPr lvl="1"/>
            <a:r>
              <a:rPr lang="en-US" sz="1700" dirty="0"/>
              <a:t>	Payment to Minimum Payment ration, PAY_TO_MIN_PAY = PAYMENTS/MINIMUM_PAYMENTS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sz="1700" dirty="0"/>
              <a:t>Splitting the data into numerical and categorical variables, there were 21 numerical and 1 categorical variables(PURCHASE_TYPE).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sz="1700" dirty="0"/>
              <a:t>Outliers were capped with floor and ceiling at 5th and 95th percentiles.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sz="1700" dirty="0"/>
              <a:t>One hot encoding for categorical variable, PURCHASE_TYPE, was done.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sz="1700" dirty="0"/>
              <a:t>Standardized the data with Scikit </a:t>
            </a:r>
            <a:r>
              <a:rPr lang="en-US" sz="1700" dirty="0" err="1"/>
              <a:t>Learn’s</a:t>
            </a:r>
            <a:r>
              <a:rPr lang="en-US" sz="1700" dirty="0"/>
              <a:t> </a:t>
            </a:r>
            <a:r>
              <a:rPr lang="en-US" sz="1700" dirty="0" err="1"/>
              <a:t>StandardScaler</a:t>
            </a:r>
            <a:r>
              <a:rPr lang="en-US" sz="17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457200" indent="-457200">
              <a:buFont typeface="+mj-lt"/>
              <a:buAutoNum type="arabicPeriod" startAt="4"/>
            </a:pPr>
            <a:endParaRPr lang="en-US" sz="1600" dirty="0"/>
          </a:p>
          <a:p>
            <a:pPr marL="457200" indent="-457200">
              <a:buFont typeface="+mj-lt"/>
              <a:buAutoNum type="arabicPeriod" startAt="4"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3D09BD3-E86B-475C-AF4F-5A35F349D62F}"/>
              </a:ext>
            </a:extLst>
          </p:cNvPr>
          <p:cNvSpPr txBox="1">
            <a:spLocks/>
          </p:cNvSpPr>
          <p:nvPr/>
        </p:nvSpPr>
        <p:spPr>
          <a:xfrm>
            <a:off x="120160" y="86530"/>
            <a:ext cx="11978639" cy="6196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Data audit and preparation</a:t>
            </a:r>
          </a:p>
        </p:txBody>
      </p:sp>
    </p:spTree>
    <p:extLst>
      <p:ext uri="{BB962C8B-B14F-4D97-AF65-F5344CB8AC3E}">
        <p14:creationId xmlns:p14="http://schemas.microsoft.com/office/powerpoint/2010/main" val="2649852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8480FB-1D09-46F2-903C-8E77FA171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60" y="1285460"/>
            <a:ext cx="11978639" cy="548600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3D09BD3-E86B-475C-AF4F-5A35F349D62F}"/>
              </a:ext>
            </a:extLst>
          </p:cNvPr>
          <p:cNvSpPr txBox="1">
            <a:spLocks/>
          </p:cNvSpPr>
          <p:nvPr/>
        </p:nvSpPr>
        <p:spPr>
          <a:xfrm>
            <a:off x="120160" y="86530"/>
            <a:ext cx="11978639" cy="6196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Data audit and preparation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88936-0230-42F5-87E0-33246EDF8C6A}"/>
              </a:ext>
            </a:extLst>
          </p:cNvPr>
          <p:cNvSpPr txBox="1"/>
          <p:nvPr/>
        </p:nvSpPr>
        <p:spPr>
          <a:xfrm>
            <a:off x="120160" y="811135"/>
            <a:ext cx="361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Audit Report</a:t>
            </a:r>
          </a:p>
        </p:txBody>
      </p:sp>
    </p:spTree>
    <p:extLst>
      <p:ext uri="{BB962C8B-B14F-4D97-AF65-F5344CB8AC3E}">
        <p14:creationId xmlns:p14="http://schemas.microsoft.com/office/powerpoint/2010/main" val="949625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C067-403A-4F7A-BD74-7F8A4DF3D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787791"/>
            <a:ext cx="11978639" cy="60087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400" dirty="0"/>
          </a:p>
          <a:p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F61731-BFCC-4831-ADE0-E2C40D37CA16}"/>
              </a:ext>
            </a:extLst>
          </p:cNvPr>
          <p:cNvSpPr txBox="1"/>
          <p:nvPr/>
        </p:nvSpPr>
        <p:spPr>
          <a:xfrm>
            <a:off x="9330193" y="1419422"/>
            <a:ext cx="2755126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Based on the correlation matrix: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ONEOFF_PURCHASES is highly correlated with PURCHASES.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Also, PURCHASES_INSTALLMENTS_FREQUENCY shows high correlation with PURCHASES_FREQUENCY.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As expected, the derived KPI variables that we created show high correlation with the original variables.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781A5B-E4AC-4D24-8B14-5E928DB87F03}"/>
              </a:ext>
            </a:extLst>
          </p:cNvPr>
          <p:cNvSpPr txBox="1">
            <a:spLocks/>
          </p:cNvSpPr>
          <p:nvPr/>
        </p:nvSpPr>
        <p:spPr>
          <a:xfrm>
            <a:off x="106680" y="124350"/>
            <a:ext cx="11978639" cy="6196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Bivariate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C8267-AED5-47EB-9480-E6FEDDC94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01370"/>
            <a:ext cx="9223512" cy="563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22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7F2D-A1E3-4AB7-924C-712728EA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" y="154111"/>
            <a:ext cx="11978639" cy="61961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/>
              <a:t>Feature Engineering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E6B39E5-678B-4FD7-9B52-F5727FB4A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2122" y="939360"/>
            <a:ext cx="3723195" cy="4351338"/>
          </a:xfrm>
        </p:spPr>
        <p:txBody>
          <a:bodyPr>
            <a:normAutofit/>
          </a:bodyPr>
          <a:lstStyle/>
          <a:p>
            <a:r>
              <a:rPr lang="en-IN" sz="2000" dirty="0"/>
              <a:t>We used Principle Component Analysis to reduce the number of variables. Initially 24 principle components were built and then reduced to 9 based on explained variance and Eigen values.</a:t>
            </a:r>
          </a:p>
          <a:p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59CDC0-8BFD-407D-B691-DEC74A025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46" y="939360"/>
            <a:ext cx="7238175" cy="2228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86CB17-D93F-4172-920B-CEBE7536C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45" y="3333847"/>
            <a:ext cx="7238175" cy="337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00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7F2D-A1E3-4AB7-924C-712728EA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" y="154111"/>
            <a:ext cx="11978639" cy="61961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/>
              <a:t>Feature Engineering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189EB7-7D10-4622-BA54-8BA6DE470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79" y="1245704"/>
            <a:ext cx="11780521" cy="54581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6FE03D-776C-4D21-B00E-A0F19A629231}"/>
              </a:ext>
            </a:extLst>
          </p:cNvPr>
          <p:cNvSpPr txBox="1"/>
          <p:nvPr/>
        </p:nvSpPr>
        <p:spPr>
          <a:xfrm>
            <a:off x="106679" y="825047"/>
            <a:ext cx="467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Loadings and Factor Analysis</a:t>
            </a:r>
          </a:p>
        </p:txBody>
      </p:sp>
    </p:spTree>
    <p:extLst>
      <p:ext uri="{BB962C8B-B14F-4D97-AF65-F5344CB8AC3E}">
        <p14:creationId xmlns:p14="http://schemas.microsoft.com/office/powerpoint/2010/main" val="3447207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7F2D-A1E3-4AB7-924C-712728EA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" y="154111"/>
            <a:ext cx="11978639" cy="61961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C067-403A-4F7A-BD74-7F8A4DF3D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787791"/>
            <a:ext cx="11978639" cy="60087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400" dirty="0"/>
          </a:p>
          <a:p>
            <a:endParaRPr lang="en-IN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C19A17-A42E-4368-B604-449D172FF0F3}"/>
              </a:ext>
            </a:extLst>
          </p:cNvPr>
          <p:cNvSpPr txBox="1"/>
          <p:nvPr/>
        </p:nvSpPr>
        <p:spPr>
          <a:xfrm>
            <a:off x="8569824" y="1325730"/>
            <a:ext cx="35154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Dropped unique variable - CUST_ID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Added KPIs as derived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Added dummies for PURCHASE_TYPE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reduction with PCA.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Finally, 9 variables were selected for K-Means model building.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C3FF4F-7EF7-444F-A9F9-3657AD967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8" y="3256348"/>
            <a:ext cx="8463145" cy="34475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4ED666-463D-4158-9E15-8A9BA3662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8" y="787791"/>
            <a:ext cx="8295200" cy="245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35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7F2D-A1E3-4AB7-924C-712728EA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" y="154111"/>
            <a:ext cx="11978639" cy="61961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C067-403A-4F7A-BD74-7F8A4DF3D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787791"/>
            <a:ext cx="11978639" cy="60087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400" dirty="0"/>
          </a:p>
          <a:p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796A0A-5282-4E14-93F4-DC441FF86C0F}"/>
              </a:ext>
            </a:extLst>
          </p:cNvPr>
          <p:cNvSpPr txBox="1"/>
          <p:nvPr/>
        </p:nvSpPr>
        <p:spPr>
          <a:xfrm>
            <a:off x="106678" y="920313"/>
            <a:ext cx="1197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built 6 solution with 3, 4, 5, 6, 7, 8 clusters using K-Means model.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D8EDE5-8E6F-4B7E-8981-6C45709E9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5" y="1436235"/>
            <a:ext cx="7381461" cy="9226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4D06C2-884E-46BA-86A9-489DB939A033}"/>
              </a:ext>
            </a:extLst>
          </p:cNvPr>
          <p:cNvSpPr txBox="1"/>
          <p:nvPr/>
        </p:nvSpPr>
        <p:spPr>
          <a:xfrm>
            <a:off x="8945217" y="1289645"/>
            <a:ext cx="28492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List of final variables for </a:t>
            </a:r>
            <a:r>
              <a:rPr lang="en-IN" b="1" dirty="0" err="1"/>
              <a:t>KMeans</a:t>
            </a:r>
            <a:r>
              <a:rPr lang="en-IN" b="1" dirty="0"/>
              <a:t> model:</a:t>
            </a:r>
          </a:p>
          <a:p>
            <a:r>
              <a:rPr lang="en-IN" dirty="0"/>
              <a:t>INSTALLMENTS_PURCHASES</a:t>
            </a:r>
          </a:p>
          <a:p>
            <a:r>
              <a:rPr lang="en-IN" dirty="0"/>
              <a:t>PURCHASES_TRX</a:t>
            </a:r>
          </a:p>
          <a:p>
            <a:r>
              <a:rPr lang="en-IN" dirty="0"/>
              <a:t>MON_AVG_PURCHASE</a:t>
            </a:r>
          </a:p>
          <a:p>
            <a:r>
              <a:rPr lang="en-IN" dirty="0"/>
              <a:t>BALANCE</a:t>
            </a:r>
          </a:p>
          <a:p>
            <a:r>
              <a:rPr lang="en-IN" dirty="0"/>
              <a:t>MON_AVG_CASH_ADV</a:t>
            </a:r>
          </a:p>
          <a:p>
            <a:r>
              <a:rPr lang="en-IN" dirty="0"/>
              <a:t>CASH_ADVANCE_TRX</a:t>
            </a:r>
          </a:p>
          <a:p>
            <a:r>
              <a:rPr lang="en-IN" dirty="0"/>
              <a:t>PURCHASES_INSTALLMENTS_FREQUENCY</a:t>
            </a:r>
          </a:p>
          <a:p>
            <a:r>
              <a:rPr lang="en-IN" dirty="0" err="1"/>
              <a:t>PURCHASE_TYPE_One_Of</a:t>
            </a:r>
            <a:endParaRPr lang="en-IN" dirty="0"/>
          </a:p>
          <a:p>
            <a:r>
              <a:rPr lang="en-IN" dirty="0"/>
              <a:t>BALANCE_FREQUENCY</a:t>
            </a:r>
          </a:p>
          <a:p>
            <a:r>
              <a:rPr lang="en-IN" dirty="0" err="1"/>
              <a:t>PURCHASE_TYPE_None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6BF4A6-0A71-462A-AC87-51A0036236BE}"/>
              </a:ext>
            </a:extLst>
          </p:cNvPr>
          <p:cNvSpPr txBox="1"/>
          <p:nvPr/>
        </p:nvSpPr>
        <p:spPr>
          <a:xfrm>
            <a:off x="5658678" y="3186248"/>
            <a:ext cx="31142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best practices perspective, all segments should have a distribution between 4% to 40%. Cluster solutions with 5 and 6 segments look promising. We would look at the Silhouette score.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AEBFED-2F3D-4E59-A1CD-01C37C249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2358887"/>
            <a:ext cx="5181600" cy="434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22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7F2D-A1E3-4AB7-924C-712728EA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" y="154111"/>
            <a:ext cx="11978639" cy="61961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IN" b="1" dirty="0"/>
              <a:t>Silhouette score – Choose best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C067-403A-4F7A-BD74-7F8A4DF3D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787791"/>
            <a:ext cx="11978639" cy="60087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400" dirty="0"/>
          </a:p>
          <a:p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796A0A-5282-4E14-93F4-DC441FF86C0F}"/>
              </a:ext>
            </a:extLst>
          </p:cNvPr>
          <p:cNvSpPr txBox="1"/>
          <p:nvPr/>
        </p:nvSpPr>
        <p:spPr>
          <a:xfrm>
            <a:off x="106680" y="907061"/>
            <a:ext cx="119786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Best SC score is for a 6 segment solution followed by 5 segment. We can look at a 5 or 6 segment solution. Segment distribution for 5 clusters looks a bit skewed as one of the segment is at 48%. Segment distribution for 6 cluster solution is better as lowest is at 4%, highest at 42%. The actual number of clusters chosen can be finally based on business context and profiling.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448880-8966-4747-87A3-728C74F6C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924" y="2822712"/>
            <a:ext cx="2952589" cy="29552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1EE1AB-B0DC-4CA4-80A8-D1181B108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487" y="2349770"/>
            <a:ext cx="6380671" cy="424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83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7F2D-A1E3-4AB7-924C-712728EA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" y="154111"/>
            <a:ext cx="11978639" cy="61961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/>
              <a:t>Profiling – final cluster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C067-403A-4F7A-BD74-7F8A4DF3D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787791"/>
            <a:ext cx="11978639" cy="60087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400" dirty="0"/>
          </a:p>
          <a:p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796A0A-5282-4E14-93F4-DC441FF86C0F}"/>
              </a:ext>
            </a:extLst>
          </p:cNvPr>
          <p:cNvSpPr txBox="1"/>
          <p:nvPr/>
        </p:nvSpPr>
        <p:spPr>
          <a:xfrm>
            <a:off x="106680" y="766384"/>
            <a:ext cx="11978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Looking at the profiling data, we choose 6 segment solution over 5 segment, as it has greater differentiation. Also, one of the segments in 5 segment solution has much higher distribution of 48%.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428F46-1925-485C-AC5D-E850A50E7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" y="1474270"/>
            <a:ext cx="11978638" cy="522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58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7F2D-A1E3-4AB7-924C-712728EA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" y="154111"/>
            <a:ext cx="11978639" cy="61961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/>
              <a:t>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C067-403A-4F7A-BD74-7F8A4DF3D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787791"/>
            <a:ext cx="11978639" cy="60087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400" dirty="0"/>
          </a:p>
          <a:p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7B53DB-FE5B-41FC-92DA-981F31F51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" y="874214"/>
            <a:ext cx="11978638" cy="59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338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7F2D-A1E3-4AB7-924C-712728EA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" y="154111"/>
            <a:ext cx="11978639" cy="61961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/>
              <a:t>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796A0A-5282-4E14-93F4-DC441FF86C0F}"/>
              </a:ext>
            </a:extLst>
          </p:cNvPr>
          <p:cNvSpPr txBox="1"/>
          <p:nvPr/>
        </p:nvSpPr>
        <p:spPr>
          <a:xfrm>
            <a:off x="219221" y="773723"/>
            <a:ext cx="10958733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/>
              <a:t>Business context, goal and approach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/>
              <a:t>Data understanding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/>
              <a:t>Exploratory Analysis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/>
              <a:t>Data audit and preparation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/>
              <a:t>Bivariate Analysis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/>
              <a:t>Feature Engineering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/>
              <a:t>K-Means Clustering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/>
              <a:t>Profiling - Final cluster solution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/>
              <a:t>Segment Characteristics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/>
              <a:t>Key Observations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/>
              <a:t>Predict on new data</a:t>
            </a:r>
          </a:p>
        </p:txBody>
      </p:sp>
    </p:spTree>
    <p:extLst>
      <p:ext uri="{BB962C8B-B14F-4D97-AF65-F5344CB8AC3E}">
        <p14:creationId xmlns:p14="http://schemas.microsoft.com/office/powerpoint/2010/main" val="2980908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7F2D-A1E3-4AB7-924C-712728EA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" y="154111"/>
            <a:ext cx="11978639" cy="61961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/>
              <a:t>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C067-403A-4F7A-BD74-7F8A4DF3D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787791"/>
            <a:ext cx="11978639" cy="60087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400" dirty="0"/>
          </a:p>
          <a:p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9C1341-1BE8-44C4-93F9-B6A9A70AE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" y="887896"/>
            <a:ext cx="11978638" cy="581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65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7F2D-A1E3-4AB7-924C-712728EA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" y="154111"/>
            <a:ext cx="11978639" cy="61961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/>
              <a:t>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C067-403A-4F7A-BD74-7F8A4DF3D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787791"/>
            <a:ext cx="11978639" cy="60087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400" dirty="0"/>
          </a:p>
          <a:p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27BA24-6088-4625-AAB1-D602351E3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" y="940904"/>
            <a:ext cx="11978638" cy="577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65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7F2D-A1E3-4AB7-924C-712728EA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" y="154111"/>
            <a:ext cx="11978639" cy="61961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/>
              <a:t>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C067-403A-4F7A-BD74-7F8A4DF3D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787791"/>
            <a:ext cx="11978639" cy="60087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400" dirty="0"/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427814-FF57-4739-8FDB-C6A4D8518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" y="901148"/>
            <a:ext cx="11978638" cy="580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45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7F2D-A1E3-4AB7-924C-712728EA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" y="154111"/>
            <a:ext cx="11978639" cy="61961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/>
              <a:t>Segment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C067-403A-4F7A-BD74-7F8A4DF3D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1" y="787791"/>
            <a:ext cx="3921318" cy="59160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400" dirty="0"/>
          </a:p>
          <a:p>
            <a:endParaRPr lang="en-IN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4F3239-D142-42FA-A790-5804D24E00E3}"/>
              </a:ext>
            </a:extLst>
          </p:cNvPr>
          <p:cNvSpPr/>
          <p:nvPr/>
        </p:nvSpPr>
        <p:spPr>
          <a:xfrm>
            <a:off x="106680" y="1051463"/>
            <a:ext cx="392131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Segment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Total amount of instalment purchases zero for 1st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Frequency of one-off-purchases high for segment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Frequency of instalment purchases very low for 1st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Purchases by type one-offs are highest for 1st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Doesn't use much cash advance.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Spend is much below credit limit.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0E37B0-4844-41F0-AD48-8B83CFBA8B8B}"/>
              </a:ext>
            </a:extLst>
          </p:cNvPr>
          <p:cNvSpPr/>
          <p:nvPr/>
        </p:nvSpPr>
        <p:spPr>
          <a:xfrm>
            <a:off x="4200276" y="1051463"/>
            <a:ext cx="363175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Segment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Total amount of instalment purchases high for segment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Frequency of purchases very high for 2nd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Frequency of one-off-purchases high for 2nd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Frequency of instalment purchases very high for 2nd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Purchases by type instalments is highest for 2nd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Doesn't use much cash advance.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Spend is much below credit limit.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Full payments are quite high.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Purchase frequency is much high than segment 1.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0A2086-66E3-488C-B891-0B0B527ED92C}"/>
              </a:ext>
            </a:extLst>
          </p:cNvPr>
          <p:cNvSpPr/>
          <p:nvPr/>
        </p:nvSpPr>
        <p:spPr>
          <a:xfrm>
            <a:off x="8004313" y="1005223"/>
            <a:ext cx="408100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Segment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Monthly average balance is highest for 3rd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Total cash-advance amount is highest for 3rd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Cash-Advance frequency highest for 3rd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Average amount per cash-advance transaction highest for 3rd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Total payments made second highest for 3rd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Monthly average cash advance amount highest for 3rd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Spend closer to credit limit.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Total minimum payments due in the period  high for 3rd segment.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D2625A-921A-4218-ACD2-8523351FCBE3}"/>
              </a:ext>
            </a:extLst>
          </p:cNvPr>
          <p:cNvCxnSpPr/>
          <p:nvPr/>
        </p:nvCxnSpPr>
        <p:spPr>
          <a:xfrm>
            <a:off x="4027998" y="1005223"/>
            <a:ext cx="0" cy="5698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FC0850-811B-4D85-A588-0566E366D9CE}"/>
              </a:ext>
            </a:extLst>
          </p:cNvPr>
          <p:cNvCxnSpPr/>
          <p:nvPr/>
        </p:nvCxnSpPr>
        <p:spPr>
          <a:xfrm>
            <a:off x="7851250" y="1005223"/>
            <a:ext cx="0" cy="5698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463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7F2D-A1E3-4AB7-924C-712728EA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" y="154111"/>
            <a:ext cx="11978639" cy="61961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/>
              <a:t>Segment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C067-403A-4F7A-BD74-7F8A4DF3D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1" y="787791"/>
            <a:ext cx="3921318" cy="59160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400" dirty="0"/>
          </a:p>
          <a:p>
            <a:endParaRPr lang="en-IN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4F3239-D142-42FA-A790-5804D24E00E3}"/>
              </a:ext>
            </a:extLst>
          </p:cNvPr>
          <p:cNvSpPr/>
          <p:nvPr/>
        </p:nvSpPr>
        <p:spPr>
          <a:xfrm>
            <a:off x="97073" y="792332"/>
            <a:ext cx="3921318" cy="617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Segment 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Total purchase amount spent during last 12 months for 4th segment is zero.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Total amount of one-off purchases are zero for 4th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Total amount of installment purchases zero for 4th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Frequency of purchases zero for 4th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Frequency of one-off-purchases for 4th segment is zero.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Frequency of installment purchases for 4th segment is zero.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Monthly average purchase lose to zero for 4th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Spend closer to credit limit.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Total cash-advance amount is high for 4th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Cash-Advance frequency is high for 4th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Average amount per cash-advance transaction high for 4th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Average amount per purchase transaction is close to zero.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Monthly average cash advance amount high for 4th segment.</a:t>
            </a:r>
            <a:endParaRPr lang="en-IN" sz="15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0E37B0-4844-41F0-AD48-8B83CFBA8B8B}"/>
              </a:ext>
            </a:extLst>
          </p:cNvPr>
          <p:cNvSpPr/>
          <p:nvPr/>
        </p:nvSpPr>
        <p:spPr>
          <a:xfrm>
            <a:off x="4066429" y="793704"/>
            <a:ext cx="3631759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Segment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Monthly average balance is lowest for 5th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Ratio of last 12 months with balance very low for 5th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Total amount of installment purchases high for segment 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Payments to minimum payments is highest for segment 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Frequency of one-off-purchases very low for 5th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Total payments made very low for 5th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Total minimum payments due in the period is low for 5th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Monthly average purchase very low for 5th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Payments to minimum payments ratio is highest for 5th segment.</a:t>
            </a:r>
            <a:endParaRPr lang="en-IN" sz="15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0A2086-66E3-488C-B891-0B0B527ED92C}"/>
              </a:ext>
            </a:extLst>
          </p:cNvPr>
          <p:cNvSpPr/>
          <p:nvPr/>
        </p:nvSpPr>
        <p:spPr>
          <a:xfrm>
            <a:off x="7841642" y="787791"/>
            <a:ext cx="424367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Segment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Total purchase amount spent during last 12 months are highest for 6th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Total amount of one-off purchases highest for 6th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Total amount of installment purchases highest for 6th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Total amount of installment purchases highest for 6th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Frequency of one-off-purchases highest for 6th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Frequency of installment purchases highest for 6th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Average amount per purchase transaction highest for 6th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Total payments made highest for 6th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Monthly average purchase highest for 6th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Frequency of purchases highest for 6th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Total minimum payments due in the period highest for 6th segment.</a:t>
            </a:r>
            <a:endParaRPr lang="en-IN" sz="15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D2625A-921A-4218-ACD2-8523351FCBE3}"/>
              </a:ext>
            </a:extLst>
          </p:cNvPr>
          <p:cNvCxnSpPr>
            <a:cxnSpLocks/>
          </p:cNvCxnSpPr>
          <p:nvPr/>
        </p:nvCxnSpPr>
        <p:spPr>
          <a:xfrm>
            <a:off x="4018391" y="787791"/>
            <a:ext cx="1" cy="6070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FC0850-811B-4D85-A588-0566E366D9CE}"/>
              </a:ext>
            </a:extLst>
          </p:cNvPr>
          <p:cNvCxnSpPr>
            <a:cxnSpLocks/>
          </p:cNvCxnSpPr>
          <p:nvPr/>
        </p:nvCxnSpPr>
        <p:spPr>
          <a:xfrm>
            <a:off x="7717403" y="773723"/>
            <a:ext cx="0" cy="6084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379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7F2D-A1E3-4AB7-924C-712728EA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" y="154111"/>
            <a:ext cx="11978639" cy="61961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/>
              <a:t>Key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C067-403A-4F7A-BD74-7F8A4DF3D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" y="805324"/>
            <a:ext cx="11978637" cy="2989079"/>
          </a:xfrm>
        </p:spPr>
        <p:txBody>
          <a:bodyPr>
            <a:normAutofit fontScale="92500"/>
          </a:bodyPr>
          <a:lstStyle/>
          <a:p>
            <a:r>
              <a:rPr lang="en-IN" sz="1800" dirty="0"/>
              <a:t>Segment 1 has relatively high balance and high cash advance but low payments and purchase frequency. Credit is under utilized.</a:t>
            </a:r>
          </a:p>
          <a:p>
            <a:r>
              <a:rPr lang="en-IN" sz="1800" dirty="0"/>
              <a:t>Segment 2 is the largest group of customers with average credit limit but maximum purchase frequency and maximum instalment purchases. This group could be a target for credit limit increase.</a:t>
            </a:r>
          </a:p>
          <a:p>
            <a:r>
              <a:rPr lang="en-IN" sz="1800" dirty="0"/>
              <a:t>Segment 3 is a small group of customers who use their cards primarily for cash advances but monthly purchase spent is also average.</a:t>
            </a:r>
          </a:p>
          <a:p>
            <a:r>
              <a:rPr lang="en-IN" sz="1800" dirty="0"/>
              <a:t>Segment 4 only uses their cards for cash advances and have the lowest credit limit.</a:t>
            </a:r>
          </a:p>
          <a:p>
            <a:r>
              <a:rPr lang="en-IN" sz="1800" dirty="0"/>
              <a:t>Segment 5 is a group of customers with lowest minimum payments, lowest purpose frequency. These are not very active customers.</a:t>
            </a:r>
          </a:p>
          <a:p>
            <a:r>
              <a:rPr lang="en-IN" sz="1800" dirty="0"/>
              <a:t>Segment 6 is a small group of customer with highest average monthly purchase. Their payments are highest but they do not use their cards for cash advances.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F468B8-121D-4DD7-9DD0-68D0A0F9F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88" y="3826004"/>
            <a:ext cx="9859617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10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7F2D-A1E3-4AB7-924C-712728EA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" y="154111"/>
            <a:ext cx="11978639" cy="61961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/>
              <a:t>Predict on new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C067-403A-4F7A-BD74-7F8A4DF3D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787791"/>
            <a:ext cx="11978639" cy="60087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400" dirty="0"/>
          </a:p>
          <a:p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796A0A-5282-4E14-93F4-DC441FF86C0F}"/>
              </a:ext>
            </a:extLst>
          </p:cNvPr>
          <p:cNvSpPr txBox="1"/>
          <p:nvPr/>
        </p:nvSpPr>
        <p:spPr>
          <a:xfrm>
            <a:off x="106679" y="946817"/>
            <a:ext cx="11310423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700" dirty="0"/>
              <a:t>For prediction on new data: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700" dirty="0"/>
              <a:t>All data manipulation steps would apply as in this case study including missing treatment and outlier treatment.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700" dirty="0"/>
              <a:t>All derived variable would need to be created.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700" dirty="0"/>
              <a:t>All dummy variable creation steps would apply.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700" dirty="0"/>
              <a:t>Test data would contain the finalized list of variables after the variable reduction steps.</a:t>
            </a:r>
          </a:p>
          <a:p>
            <a:r>
              <a:rPr lang="en-IN" sz="1700" dirty="0"/>
              <a:t>	</a:t>
            </a:r>
            <a:r>
              <a:rPr lang="en-IN" sz="1400" dirty="0"/>
              <a:t>INSTALLMENTS_PURCHASES</a:t>
            </a:r>
          </a:p>
          <a:p>
            <a:r>
              <a:rPr lang="en-IN" sz="1400" dirty="0"/>
              <a:t>	PURCHASES_TRX</a:t>
            </a:r>
          </a:p>
          <a:p>
            <a:r>
              <a:rPr lang="en-IN" sz="1400" dirty="0"/>
              <a:t>	MON_AVG_PURCHASE</a:t>
            </a:r>
          </a:p>
          <a:p>
            <a:r>
              <a:rPr lang="en-IN" sz="1400" dirty="0"/>
              <a:t>	BALANCE</a:t>
            </a:r>
          </a:p>
          <a:p>
            <a:r>
              <a:rPr lang="en-IN" sz="1400" dirty="0"/>
              <a:t>	MON_AVG_CASH_ADV</a:t>
            </a:r>
          </a:p>
          <a:p>
            <a:r>
              <a:rPr lang="en-IN" sz="1400" dirty="0"/>
              <a:t>	CASH_ADVANCE_TRX</a:t>
            </a:r>
          </a:p>
          <a:p>
            <a:r>
              <a:rPr lang="en-IN" sz="1400" dirty="0"/>
              <a:t>	PURCHASES_INSTALLMENTS_FREQUENCY</a:t>
            </a:r>
          </a:p>
          <a:p>
            <a:r>
              <a:rPr lang="en-IN" sz="1400" dirty="0"/>
              <a:t>	</a:t>
            </a:r>
            <a:r>
              <a:rPr lang="en-IN" sz="1400" dirty="0" err="1"/>
              <a:t>PURCHASE_TYPE_One_Of</a:t>
            </a:r>
            <a:endParaRPr lang="en-IN" sz="1400" dirty="0"/>
          </a:p>
          <a:p>
            <a:r>
              <a:rPr lang="en-IN" sz="1400" dirty="0"/>
              <a:t>	BALANCE_FREQUENCY</a:t>
            </a:r>
          </a:p>
          <a:p>
            <a:r>
              <a:rPr lang="en-IN" sz="1400" dirty="0"/>
              <a:t>	</a:t>
            </a:r>
            <a:r>
              <a:rPr lang="en-IN" sz="1400" dirty="0" err="1"/>
              <a:t>PURCHASE_TYPE_None</a:t>
            </a:r>
            <a:endParaRPr lang="en-IN" sz="1400" dirty="0"/>
          </a:p>
          <a:p>
            <a:endParaRPr lang="en-IN" sz="17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700" dirty="0" err="1"/>
              <a:t>KMeans</a:t>
            </a:r>
            <a:r>
              <a:rPr lang="en-IN" sz="1700" dirty="0"/>
              <a:t> 6 segment solution would be used.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700" dirty="0"/>
              <a:t>Final model object was saved as a pickle object, this can be used.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Final models saved into pickle object would used.</a:t>
            </a:r>
            <a:endParaRPr lang="en-IN" sz="2400" b="1" dirty="0"/>
          </a:p>
          <a:p>
            <a:endParaRPr lang="en-IN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478318-A4E3-4459-8275-DE38F9D85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98" y="5353970"/>
            <a:ext cx="37433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80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B4B8C-C3D1-4005-8C36-E72E53C4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Thank You !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49722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DE91946-62BF-4319-890A-A507728F4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1" y="1143985"/>
            <a:ext cx="11808654" cy="559444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b="1" dirty="0"/>
              <a:t>Business Context: </a:t>
            </a: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credit card company has summarized the usage behavior data of about 9000 active credit card holders during the last 6 to 12 months. The business wants to define a market strategy to target promotions, campaigns etc. based on customer segmentation.</a:t>
            </a:r>
          </a:p>
          <a:p>
            <a:pPr algn="l"/>
            <a:endParaRPr lang="en-US" b="1" dirty="0"/>
          </a:p>
          <a:p>
            <a:pPr algn="l"/>
            <a:r>
              <a:rPr lang="en-US" b="1" dirty="0"/>
              <a:t>Business Goal</a:t>
            </a:r>
            <a:r>
              <a:rPr lang="en-US" dirty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objective of this case study is to understand and create customer(active credit card holders) segments based on their behavioral usage of the credit card.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algn="l"/>
            <a:r>
              <a:rPr lang="en-IN" b="1" dirty="0"/>
              <a:t>Approach</a:t>
            </a:r>
            <a:r>
              <a:rPr lang="en-IN" dirty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Build customer profile with all relevant KPIs.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Identify relationships between services and their usage.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Apply data reduction techniques and a clustering algorithm to reveal the behavioral segments of credit card holders.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Identify cluster characteristics of the cluster using detailed profiling.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B2BDE5-9884-4357-B7C5-851BC71D45F0}"/>
              </a:ext>
            </a:extLst>
          </p:cNvPr>
          <p:cNvSpPr txBox="1">
            <a:spLocks/>
          </p:cNvSpPr>
          <p:nvPr/>
        </p:nvSpPr>
        <p:spPr>
          <a:xfrm>
            <a:off x="106680" y="199395"/>
            <a:ext cx="11978639" cy="6196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Business 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46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81DCA-DDF9-40AF-9FBF-13240E219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45" y="984738"/>
            <a:ext cx="11774658" cy="5711484"/>
          </a:xfrm>
        </p:spPr>
        <p:txBody>
          <a:bodyPr>
            <a:noAutofit/>
          </a:bodyPr>
          <a:lstStyle/>
          <a:p>
            <a:r>
              <a:rPr lang="en-US" sz="2200" dirty="0"/>
              <a:t>Data has been provided for 8950 active customers. </a:t>
            </a:r>
          </a:p>
          <a:p>
            <a:r>
              <a:rPr lang="en-US" sz="2200" dirty="0"/>
              <a:t>Detailed data dictionary has also been provided for understanding different variables in the data. </a:t>
            </a:r>
          </a:p>
          <a:p>
            <a:r>
              <a:rPr lang="en-IN" sz="2200" dirty="0"/>
              <a:t>Total number of columns in the data set are 18. 17 numerical variables and 1 categorical.</a:t>
            </a:r>
          </a:p>
          <a:p>
            <a:r>
              <a:rPr lang="en-IN" sz="2200" dirty="0"/>
              <a:t>Data types of the variables are</a:t>
            </a:r>
            <a:r>
              <a:rPr lang="en-US" altLang="en-US" sz="2200" dirty="0">
                <a:solidFill>
                  <a:srgbClr val="000000"/>
                </a:solidFill>
              </a:rPr>
              <a:t>: float64(14), int64(3), object(1).</a:t>
            </a:r>
          </a:p>
          <a:p>
            <a:r>
              <a:rPr lang="en-IN" sz="2200" dirty="0"/>
              <a:t>Customer Id (CUST_ID) is the unique row level identifier for the data, data type is ‘object’.</a:t>
            </a:r>
          </a:p>
          <a:p>
            <a:r>
              <a:rPr lang="en-IN" sz="2200" dirty="0"/>
              <a:t>From Pandas profiling report:</a:t>
            </a:r>
          </a:p>
          <a:p>
            <a:pPr lvl="1"/>
            <a:r>
              <a:rPr lang="en-US" sz="2200" dirty="0"/>
              <a:t>ONEOFF_PURCHASES is highly correlated with PURCHASES</a:t>
            </a:r>
          </a:p>
          <a:p>
            <a:pPr lvl="1"/>
            <a:r>
              <a:rPr lang="en-US" sz="2200" dirty="0"/>
              <a:t>PURCHASES is highly correlated with ONEOFF_PURCHASES</a:t>
            </a:r>
          </a:p>
          <a:p>
            <a:pPr lvl="1"/>
            <a:r>
              <a:rPr lang="en-US" sz="2200" dirty="0"/>
              <a:t>MINIMUM_PAYMENTS has 313 (3.5%) missing values</a:t>
            </a:r>
          </a:p>
          <a:p>
            <a:pPr lvl="1"/>
            <a:r>
              <a:rPr lang="en-US" sz="2200" dirty="0"/>
              <a:t>PRC_FULL_PAYMENT has 5903 (66.0%) zeros</a:t>
            </a:r>
          </a:p>
          <a:p>
            <a:pPr lvl="1"/>
            <a:r>
              <a:rPr lang="en-US" sz="2200" dirty="0"/>
              <a:t>CASH_ADVANCE has 4628 (51.7%) zeros	Zeros</a:t>
            </a:r>
          </a:p>
          <a:p>
            <a:pPr lvl="1"/>
            <a:r>
              <a:rPr lang="en-US" sz="2200" dirty="0"/>
              <a:t>CASH_ADVANCE_FREQUENCY has 4628 (51.7%) zeros</a:t>
            </a:r>
          </a:p>
          <a:p>
            <a:pPr lvl="1"/>
            <a:r>
              <a:rPr lang="en-US" sz="2200" dirty="0"/>
              <a:t>CASH_ADVANCE_TRX has 4628 (51.7%) zeros</a:t>
            </a:r>
            <a:endParaRPr lang="en-IN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C94F72-306F-4492-842D-8952CC41DE35}"/>
              </a:ext>
            </a:extLst>
          </p:cNvPr>
          <p:cNvSpPr txBox="1">
            <a:spLocks/>
          </p:cNvSpPr>
          <p:nvPr/>
        </p:nvSpPr>
        <p:spPr>
          <a:xfrm>
            <a:off x="154745" y="161778"/>
            <a:ext cx="11929403" cy="6196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Data understanding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558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C067-403A-4F7A-BD74-7F8A4DF3D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900331"/>
            <a:ext cx="11978639" cy="5896243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IN" sz="2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E7CF5B-9139-4CA2-9805-D654DEA1BBA9}"/>
              </a:ext>
            </a:extLst>
          </p:cNvPr>
          <p:cNvSpPr txBox="1">
            <a:spLocks/>
          </p:cNvSpPr>
          <p:nvPr/>
        </p:nvSpPr>
        <p:spPr>
          <a:xfrm>
            <a:off x="106680" y="124350"/>
            <a:ext cx="11978639" cy="6196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Exploratory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58B72-33BA-4319-A25D-04BEA03B3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" y="993913"/>
            <a:ext cx="11978639" cy="573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4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C067-403A-4F7A-BD74-7F8A4DF3D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900331"/>
            <a:ext cx="11978639" cy="5896243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IN" sz="2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E7CF5B-9139-4CA2-9805-D654DEA1BBA9}"/>
              </a:ext>
            </a:extLst>
          </p:cNvPr>
          <p:cNvSpPr txBox="1">
            <a:spLocks/>
          </p:cNvSpPr>
          <p:nvPr/>
        </p:nvSpPr>
        <p:spPr>
          <a:xfrm>
            <a:off x="106680" y="124350"/>
            <a:ext cx="11978639" cy="6196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Exploratory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AD8E50-D7F9-4680-A5AE-9623DA789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" y="900331"/>
            <a:ext cx="11978639" cy="583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C067-403A-4F7A-BD74-7F8A4DF3D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886265"/>
            <a:ext cx="11978639" cy="591031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IN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16F31B0-F78A-4412-AD49-3BC81EA92EB9}"/>
              </a:ext>
            </a:extLst>
          </p:cNvPr>
          <p:cNvSpPr txBox="1">
            <a:spLocks/>
          </p:cNvSpPr>
          <p:nvPr/>
        </p:nvSpPr>
        <p:spPr>
          <a:xfrm>
            <a:off x="106680" y="124350"/>
            <a:ext cx="11978639" cy="6196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Exploratory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05E53-6F87-4C4B-891C-E1A968B99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" y="1007165"/>
            <a:ext cx="11978639" cy="572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46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21BAF1F-38CF-4A61-8CA4-40193D45EFE3}"/>
              </a:ext>
            </a:extLst>
          </p:cNvPr>
          <p:cNvSpPr txBox="1">
            <a:spLocks/>
          </p:cNvSpPr>
          <p:nvPr/>
        </p:nvSpPr>
        <p:spPr>
          <a:xfrm>
            <a:off x="106680" y="124350"/>
            <a:ext cx="11978639" cy="6196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Exploratory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0DE5D-BD95-45D5-BBBE-C33641FA5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" y="1152939"/>
            <a:ext cx="8374711" cy="5580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4F37D2-58BF-478A-90C9-8910B4540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391" y="1799811"/>
            <a:ext cx="3603928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26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3DBCA-D614-40EB-90E9-DA185BD9A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53" y="858130"/>
            <a:ext cx="11808655" cy="5809956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700" dirty="0"/>
              <a:t>Renaming columns appropriately – no name change is required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Check data types - Done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Check for missing values – Done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700" dirty="0"/>
              <a:t>MINIMUM_PAYMENTS and CREDIT_LIMIT had missing values.</a:t>
            </a:r>
          </a:p>
          <a:p>
            <a:pPr marL="800100" lvl="1" indent="-342900">
              <a:buFont typeface="+mj-lt"/>
              <a:buAutoNum type="alphaLcParenR"/>
            </a:pPr>
            <a:endParaRPr lang="en-US" sz="1700" dirty="0"/>
          </a:p>
          <a:p>
            <a:pPr marL="800100" lvl="1" indent="-342900">
              <a:buFont typeface="+mj-lt"/>
              <a:buAutoNum type="alphaLcParenR"/>
            </a:pPr>
            <a:endParaRPr lang="en-US" sz="1700" dirty="0"/>
          </a:p>
          <a:p>
            <a:pPr marL="800100" lvl="1" indent="-342900">
              <a:buFont typeface="+mj-lt"/>
              <a:buAutoNum type="alphaLcParenR"/>
            </a:pPr>
            <a:endParaRPr lang="en-US" sz="1700" dirty="0"/>
          </a:p>
          <a:p>
            <a:pPr marL="800100" lvl="1" indent="-342900">
              <a:buFont typeface="+mj-lt"/>
              <a:buAutoNum type="alphaLcParenR"/>
            </a:pPr>
            <a:endParaRPr lang="en-US" sz="1700" dirty="0"/>
          </a:p>
          <a:p>
            <a:pPr marL="800100" lvl="1" indent="-342900">
              <a:buFont typeface="+mj-lt"/>
              <a:buAutoNum type="alphaLcParenR"/>
            </a:pPr>
            <a:endParaRPr lang="en-US" sz="1700" dirty="0"/>
          </a:p>
          <a:p>
            <a:pPr marL="800100" lvl="1" indent="-342900">
              <a:buFont typeface="+mj-lt"/>
              <a:buAutoNum type="alphaLcParenR"/>
            </a:pPr>
            <a:endParaRPr lang="en-US" sz="1700" dirty="0"/>
          </a:p>
          <a:p>
            <a:pPr marL="800100" lvl="1" indent="-342900">
              <a:buFont typeface="+mj-lt"/>
              <a:buAutoNum type="alphaLcParenR"/>
            </a:pPr>
            <a:endParaRPr lang="en-US" sz="1700" dirty="0"/>
          </a:p>
          <a:p>
            <a:pPr marL="800100" lvl="1" indent="-342900">
              <a:buFont typeface="+mj-lt"/>
              <a:buAutoNum type="alphaLcParenR"/>
            </a:pPr>
            <a:r>
              <a:rPr lang="en-US" sz="1700" dirty="0"/>
              <a:t>MINIMUM_PAYMENTS  was imputed with the following criteria:</a:t>
            </a:r>
          </a:p>
          <a:p>
            <a:pPr lvl="2"/>
            <a:r>
              <a:rPr lang="en-US" sz="1700" dirty="0"/>
              <a:t>       If PAYMENTS == 0 then imputed MINIMUM_PAYMENTS  with 0</a:t>
            </a:r>
          </a:p>
          <a:p>
            <a:pPr lvl="2"/>
            <a:r>
              <a:rPr lang="en-US" sz="1700" dirty="0"/>
              <a:t>       If PAYMNETS != 0 then impute MINIMUM_PAYMENTS with mean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700" dirty="0"/>
              <a:t>CREDIT_LIMIT was imputed with mean.       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700" dirty="0"/>
              <a:t>Check for duplicates – no duplicates found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700" dirty="0"/>
              <a:t>Any type conversion required - not required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700" dirty="0"/>
              <a:t>Any special characters that need to removed/replaced – no special characters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700" dirty="0"/>
              <a:t>Dropped CUST_ID as it is unique.</a:t>
            </a:r>
          </a:p>
          <a:p>
            <a:pPr marL="457200" indent="-457200">
              <a:buFont typeface="+mj-lt"/>
              <a:buAutoNum type="arabicPeriod" startAt="4"/>
            </a:pPr>
            <a:endParaRPr lang="en-US" sz="2000" dirty="0"/>
          </a:p>
          <a:p>
            <a:pPr marL="457200" indent="-457200">
              <a:buFont typeface="+mj-lt"/>
              <a:buAutoNum type="arabicPeriod" startAt="4"/>
            </a:pPr>
            <a:endParaRPr lang="en-US" sz="2000" dirty="0"/>
          </a:p>
          <a:p>
            <a:pPr marL="457200" indent="-457200">
              <a:buFont typeface="+mj-lt"/>
              <a:buAutoNum type="arabicPeriod" startAt="4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3D09BD3-E86B-475C-AF4F-5A35F349D62F}"/>
              </a:ext>
            </a:extLst>
          </p:cNvPr>
          <p:cNvSpPr txBox="1">
            <a:spLocks/>
          </p:cNvSpPr>
          <p:nvPr/>
        </p:nvSpPr>
        <p:spPr>
          <a:xfrm>
            <a:off x="120160" y="86530"/>
            <a:ext cx="11978639" cy="6196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Data audit and preparation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4EB46-7066-4349-A8AE-73AB6DBDB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705" y="2133600"/>
            <a:ext cx="5276850" cy="162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6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2281</TotalTime>
  <Words>1887</Words>
  <Application>Microsoft Office PowerPoint</Application>
  <PresentationFormat>Widescreen</PresentationFormat>
  <Paragraphs>236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CASE STUDY – CREDIT CARD  SEGMENTATION 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Engineering</vt:lpstr>
      <vt:lpstr>Feature Engineering</vt:lpstr>
      <vt:lpstr>Feature Engineering</vt:lpstr>
      <vt:lpstr>K-Means Clustering</vt:lpstr>
      <vt:lpstr>Silhouette score – Choose best cluster</vt:lpstr>
      <vt:lpstr>Profiling – final cluster solution</vt:lpstr>
      <vt:lpstr>Profiling</vt:lpstr>
      <vt:lpstr>Profiling</vt:lpstr>
      <vt:lpstr>Profiling</vt:lpstr>
      <vt:lpstr>Profiling</vt:lpstr>
      <vt:lpstr>Segment Characteristics</vt:lpstr>
      <vt:lpstr>Segment Characteristics</vt:lpstr>
      <vt:lpstr>Key Observations</vt:lpstr>
      <vt:lpstr>Predict on new data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Mayukh S. Mishra</dc:creator>
  <cp:lastModifiedBy>Mayukh S. Mishra</cp:lastModifiedBy>
  <cp:revision>100</cp:revision>
  <dcterms:created xsi:type="dcterms:W3CDTF">2020-06-10T02:57:50Z</dcterms:created>
  <dcterms:modified xsi:type="dcterms:W3CDTF">2020-06-26T16:44:58Z</dcterms:modified>
</cp:coreProperties>
</file>