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7" r:id="rId2"/>
    <p:sldId id="293" r:id="rId3"/>
    <p:sldId id="256" r:id="rId4"/>
    <p:sldId id="257" r:id="rId5"/>
    <p:sldId id="260" r:id="rId6"/>
    <p:sldId id="277" r:id="rId7"/>
    <p:sldId id="259" r:id="rId8"/>
    <p:sldId id="275" r:id="rId9"/>
    <p:sldId id="288" r:id="rId10"/>
    <p:sldId id="289" r:id="rId11"/>
    <p:sldId id="270" r:id="rId12"/>
    <p:sldId id="290" r:id="rId13"/>
    <p:sldId id="284" r:id="rId14"/>
    <p:sldId id="285" r:id="rId15"/>
    <p:sldId id="274" r:id="rId16"/>
    <p:sldId id="294" r:id="rId17"/>
    <p:sldId id="291" r:id="rId18"/>
    <p:sldId id="271" r:id="rId19"/>
    <p:sldId id="292" r:id="rId20"/>
    <p:sldId id="286"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23" autoAdjust="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4906F-94FB-4A3C-938C-0F104CC1A5B1}" type="datetimeFigureOut">
              <a:rPr lang="en-IN" smtClean="0"/>
              <a:t>26-06-2020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2C128D-B982-4BB6-98E1-5B3A594E085B}" type="slidenum">
              <a:rPr lang="en-IN" smtClean="0"/>
              <a:t>‹#›</a:t>
            </a:fld>
            <a:endParaRPr lang="en-IN"/>
          </a:p>
        </p:txBody>
      </p:sp>
    </p:spTree>
    <p:extLst>
      <p:ext uri="{BB962C8B-B14F-4D97-AF65-F5344CB8AC3E}">
        <p14:creationId xmlns:p14="http://schemas.microsoft.com/office/powerpoint/2010/main" val="126234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3856-F7B1-447E-B872-22EEA9C927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E0A471-EEEF-4331-BE21-B391A405EB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278F9A-5178-474D-B1DC-3E1F0868DB42}"/>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5" name="Footer Placeholder 4">
            <a:extLst>
              <a:ext uri="{FF2B5EF4-FFF2-40B4-BE49-F238E27FC236}">
                <a16:creationId xmlns:a16="http://schemas.microsoft.com/office/drawing/2014/main" id="{B15BF70E-0095-4AB4-ADA9-85FAE9F730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A43391-24C9-4008-96E1-64D4CC17D3E5}"/>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316671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5982A-D1F0-4A12-BC1D-9013998954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A2CD7A-539C-4D21-8C19-EF94CCF1CB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DC688B-95F7-4471-8AC8-C59762D406FE}"/>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5" name="Footer Placeholder 4">
            <a:extLst>
              <a:ext uri="{FF2B5EF4-FFF2-40B4-BE49-F238E27FC236}">
                <a16:creationId xmlns:a16="http://schemas.microsoft.com/office/drawing/2014/main" id="{B8444C45-81D9-4BCE-B42B-8583913BF1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749502-51CF-47CF-9B35-3CDDB4EB3C3B}"/>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1536706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3CAE01-C169-4C58-B13F-8ABE2663F6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E7B7D1-0CAD-495E-B1B5-FFA6194A27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0052C2-DD39-4390-849F-02A38D71C759}"/>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5" name="Footer Placeholder 4">
            <a:extLst>
              <a:ext uri="{FF2B5EF4-FFF2-40B4-BE49-F238E27FC236}">
                <a16:creationId xmlns:a16="http://schemas.microsoft.com/office/drawing/2014/main" id="{7094500F-01C5-4A7F-AD67-6336DF5E2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6A308-3461-41FE-A677-4026A8E1E51E}"/>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4212393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21E07-B94C-4BB0-8849-FE3B04B832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4A507C-40C2-47BD-BA5C-4F5A0D8728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243582-9FF0-4BCD-B4F3-E52D3A2EB2D1}"/>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5" name="Footer Placeholder 4">
            <a:extLst>
              <a:ext uri="{FF2B5EF4-FFF2-40B4-BE49-F238E27FC236}">
                <a16:creationId xmlns:a16="http://schemas.microsoft.com/office/drawing/2014/main" id="{48FE21FF-316B-410B-928E-0B19CB395B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986BC3-6916-472D-BE65-98167D9A6605}"/>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35627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960CB-76B8-4E08-9971-60C6989B0A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694A16-D02C-4B2C-A842-97CE5A8A33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DE6116-DEFA-4399-8857-12FBFC67E116}"/>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5" name="Footer Placeholder 4">
            <a:extLst>
              <a:ext uri="{FF2B5EF4-FFF2-40B4-BE49-F238E27FC236}">
                <a16:creationId xmlns:a16="http://schemas.microsoft.com/office/drawing/2014/main" id="{915BDF0A-BFBD-4415-AB27-18DF9491DD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AB56DE-3F3A-47D0-9151-1599E02BA6A5}"/>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2358005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C28BB-2854-4F57-8C02-B394B1ECE7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9DB798-B216-4F65-8BFE-5867ABC990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8D0E38-3504-4026-AA1B-CE85C3EC8C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AD539F-77B9-449A-9427-0F228239CDEC}"/>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6" name="Footer Placeholder 5">
            <a:extLst>
              <a:ext uri="{FF2B5EF4-FFF2-40B4-BE49-F238E27FC236}">
                <a16:creationId xmlns:a16="http://schemas.microsoft.com/office/drawing/2014/main" id="{172FB577-FBE0-4EE0-9B15-80309ED40E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94CC50-EE9F-4CD3-A09F-BCE31F4DDDF9}"/>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3080367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A329D-B1C1-42F3-AABF-1DFB081B17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D17018-EB65-4DC2-A47E-B8D7CBE52A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1B9D55-1BAB-4A5F-8C95-55349D61BA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67717B-074E-45A5-80F7-C4D57FA96E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DC4D4E-F892-4BCF-9C9D-A8F85542CD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7A7EF4-0403-4F3F-9281-E6201A1A49FE}"/>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8" name="Footer Placeholder 7">
            <a:extLst>
              <a:ext uri="{FF2B5EF4-FFF2-40B4-BE49-F238E27FC236}">
                <a16:creationId xmlns:a16="http://schemas.microsoft.com/office/drawing/2014/main" id="{96DAE457-DDB5-4E5F-9C16-0805052C38F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87F24D-499A-4E7D-A3A1-75BD46A06D85}"/>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1189932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462FA-45BC-4BC8-BC52-0D768B4133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CBF2113-F939-4671-B80F-523E306026C9}"/>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4" name="Footer Placeholder 3">
            <a:extLst>
              <a:ext uri="{FF2B5EF4-FFF2-40B4-BE49-F238E27FC236}">
                <a16:creationId xmlns:a16="http://schemas.microsoft.com/office/drawing/2014/main" id="{3999B322-6B54-4FCB-B5A4-8CB79CDB492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643021-C9FD-40E9-92E0-5BAF4989479A}"/>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878835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B124F5-161B-4061-8EF2-3876178687D1}"/>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3" name="Footer Placeholder 2">
            <a:extLst>
              <a:ext uri="{FF2B5EF4-FFF2-40B4-BE49-F238E27FC236}">
                <a16:creationId xmlns:a16="http://schemas.microsoft.com/office/drawing/2014/main" id="{A17C2DCB-1B6A-4CA4-A212-CA6A098B84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234310-FC91-499B-9FDE-BE385E003E06}"/>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12928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C1EDA-642E-4B8E-BB71-7727970F46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FF4EE9-7AEE-49D7-BB69-95F4169AD6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D08157-F936-4FA9-A191-C9D1B3B73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EA5069-7075-4A07-AD0C-0E4370EB5872}"/>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6" name="Footer Placeholder 5">
            <a:extLst>
              <a:ext uri="{FF2B5EF4-FFF2-40B4-BE49-F238E27FC236}">
                <a16:creationId xmlns:a16="http://schemas.microsoft.com/office/drawing/2014/main" id="{3D9951B8-37B2-4D1F-B8FB-2FA1B12108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DDD02B-D576-4CB0-924D-98B326293AA2}"/>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497482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74EE7-60F7-4282-8E0B-A22B9745B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D0C8CD-3FAA-4CA0-A79B-6D7F5F6CAD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87F43F-B189-4C2E-8276-0AE524DE3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A401E3-A221-46C6-AD62-0C952345C626}"/>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6" name="Footer Placeholder 5">
            <a:extLst>
              <a:ext uri="{FF2B5EF4-FFF2-40B4-BE49-F238E27FC236}">
                <a16:creationId xmlns:a16="http://schemas.microsoft.com/office/drawing/2014/main" id="{1FFB2E25-4C1A-4DEE-8464-0303F0E5A8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1DBF2E-75A9-4944-A319-0FCDB8D00303}"/>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314282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FA94EA-AD93-4733-BBF3-483B3E5CD0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2A5567-C21D-4552-BBF7-C09CCBB7DF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B5EC05-00FA-4665-BC1B-8896BEA16C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D099-1C35-478A-9F1E-877BAE7EEB4A}" type="datetimeFigureOut">
              <a:rPr lang="en-IN" smtClean="0"/>
              <a:t>26-06-2020</a:t>
            </a:fld>
            <a:endParaRPr lang="en-IN"/>
          </a:p>
        </p:txBody>
      </p:sp>
      <p:sp>
        <p:nvSpPr>
          <p:cNvPr id="5" name="Footer Placeholder 4">
            <a:extLst>
              <a:ext uri="{FF2B5EF4-FFF2-40B4-BE49-F238E27FC236}">
                <a16:creationId xmlns:a16="http://schemas.microsoft.com/office/drawing/2014/main" id="{46E48708-2E9E-46BE-9802-203D2CA7B9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1415A3-DE23-476B-8B36-71BCEAB12A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773AB1-915D-4014-868F-F9388E772C29}" type="slidenum">
              <a:rPr lang="en-IN" smtClean="0"/>
              <a:t>‹#›</a:t>
            </a:fld>
            <a:endParaRPr lang="en-IN"/>
          </a:p>
        </p:txBody>
      </p:sp>
    </p:spTree>
    <p:extLst>
      <p:ext uri="{BB962C8B-B14F-4D97-AF65-F5344CB8AC3E}">
        <p14:creationId xmlns:p14="http://schemas.microsoft.com/office/powerpoint/2010/main" val="1848673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4B8C-C3D1-4005-8C36-E72E53C4DE26}"/>
              </a:ext>
            </a:extLst>
          </p:cNvPr>
          <p:cNvSpPr>
            <a:spLocks noGrp="1"/>
          </p:cNvSpPr>
          <p:nvPr>
            <p:ph type="title"/>
          </p:nvPr>
        </p:nvSpPr>
        <p:spPr>
          <a:xfrm>
            <a:off x="0" y="1"/>
            <a:ext cx="12192000" cy="6858000"/>
          </a:xfrm>
          <a:solidFill>
            <a:schemeClr val="accent1">
              <a:lumMod val="60000"/>
              <a:lumOff val="40000"/>
            </a:schemeClr>
          </a:solidFill>
        </p:spPr>
        <p:txBody>
          <a:bodyPr>
            <a:normAutofit/>
          </a:bodyPr>
          <a:lstStyle/>
          <a:p>
            <a:pPr algn="ctr"/>
            <a:r>
              <a:rPr lang="en-IN" b="1" dirty="0"/>
              <a:t>Case Study – Text Mining</a:t>
            </a:r>
            <a:br>
              <a:rPr lang="en-IN" b="1" dirty="0"/>
            </a:br>
            <a:r>
              <a:rPr lang="en-IN" b="1" dirty="0"/>
              <a:t>Bank Reviews-Complaints Analysis</a:t>
            </a:r>
            <a:endParaRPr lang="en-IN" sz="5400" b="1" dirty="0"/>
          </a:p>
        </p:txBody>
      </p:sp>
    </p:spTree>
    <p:extLst>
      <p:ext uri="{BB962C8B-B14F-4D97-AF65-F5344CB8AC3E}">
        <p14:creationId xmlns:p14="http://schemas.microsoft.com/office/powerpoint/2010/main" val="862673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3D09BD3-E86B-475C-AF4F-5A35F349D62F}"/>
              </a:ext>
            </a:extLst>
          </p:cNvPr>
          <p:cNvSpPr txBox="1">
            <a:spLocks/>
          </p:cNvSpPr>
          <p:nvPr/>
        </p:nvSpPr>
        <p:spPr>
          <a:xfrm>
            <a:off x="120160" y="86530"/>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Predicting star ratings using reviews</a:t>
            </a:r>
          </a:p>
        </p:txBody>
      </p:sp>
      <p:sp>
        <p:nvSpPr>
          <p:cNvPr id="7" name="Content Placeholder 6">
            <a:extLst>
              <a:ext uri="{FF2B5EF4-FFF2-40B4-BE49-F238E27FC236}">
                <a16:creationId xmlns:a16="http://schemas.microsoft.com/office/drawing/2014/main" id="{5D515699-76BB-4592-A72C-21E46A65E598}"/>
              </a:ext>
            </a:extLst>
          </p:cNvPr>
          <p:cNvSpPr>
            <a:spLocks noGrp="1"/>
          </p:cNvSpPr>
          <p:nvPr>
            <p:ph idx="1"/>
          </p:nvPr>
        </p:nvSpPr>
        <p:spPr>
          <a:xfrm>
            <a:off x="120160" y="834887"/>
            <a:ext cx="11978639" cy="5936583"/>
          </a:xfrm>
        </p:spPr>
        <p:txBody>
          <a:bodyPr>
            <a:normAutofit/>
          </a:bodyPr>
          <a:lstStyle/>
          <a:p>
            <a:pPr marL="0" indent="0">
              <a:buNone/>
            </a:pPr>
            <a:r>
              <a:rPr lang="en-IN" sz="3200" b="1" dirty="0"/>
              <a:t>Model Building and execution</a:t>
            </a:r>
          </a:p>
          <a:p>
            <a:r>
              <a:rPr lang="en-IN" sz="1800" dirty="0"/>
              <a:t>2 ML algorithms – Naïve Bayes and </a:t>
            </a:r>
            <a:r>
              <a:rPr lang="en-IN" sz="1800" dirty="0">
                <a:solidFill>
                  <a:srgbClr val="000000"/>
                </a:solidFill>
              </a:rPr>
              <a:t>Extreme Gradient Boost were tried and we compared the Accuracy and ROC-AUC scores.</a:t>
            </a:r>
          </a:p>
          <a:p>
            <a:r>
              <a:rPr lang="en-IN" sz="1800" dirty="0">
                <a:solidFill>
                  <a:srgbClr val="000000"/>
                </a:solidFill>
              </a:rPr>
              <a:t>Both the above ML techniques were tried with </a:t>
            </a:r>
            <a:r>
              <a:rPr lang="en-IN" sz="1800" dirty="0" err="1">
                <a:solidFill>
                  <a:srgbClr val="000000"/>
                </a:solidFill>
              </a:rPr>
              <a:t>CountVectorizer</a:t>
            </a:r>
            <a:r>
              <a:rPr lang="en-IN" sz="1800" dirty="0">
                <a:solidFill>
                  <a:srgbClr val="000000"/>
                </a:solidFill>
              </a:rPr>
              <a:t> DTM and </a:t>
            </a:r>
            <a:r>
              <a:rPr lang="en-IN" sz="1800" dirty="0" err="1">
                <a:solidFill>
                  <a:srgbClr val="000000"/>
                </a:solidFill>
              </a:rPr>
              <a:t>TfidfVectorizer</a:t>
            </a:r>
            <a:r>
              <a:rPr lang="en-IN" sz="1800" dirty="0">
                <a:solidFill>
                  <a:srgbClr val="000000"/>
                </a:solidFill>
              </a:rPr>
              <a:t> TF-IDF. </a:t>
            </a:r>
          </a:p>
          <a:p>
            <a:r>
              <a:rPr lang="en-IN" sz="1800" dirty="0"/>
              <a:t>Data was pre-processed including removal of stop words, tokenized, lemmatized.</a:t>
            </a:r>
          </a:p>
          <a:p>
            <a:r>
              <a:rPr lang="en-IN" sz="1800" dirty="0"/>
              <a:t>Data was split into train and test. Model was built on train and validating on test before actual prediction.</a:t>
            </a:r>
          </a:p>
          <a:p>
            <a:r>
              <a:rPr lang="en-IN" sz="1800" dirty="0"/>
              <a:t>Test to Train split was 30% and 70% . </a:t>
            </a:r>
          </a:p>
          <a:p>
            <a:r>
              <a:rPr lang="en-IN" sz="1800" dirty="0"/>
              <a:t>Final tuning parameters for Naïve Bayes Multinomial classifier:</a:t>
            </a:r>
          </a:p>
          <a:p>
            <a:pPr marL="457200" lvl="1" indent="0">
              <a:buNone/>
            </a:pPr>
            <a:r>
              <a:rPr lang="en-US" sz="1800" dirty="0"/>
              <a:t>	alpha=1.0, </a:t>
            </a:r>
            <a:r>
              <a:rPr lang="en-US" sz="1800" dirty="0" err="1"/>
              <a:t>class_prior</a:t>
            </a:r>
            <a:r>
              <a:rPr lang="en-US" sz="1800" dirty="0"/>
              <a:t>=None, </a:t>
            </a:r>
            <a:r>
              <a:rPr lang="en-US" sz="1800" dirty="0" err="1"/>
              <a:t>fit_prior</a:t>
            </a:r>
            <a:r>
              <a:rPr lang="en-US" sz="1800" dirty="0"/>
              <a:t>=True</a:t>
            </a:r>
          </a:p>
          <a:p>
            <a:r>
              <a:rPr lang="en-IN" sz="1800" dirty="0"/>
              <a:t>Final tuning parameters for </a:t>
            </a:r>
            <a:r>
              <a:rPr lang="en-IN" sz="1800" dirty="0" err="1"/>
              <a:t>XGBClassifier</a:t>
            </a:r>
            <a:r>
              <a:rPr lang="en-IN" sz="1800" dirty="0"/>
              <a:t>:</a:t>
            </a:r>
          </a:p>
          <a:p>
            <a:pPr marL="0" indent="0">
              <a:buNone/>
            </a:pPr>
            <a:r>
              <a:rPr lang="en-IN" sz="1800" dirty="0"/>
              <a:t>	gamma=1, </a:t>
            </a:r>
            <a:r>
              <a:rPr lang="en-IN" sz="1800" dirty="0" err="1"/>
              <a:t>learning_rate</a:t>
            </a:r>
            <a:r>
              <a:rPr lang="en-IN" sz="1800" dirty="0"/>
              <a:t>=0.01, </a:t>
            </a:r>
            <a:r>
              <a:rPr lang="en-IN" sz="1800" dirty="0" err="1"/>
              <a:t>max_depth</a:t>
            </a:r>
            <a:r>
              <a:rPr lang="en-IN" sz="1800" dirty="0"/>
              <a:t>=5, </a:t>
            </a:r>
            <a:r>
              <a:rPr lang="en-IN" sz="1800" dirty="0" err="1"/>
              <a:t>min_child_weight</a:t>
            </a:r>
            <a:r>
              <a:rPr lang="en-IN" sz="1800" dirty="0"/>
              <a:t>=1, </a:t>
            </a:r>
          </a:p>
          <a:p>
            <a:pPr marL="0" indent="0">
              <a:buNone/>
            </a:pPr>
            <a:r>
              <a:rPr lang="en-IN" sz="1800" dirty="0"/>
              <a:t>              	</a:t>
            </a:r>
            <a:r>
              <a:rPr lang="en-IN" sz="1800" dirty="0" err="1"/>
              <a:t>n_estimators</a:t>
            </a:r>
            <a:r>
              <a:rPr lang="en-IN" sz="1800" dirty="0"/>
              <a:t>=1000, </a:t>
            </a:r>
            <a:r>
              <a:rPr lang="en-IN" sz="1800" dirty="0" err="1"/>
              <a:t>n_jobs</a:t>
            </a:r>
            <a:r>
              <a:rPr lang="en-IN" sz="1800" dirty="0"/>
              <a:t>=-1, </a:t>
            </a:r>
            <a:r>
              <a:rPr lang="en-IN" sz="1800" dirty="0" err="1"/>
              <a:t>random_state</a:t>
            </a:r>
            <a:r>
              <a:rPr lang="en-IN" sz="1800" dirty="0"/>
              <a:t>=42, verbose=1</a:t>
            </a:r>
          </a:p>
          <a:p>
            <a:pPr marL="0" indent="0">
              <a:buNone/>
            </a:pPr>
            <a:r>
              <a:rPr lang="en-IN" sz="2000" dirty="0"/>
              <a:t>                </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390718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Predicting star ratings using reviews</a:t>
            </a:r>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787791"/>
            <a:ext cx="11978639" cy="6008784"/>
          </a:xfrm>
        </p:spPr>
        <p:txBody>
          <a:bodyPr>
            <a:normAutofit/>
          </a:bodyPr>
          <a:lstStyle/>
          <a:p>
            <a:pPr marL="0" indent="0">
              <a:buNone/>
            </a:pPr>
            <a:endParaRPr lang="en-US" sz="2000" dirty="0"/>
          </a:p>
          <a:p>
            <a:endParaRPr lang="en-US" sz="2400" dirty="0"/>
          </a:p>
          <a:p>
            <a:endParaRPr lang="en-IN" sz="2400" dirty="0"/>
          </a:p>
        </p:txBody>
      </p:sp>
      <p:sp>
        <p:nvSpPr>
          <p:cNvPr id="5" name="TextBox 4">
            <a:extLst>
              <a:ext uri="{FF2B5EF4-FFF2-40B4-BE49-F238E27FC236}">
                <a16:creationId xmlns:a16="http://schemas.microsoft.com/office/drawing/2014/main" id="{CE796A0A-5282-4E14-93F4-DC441FF86C0F}"/>
              </a:ext>
            </a:extLst>
          </p:cNvPr>
          <p:cNvSpPr txBox="1"/>
          <p:nvPr/>
        </p:nvSpPr>
        <p:spPr>
          <a:xfrm>
            <a:off x="106679" y="811675"/>
            <a:ext cx="5114678" cy="3170099"/>
          </a:xfrm>
          <a:prstGeom prst="rect">
            <a:avLst/>
          </a:prstGeom>
          <a:noFill/>
        </p:spPr>
        <p:txBody>
          <a:bodyPr wrap="square" rtlCol="0">
            <a:spAutoFit/>
          </a:bodyPr>
          <a:lstStyle/>
          <a:p>
            <a:r>
              <a:rPr lang="en-IN" sz="2800" b="1" dirty="0"/>
              <a:t>Model Comparison</a:t>
            </a:r>
          </a:p>
          <a:p>
            <a:endParaRPr lang="en-IN" b="1" dirty="0"/>
          </a:p>
          <a:p>
            <a:r>
              <a:rPr lang="en-IN" b="1" dirty="0"/>
              <a:t>Finalized Model:</a:t>
            </a:r>
          </a:p>
          <a:p>
            <a:r>
              <a:rPr lang="en-IN" sz="1700" dirty="0"/>
              <a:t>We chose Naïve Bayes with DTM with over other models.</a:t>
            </a:r>
          </a:p>
          <a:p>
            <a:pPr marL="342900" indent="-342900">
              <a:buAutoNum type="arabicPeriod"/>
            </a:pPr>
            <a:r>
              <a:rPr lang="en-IN" sz="1700" dirty="0"/>
              <a:t>Accuracy score was better on test data for NB with DTM though ROC scores were similar for both classifiers.</a:t>
            </a:r>
          </a:p>
          <a:p>
            <a:pPr marL="342900" indent="-342900">
              <a:buAutoNum type="arabicPeriod"/>
            </a:pPr>
            <a:r>
              <a:rPr lang="en-IN" sz="1700" dirty="0"/>
              <a:t>Naïve Bayes was faster.</a:t>
            </a:r>
          </a:p>
          <a:p>
            <a:pPr marL="342900" indent="-342900">
              <a:buAutoNum type="arabicPeriod"/>
            </a:pPr>
            <a:r>
              <a:rPr lang="en-IN" sz="1700" dirty="0"/>
              <a:t>Below are confusion matrix and roc plot for Naïve Bayes on test data.</a:t>
            </a:r>
          </a:p>
        </p:txBody>
      </p:sp>
      <p:pic>
        <p:nvPicPr>
          <p:cNvPr id="4" name="Picture 3">
            <a:extLst>
              <a:ext uri="{FF2B5EF4-FFF2-40B4-BE49-F238E27FC236}">
                <a16:creationId xmlns:a16="http://schemas.microsoft.com/office/drawing/2014/main" id="{BD4CD929-4E95-437B-9E8F-92B35849B8D3}"/>
              </a:ext>
            </a:extLst>
          </p:cNvPr>
          <p:cNvPicPr>
            <a:picLocks noChangeAspect="1"/>
          </p:cNvPicPr>
          <p:nvPr/>
        </p:nvPicPr>
        <p:blipFill>
          <a:blip r:embed="rId2"/>
          <a:stretch>
            <a:fillRect/>
          </a:stretch>
        </p:blipFill>
        <p:spPr>
          <a:xfrm>
            <a:off x="5581526" y="811675"/>
            <a:ext cx="6143625" cy="2351018"/>
          </a:xfrm>
          <a:prstGeom prst="rect">
            <a:avLst/>
          </a:prstGeom>
        </p:spPr>
      </p:pic>
      <p:pic>
        <p:nvPicPr>
          <p:cNvPr id="6" name="Picture 5">
            <a:extLst>
              <a:ext uri="{FF2B5EF4-FFF2-40B4-BE49-F238E27FC236}">
                <a16:creationId xmlns:a16="http://schemas.microsoft.com/office/drawing/2014/main" id="{BCE322DB-ACE9-43D1-AB3D-F4E4F4B42D67}"/>
              </a:ext>
            </a:extLst>
          </p:cNvPr>
          <p:cNvPicPr>
            <a:picLocks noChangeAspect="1"/>
          </p:cNvPicPr>
          <p:nvPr/>
        </p:nvPicPr>
        <p:blipFill>
          <a:blip r:embed="rId3"/>
          <a:stretch>
            <a:fillRect/>
          </a:stretch>
        </p:blipFill>
        <p:spPr>
          <a:xfrm>
            <a:off x="675861" y="4017839"/>
            <a:ext cx="4094922" cy="2686050"/>
          </a:xfrm>
          <a:prstGeom prst="rect">
            <a:avLst/>
          </a:prstGeom>
        </p:spPr>
      </p:pic>
      <p:pic>
        <p:nvPicPr>
          <p:cNvPr id="7" name="Picture 6">
            <a:extLst>
              <a:ext uri="{FF2B5EF4-FFF2-40B4-BE49-F238E27FC236}">
                <a16:creationId xmlns:a16="http://schemas.microsoft.com/office/drawing/2014/main" id="{42BB50A9-92C7-46DB-A633-DCED951D83A9}"/>
              </a:ext>
            </a:extLst>
          </p:cNvPr>
          <p:cNvPicPr>
            <a:picLocks noChangeAspect="1"/>
          </p:cNvPicPr>
          <p:nvPr/>
        </p:nvPicPr>
        <p:blipFill>
          <a:blip r:embed="rId4"/>
          <a:stretch>
            <a:fillRect/>
          </a:stretch>
        </p:blipFill>
        <p:spPr>
          <a:xfrm>
            <a:off x="5493461" y="3336112"/>
            <a:ext cx="6385187" cy="3460463"/>
          </a:xfrm>
          <a:prstGeom prst="rect">
            <a:avLst/>
          </a:prstGeom>
        </p:spPr>
      </p:pic>
    </p:spTree>
    <p:extLst>
      <p:ext uri="{BB962C8B-B14F-4D97-AF65-F5344CB8AC3E}">
        <p14:creationId xmlns:p14="http://schemas.microsoft.com/office/powerpoint/2010/main" val="3776483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Key Positive/Negative words</a:t>
            </a:r>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79" y="849216"/>
            <a:ext cx="11978639" cy="6008784"/>
          </a:xfrm>
        </p:spPr>
        <p:txBody>
          <a:bodyPr>
            <a:normAutofit/>
          </a:bodyPr>
          <a:lstStyle/>
          <a:p>
            <a:r>
              <a:rPr lang="en-US" sz="2000" dirty="0"/>
              <a:t>To classify the words in review text based on sentiment, that is, into Positive or Negative, we used </a:t>
            </a:r>
            <a:r>
              <a:rPr lang="en-US" sz="2000" dirty="0" err="1"/>
              <a:t>TextBlob’s</a:t>
            </a:r>
            <a:r>
              <a:rPr lang="en-US" sz="2000" dirty="0"/>
              <a:t> sentiment polarity scorer.</a:t>
            </a:r>
          </a:p>
          <a:p>
            <a:r>
              <a:rPr lang="en-US" sz="2000" dirty="0"/>
              <a:t>For this exercise the data cleaning was done for special characters, numbers etc..</a:t>
            </a:r>
          </a:p>
          <a:p>
            <a:r>
              <a:rPr lang="en-US" sz="2000" dirty="0"/>
              <a:t>Also, tokenization, removal of stop words or lemmatization was done.</a:t>
            </a:r>
          </a:p>
          <a:p>
            <a:r>
              <a:rPr lang="en-US" sz="2000" dirty="0"/>
              <a:t>Following rule was followed for categorizing the reviews into Positive, Negative or Neutral categories:</a:t>
            </a:r>
          </a:p>
          <a:p>
            <a:endParaRPr lang="en-US" sz="2000" dirty="0"/>
          </a:p>
          <a:p>
            <a:endParaRPr lang="en-US" sz="2000" dirty="0"/>
          </a:p>
          <a:p>
            <a:endParaRPr lang="en-US" sz="2000" dirty="0"/>
          </a:p>
          <a:p>
            <a:endParaRPr lang="en-US" sz="2000" dirty="0"/>
          </a:p>
          <a:p>
            <a:r>
              <a:rPr lang="en-US" sz="2000" dirty="0"/>
              <a:t>After the tokenization and lemmatization, we created a DTM with </a:t>
            </a:r>
            <a:r>
              <a:rPr lang="en-US" sz="2000" dirty="0" err="1"/>
              <a:t>CountVectorized</a:t>
            </a:r>
            <a:r>
              <a:rPr lang="en-US" sz="2000" dirty="0"/>
              <a:t> and used the terms to process them for negative or positive words.</a:t>
            </a:r>
          </a:p>
        </p:txBody>
      </p:sp>
      <p:pic>
        <p:nvPicPr>
          <p:cNvPr id="8" name="Picture 7">
            <a:extLst>
              <a:ext uri="{FF2B5EF4-FFF2-40B4-BE49-F238E27FC236}">
                <a16:creationId xmlns:a16="http://schemas.microsoft.com/office/drawing/2014/main" id="{8AB47260-5DFF-4156-A8C2-932C81E78666}"/>
              </a:ext>
            </a:extLst>
          </p:cNvPr>
          <p:cNvPicPr>
            <a:picLocks noChangeAspect="1"/>
          </p:cNvPicPr>
          <p:nvPr/>
        </p:nvPicPr>
        <p:blipFill>
          <a:blip r:embed="rId2"/>
          <a:stretch>
            <a:fillRect/>
          </a:stretch>
        </p:blipFill>
        <p:spPr>
          <a:xfrm>
            <a:off x="523461" y="2709862"/>
            <a:ext cx="5791200" cy="1438275"/>
          </a:xfrm>
          <a:prstGeom prst="rect">
            <a:avLst/>
          </a:prstGeom>
        </p:spPr>
      </p:pic>
    </p:spTree>
    <p:extLst>
      <p:ext uri="{BB962C8B-B14F-4D97-AF65-F5344CB8AC3E}">
        <p14:creationId xmlns:p14="http://schemas.microsoft.com/office/powerpoint/2010/main" val="3356245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Key Positive/Negative words</a:t>
            </a:r>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787791"/>
            <a:ext cx="11978639" cy="6008784"/>
          </a:xfrm>
        </p:spPr>
        <p:txBody>
          <a:bodyPr>
            <a:normAutofit/>
          </a:bodyPr>
          <a:lstStyle/>
          <a:p>
            <a:pPr marL="0" indent="0">
              <a:buNone/>
            </a:pPr>
            <a:endParaRPr lang="en-US" sz="2000" dirty="0"/>
          </a:p>
          <a:p>
            <a:endParaRPr lang="en-US" sz="2400" dirty="0"/>
          </a:p>
          <a:p>
            <a:endParaRPr lang="en-IN" sz="2400" dirty="0"/>
          </a:p>
        </p:txBody>
      </p:sp>
      <p:pic>
        <p:nvPicPr>
          <p:cNvPr id="4" name="Picture 3">
            <a:extLst>
              <a:ext uri="{FF2B5EF4-FFF2-40B4-BE49-F238E27FC236}">
                <a16:creationId xmlns:a16="http://schemas.microsoft.com/office/drawing/2014/main" id="{01FEBDAE-B8DC-4740-84C6-5F86175B4289}"/>
              </a:ext>
            </a:extLst>
          </p:cNvPr>
          <p:cNvPicPr>
            <a:picLocks noChangeAspect="1"/>
          </p:cNvPicPr>
          <p:nvPr/>
        </p:nvPicPr>
        <p:blipFill>
          <a:blip r:embed="rId2"/>
          <a:stretch>
            <a:fillRect/>
          </a:stretch>
        </p:blipFill>
        <p:spPr>
          <a:xfrm>
            <a:off x="106679" y="3559880"/>
            <a:ext cx="5989321" cy="3274889"/>
          </a:xfrm>
          <a:prstGeom prst="rect">
            <a:avLst/>
          </a:prstGeom>
        </p:spPr>
      </p:pic>
      <p:pic>
        <p:nvPicPr>
          <p:cNvPr id="7" name="Picture 6">
            <a:extLst>
              <a:ext uri="{FF2B5EF4-FFF2-40B4-BE49-F238E27FC236}">
                <a16:creationId xmlns:a16="http://schemas.microsoft.com/office/drawing/2014/main" id="{6B55CF53-B70B-4397-B7FB-3F3133987218}"/>
              </a:ext>
            </a:extLst>
          </p:cNvPr>
          <p:cNvPicPr>
            <a:picLocks noChangeAspect="1"/>
          </p:cNvPicPr>
          <p:nvPr/>
        </p:nvPicPr>
        <p:blipFill>
          <a:blip r:embed="rId3"/>
          <a:stretch>
            <a:fillRect/>
          </a:stretch>
        </p:blipFill>
        <p:spPr>
          <a:xfrm>
            <a:off x="5966460" y="3741915"/>
            <a:ext cx="6248399" cy="2834431"/>
          </a:xfrm>
          <a:prstGeom prst="rect">
            <a:avLst/>
          </a:prstGeom>
        </p:spPr>
      </p:pic>
      <p:pic>
        <p:nvPicPr>
          <p:cNvPr id="8" name="Picture 7">
            <a:extLst>
              <a:ext uri="{FF2B5EF4-FFF2-40B4-BE49-F238E27FC236}">
                <a16:creationId xmlns:a16="http://schemas.microsoft.com/office/drawing/2014/main" id="{42A80DD3-98C3-4C5B-9105-80681C61FBB6}"/>
              </a:ext>
            </a:extLst>
          </p:cNvPr>
          <p:cNvPicPr>
            <a:picLocks noChangeAspect="1"/>
          </p:cNvPicPr>
          <p:nvPr/>
        </p:nvPicPr>
        <p:blipFill>
          <a:blip r:embed="rId4"/>
          <a:stretch>
            <a:fillRect/>
          </a:stretch>
        </p:blipFill>
        <p:spPr>
          <a:xfrm>
            <a:off x="173269" y="787791"/>
            <a:ext cx="5658017" cy="2797920"/>
          </a:xfrm>
          <a:prstGeom prst="rect">
            <a:avLst/>
          </a:prstGeom>
        </p:spPr>
      </p:pic>
      <p:pic>
        <p:nvPicPr>
          <p:cNvPr id="9" name="Picture 8">
            <a:extLst>
              <a:ext uri="{FF2B5EF4-FFF2-40B4-BE49-F238E27FC236}">
                <a16:creationId xmlns:a16="http://schemas.microsoft.com/office/drawing/2014/main" id="{2DBF6C1E-0C69-4AA6-9B66-9FF9FEA9FF84}"/>
              </a:ext>
            </a:extLst>
          </p:cNvPr>
          <p:cNvPicPr>
            <a:picLocks noChangeAspect="1"/>
          </p:cNvPicPr>
          <p:nvPr/>
        </p:nvPicPr>
        <p:blipFill>
          <a:blip r:embed="rId5"/>
          <a:stretch>
            <a:fillRect/>
          </a:stretch>
        </p:blipFill>
        <p:spPr>
          <a:xfrm>
            <a:off x="5966460" y="887262"/>
            <a:ext cx="6118858" cy="2634424"/>
          </a:xfrm>
          <a:prstGeom prst="rect">
            <a:avLst/>
          </a:prstGeom>
        </p:spPr>
      </p:pic>
    </p:spTree>
    <p:extLst>
      <p:ext uri="{BB962C8B-B14F-4D97-AF65-F5344CB8AC3E}">
        <p14:creationId xmlns:p14="http://schemas.microsoft.com/office/powerpoint/2010/main" val="2181758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Topic Modelling and Intent analysis</a:t>
            </a:r>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371724" y="901148"/>
            <a:ext cx="10839616" cy="5605670"/>
          </a:xfrm>
        </p:spPr>
        <p:txBody>
          <a:bodyPr>
            <a:normAutofit/>
          </a:bodyPr>
          <a:lstStyle/>
          <a:p>
            <a:r>
              <a:rPr lang="en-IN" sz="2000" dirty="0"/>
              <a:t>To identify key themes of the reviews/complaints, we utilized topic modelling and intent analysis with the following unsupervised learning algorithm techniques:</a:t>
            </a:r>
          </a:p>
          <a:p>
            <a:pPr marL="0" indent="0">
              <a:buNone/>
            </a:pPr>
            <a:r>
              <a:rPr lang="en-IN" sz="2000" dirty="0"/>
              <a:t>	Topic modelling with </a:t>
            </a:r>
            <a:r>
              <a:rPr lang="en-US" sz="2000" dirty="0" err="1"/>
              <a:t>Gensim’s</a:t>
            </a:r>
            <a:r>
              <a:rPr lang="en-US" sz="2000" dirty="0"/>
              <a:t> LDA </a:t>
            </a:r>
            <a:endParaRPr lang="en-IN" sz="2000" dirty="0"/>
          </a:p>
          <a:p>
            <a:pPr marL="0" indent="0">
              <a:buNone/>
            </a:pPr>
            <a:r>
              <a:rPr lang="en-IN" sz="2000" dirty="0"/>
              <a:t>	Segmentation using </a:t>
            </a:r>
            <a:r>
              <a:rPr lang="en-IN" sz="2000" dirty="0" err="1"/>
              <a:t>Kmeans</a:t>
            </a:r>
            <a:r>
              <a:rPr lang="en-IN" sz="2000" dirty="0"/>
              <a:t> clustering.</a:t>
            </a:r>
          </a:p>
          <a:p>
            <a:r>
              <a:rPr lang="en-US" sz="2000" dirty="0"/>
              <a:t>With Topic modelling we aim to automatically discover the hidden thematic structure in our corpus of text documents i.e.. Review text by classifying terms into topics, this is also called soft clustering.</a:t>
            </a:r>
            <a:endParaRPr lang="en-IN" sz="2000" dirty="0"/>
          </a:p>
          <a:p>
            <a:r>
              <a:rPr lang="en-IN" sz="2000" dirty="0"/>
              <a:t>The </a:t>
            </a:r>
            <a:r>
              <a:rPr lang="en-US" sz="2000" dirty="0" err="1"/>
              <a:t>Gensim’s</a:t>
            </a:r>
            <a:r>
              <a:rPr lang="en-US" sz="2000" dirty="0"/>
              <a:t> LDA</a:t>
            </a:r>
            <a:r>
              <a:rPr lang="en-IN" sz="2000" dirty="0"/>
              <a:t> technique give us a </a:t>
            </a:r>
            <a:r>
              <a:rPr lang="en-US" sz="2000" dirty="0"/>
              <a:t>list of topics, each represented as a list of term along with the weights for the terms as well.</a:t>
            </a:r>
          </a:p>
          <a:p>
            <a:r>
              <a:rPr lang="en-US" sz="2000" dirty="0"/>
              <a:t>With </a:t>
            </a:r>
            <a:r>
              <a:rPr lang="en-US" sz="2000" dirty="0" err="1"/>
              <a:t>Kmeans</a:t>
            </a:r>
            <a:r>
              <a:rPr lang="en-US" sz="2000" dirty="0"/>
              <a:t>, we are trying to segment the documents based on similarity i.e. classifying them into clusters. The cluster would yield top terms which could be used for identifying the themes of reviews and complaints.</a:t>
            </a:r>
          </a:p>
          <a:p>
            <a:r>
              <a:rPr lang="en-US" sz="2000" dirty="0"/>
              <a:t>For this exercise the data cleaning was done for special characters, numbers etc..</a:t>
            </a:r>
          </a:p>
          <a:p>
            <a:r>
              <a:rPr lang="en-US" sz="2000" dirty="0"/>
              <a:t>Also, tokenization, removal of stop words or lemmatization was done.</a:t>
            </a:r>
          </a:p>
          <a:p>
            <a:r>
              <a:rPr lang="en-IN" sz="2000" dirty="0"/>
              <a:t>All the techniques were used with TFIDF matrix.</a:t>
            </a:r>
          </a:p>
          <a:p>
            <a:endParaRPr lang="en-US" sz="2000" dirty="0"/>
          </a:p>
          <a:p>
            <a:pPr marL="0" indent="0">
              <a:buNone/>
            </a:pPr>
            <a:endParaRPr lang="en-US" sz="2000" dirty="0"/>
          </a:p>
          <a:p>
            <a:pPr marL="0" indent="0">
              <a:buNone/>
            </a:pPr>
            <a:endParaRPr lang="en-IN" sz="2000" dirty="0"/>
          </a:p>
        </p:txBody>
      </p:sp>
    </p:spTree>
    <p:extLst>
      <p:ext uri="{BB962C8B-B14F-4D97-AF65-F5344CB8AC3E}">
        <p14:creationId xmlns:p14="http://schemas.microsoft.com/office/powerpoint/2010/main" val="2975463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Topic modelling with </a:t>
            </a:r>
            <a:r>
              <a:rPr lang="en-US" dirty="0" err="1"/>
              <a:t>Gensim’s</a:t>
            </a:r>
            <a:r>
              <a:rPr lang="en-US" dirty="0"/>
              <a:t> LDA</a:t>
            </a:r>
            <a:endParaRPr lang="en-IN" dirty="0"/>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901148"/>
            <a:ext cx="11978639" cy="5802742"/>
          </a:xfrm>
        </p:spPr>
        <p:txBody>
          <a:bodyPr>
            <a:normAutofit/>
          </a:bodyPr>
          <a:lstStyle/>
          <a:p>
            <a:r>
              <a:rPr lang="en-IN" sz="2000" dirty="0"/>
              <a:t>We analysed the nature of jobs by using the </a:t>
            </a:r>
            <a:r>
              <a:rPr lang="en-IN" sz="2000" dirty="0" err="1"/>
              <a:t>Gensim’s</a:t>
            </a:r>
            <a:r>
              <a:rPr lang="en-IN" sz="2000" dirty="0"/>
              <a:t> </a:t>
            </a:r>
            <a:r>
              <a:rPr lang="en-IN" sz="2000" dirty="0" err="1"/>
              <a:t>LdaModel</a:t>
            </a:r>
            <a:r>
              <a:rPr lang="en-IN" sz="2000" dirty="0"/>
              <a:t> class to execute the unsupervised learning technique of Latent Dirichlet Allocation(LDA) on the </a:t>
            </a:r>
            <a:r>
              <a:rPr lang="en-US" sz="2000" dirty="0"/>
              <a:t>‘Reviews’</a:t>
            </a:r>
            <a:r>
              <a:rPr lang="en-IN" sz="2000" dirty="0"/>
              <a:t> data column. </a:t>
            </a:r>
          </a:p>
          <a:p>
            <a:r>
              <a:rPr lang="en-US" sz="2000" dirty="0"/>
              <a:t>With Topic modelling we aim to automatically discover the hidden thematic structure in our corpus of text documents i.e.. Reviews text, in our case, by classifying terms into topics, this is also called soft clustering.</a:t>
            </a:r>
            <a:endParaRPr lang="en-IN" sz="2000" dirty="0"/>
          </a:p>
          <a:p>
            <a:r>
              <a:rPr lang="en-IN" sz="2000" dirty="0"/>
              <a:t>The </a:t>
            </a:r>
            <a:r>
              <a:rPr lang="en-US" sz="2000" dirty="0" err="1"/>
              <a:t>Gensim’s</a:t>
            </a:r>
            <a:r>
              <a:rPr lang="en-US" sz="2000" dirty="0"/>
              <a:t> LDA</a:t>
            </a:r>
            <a:r>
              <a:rPr lang="en-IN" sz="2000" dirty="0"/>
              <a:t> technique give us a </a:t>
            </a:r>
            <a:r>
              <a:rPr lang="en-US" sz="2000" dirty="0"/>
              <a:t>list of topics, each represented as a list of terms along with the weights for the terms as well.</a:t>
            </a:r>
          </a:p>
          <a:p>
            <a:r>
              <a:rPr lang="en-US" sz="2000" dirty="0"/>
              <a:t>For this exercise the data cleaning was done for special characters, numbers etc..</a:t>
            </a:r>
          </a:p>
          <a:p>
            <a:r>
              <a:rPr lang="en-US" sz="2000" dirty="0"/>
              <a:t>Also, tokenization, removal of stop words or lemmatization was done.</a:t>
            </a:r>
          </a:p>
          <a:p>
            <a:r>
              <a:rPr lang="en-US" sz="2000" dirty="0"/>
              <a:t>Lemmatization was done with POS tagging and restricting the words to NOUN, ADVERB, ADJECTIVE and VERB.</a:t>
            </a:r>
          </a:p>
          <a:p>
            <a:r>
              <a:rPr lang="en-US" sz="2000" dirty="0"/>
              <a:t>After Lemmatization if a word was a two letter word, then was removed. </a:t>
            </a:r>
          </a:p>
          <a:p>
            <a:pPr marL="0" indent="0">
              <a:buNone/>
            </a:pPr>
            <a:r>
              <a:rPr lang="en-US" sz="2000" dirty="0"/>
              <a:t>	Ex. Went </a:t>
            </a:r>
            <a:r>
              <a:rPr lang="en-US" sz="2000" dirty="0">
                <a:sym typeface="Wingdings" panose="05000000000000000000" pitchFamily="2" charset="2"/>
              </a:rPr>
              <a:t> go , go was removed</a:t>
            </a:r>
          </a:p>
          <a:p>
            <a:r>
              <a:rPr lang="en-US" sz="2000" dirty="0">
                <a:sym typeface="Wingdings" panose="05000000000000000000" pitchFamily="2" charset="2"/>
              </a:rPr>
              <a:t>Spacy library was used to perform Named Entity Recognition to filter out the person names like ‘Kirk’, ‘James’ etc.. Entity name ‘PERSON’ was used to identify names within the corpus.</a:t>
            </a:r>
            <a:endParaRPr lang="en-US" sz="2000" dirty="0"/>
          </a:p>
          <a:p>
            <a:r>
              <a:rPr lang="en-IN" sz="2000" dirty="0"/>
              <a:t>We built 4, 5, 6, 7 and 8 topic LDA models and qualitatively analysed the results. </a:t>
            </a:r>
          </a:p>
          <a:p>
            <a:r>
              <a:rPr lang="en-IN" sz="2000" b="1" dirty="0"/>
              <a:t>We chose the 5 topic model </a:t>
            </a:r>
            <a:r>
              <a:rPr lang="en-IN" sz="2000" dirty="0"/>
              <a:t>as it gave the best interpretability and looking at </a:t>
            </a:r>
            <a:r>
              <a:rPr lang="en-IN" sz="2000" dirty="0" err="1"/>
              <a:t>pyLDAvis</a:t>
            </a:r>
            <a:r>
              <a:rPr lang="en-IN" sz="2000" dirty="0"/>
              <a:t> outputs, the 5 topics gave a the least overlap.</a:t>
            </a:r>
          </a:p>
        </p:txBody>
      </p:sp>
    </p:spTree>
    <p:extLst>
      <p:ext uri="{BB962C8B-B14F-4D97-AF65-F5344CB8AC3E}">
        <p14:creationId xmlns:p14="http://schemas.microsoft.com/office/powerpoint/2010/main" val="1946600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Topic modelling with </a:t>
            </a:r>
            <a:r>
              <a:rPr lang="en-US" dirty="0" err="1"/>
              <a:t>Gensim’s</a:t>
            </a:r>
            <a:r>
              <a:rPr lang="en-US" dirty="0"/>
              <a:t> LDA</a:t>
            </a:r>
            <a:endParaRPr lang="en-IN" dirty="0"/>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79" y="901148"/>
            <a:ext cx="11978640" cy="519689"/>
          </a:xfrm>
        </p:spPr>
        <p:txBody>
          <a:bodyPr>
            <a:normAutofit fontScale="92500" lnSpcReduction="20000"/>
          </a:bodyPr>
          <a:lstStyle/>
          <a:p>
            <a:pPr marL="0" indent="0">
              <a:buNone/>
            </a:pPr>
            <a:r>
              <a:rPr lang="en-IN" sz="2000" dirty="0" err="1"/>
              <a:t>pyLDA</a:t>
            </a:r>
            <a:r>
              <a:rPr lang="en-IN" sz="2000" dirty="0"/>
              <a:t> visualization for 5 topics model gave least (topics 1 and 5 have a slight ) overlap – which is good. Topic numbers in </a:t>
            </a:r>
            <a:r>
              <a:rPr lang="en-IN" sz="2000" dirty="0" err="1"/>
              <a:t>pyLDAvis</a:t>
            </a:r>
            <a:r>
              <a:rPr lang="en-IN" sz="2000" dirty="0"/>
              <a:t> start from topic no. from LDA model + 1.</a:t>
            </a:r>
          </a:p>
          <a:p>
            <a:endParaRPr lang="en-US" sz="2000" dirty="0"/>
          </a:p>
        </p:txBody>
      </p:sp>
      <p:pic>
        <p:nvPicPr>
          <p:cNvPr id="4" name="Picture 3">
            <a:extLst>
              <a:ext uri="{FF2B5EF4-FFF2-40B4-BE49-F238E27FC236}">
                <a16:creationId xmlns:a16="http://schemas.microsoft.com/office/drawing/2014/main" id="{8292421C-4CEA-4BF9-829A-66D3608E1154}"/>
              </a:ext>
            </a:extLst>
          </p:cNvPr>
          <p:cNvPicPr>
            <a:picLocks noChangeAspect="1"/>
          </p:cNvPicPr>
          <p:nvPr/>
        </p:nvPicPr>
        <p:blipFill>
          <a:blip r:embed="rId2"/>
          <a:stretch>
            <a:fillRect/>
          </a:stretch>
        </p:blipFill>
        <p:spPr>
          <a:xfrm>
            <a:off x="838199" y="1548262"/>
            <a:ext cx="10064263" cy="5282775"/>
          </a:xfrm>
          <a:prstGeom prst="rect">
            <a:avLst/>
          </a:prstGeom>
        </p:spPr>
      </p:pic>
    </p:spTree>
    <p:extLst>
      <p:ext uri="{BB962C8B-B14F-4D97-AF65-F5344CB8AC3E}">
        <p14:creationId xmlns:p14="http://schemas.microsoft.com/office/powerpoint/2010/main" val="659886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Topic modelling with </a:t>
            </a:r>
            <a:r>
              <a:rPr lang="en-US" dirty="0" err="1"/>
              <a:t>Gensim’s</a:t>
            </a:r>
            <a:r>
              <a:rPr lang="en-US" dirty="0"/>
              <a:t> LDA</a:t>
            </a:r>
            <a:endParaRPr lang="en-IN" dirty="0"/>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901148"/>
            <a:ext cx="11978639" cy="5802742"/>
          </a:xfrm>
        </p:spPr>
        <p:txBody>
          <a:bodyPr>
            <a:normAutofit/>
          </a:bodyPr>
          <a:lstStyle/>
          <a:p>
            <a:r>
              <a:rPr lang="en-US" sz="2000" dirty="0"/>
              <a:t>Result of topic modelling:</a:t>
            </a:r>
          </a:p>
        </p:txBody>
      </p:sp>
      <p:pic>
        <p:nvPicPr>
          <p:cNvPr id="6" name="Picture 5">
            <a:extLst>
              <a:ext uri="{FF2B5EF4-FFF2-40B4-BE49-F238E27FC236}">
                <a16:creationId xmlns:a16="http://schemas.microsoft.com/office/drawing/2014/main" id="{38243185-81AC-4EA3-A085-E8593CFFBC43}"/>
              </a:ext>
            </a:extLst>
          </p:cNvPr>
          <p:cNvPicPr>
            <a:picLocks noChangeAspect="1"/>
          </p:cNvPicPr>
          <p:nvPr/>
        </p:nvPicPr>
        <p:blipFill>
          <a:blip r:embed="rId2"/>
          <a:stretch>
            <a:fillRect/>
          </a:stretch>
        </p:blipFill>
        <p:spPr>
          <a:xfrm>
            <a:off x="379550" y="1263718"/>
            <a:ext cx="10372725" cy="1362075"/>
          </a:xfrm>
          <a:prstGeom prst="rect">
            <a:avLst/>
          </a:prstGeom>
        </p:spPr>
      </p:pic>
      <p:pic>
        <p:nvPicPr>
          <p:cNvPr id="7" name="Picture 6">
            <a:extLst>
              <a:ext uri="{FF2B5EF4-FFF2-40B4-BE49-F238E27FC236}">
                <a16:creationId xmlns:a16="http://schemas.microsoft.com/office/drawing/2014/main" id="{7A04BEDA-246F-4CE2-9D1A-BF3B88A1B3F4}"/>
              </a:ext>
            </a:extLst>
          </p:cNvPr>
          <p:cNvPicPr>
            <a:picLocks noChangeAspect="1"/>
          </p:cNvPicPr>
          <p:nvPr/>
        </p:nvPicPr>
        <p:blipFill>
          <a:blip r:embed="rId3"/>
          <a:stretch>
            <a:fillRect/>
          </a:stretch>
        </p:blipFill>
        <p:spPr>
          <a:xfrm>
            <a:off x="541681" y="2988363"/>
            <a:ext cx="5554317" cy="3279915"/>
          </a:xfrm>
          <a:prstGeom prst="rect">
            <a:avLst/>
          </a:prstGeom>
        </p:spPr>
      </p:pic>
      <p:pic>
        <p:nvPicPr>
          <p:cNvPr id="8" name="Picture 7">
            <a:extLst>
              <a:ext uri="{FF2B5EF4-FFF2-40B4-BE49-F238E27FC236}">
                <a16:creationId xmlns:a16="http://schemas.microsoft.com/office/drawing/2014/main" id="{1F3E9BA7-5566-441A-A5B7-AC787048B496}"/>
              </a:ext>
            </a:extLst>
          </p:cNvPr>
          <p:cNvPicPr>
            <a:picLocks noChangeAspect="1"/>
          </p:cNvPicPr>
          <p:nvPr/>
        </p:nvPicPr>
        <p:blipFill>
          <a:blip r:embed="rId4"/>
          <a:stretch>
            <a:fillRect/>
          </a:stretch>
        </p:blipFill>
        <p:spPr>
          <a:xfrm>
            <a:off x="6258136" y="2643340"/>
            <a:ext cx="4494140" cy="3990975"/>
          </a:xfrm>
          <a:prstGeom prst="rect">
            <a:avLst/>
          </a:prstGeom>
        </p:spPr>
      </p:pic>
    </p:spTree>
    <p:extLst>
      <p:ext uri="{BB962C8B-B14F-4D97-AF65-F5344CB8AC3E}">
        <p14:creationId xmlns:p14="http://schemas.microsoft.com/office/powerpoint/2010/main" val="2724104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K-Means Clustering</a:t>
            </a:r>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914399"/>
            <a:ext cx="11978639" cy="5882175"/>
          </a:xfrm>
        </p:spPr>
        <p:txBody>
          <a:bodyPr>
            <a:normAutofit/>
          </a:bodyPr>
          <a:lstStyle/>
          <a:p>
            <a:r>
              <a:rPr lang="en-IN" sz="2000" dirty="0"/>
              <a:t>To understand the global dominant theme in the documents, we performed K-Means segmentation using the ‘Reviews’ column.</a:t>
            </a:r>
          </a:p>
          <a:p>
            <a:r>
              <a:rPr lang="en-IN" sz="2000" dirty="0"/>
              <a:t>This is a unsupervised learning technique which tries to classify documents into topics based on Euclidian distance.</a:t>
            </a:r>
          </a:p>
          <a:p>
            <a:r>
              <a:rPr lang="en-IN" sz="2000" dirty="0"/>
              <a:t>The data from ‘Reviews’ column was pre-processed, including lemmatization, name removal etc., as has been described earlier.</a:t>
            </a:r>
          </a:p>
          <a:p>
            <a:r>
              <a:rPr lang="en-IN" sz="2000" dirty="0"/>
              <a:t>Based on clear distinctions within the clusters, interpretability and distribution within the clusters, we chose the K=5 as the final solution although the Silhouette score was low compared to other cluster solution.</a:t>
            </a:r>
          </a:p>
        </p:txBody>
      </p:sp>
      <p:pic>
        <p:nvPicPr>
          <p:cNvPr id="8" name="Picture 7">
            <a:extLst>
              <a:ext uri="{FF2B5EF4-FFF2-40B4-BE49-F238E27FC236}">
                <a16:creationId xmlns:a16="http://schemas.microsoft.com/office/drawing/2014/main" id="{222BCE29-97A6-4237-ABC4-1F4E6F088E14}"/>
              </a:ext>
            </a:extLst>
          </p:cNvPr>
          <p:cNvPicPr>
            <a:picLocks noChangeAspect="1"/>
          </p:cNvPicPr>
          <p:nvPr/>
        </p:nvPicPr>
        <p:blipFill>
          <a:blip r:embed="rId2"/>
          <a:stretch>
            <a:fillRect/>
          </a:stretch>
        </p:blipFill>
        <p:spPr>
          <a:xfrm>
            <a:off x="4669736" y="3864585"/>
            <a:ext cx="5057359" cy="2931989"/>
          </a:xfrm>
          <a:prstGeom prst="rect">
            <a:avLst/>
          </a:prstGeom>
        </p:spPr>
      </p:pic>
      <p:pic>
        <p:nvPicPr>
          <p:cNvPr id="9" name="Picture 8">
            <a:extLst>
              <a:ext uri="{FF2B5EF4-FFF2-40B4-BE49-F238E27FC236}">
                <a16:creationId xmlns:a16="http://schemas.microsoft.com/office/drawing/2014/main" id="{85FFD82F-C80A-4AA2-BA5B-42C63542CA73}"/>
              </a:ext>
            </a:extLst>
          </p:cNvPr>
          <p:cNvPicPr>
            <a:picLocks noChangeAspect="1"/>
          </p:cNvPicPr>
          <p:nvPr/>
        </p:nvPicPr>
        <p:blipFill>
          <a:blip r:embed="rId3"/>
          <a:stretch>
            <a:fillRect/>
          </a:stretch>
        </p:blipFill>
        <p:spPr>
          <a:xfrm>
            <a:off x="1537253" y="4152043"/>
            <a:ext cx="2670313" cy="2171701"/>
          </a:xfrm>
          <a:prstGeom prst="rect">
            <a:avLst/>
          </a:prstGeom>
        </p:spPr>
      </p:pic>
    </p:spTree>
    <p:extLst>
      <p:ext uri="{BB962C8B-B14F-4D97-AF65-F5344CB8AC3E}">
        <p14:creationId xmlns:p14="http://schemas.microsoft.com/office/powerpoint/2010/main" val="2446311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K-Means Clustering</a:t>
            </a:r>
          </a:p>
        </p:txBody>
      </p:sp>
      <p:pic>
        <p:nvPicPr>
          <p:cNvPr id="5" name="Picture 4">
            <a:extLst>
              <a:ext uri="{FF2B5EF4-FFF2-40B4-BE49-F238E27FC236}">
                <a16:creationId xmlns:a16="http://schemas.microsoft.com/office/drawing/2014/main" id="{DE9B8377-6287-4EBF-AF03-D7DA3968385A}"/>
              </a:ext>
            </a:extLst>
          </p:cNvPr>
          <p:cNvPicPr>
            <a:picLocks noChangeAspect="1"/>
          </p:cNvPicPr>
          <p:nvPr/>
        </p:nvPicPr>
        <p:blipFill>
          <a:blip r:embed="rId2"/>
          <a:stretch>
            <a:fillRect/>
          </a:stretch>
        </p:blipFill>
        <p:spPr>
          <a:xfrm>
            <a:off x="5364800" y="3126669"/>
            <a:ext cx="4839374" cy="3731331"/>
          </a:xfrm>
          <a:prstGeom prst="rect">
            <a:avLst/>
          </a:prstGeom>
        </p:spPr>
      </p:pic>
      <p:sp>
        <p:nvSpPr>
          <p:cNvPr id="9" name="Rectangle 8">
            <a:extLst>
              <a:ext uri="{FF2B5EF4-FFF2-40B4-BE49-F238E27FC236}">
                <a16:creationId xmlns:a16="http://schemas.microsoft.com/office/drawing/2014/main" id="{3D078B6B-55F2-48C7-86CA-DCA0D166B3BC}"/>
              </a:ext>
            </a:extLst>
          </p:cNvPr>
          <p:cNvSpPr/>
          <p:nvPr/>
        </p:nvSpPr>
        <p:spPr>
          <a:xfrm>
            <a:off x="272498" y="935131"/>
            <a:ext cx="9931676" cy="369332"/>
          </a:xfrm>
          <a:prstGeom prst="rect">
            <a:avLst/>
          </a:prstGeom>
        </p:spPr>
        <p:txBody>
          <a:bodyPr wrap="square">
            <a:spAutoFit/>
          </a:bodyPr>
          <a:lstStyle/>
          <a:p>
            <a:r>
              <a:rPr lang="en-IN" dirty="0"/>
              <a:t>We calculated the top terms in the cluster solutions by calculating the proximity to the cluster centroids. </a:t>
            </a:r>
          </a:p>
        </p:txBody>
      </p:sp>
      <p:pic>
        <p:nvPicPr>
          <p:cNvPr id="10" name="Picture 9">
            <a:extLst>
              <a:ext uri="{FF2B5EF4-FFF2-40B4-BE49-F238E27FC236}">
                <a16:creationId xmlns:a16="http://schemas.microsoft.com/office/drawing/2014/main" id="{5FE9D187-9970-4AEA-8541-6FFACCE74DF6}"/>
              </a:ext>
            </a:extLst>
          </p:cNvPr>
          <p:cNvPicPr>
            <a:picLocks noChangeAspect="1"/>
          </p:cNvPicPr>
          <p:nvPr/>
        </p:nvPicPr>
        <p:blipFill>
          <a:blip r:embed="rId3"/>
          <a:stretch>
            <a:fillRect/>
          </a:stretch>
        </p:blipFill>
        <p:spPr>
          <a:xfrm>
            <a:off x="436494" y="1292940"/>
            <a:ext cx="10906539" cy="1839949"/>
          </a:xfrm>
          <a:prstGeom prst="rect">
            <a:avLst/>
          </a:prstGeom>
        </p:spPr>
      </p:pic>
      <p:pic>
        <p:nvPicPr>
          <p:cNvPr id="13" name="Picture 12">
            <a:extLst>
              <a:ext uri="{FF2B5EF4-FFF2-40B4-BE49-F238E27FC236}">
                <a16:creationId xmlns:a16="http://schemas.microsoft.com/office/drawing/2014/main" id="{20A481B2-02A4-464D-AFE8-18B579CEB613}"/>
              </a:ext>
            </a:extLst>
          </p:cNvPr>
          <p:cNvPicPr>
            <a:picLocks noChangeAspect="1"/>
          </p:cNvPicPr>
          <p:nvPr/>
        </p:nvPicPr>
        <p:blipFill>
          <a:blip r:embed="rId4"/>
          <a:stretch>
            <a:fillRect/>
          </a:stretch>
        </p:blipFill>
        <p:spPr>
          <a:xfrm>
            <a:off x="525427" y="3892925"/>
            <a:ext cx="4839373" cy="2029943"/>
          </a:xfrm>
          <a:prstGeom prst="rect">
            <a:avLst/>
          </a:prstGeom>
        </p:spPr>
      </p:pic>
    </p:spTree>
    <p:extLst>
      <p:ext uri="{BB962C8B-B14F-4D97-AF65-F5344CB8AC3E}">
        <p14:creationId xmlns:p14="http://schemas.microsoft.com/office/powerpoint/2010/main" val="2122160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Agenda</a:t>
            </a:r>
          </a:p>
        </p:txBody>
      </p:sp>
      <p:sp>
        <p:nvSpPr>
          <p:cNvPr id="5" name="TextBox 4">
            <a:extLst>
              <a:ext uri="{FF2B5EF4-FFF2-40B4-BE49-F238E27FC236}">
                <a16:creationId xmlns:a16="http://schemas.microsoft.com/office/drawing/2014/main" id="{CE796A0A-5282-4E14-93F4-DC441FF86C0F}"/>
              </a:ext>
            </a:extLst>
          </p:cNvPr>
          <p:cNvSpPr txBox="1"/>
          <p:nvPr/>
        </p:nvSpPr>
        <p:spPr>
          <a:xfrm>
            <a:off x="219221" y="872197"/>
            <a:ext cx="10958733" cy="5478423"/>
          </a:xfrm>
          <a:prstGeom prst="rect">
            <a:avLst/>
          </a:prstGeom>
          <a:noFill/>
        </p:spPr>
        <p:txBody>
          <a:bodyPr wrap="square" rtlCol="0">
            <a:spAutoFit/>
          </a:bodyPr>
          <a:lstStyle/>
          <a:p>
            <a:pPr marL="457200" indent="-457200" algn="just">
              <a:lnSpc>
                <a:spcPct val="150000"/>
              </a:lnSpc>
              <a:buFont typeface="+mj-lt"/>
              <a:buAutoNum type="arabicPeriod"/>
            </a:pPr>
            <a:r>
              <a:rPr lang="en-IN" sz="2000" dirty="0"/>
              <a:t>Business context and objective </a:t>
            </a:r>
          </a:p>
          <a:p>
            <a:pPr marL="457200" indent="-457200" algn="just">
              <a:lnSpc>
                <a:spcPct val="150000"/>
              </a:lnSpc>
              <a:buFont typeface="+mj-lt"/>
              <a:buAutoNum type="arabicPeriod"/>
            </a:pPr>
            <a:r>
              <a:rPr lang="en-IN" sz="2000" dirty="0"/>
              <a:t>Data understanding and audit</a:t>
            </a:r>
          </a:p>
          <a:p>
            <a:pPr marL="457200" indent="-457200" algn="just">
              <a:lnSpc>
                <a:spcPct val="150000"/>
              </a:lnSpc>
              <a:buFont typeface="+mj-lt"/>
              <a:buAutoNum type="arabicPeriod"/>
            </a:pPr>
            <a:r>
              <a:rPr lang="en-IN" sz="2000" dirty="0"/>
              <a:t>Exploratory Analysis</a:t>
            </a:r>
          </a:p>
          <a:p>
            <a:pPr marL="457200" indent="-457200" algn="just">
              <a:lnSpc>
                <a:spcPct val="150000"/>
              </a:lnSpc>
              <a:buFont typeface="+mj-lt"/>
              <a:buAutoNum type="arabicPeriod"/>
            </a:pPr>
            <a:r>
              <a:rPr lang="en-IN" sz="2000" dirty="0"/>
              <a:t>Data pre-processing</a:t>
            </a:r>
          </a:p>
          <a:p>
            <a:pPr marL="457200" indent="-457200" algn="just">
              <a:lnSpc>
                <a:spcPct val="150000"/>
              </a:lnSpc>
              <a:buFont typeface="+mj-lt"/>
              <a:buAutoNum type="arabicPeriod"/>
            </a:pPr>
            <a:r>
              <a:rPr lang="en-IN" sz="2000" dirty="0"/>
              <a:t>Classification into Positive/Negative/Neutral</a:t>
            </a:r>
          </a:p>
          <a:p>
            <a:pPr marL="457200" indent="-457200" algn="just">
              <a:lnSpc>
                <a:spcPct val="150000"/>
              </a:lnSpc>
              <a:buFont typeface="+mj-lt"/>
              <a:buAutoNum type="arabicPeriod"/>
            </a:pPr>
            <a:r>
              <a:rPr lang="en-IN" sz="2000" dirty="0"/>
              <a:t>Predicting star ratings using reviews</a:t>
            </a:r>
          </a:p>
          <a:p>
            <a:pPr marL="457200" indent="-457200" algn="just">
              <a:lnSpc>
                <a:spcPct val="150000"/>
              </a:lnSpc>
              <a:buFont typeface="+mj-lt"/>
              <a:buAutoNum type="arabicPeriod"/>
            </a:pPr>
            <a:r>
              <a:rPr lang="en-IN" sz="2000" dirty="0"/>
              <a:t>Key Positive/Negative words</a:t>
            </a:r>
          </a:p>
          <a:p>
            <a:pPr marL="914400" lvl="1" indent="-457200" algn="just">
              <a:lnSpc>
                <a:spcPct val="150000"/>
              </a:lnSpc>
              <a:buFont typeface="+mj-lt"/>
              <a:buAutoNum type="alphaLcParenR"/>
            </a:pPr>
            <a:r>
              <a:rPr lang="en-IN" sz="2000" dirty="0"/>
              <a:t>Topic Modelling and Intent analysis</a:t>
            </a:r>
          </a:p>
          <a:p>
            <a:pPr marL="914400" lvl="1" indent="-457200" algn="just">
              <a:lnSpc>
                <a:spcPct val="150000"/>
              </a:lnSpc>
              <a:buFont typeface="+mj-lt"/>
              <a:buAutoNum type="alphaLcParenR"/>
            </a:pPr>
            <a:r>
              <a:rPr lang="en-IN" sz="2000" dirty="0"/>
              <a:t>Topic modelling with </a:t>
            </a:r>
            <a:r>
              <a:rPr lang="en-US" sz="2000" dirty="0" err="1"/>
              <a:t>Gensim’s</a:t>
            </a:r>
            <a:r>
              <a:rPr lang="en-US" sz="2000" dirty="0"/>
              <a:t> LDA</a:t>
            </a:r>
          </a:p>
          <a:p>
            <a:pPr marL="457200" indent="-457200" algn="just">
              <a:lnSpc>
                <a:spcPct val="150000"/>
              </a:lnSpc>
              <a:buFont typeface="+mj-lt"/>
              <a:buAutoNum type="arabicPeriod" startAt="8"/>
            </a:pPr>
            <a:r>
              <a:rPr lang="en-IN" sz="2000" dirty="0"/>
              <a:t>K-Means Clustering</a:t>
            </a:r>
          </a:p>
          <a:p>
            <a:pPr marL="457200" indent="-457200" algn="just">
              <a:lnSpc>
                <a:spcPct val="150000"/>
              </a:lnSpc>
              <a:buFont typeface="+mj-lt"/>
              <a:buAutoNum type="arabicPeriod" startAt="8"/>
            </a:pPr>
            <a:r>
              <a:rPr lang="en-IN" sz="2000" dirty="0"/>
              <a:t>Conclusion</a:t>
            </a:r>
          </a:p>
          <a:p>
            <a:endParaRPr lang="en-IN" sz="2000" dirty="0"/>
          </a:p>
        </p:txBody>
      </p:sp>
    </p:spTree>
    <p:extLst>
      <p:ext uri="{BB962C8B-B14F-4D97-AF65-F5344CB8AC3E}">
        <p14:creationId xmlns:p14="http://schemas.microsoft.com/office/powerpoint/2010/main" val="2980908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Conclusion</a:t>
            </a:r>
          </a:p>
        </p:txBody>
      </p:sp>
      <p:sp>
        <p:nvSpPr>
          <p:cNvPr id="5" name="TextBox 4">
            <a:extLst>
              <a:ext uri="{FF2B5EF4-FFF2-40B4-BE49-F238E27FC236}">
                <a16:creationId xmlns:a16="http://schemas.microsoft.com/office/drawing/2014/main" id="{CE796A0A-5282-4E14-93F4-DC441FF86C0F}"/>
              </a:ext>
            </a:extLst>
          </p:cNvPr>
          <p:cNvSpPr txBox="1"/>
          <p:nvPr/>
        </p:nvSpPr>
        <p:spPr>
          <a:xfrm>
            <a:off x="253218" y="1195754"/>
            <a:ext cx="10958733" cy="4401205"/>
          </a:xfrm>
          <a:prstGeom prst="rect">
            <a:avLst/>
          </a:prstGeom>
          <a:noFill/>
        </p:spPr>
        <p:txBody>
          <a:bodyPr wrap="square" rtlCol="0">
            <a:spAutoFit/>
          </a:bodyPr>
          <a:lstStyle/>
          <a:p>
            <a:pPr marL="342900" indent="-342900">
              <a:buFont typeface="Arial" panose="020B0604020202020204" pitchFamily="34" charset="0"/>
              <a:buChar char="•"/>
            </a:pPr>
            <a:r>
              <a:rPr lang="en-IN" sz="2000" dirty="0"/>
              <a:t>This text mining project shows that by pre-processing and analysing the unstructured customer reviews data we can get valuable insights into customer sentiments and intent.</a:t>
            </a:r>
          </a:p>
          <a:p>
            <a:pPr marL="342900" indent="-342900">
              <a:buFont typeface="Arial" panose="020B0604020202020204" pitchFamily="34" charset="0"/>
              <a:buChar char="•"/>
            </a:pPr>
            <a:r>
              <a:rPr lang="en-IN" sz="2000" dirty="0"/>
              <a:t>By applying polarity scores we were able classify review sentiments appropriately. </a:t>
            </a:r>
            <a:r>
              <a:rPr lang="en-US" sz="2000" dirty="0"/>
              <a:t>This enables the business to see the impressions of the customers and how and how effective their service is at increasing satisfaction. </a:t>
            </a:r>
          </a:p>
          <a:p>
            <a:pPr marL="342900" indent="-342900">
              <a:buFont typeface="Arial" panose="020B0604020202020204" pitchFamily="34" charset="0"/>
              <a:buChar char="•"/>
            </a:pPr>
            <a:r>
              <a:rPr lang="en-US" sz="2000" dirty="0"/>
              <a:t>Again by using polarity scores, we were able to successfully come up with the top vocabulary for negative and positive sentiments.</a:t>
            </a:r>
          </a:p>
          <a:p>
            <a:pPr marL="342900" indent="-342900">
              <a:buFont typeface="Arial" panose="020B0604020202020204" pitchFamily="34" charset="0"/>
              <a:buChar char="•"/>
            </a:pPr>
            <a:r>
              <a:rPr lang="en-US" sz="2000" dirty="0"/>
              <a:t>We used supervised learning techniques of Naïve Bayes and Extreme Gradient Boost to predict review ratings with almost 98% accuracy. Sometimes, the rating is very disproportionate to the review. This certainly is a great impact on the business. Hence, our model can be used to assign the right star rating based on the review text and lessen the number of such disproportions.</a:t>
            </a:r>
          </a:p>
          <a:p>
            <a:pPr marL="342900" indent="-342900">
              <a:buFont typeface="Arial" panose="020B0604020202020204" pitchFamily="34" charset="0"/>
              <a:buChar char="•"/>
            </a:pPr>
            <a:r>
              <a:rPr lang="en-US" sz="2000" dirty="0"/>
              <a:t>By application of LDA statistical model, we were able to come up with the main review ‘topic’.</a:t>
            </a:r>
          </a:p>
          <a:p>
            <a:pPr marL="342900" indent="-342900">
              <a:buFont typeface="Arial" panose="020B0604020202020204" pitchFamily="34" charset="0"/>
              <a:buChar char="•"/>
            </a:pPr>
            <a:r>
              <a:rPr lang="en-US" sz="2000" dirty="0"/>
              <a:t>With K-Means clustering, we created a understanding of the customer’s intent towards feedback and review.</a:t>
            </a:r>
            <a:endParaRPr lang="en-IN" sz="2000" dirty="0"/>
          </a:p>
        </p:txBody>
      </p:sp>
    </p:spTree>
    <p:extLst>
      <p:ext uri="{BB962C8B-B14F-4D97-AF65-F5344CB8AC3E}">
        <p14:creationId xmlns:p14="http://schemas.microsoft.com/office/powerpoint/2010/main" val="63365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4B8C-C3D1-4005-8C36-E72E53C4DE26}"/>
              </a:ext>
            </a:extLst>
          </p:cNvPr>
          <p:cNvSpPr>
            <a:spLocks noGrp="1"/>
          </p:cNvSpPr>
          <p:nvPr>
            <p:ph type="title"/>
          </p:nvPr>
        </p:nvSpPr>
        <p:spPr>
          <a:xfrm>
            <a:off x="0" y="1"/>
            <a:ext cx="12192000" cy="6858000"/>
          </a:xfrm>
          <a:solidFill>
            <a:schemeClr val="accent1">
              <a:lumMod val="60000"/>
              <a:lumOff val="40000"/>
            </a:schemeClr>
          </a:solidFill>
        </p:spPr>
        <p:txBody>
          <a:bodyPr>
            <a:normAutofit/>
          </a:bodyPr>
          <a:lstStyle/>
          <a:p>
            <a:pPr algn="ctr"/>
            <a:r>
              <a:rPr lang="en-US" sz="5400" b="1" dirty="0"/>
              <a:t>Thank You !</a:t>
            </a:r>
            <a:endParaRPr lang="en-IN" sz="5400" b="1" dirty="0"/>
          </a:p>
        </p:txBody>
      </p:sp>
    </p:spTree>
    <p:extLst>
      <p:ext uri="{BB962C8B-B14F-4D97-AF65-F5344CB8AC3E}">
        <p14:creationId xmlns:p14="http://schemas.microsoft.com/office/powerpoint/2010/main" val="497224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E91946-62BF-4319-890A-A507728F4738}"/>
              </a:ext>
            </a:extLst>
          </p:cNvPr>
          <p:cNvSpPr>
            <a:spLocks noGrp="1"/>
          </p:cNvSpPr>
          <p:nvPr>
            <p:ph type="subTitle" idx="1"/>
          </p:nvPr>
        </p:nvSpPr>
        <p:spPr>
          <a:xfrm>
            <a:off x="106680" y="993914"/>
            <a:ext cx="11978639" cy="5624935"/>
          </a:xfrm>
        </p:spPr>
        <p:txBody>
          <a:bodyPr>
            <a:normAutofit fontScale="92500" lnSpcReduction="10000"/>
          </a:bodyPr>
          <a:lstStyle/>
          <a:p>
            <a:pPr algn="l"/>
            <a:r>
              <a:rPr lang="en-IN" b="1" dirty="0"/>
              <a:t>Business Context: </a:t>
            </a:r>
            <a:endParaRPr lang="en-IN" dirty="0"/>
          </a:p>
          <a:p>
            <a:pPr algn="l">
              <a:lnSpc>
                <a:spcPct val="80000"/>
              </a:lnSpc>
            </a:pPr>
            <a:r>
              <a:rPr lang="en-US" sz="2100" dirty="0"/>
              <a:t>Central banks collect information/feedback/complaints from customers on different services provided by different banks.</a:t>
            </a:r>
          </a:p>
          <a:p>
            <a:pPr algn="l"/>
            <a:r>
              <a:rPr lang="en-US" sz="2100" dirty="0"/>
              <a:t>1. Bank users give ratings and reviews to the services on bank website. These ratings are useful to the banks in evaluating their services and take necessary action to improve their services. Ratings help the banks understand the overall experience but they do not convey the context which led the reviewer to that experience.</a:t>
            </a:r>
          </a:p>
          <a:p>
            <a:pPr algn="l"/>
            <a:r>
              <a:rPr lang="en-US" sz="2100" dirty="0"/>
              <a:t>2. If we look at the rating alone, it is difficult to gauze why the review gave a 4 or a 2 start rating. But, if we read the review it is not difficult to understand that the reviewer talks about good service/bad service/expectations.</a:t>
            </a:r>
          </a:p>
          <a:p>
            <a:pPr algn="l">
              <a:spcBef>
                <a:spcPts val="0"/>
              </a:spcBef>
            </a:pPr>
            <a:endParaRPr lang="en-US" b="1" dirty="0"/>
          </a:p>
          <a:p>
            <a:pPr algn="l">
              <a:spcBef>
                <a:spcPts val="0"/>
              </a:spcBef>
            </a:pPr>
            <a:r>
              <a:rPr lang="en-US" b="1" dirty="0"/>
              <a:t>Objective</a:t>
            </a:r>
            <a:r>
              <a:rPr lang="en-US" dirty="0"/>
              <a:t>:</a:t>
            </a:r>
          </a:p>
          <a:p>
            <a:pPr algn="l"/>
            <a:r>
              <a:rPr lang="en-US" sz="2100" dirty="0"/>
              <a:t>The objective of this case study is to analyze customer reviews and predict customer satisfaction with the reviews. Also, identify key themes of the problems.</a:t>
            </a:r>
          </a:p>
          <a:p>
            <a:pPr algn="l"/>
            <a:r>
              <a:rPr lang="en-IN" b="1" dirty="0"/>
              <a:t>Approach</a:t>
            </a:r>
            <a:r>
              <a:rPr lang="en-IN" dirty="0"/>
              <a:t>:</a:t>
            </a:r>
          </a:p>
          <a:p>
            <a:pPr marL="1257300" lvl="2" indent="-342900" algn="l">
              <a:buFont typeface="+mj-lt"/>
              <a:buAutoNum type="arabicPeriod"/>
            </a:pPr>
            <a:r>
              <a:rPr lang="en-US" sz="2100" dirty="0"/>
              <a:t> Data Processing</a:t>
            </a:r>
          </a:p>
          <a:p>
            <a:pPr marL="1257300" lvl="2" indent="-342900" algn="l">
              <a:buFont typeface="+mj-lt"/>
              <a:buAutoNum type="arabicPeriod"/>
            </a:pPr>
            <a:r>
              <a:rPr lang="en-US" sz="2100" dirty="0"/>
              <a:t> Key positive words, negative words (most frequent words)</a:t>
            </a:r>
          </a:p>
          <a:p>
            <a:pPr marL="1257300" lvl="2" indent="-342900" algn="l">
              <a:buFont typeface="+mj-lt"/>
              <a:buAutoNum type="arabicPeriod"/>
            </a:pPr>
            <a:r>
              <a:rPr lang="en-US" sz="2100" dirty="0"/>
              <a:t> Classification of reviews into positive, negative and neutral</a:t>
            </a:r>
          </a:p>
          <a:p>
            <a:pPr marL="1257300" lvl="2" indent="-342900" algn="l">
              <a:buFont typeface="+mj-lt"/>
              <a:buAutoNum type="arabicPeriod"/>
            </a:pPr>
            <a:r>
              <a:rPr lang="en-US" sz="2100" dirty="0"/>
              <a:t> Identify key themes of problems (using clustering/topic models)</a:t>
            </a:r>
          </a:p>
          <a:p>
            <a:pPr marL="1257300" lvl="2" indent="-342900" algn="l">
              <a:buFont typeface="+mj-lt"/>
              <a:buAutoNum type="arabicPeriod"/>
            </a:pPr>
            <a:r>
              <a:rPr lang="en-US" sz="2100" dirty="0"/>
              <a:t> Predicting start ratings using reviews</a:t>
            </a:r>
          </a:p>
          <a:p>
            <a:pPr marL="1257300" lvl="2" indent="-342900" algn="l">
              <a:buFont typeface="+mj-lt"/>
              <a:buAutoNum type="arabicPeriod"/>
            </a:pPr>
            <a:r>
              <a:rPr lang="en-US" sz="2100" dirty="0"/>
              <a:t> Perform intent analysis</a:t>
            </a:r>
            <a:endParaRPr lang="en-IN" sz="2100" dirty="0"/>
          </a:p>
        </p:txBody>
      </p:sp>
      <p:sp>
        <p:nvSpPr>
          <p:cNvPr id="8" name="Title 1">
            <a:extLst>
              <a:ext uri="{FF2B5EF4-FFF2-40B4-BE49-F238E27FC236}">
                <a16:creationId xmlns:a16="http://schemas.microsoft.com/office/drawing/2014/main" id="{F9B2BDE5-9884-4357-B7C5-851BC71D45F0}"/>
              </a:ext>
            </a:extLst>
          </p:cNvPr>
          <p:cNvSpPr txBox="1">
            <a:spLocks/>
          </p:cNvSpPr>
          <p:nvPr/>
        </p:nvSpPr>
        <p:spPr>
          <a:xfrm>
            <a:off x="106680" y="98474"/>
            <a:ext cx="11978639" cy="760289"/>
          </a:xfrm>
          <a:prstGeom prst="rect">
            <a:avLst/>
          </a:prstGeom>
          <a:solidFill>
            <a:schemeClr val="accent1">
              <a:lumMod val="60000"/>
              <a:lumOff val="40000"/>
            </a:schemeClr>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Business problem</a:t>
            </a:r>
            <a:endParaRPr lang="en-IN" dirty="0"/>
          </a:p>
        </p:txBody>
      </p:sp>
    </p:spTree>
    <p:extLst>
      <p:ext uri="{BB962C8B-B14F-4D97-AF65-F5344CB8AC3E}">
        <p14:creationId xmlns:p14="http://schemas.microsoft.com/office/powerpoint/2010/main" val="876461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A81DCA-DDF9-40AF-9FBF-13240E21975F}"/>
              </a:ext>
            </a:extLst>
          </p:cNvPr>
          <p:cNvSpPr>
            <a:spLocks noGrp="1"/>
          </p:cNvSpPr>
          <p:nvPr>
            <p:ph idx="1"/>
          </p:nvPr>
        </p:nvSpPr>
        <p:spPr>
          <a:xfrm>
            <a:off x="154745" y="984738"/>
            <a:ext cx="11774658" cy="5711484"/>
          </a:xfrm>
        </p:spPr>
        <p:txBody>
          <a:bodyPr>
            <a:noAutofit/>
          </a:bodyPr>
          <a:lstStyle/>
          <a:p>
            <a:r>
              <a:rPr lang="en-IN" sz="2000" dirty="0"/>
              <a:t>  Data provided to us was a dump of customer reviews/complaints utilizing various services.</a:t>
            </a:r>
          </a:p>
          <a:p>
            <a:r>
              <a:rPr lang="en-IN" sz="2000" dirty="0"/>
              <a:t>  There were 505 reviews/complaints.</a:t>
            </a:r>
          </a:p>
          <a:p>
            <a:r>
              <a:rPr lang="en-IN" sz="2000" dirty="0"/>
              <a:t>  We have 4 variables – 2 with text, 1 categorical, 1 date.</a:t>
            </a:r>
          </a:p>
          <a:p>
            <a:r>
              <a:rPr lang="en-IN" sz="2000" dirty="0"/>
              <a:t>  Below are details provided in the dataset:</a:t>
            </a:r>
          </a:p>
          <a:p>
            <a:pPr lvl="2">
              <a:buFont typeface="+mj-lt"/>
              <a:buAutoNum type="arabicPeriod"/>
            </a:pPr>
            <a:r>
              <a:rPr lang="en-IN" dirty="0"/>
              <a:t>Date (datetime) – Date the review was posted</a:t>
            </a:r>
          </a:p>
          <a:p>
            <a:pPr lvl="2">
              <a:buFont typeface="+mj-lt"/>
              <a:buAutoNum type="arabicPeriod"/>
            </a:pPr>
            <a:r>
              <a:rPr lang="en-IN" dirty="0"/>
              <a:t>Stars (int64) – 1 -5 rating for the business</a:t>
            </a:r>
          </a:p>
          <a:p>
            <a:pPr lvl="2">
              <a:buFont typeface="+mj-lt"/>
              <a:buAutoNum type="arabicPeriod"/>
            </a:pPr>
            <a:r>
              <a:rPr lang="en-US" dirty="0"/>
              <a:t>Reviews (object) – Review or complaint text</a:t>
            </a:r>
          </a:p>
          <a:p>
            <a:pPr lvl="2">
              <a:buFont typeface="+mj-lt"/>
              <a:buAutoNum type="arabicPeriod"/>
            </a:pPr>
            <a:r>
              <a:rPr lang="en-US" dirty="0" err="1"/>
              <a:t>BankName</a:t>
            </a:r>
            <a:r>
              <a:rPr lang="en-US" dirty="0"/>
              <a:t> (object) – Name of the bank reviewed</a:t>
            </a:r>
          </a:p>
          <a:p>
            <a:pPr lvl="2">
              <a:buFont typeface="+mj-lt"/>
              <a:buAutoNum type="arabicPeriod"/>
            </a:pPr>
            <a:endParaRPr lang="en-US" dirty="0"/>
          </a:p>
          <a:p>
            <a:r>
              <a:rPr lang="en-US" sz="2000" dirty="0"/>
              <a:t>  There are only 2 distinct values for variable ‘Stars’, 1 and 5. </a:t>
            </a:r>
          </a:p>
          <a:p>
            <a:r>
              <a:rPr lang="en-US" sz="2000" dirty="0"/>
              <a:t>  Renaming columns appropriately – no name change is required</a:t>
            </a:r>
          </a:p>
          <a:p>
            <a:pPr marL="114300" indent="-342900"/>
            <a:r>
              <a:rPr lang="en-US" sz="2000" dirty="0"/>
              <a:t>Check data types - Done</a:t>
            </a:r>
          </a:p>
          <a:p>
            <a:pPr marL="114300" indent="-342900"/>
            <a:r>
              <a:rPr lang="en-US" sz="2000" dirty="0"/>
              <a:t>Check for missing values – Done, no missing values</a:t>
            </a:r>
          </a:p>
          <a:p>
            <a:pPr marL="114300" indent="-342900"/>
            <a:r>
              <a:rPr lang="en-US" sz="2000" dirty="0"/>
              <a:t>Check for duplicates – Done, 2 duplicates found and dropped</a:t>
            </a:r>
          </a:p>
          <a:p>
            <a:pPr marL="114300" indent="-342900"/>
            <a:r>
              <a:rPr lang="en-US" sz="2000" dirty="0"/>
              <a:t>Any type conversion required - not required</a:t>
            </a:r>
          </a:p>
          <a:p>
            <a:endParaRPr lang="en-US" sz="2200" dirty="0"/>
          </a:p>
        </p:txBody>
      </p:sp>
      <p:sp>
        <p:nvSpPr>
          <p:cNvPr id="6" name="Title 1">
            <a:extLst>
              <a:ext uri="{FF2B5EF4-FFF2-40B4-BE49-F238E27FC236}">
                <a16:creationId xmlns:a16="http://schemas.microsoft.com/office/drawing/2014/main" id="{67C94F72-306F-4492-842D-8952CC41DE35}"/>
              </a:ext>
            </a:extLst>
          </p:cNvPr>
          <p:cNvSpPr txBox="1">
            <a:spLocks/>
          </p:cNvSpPr>
          <p:nvPr/>
        </p:nvSpPr>
        <p:spPr>
          <a:xfrm>
            <a:off x="154745" y="161778"/>
            <a:ext cx="11929403"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Data understanding and Audit</a:t>
            </a:r>
            <a:endParaRPr lang="en-IN" dirty="0"/>
          </a:p>
        </p:txBody>
      </p:sp>
    </p:spTree>
    <p:extLst>
      <p:ext uri="{BB962C8B-B14F-4D97-AF65-F5344CB8AC3E}">
        <p14:creationId xmlns:p14="http://schemas.microsoft.com/office/powerpoint/2010/main" val="3385587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900331"/>
            <a:ext cx="11978639" cy="5896243"/>
          </a:xfrm>
        </p:spPr>
        <p:txBody>
          <a:bodyPr>
            <a:normAutofit/>
          </a:bodyPr>
          <a:lstStyle/>
          <a:p>
            <a:r>
              <a:rPr lang="en-US" sz="2200" dirty="0"/>
              <a:t>North American Savings bank has a little less than 50% of the total reviews.</a:t>
            </a:r>
          </a:p>
          <a:p>
            <a:r>
              <a:rPr lang="en-US" sz="2200" dirty="0"/>
              <a:t>We have only 1 or 5 star ratings in the data, 90% of the reviews are rated 5.</a:t>
            </a:r>
          </a:p>
          <a:p>
            <a:endParaRPr lang="en-US" sz="2400" dirty="0"/>
          </a:p>
          <a:p>
            <a:endParaRPr lang="en-IN" sz="2400" dirty="0"/>
          </a:p>
        </p:txBody>
      </p:sp>
      <p:sp>
        <p:nvSpPr>
          <p:cNvPr id="8" name="Title 1">
            <a:extLst>
              <a:ext uri="{FF2B5EF4-FFF2-40B4-BE49-F238E27FC236}">
                <a16:creationId xmlns:a16="http://schemas.microsoft.com/office/drawing/2014/main" id="{2CE7CF5B-9139-4CA2-9805-D654DEA1BBA9}"/>
              </a:ext>
            </a:extLst>
          </p:cNvPr>
          <p:cNvSpPr txBox="1">
            <a:spLocks/>
          </p:cNvSpPr>
          <p:nvPr/>
        </p:nvSpPr>
        <p:spPr>
          <a:xfrm>
            <a:off x="106680" y="124350"/>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Exploratory Analysis</a:t>
            </a:r>
          </a:p>
        </p:txBody>
      </p:sp>
      <p:pic>
        <p:nvPicPr>
          <p:cNvPr id="4" name="Picture 3">
            <a:extLst>
              <a:ext uri="{FF2B5EF4-FFF2-40B4-BE49-F238E27FC236}">
                <a16:creationId xmlns:a16="http://schemas.microsoft.com/office/drawing/2014/main" id="{0F526147-0226-4023-8A4D-57C7725842C9}"/>
              </a:ext>
            </a:extLst>
          </p:cNvPr>
          <p:cNvPicPr>
            <a:picLocks noChangeAspect="1"/>
          </p:cNvPicPr>
          <p:nvPr/>
        </p:nvPicPr>
        <p:blipFill>
          <a:blip r:embed="rId2"/>
          <a:stretch>
            <a:fillRect/>
          </a:stretch>
        </p:blipFill>
        <p:spPr>
          <a:xfrm>
            <a:off x="7460974" y="2146852"/>
            <a:ext cx="4240696" cy="4147931"/>
          </a:xfrm>
          <a:prstGeom prst="rect">
            <a:avLst/>
          </a:prstGeom>
        </p:spPr>
      </p:pic>
      <p:pic>
        <p:nvPicPr>
          <p:cNvPr id="5" name="Picture 4">
            <a:extLst>
              <a:ext uri="{FF2B5EF4-FFF2-40B4-BE49-F238E27FC236}">
                <a16:creationId xmlns:a16="http://schemas.microsoft.com/office/drawing/2014/main" id="{175C6A85-07EB-4963-80C4-43E5447031AB}"/>
              </a:ext>
            </a:extLst>
          </p:cNvPr>
          <p:cNvPicPr>
            <a:picLocks noChangeAspect="1"/>
          </p:cNvPicPr>
          <p:nvPr/>
        </p:nvPicPr>
        <p:blipFill>
          <a:blip r:embed="rId3"/>
          <a:stretch>
            <a:fillRect/>
          </a:stretch>
        </p:blipFill>
        <p:spPr>
          <a:xfrm>
            <a:off x="106680" y="2274337"/>
            <a:ext cx="7058025" cy="3752850"/>
          </a:xfrm>
          <a:prstGeom prst="rect">
            <a:avLst/>
          </a:prstGeom>
        </p:spPr>
      </p:pic>
    </p:spTree>
    <p:extLst>
      <p:ext uri="{BB962C8B-B14F-4D97-AF65-F5344CB8AC3E}">
        <p14:creationId xmlns:p14="http://schemas.microsoft.com/office/powerpoint/2010/main" val="2522745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900331"/>
            <a:ext cx="11978639" cy="5896243"/>
          </a:xfrm>
        </p:spPr>
        <p:txBody>
          <a:bodyPr>
            <a:normAutofit/>
          </a:bodyPr>
          <a:lstStyle/>
          <a:p>
            <a:r>
              <a:rPr lang="en-US" sz="2200" dirty="0"/>
              <a:t>Number of customer reviews are highest during the months of December, January and May.</a:t>
            </a:r>
          </a:p>
          <a:p>
            <a:r>
              <a:rPr lang="en-US" sz="2200" dirty="0"/>
              <a:t>Per year wise distribution of the data, almost all reviews are from 2016 and 2017.</a:t>
            </a:r>
          </a:p>
          <a:p>
            <a:endParaRPr lang="en-US" sz="2400" dirty="0"/>
          </a:p>
          <a:p>
            <a:endParaRPr lang="en-IN" sz="2400" dirty="0"/>
          </a:p>
        </p:txBody>
      </p:sp>
      <p:sp>
        <p:nvSpPr>
          <p:cNvPr id="8" name="Title 1">
            <a:extLst>
              <a:ext uri="{FF2B5EF4-FFF2-40B4-BE49-F238E27FC236}">
                <a16:creationId xmlns:a16="http://schemas.microsoft.com/office/drawing/2014/main" id="{2CE7CF5B-9139-4CA2-9805-D654DEA1BBA9}"/>
              </a:ext>
            </a:extLst>
          </p:cNvPr>
          <p:cNvSpPr txBox="1">
            <a:spLocks/>
          </p:cNvSpPr>
          <p:nvPr/>
        </p:nvSpPr>
        <p:spPr>
          <a:xfrm>
            <a:off x="106680" y="124350"/>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Exploratory Analysis</a:t>
            </a:r>
          </a:p>
        </p:txBody>
      </p:sp>
      <p:pic>
        <p:nvPicPr>
          <p:cNvPr id="2" name="Picture 1">
            <a:extLst>
              <a:ext uri="{FF2B5EF4-FFF2-40B4-BE49-F238E27FC236}">
                <a16:creationId xmlns:a16="http://schemas.microsoft.com/office/drawing/2014/main" id="{89012345-8AE6-442E-B4D2-34D141587B8E}"/>
              </a:ext>
            </a:extLst>
          </p:cNvPr>
          <p:cNvPicPr>
            <a:picLocks noChangeAspect="1"/>
          </p:cNvPicPr>
          <p:nvPr/>
        </p:nvPicPr>
        <p:blipFill>
          <a:blip r:embed="rId2"/>
          <a:stretch>
            <a:fillRect/>
          </a:stretch>
        </p:blipFill>
        <p:spPr>
          <a:xfrm>
            <a:off x="7419974" y="2417279"/>
            <a:ext cx="3672096" cy="3962400"/>
          </a:xfrm>
          <a:prstGeom prst="rect">
            <a:avLst/>
          </a:prstGeom>
        </p:spPr>
      </p:pic>
      <p:pic>
        <p:nvPicPr>
          <p:cNvPr id="5" name="Picture 4">
            <a:extLst>
              <a:ext uri="{FF2B5EF4-FFF2-40B4-BE49-F238E27FC236}">
                <a16:creationId xmlns:a16="http://schemas.microsoft.com/office/drawing/2014/main" id="{CAD73474-E966-4A8F-A5C2-26534174682D}"/>
              </a:ext>
            </a:extLst>
          </p:cNvPr>
          <p:cNvPicPr>
            <a:picLocks noChangeAspect="1"/>
          </p:cNvPicPr>
          <p:nvPr/>
        </p:nvPicPr>
        <p:blipFill>
          <a:blip r:embed="rId3"/>
          <a:stretch>
            <a:fillRect/>
          </a:stretch>
        </p:blipFill>
        <p:spPr>
          <a:xfrm>
            <a:off x="106680" y="2290141"/>
            <a:ext cx="7102503" cy="4216676"/>
          </a:xfrm>
          <a:prstGeom prst="rect">
            <a:avLst/>
          </a:prstGeom>
        </p:spPr>
      </p:pic>
    </p:spTree>
    <p:extLst>
      <p:ext uri="{BB962C8B-B14F-4D97-AF65-F5344CB8AC3E}">
        <p14:creationId xmlns:p14="http://schemas.microsoft.com/office/powerpoint/2010/main" val="3305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53DBCA-D614-40EB-90E9-DA185BD9AF46}"/>
              </a:ext>
            </a:extLst>
          </p:cNvPr>
          <p:cNvSpPr>
            <a:spLocks noGrp="1"/>
          </p:cNvSpPr>
          <p:nvPr>
            <p:ph idx="1"/>
          </p:nvPr>
        </p:nvSpPr>
        <p:spPr>
          <a:xfrm>
            <a:off x="205153" y="858130"/>
            <a:ext cx="11808655" cy="5809956"/>
          </a:xfrm>
        </p:spPr>
        <p:txBody>
          <a:bodyPr>
            <a:normAutofit/>
          </a:bodyPr>
          <a:lstStyle/>
          <a:p>
            <a:pPr marL="0" indent="0">
              <a:buNone/>
            </a:pPr>
            <a:r>
              <a:rPr lang="en-US" sz="1800" dirty="0"/>
              <a:t>For the purpose of our analysis, we need the Reviews and Stars variables. The following text preprocessing items were run on the Reviews variable text data.</a:t>
            </a:r>
          </a:p>
          <a:p>
            <a:pPr marL="457200" indent="-457200">
              <a:buFont typeface="+mj-lt"/>
              <a:buAutoNum type="arabicPeriod"/>
            </a:pPr>
            <a:r>
              <a:rPr lang="en-US" sz="1800" dirty="0"/>
              <a:t>Removal of any web address</a:t>
            </a:r>
          </a:p>
          <a:p>
            <a:pPr marL="457200" lvl="1" indent="0">
              <a:buNone/>
            </a:pPr>
            <a:r>
              <a:rPr lang="en-US" sz="1800" dirty="0"/>
              <a:t>	Regex: '(www\.[^\s]+)|(https?://[^\s]+)'</a:t>
            </a:r>
          </a:p>
          <a:p>
            <a:pPr marL="457200" indent="-457200">
              <a:buFont typeface="+mj-lt"/>
              <a:buAutoNum type="arabicPeriod"/>
            </a:pPr>
            <a:r>
              <a:rPr lang="en-US" sz="1800" dirty="0"/>
              <a:t>Removal of any email address</a:t>
            </a:r>
          </a:p>
          <a:p>
            <a:pPr marL="457200" lvl="1" indent="0">
              <a:buNone/>
            </a:pPr>
            <a:r>
              <a:rPr lang="en-US" sz="1800" dirty="0"/>
              <a:t>	Regex: '\S*@\S*\s?</a:t>
            </a:r>
          </a:p>
          <a:p>
            <a:pPr marL="457200" indent="-457200">
              <a:buFont typeface="+mj-lt"/>
              <a:buAutoNum type="arabicPeriod"/>
            </a:pPr>
            <a:r>
              <a:rPr lang="en-US" sz="1800" dirty="0"/>
              <a:t>Removal of any numbers, within or standalone. This took care of any phone numbers as well.</a:t>
            </a:r>
          </a:p>
          <a:p>
            <a:pPr marL="914400" lvl="2" indent="0">
              <a:buNone/>
            </a:pPr>
            <a:r>
              <a:rPr lang="en-US" sz="1800" dirty="0"/>
              <a:t>Regex: '\d+'</a:t>
            </a:r>
          </a:p>
          <a:p>
            <a:pPr marL="457200" indent="-457200">
              <a:buFont typeface="+mj-lt"/>
              <a:buAutoNum type="arabicPeriod"/>
            </a:pPr>
            <a:r>
              <a:rPr lang="en-US" sz="1800" dirty="0"/>
              <a:t>Removal of new line characters.</a:t>
            </a:r>
          </a:p>
          <a:p>
            <a:pPr marL="457200" lvl="1" indent="0">
              <a:buNone/>
            </a:pPr>
            <a:r>
              <a:rPr lang="en-US" sz="1800" dirty="0"/>
              <a:t>	Regex: '\s+'</a:t>
            </a:r>
          </a:p>
          <a:p>
            <a:pPr marL="457200" indent="-457200">
              <a:buFont typeface="+mj-lt"/>
              <a:buAutoNum type="arabicPeriod"/>
            </a:pPr>
            <a:r>
              <a:rPr lang="en-US" sz="1800" dirty="0"/>
              <a:t>Removal of special characters.</a:t>
            </a:r>
          </a:p>
          <a:p>
            <a:pPr marL="457200" lvl="1" indent="0">
              <a:buNone/>
            </a:pPr>
            <a:r>
              <a:rPr lang="en-US" sz="1800" dirty="0"/>
              <a:t>	Regex: "[-()\"#/@;&amp;:{}`+=~|.!?,'0-9]"</a:t>
            </a:r>
          </a:p>
          <a:p>
            <a:pPr marL="457200" indent="-457200">
              <a:buFont typeface="+mj-lt"/>
              <a:buAutoNum type="arabicPeriod"/>
            </a:pPr>
            <a:r>
              <a:rPr lang="en-US" sz="1800" dirty="0"/>
              <a:t>Removal of continuous spaces with 1 space character</a:t>
            </a:r>
          </a:p>
          <a:p>
            <a:pPr marL="457200" lvl="1" indent="0">
              <a:buNone/>
            </a:pPr>
            <a:r>
              <a:rPr lang="en-US" sz="1800" dirty="0"/>
              <a:t>	Regex: ' +'</a:t>
            </a:r>
          </a:p>
          <a:p>
            <a:pPr marL="457200" indent="-457200">
              <a:buFont typeface="+mj-lt"/>
              <a:buAutoNum type="arabicPeriod"/>
            </a:pPr>
            <a:r>
              <a:rPr lang="en-US" sz="1800" dirty="0"/>
              <a:t>Move all characters to lower case.</a:t>
            </a:r>
          </a:p>
          <a:p>
            <a:pPr marL="457200" indent="-457200">
              <a:buFont typeface="+mj-lt"/>
              <a:buAutoNum type="arabicPeriod"/>
            </a:pPr>
            <a:endParaRPr lang="en-US" sz="2000" dirty="0"/>
          </a:p>
          <a:p>
            <a:pPr marL="457200" indent="-457200">
              <a:buFont typeface="+mj-lt"/>
              <a:buAutoNum type="arabicPeriod"/>
            </a:pPr>
            <a:endParaRPr lang="en-US" sz="2000" dirty="0"/>
          </a:p>
          <a:p>
            <a:pPr marL="0" indent="0">
              <a:buNone/>
            </a:pPr>
            <a:endParaRPr lang="en-US" sz="2000" dirty="0"/>
          </a:p>
        </p:txBody>
      </p:sp>
      <p:sp>
        <p:nvSpPr>
          <p:cNvPr id="8" name="Title 1">
            <a:extLst>
              <a:ext uri="{FF2B5EF4-FFF2-40B4-BE49-F238E27FC236}">
                <a16:creationId xmlns:a16="http://schemas.microsoft.com/office/drawing/2014/main" id="{13D09BD3-E86B-475C-AF4F-5A35F349D62F}"/>
              </a:ext>
            </a:extLst>
          </p:cNvPr>
          <p:cNvSpPr txBox="1">
            <a:spLocks/>
          </p:cNvSpPr>
          <p:nvPr/>
        </p:nvSpPr>
        <p:spPr>
          <a:xfrm>
            <a:off x="120160" y="86530"/>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Data pre-processing</a:t>
            </a:r>
          </a:p>
        </p:txBody>
      </p:sp>
    </p:spTree>
    <p:extLst>
      <p:ext uri="{BB962C8B-B14F-4D97-AF65-F5344CB8AC3E}">
        <p14:creationId xmlns:p14="http://schemas.microsoft.com/office/powerpoint/2010/main" val="915760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53DBCA-D614-40EB-90E9-DA185BD9AF46}"/>
              </a:ext>
            </a:extLst>
          </p:cNvPr>
          <p:cNvSpPr>
            <a:spLocks noGrp="1"/>
          </p:cNvSpPr>
          <p:nvPr>
            <p:ph idx="1"/>
          </p:nvPr>
        </p:nvSpPr>
        <p:spPr>
          <a:xfrm>
            <a:off x="205153" y="858130"/>
            <a:ext cx="11808655" cy="5809956"/>
          </a:xfrm>
        </p:spPr>
        <p:txBody>
          <a:bodyPr>
            <a:normAutofit/>
          </a:bodyPr>
          <a:lstStyle/>
          <a:p>
            <a:pPr marL="457200" indent="-457200">
              <a:buFont typeface="+mj-lt"/>
              <a:buAutoNum type="arabicPeriod" startAt="8"/>
            </a:pPr>
            <a:r>
              <a:rPr lang="en-US" sz="2000" dirty="0"/>
              <a:t>Total word count in the corpus:  38577</a:t>
            </a:r>
          </a:p>
          <a:p>
            <a:pPr marL="457200" indent="-457200">
              <a:buFont typeface="+mj-lt"/>
              <a:buAutoNum type="arabicPeriod" startAt="8"/>
            </a:pPr>
            <a:r>
              <a:rPr lang="en-US" sz="2000" dirty="0"/>
              <a:t>Total unique word count in the corpus:  28451</a:t>
            </a:r>
          </a:p>
          <a:p>
            <a:pPr marL="457200" indent="-457200">
              <a:buFont typeface="+mj-lt"/>
              <a:buAutoNum type="arabicPeriod" startAt="8"/>
            </a:pPr>
            <a:r>
              <a:rPr lang="en-US" sz="2000" dirty="0"/>
              <a:t>Stop words were removed using NLTK’s English stop words list (</a:t>
            </a:r>
            <a:r>
              <a:rPr lang="en-US" sz="2000" dirty="0" err="1"/>
              <a:t>nltk.corpus.stopwords.words</a:t>
            </a:r>
            <a:r>
              <a:rPr lang="en-US" sz="2000" dirty="0"/>
              <a:t>('</a:t>
            </a:r>
            <a:r>
              <a:rPr lang="en-US" sz="2000" dirty="0" err="1"/>
              <a:t>english</a:t>
            </a:r>
            <a:r>
              <a:rPr lang="en-US" sz="2000" dirty="0"/>
              <a:t>’)).</a:t>
            </a:r>
          </a:p>
          <a:p>
            <a:pPr marL="457200" indent="-457200">
              <a:buFont typeface="+mj-lt"/>
              <a:buAutoNum type="arabicPeriod" startAt="8"/>
            </a:pPr>
            <a:r>
              <a:rPr lang="en-US" sz="2000" dirty="0"/>
              <a:t>Tokenization was done using NLTK’s </a:t>
            </a:r>
            <a:r>
              <a:rPr lang="en-US" sz="2000" dirty="0" err="1"/>
              <a:t>word_tokenize</a:t>
            </a:r>
            <a:r>
              <a:rPr lang="en-US" sz="2000" dirty="0"/>
              <a:t> function.</a:t>
            </a:r>
          </a:p>
          <a:p>
            <a:pPr marL="457200" indent="-457200">
              <a:buFont typeface="+mj-lt"/>
              <a:buAutoNum type="arabicPeriod" startAt="8"/>
            </a:pPr>
            <a:r>
              <a:rPr lang="en-US" sz="2000" dirty="0"/>
              <a:t>Part-Of-Speech (POS) tagging: we assigned a tag to every word to define if it corresponds to a noun, verb, adverb and adjective using the WordNet lexical database.</a:t>
            </a:r>
          </a:p>
          <a:p>
            <a:pPr marL="457200" indent="-457200">
              <a:buFont typeface="+mj-lt"/>
              <a:buAutoNum type="arabicPeriod" startAt="8"/>
            </a:pPr>
            <a:r>
              <a:rPr lang="en-US" sz="2000" dirty="0"/>
              <a:t>Lemmatization was done using NLTK’s WordNet </a:t>
            </a:r>
            <a:r>
              <a:rPr lang="en-US" sz="2000" dirty="0" err="1"/>
              <a:t>lemmatizer</a:t>
            </a:r>
            <a:r>
              <a:rPr lang="en-US" sz="2000" dirty="0"/>
              <a:t> to reduce the similar meaning words to their root form (e.g. rooms -&gt; room, slept -&gt; sleep)</a:t>
            </a:r>
          </a:p>
          <a:p>
            <a:pPr marL="457200" indent="-457200">
              <a:buFont typeface="+mj-lt"/>
              <a:buAutoNum type="arabicPeriod" startAt="8"/>
            </a:pPr>
            <a:r>
              <a:rPr lang="en-US" sz="2000" dirty="0"/>
              <a:t>After Lemmatization if a word was a two letter word, then was removed. </a:t>
            </a:r>
          </a:p>
          <a:p>
            <a:pPr marL="0" indent="0">
              <a:buNone/>
            </a:pPr>
            <a:r>
              <a:rPr lang="en-US" sz="2000" dirty="0"/>
              <a:t>	Ex. Went </a:t>
            </a:r>
            <a:r>
              <a:rPr lang="en-US" sz="2000" dirty="0">
                <a:sym typeface="Wingdings" panose="05000000000000000000" pitchFamily="2" charset="2"/>
              </a:rPr>
              <a:t> go , go was removed</a:t>
            </a:r>
          </a:p>
          <a:p>
            <a:pPr marL="457200" indent="-457200">
              <a:buFont typeface="+mj-lt"/>
              <a:buAutoNum type="arabicPeriod" startAt="13"/>
            </a:pPr>
            <a:r>
              <a:rPr lang="en-US" sz="2000" dirty="0">
                <a:sym typeface="Wingdings" panose="05000000000000000000" pitchFamily="2" charset="2"/>
              </a:rPr>
              <a:t>Spacy library was used to perform Named Entity Recognition to filter out the Person Names like ‘Kirk’, ‘James’ etc.. Entity name ‘PERSON’ was used to identify names within the corpus.</a:t>
            </a:r>
          </a:p>
          <a:p>
            <a:pPr marL="457200" indent="-457200">
              <a:buFont typeface="+mj-lt"/>
              <a:buAutoNum type="arabicPeriod" startAt="13"/>
            </a:pPr>
            <a:r>
              <a:rPr lang="en-US" sz="2000" dirty="0">
                <a:sym typeface="Wingdings" panose="05000000000000000000" pitchFamily="2" charset="2"/>
              </a:rPr>
              <a:t>After pre-processing, lemmatization, stop word removal:</a:t>
            </a:r>
          </a:p>
          <a:p>
            <a:pPr marL="457200" lvl="1" indent="0">
              <a:buNone/>
            </a:pPr>
            <a:r>
              <a:rPr lang="en-US" sz="1600" dirty="0">
                <a:sym typeface="Wingdings" panose="05000000000000000000" pitchFamily="2" charset="2"/>
              </a:rPr>
              <a:t>	</a:t>
            </a:r>
            <a:r>
              <a:rPr lang="en-US" sz="1600" dirty="0"/>
              <a:t> </a:t>
            </a:r>
            <a:r>
              <a:rPr lang="en-US" sz="2000" dirty="0"/>
              <a:t>Total word count in the corpus: 623</a:t>
            </a:r>
            <a:endParaRPr lang="en-US" sz="2000" dirty="0">
              <a:sym typeface="Wingdings" panose="05000000000000000000" pitchFamily="2" charset="2"/>
            </a:endParaRPr>
          </a:p>
          <a:p>
            <a:pPr marL="457200" indent="-457200">
              <a:buFont typeface="+mj-lt"/>
              <a:buAutoNum type="arabicPeriod" startAt="13"/>
            </a:pPr>
            <a:endParaRPr lang="en-US" sz="2000" dirty="0"/>
          </a:p>
          <a:p>
            <a:endParaRPr lang="en-US" sz="2000" dirty="0"/>
          </a:p>
          <a:p>
            <a:endParaRPr lang="en-US" sz="2000" dirty="0"/>
          </a:p>
          <a:p>
            <a:endParaRPr lang="en-US" sz="2000" dirty="0"/>
          </a:p>
          <a:p>
            <a:endParaRPr lang="en-US" sz="2000" dirty="0"/>
          </a:p>
        </p:txBody>
      </p:sp>
      <p:sp>
        <p:nvSpPr>
          <p:cNvPr id="8" name="Title 1">
            <a:extLst>
              <a:ext uri="{FF2B5EF4-FFF2-40B4-BE49-F238E27FC236}">
                <a16:creationId xmlns:a16="http://schemas.microsoft.com/office/drawing/2014/main" id="{13D09BD3-E86B-475C-AF4F-5A35F349D62F}"/>
              </a:ext>
            </a:extLst>
          </p:cNvPr>
          <p:cNvSpPr txBox="1">
            <a:spLocks/>
          </p:cNvSpPr>
          <p:nvPr/>
        </p:nvSpPr>
        <p:spPr>
          <a:xfrm>
            <a:off x="120160" y="86530"/>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Data pre-processing</a:t>
            </a:r>
          </a:p>
        </p:txBody>
      </p:sp>
    </p:spTree>
    <p:extLst>
      <p:ext uri="{BB962C8B-B14F-4D97-AF65-F5344CB8AC3E}">
        <p14:creationId xmlns:p14="http://schemas.microsoft.com/office/powerpoint/2010/main" val="2649852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53DBCA-D614-40EB-90E9-DA185BD9AF46}"/>
              </a:ext>
            </a:extLst>
          </p:cNvPr>
          <p:cNvSpPr>
            <a:spLocks noGrp="1"/>
          </p:cNvSpPr>
          <p:nvPr>
            <p:ph idx="1"/>
          </p:nvPr>
        </p:nvSpPr>
        <p:spPr>
          <a:xfrm>
            <a:off x="205154" y="858130"/>
            <a:ext cx="8236482" cy="5809956"/>
          </a:xfrm>
        </p:spPr>
        <p:txBody>
          <a:bodyPr>
            <a:normAutofit lnSpcReduction="10000"/>
          </a:bodyPr>
          <a:lstStyle/>
          <a:p>
            <a:r>
              <a:rPr lang="en-US" sz="2000" dirty="0"/>
              <a:t>To classify the reviews based on sentiment, that is, into Positive, Negative or Neutral reviews, we used </a:t>
            </a:r>
            <a:r>
              <a:rPr lang="en-US" sz="2000" dirty="0" err="1"/>
              <a:t>TextBlob’s</a:t>
            </a:r>
            <a:r>
              <a:rPr lang="en-US" sz="2000" dirty="0"/>
              <a:t> sentiment polarity scorer.</a:t>
            </a:r>
          </a:p>
          <a:p>
            <a:r>
              <a:rPr lang="en-US" sz="2000" dirty="0"/>
              <a:t>For this exercise the data was done, cleaning for special characters, numbers etc.. But, tokenization, removal of stop words or lemmatization was not done.</a:t>
            </a:r>
          </a:p>
          <a:p>
            <a:r>
              <a:rPr lang="en-US" sz="2000" dirty="0"/>
              <a:t>Following rule was followed for categorizing the reviews into Positive, Negative or Neutral categories:</a:t>
            </a:r>
          </a:p>
          <a:p>
            <a:endParaRPr lang="en-US" sz="2000" dirty="0"/>
          </a:p>
          <a:p>
            <a:endParaRPr lang="en-US" sz="2000" dirty="0"/>
          </a:p>
          <a:p>
            <a:endParaRPr lang="en-US" sz="2000" dirty="0"/>
          </a:p>
          <a:p>
            <a:endParaRPr lang="en-US" sz="2000" dirty="0"/>
          </a:p>
          <a:p>
            <a:r>
              <a:rPr lang="en-US" sz="2000" dirty="0"/>
              <a:t>Maximum number of reviews were classified as Positive, this was expected as over 400 out of 500 reviews were, 5 start reviews.</a:t>
            </a:r>
          </a:p>
          <a:p>
            <a:r>
              <a:rPr lang="en-US" sz="2000" dirty="0"/>
              <a:t>Since, all reviews in the data were either 1 start or 5 star, it was expected that neutral reviews would be close to zero.</a:t>
            </a:r>
          </a:p>
          <a:p>
            <a:r>
              <a:rPr lang="en-US" sz="2000" dirty="0"/>
              <a:t>There were certain mis-matches between the sentiment and star ratings, as can be observed from the cross-tab</a:t>
            </a:r>
          </a:p>
          <a:p>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457200" indent="-457200">
              <a:buFont typeface="+mj-lt"/>
              <a:buAutoNum type="arabicPeriod" startAt="8"/>
            </a:pPr>
            <a:endParaRPr lang="en-US" sz="2000" dirty="0"/>
          </a:p>
        </p:txBody>
      </p:sp>
      <p:sp>
        <p:nvSpPr>
          <p:cNvPr id="8" name="Title 1">
            <a:extLst>
              <a:ext uri="{FF2B5EF4-FFF2-40B4-BE49-F238E27FC236}">
                <a16:creationId xmlns:a16="http://schemas.microsoft.com/office/drawing/2014/main" id="{13D09BD3-E86B-475C-AF4F-5A35F349D62F}"/>
              </a:ext>
            </a:extLst>
          </p:cNvPr>
          <p:cNvSpPr txBox="1">
            <a:spLocks/>
          </p:cNvSpPr>
          <p:nvPr/>
        </p:nvSpPr>
        <p:spPr>
          <a:xfrm>
            <a:off x="106680" y="87283"/>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Classification into Positive/Negative/Neutral</a:t>
            </a:r>
          </a:p>
        </p:txBody>
      </p:sp>
      <p:pic>
        <p:nvPicPr>
          <p:cNvPr id="2" name="Picture 1">
            <a:extLst>
              <a:ext uri="{FF2B5EF4-FFF2-40B4-BE49-F238E27FC236}">
                <a16:creationId xmlns:a16="http://schemas.microsoft.com/office/drawing/2014/main" id="{931C161D-AD50-4BC1-AA69-4DFF21124604}"/>
              </a:ext>
            </a:extLst>
          </p:cNvPr>
          <p:cNvPicPr>
            <a:picLocks noChangeAspect="1"/>
          </p:cNvPicPr>
          <p:nvPr/>
        </p:nvPicPr>
        <p:blipFill>
          <a:blip r:embed="rId2"/>
          <a:stretch>
            <a:fillRect/>
          </a:stretch>
        </p:blipFill>
        <p:spPr>
          <a:xfrm>
            <a:off x="644181" y="2891363"/>
            <a:ext cx="7452898" cy="1548115"/>
          </a:xfrm>
          <a:prstGeom prst="rect">
            <a:avLst/>
          </a:prstGeom>
        </p:spPr>
      </p:pic>
      <p:pic>
        <p:nvPicPr>
          <p:cNvPr id="5" name="Content Placeholder 3">
            <a:extLst>
              <a:ext uri="{FF2B5EF4-FFF2-40B4-BE49-F238E27FC236}">
                <a16:creationId xmlns:a16="http://schemas.microsoft.com/office/drawing/2014/main" id="{3F88A194-AD5A-4392-BF57-71441CBE0529}"/>
              </a:ext>
            </a:extLst>
          </p:cNvPr>
          <p:cNvPicPr>
            <a:picLocks noChangeAspect="1"/>
          </p:cNvPicPr>
          <p:nvPr/>
        </p:nvPicPr>
        <p:blipFill>
          <a:blip r:embed="rId3"/>
          <a:stretch>
            <a:fillRect/>
          </a:stretch>
        </p:blipFill>
        <p:spPr>
          <a:xfrm>
            <a:off x="8344142" y="858130"/>
            <a:ext cx="3847858" cy="3924300"/>
          </a:xfrm>
          <a:prstGeom prst="rect">
            <a:avLst/>
          </a:prstGeom>
        </p:spPr>
      </p:pic>
      <p:pic>
        <p:nvPicPr>
          <p:cNvPr id="6" name="Picture 5">
            <a:extLst>
              <a:ext uri="{FF2B5EF4-FFF2-40B4-BE49-F238E27FC236}">
                <a16:creationId xmlns:a16="http://schemas.microsoft.com/office/drawing/2014/main" id="{D6F390D2-ECBA-476F-8917-3B54C15E2308}"/>
              </a:ext>
            </a:extLst>
          </p:cNvPr>
          <p:cNvPicPr>
            <a:picLocks noChangeAspect="1"/>
          </p:cNvPicPr>
          <p:nvPr/>
        </p:nvPicPr>
        <p:blipFill>
          <a:blip r:embed="rId4"/>
          <a:stretch>
            <a:fillRect/>
          </a:stretch>
        </p:blipFill>
        <p:spPr>
          <a:xfrm>
            <a:off x="8984974" y="4782430"/>
            <a:ext cx="2663687" cy="1719116"/>
          </a:xfrm>
          <a:prstGeom prst="rect">
            <a:avLst/>
          </a:prstGeom>
        </p:spPr>
      </p:pic>
    </p:spTree>
    <p:extLst>
      <p:ext uri="{BB962C8B-B14F-4D97-AF65-F5344CB8AC3E}">
        <p14:creationId xmlns:p14="http://schemas.microsoft.com/office/powerpoint/2010/main" val="962561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2952</TotalTime>
  <Words>2120</Words>
  <Application>Microsoft Office PowerPoint</Application>
  <PresentationFormat>Widescreen</PresentationFormat>
  <Paragraphs>173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Case Study – Text Mining Bank Reviews-Complaints Analysis</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Predicting star ratings using reviews</vt:lpstr>
      <vt:lpstr>Key Positive/Negative words</vt:lpstr>
      <vt:lpstr>Key Positive/Negative words</vt:lpstr>
      <vt:lpstr>Topic Modelling and Intent analysis</vt:lpstr>
      <vt:lpstr>Topic modelling with Gensim’s LDA</vt:lpstr>
      <vt:lpstr>Topic modelling with Gensim’s LDA</vt:lpstr>
      <vt:lpstr>Topic modelling with Gensim’s LDA</vt:lpstr>
      <vt:lpstr>K-Means Clustering</vt:lpstr>
      <vt:lpstr>K-Means Clustering</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Mayukh S. Mishra</dc:creator>
  <cp:lastModifiedBy>Mayukh S. Mishra</cp:lastModifiedBy>
  <cp:revision>113</cp:revision>
  <dcterms:created xsi:type="dcterms:W3CDTF">2020-06-10T02:57:50Z</dcterms:created>
  <dcterms:modified xsi:type="dcterms:W3CDTF">2020-06-26T14:05:52Z</dcterms:modified>
</cp:coreProperties>
</file>