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7" r:id="rId2"/>
    <p:sldId id="293" r:id="rId3"/>
    <p:sldId id="295" r:id="rId4"/>
    <p:sldId id="294" r:id="rId5"/>
    <p:sldId id="257" r:id="rId6"/>
    <p:sldId id="296" r:id="rId7"/>
    <p:sldId id="260" r:id="rId8"/>
    <p:sldId id="277" r:id="rId9"/>
    <p:sldId id="297" r:id="rId10"/>
    <p:sldId id="259" r:id="rId11"/>
    <p:sldId id="275" r:id="rId12"/>
    <p:sldId id="298" r:id="rId13"/>
    <p:sldId id="289" r:id="rId14"/>
    <p:sldId id="270" r:id="rId15"/>
    <p:sldId id="271" r:id="rId16"/>
    <p:sldId id="292" r:id="rId17"/>
    <p:sldId id="299" r:id="rId18"/>
    <p:sldId id="302" r:id="rId19"/>
    <p:sldId id="290" r:id="rId20"/>
    <p:sldId id="301" r:id="rId21"/>
    <p:sldId id="300" r:id="rId22"/>
    <p:sldId id="284" r:id="rId23"/>
    <p:sldId id="304" r:id="rId24"/>
    <p:sldId id="305" r:id="rId25"/>
    <p:sldId id="285" r:id="rId26"/>
    <p:sldId id="274" r:id="rId27"/>
    <p:sldId id="303" r:id="rId28"/>
    <p:sldId id="286"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608"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4906F-94FB-4A3C-938C-0F104CC1A5B1}" type="datetimeFigureOut">
              <a:rPr lang="en-IN" smtClean="0"/>
              <a:t>24-06-2020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128D-B982-4BB6-98E1-5B3A594E085B}" type="slidenum">
              <a:rPr lang="en-IN" smtClean="0"/>
              <a:t>‹#›</a:t>
            </a:fld>
            <a:endParaRPr lang="en-IN"/>
          </a:p>
        </p:txBody>
      </p:sp>
    </p:spTree>
    <p:extLst>
      <p:ext uri="{BB962C8B-B14F-4D97-AF65-F5344CB8AC3E}">
        <p14:creationId xmlns:p14="http://schemas.microsoft.com/office/powerpoint/2010/main" val="12623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3856-F7B1-447E-B872-22EEA9C92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E0A471-EEEF-4331-BE21-B391A405E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278F9A-5178-474D-B1DC-3E1F0868DB42}"/>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5" name="Footer Placeholder 4">
            <a:extLst>
              <a:ext uri="{FF2B5EF4-FFF2-40B4-BE49-F238E27FC236}">
                <a16:creationId xmlns:a16="http://schemas.microsoft.com/office/drawing/2014/main" id="{B15BF70E-0095-4AB4-ADA9-85FAE9F73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43391-24C9-4008-96E1-64D4CC17D3E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1667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982A-D1F0-4A12-BC1D-901399895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2CD7A-539C-4D21-8C19-EF94CCF1C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C688B-95F7-4471-8AC8-C59762D406FE}"/>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5" name="Footer Placeholder 4">
            <a:extLst>
              <a:ext uri="{FF2B5EF4-FFF2-40B4-BE49-F238E27FC236}">
                <a16:creationId xmlns:a16="http://schemas.microsoft.com/office/drawing/2014/main" id="{B8444C45-81D9-4BCE-B42B-8583913BF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749502-51CF-47CF-9B35-3CDDB4EB3C3B}"/>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53670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CAE01-C169-4C58-B13F-8ABE2663F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E7B7D1-0CAD-495E-B1B5-FFA6194A27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052C2-DD39-4390-849F-02A38D71C759}"/>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5" name="Footer Placeholder 4">
            <a:extLst>
              <a:ext uri="{FF2B5EF4-FFF2-40B4-BE49-F238E27FC236}">
                <a16:creationId xmlns:a16="http://schemas.microsoft.com/office/drawing/2014/main" id="{7094500F-01C5-4A7F-AD67-6336DF5E2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6A308-3461-41FE-A677-4026A8E1E51E}"/>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421239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1E07-B94C-4BB0-8849-FE3B04B83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A507C-40C2-47BD-BA5C-4F5A0D8728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43582-9FF0-4BCD-B4F3-E52D3A2EB2D1}"/>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5" name="Footer Placeholder 4">
            <a:extLst>
              <a:ext uri="{FF2B5EF4-FFF2-40B4-BE49-F238E27FC236}">
                <a16:creationId xmlns:a16="http://schemas.microsoft.com/office/drawing/2014/main" id="{48FE21FF-316B-410B-928E-0B19CB395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86BC3-6916-472D-BE65-98167D9A660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5627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60CB-76B8-4E08-9971-60C6989B0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94A16-D02C-4B2C-A842-97CE5A8A3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E6116-DEFA-4399-8857-12FBFC67E116}"/>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5" name="Footer Placeholder 4">
            <a:extLst>
              <a:ext uri="{FF2B5EF4-FFF2-40B4-BE49-F238E27FC236}">
                <a16:creationId xmlns:a16="http://schemas.microsoft.com/office/drawing/2014/main" id="{915BDF0A-BFBD-4415-AB27-18DF9491D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B56DE-3F3A-47D0-9151-1599E02BA6A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235800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28BB-2854-4F57-8C02-B394B1ECE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9DB798-B216-4F65-8BFE-5867ABC990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8D0E38-3504-4026-AA1B-CE85C3EC8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AD539F-77B9-449A-9427-0F228239CDEC}"/>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6" name="Footer Placeholder 5">
            <a:extLst>
              <a:ext uri="{FF2B5EF4-FFF2-40B4-BE49-F238E27FC236}">
                <a16:creationId xmlns:a16="http://schemas.microsoft.com/office/drawing/2014/main" id="{172FB577-FBE0-4EE0-9B15-80309ED40E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4CC50-EE9F-4CD3-A09F-BCE31F4DDDF9}"/>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08036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329D-B1C1-42F3-AABF-1DFB081B17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D17018-EB65-4DC2-A47E-B8D7CBE52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B9D55-1BAB-4A5F-8C95-55349D61B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7717B-074E-45A5-80F7-C4D57FA96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C4D4E-F892-4BCF-9C9D-A8F85542CD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7A7EF4-0403-4F3F-9281-E6201A1A49FE}"/>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8" name="Footer Placeholder 7">
            <a:extLst>
              <a:ext uri="{FF2B5EF4-FFF2-40B4-BE49-F238E27FC236}">
                <a16:creationId xmlns:a16="http://schemas.microsoft.com/office/drawing/2014/main" id="{96DAE457-DDB5-4E5F-9C16-0805052C38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87F24D-499A-4E7D-A3A1-75BD46A06D8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18993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62FA-45BC-4BC8-BC52-0D768B4133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BF2113-F939-4671-B80F-523E306026C9}"/>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4" name="Footer Placeholder 3">
            <a:extLst>
              <a:ext uri="{FF2B5EF4-FFF2-40B4-BE49-F238E27FC236}">
                <a16:creationId xmlns:a16="http://schemas.microsoft.com/office/drawing/2014/main" id="{3999B322-6B54-4FCB-B5A4-8CB79CDB49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643021-C9FD-40E9-92E0-5BAF4989479A}"/>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87883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124F5-161B-4061-8EF2-3876178687D1}"/>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3" name="Footer Placeholder 2">
            <a:extLst>
              <a:ext uri="{FF2B5EF4-FFF2-40B4-BE49-F238E27FC236}">
                <a16:creationId xmlns:a16="http://schemas.microsoft.com/office/drawing/2014/main" id="{A17C2DCB-1B6A-4CA4-A212-CA6A098B84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234310-FC91-499B-9FDE-BE385E003E06}"/>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2928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1EDA-642E-4B8E-BB71-7727970F4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FF4EE9-7AEE-49D7-BB69-95F4169AD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D08157-F936-4FA9-A191-C9D1B3B73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A5069-7075-4A07-AD0C-0E4370EB5872}"/>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6" name="Footer Placeholder 5">
            <a:extLst>
              <a:ext uri="{FF2B5EF4-FFF2-40B4-BE49-F238E27FC236}">
                <a16:creationId xmlns:a16="http://schemas.microsoft.com/office/drawing/2014/main" id="{3D9951B8-37B2-4D1F-B8FB-2FA1B1210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DD02B-D576-4CB0-924D-98B326293AA2}"/>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49748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4EE7-60F7-4282-8E0B-A22B9745B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D0C8CD-3FAA-4CA0-A79B-6D7F5F6CA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7F43F-B189-4C2E-8276-0AE524DE3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401E3-A221-46C6-AD62-0C952345C626}"/>
              </a:ext>
            </a:extLst>
          </p:cNvPr>
          <p:cNvSpPr>
            <a:spLocks noGrp="1"/>
          </p:cNvSpPr>
          <p:nvPr>
            <p:ph type="dt" sz="half" idx="10"/>
          </p:nvPr>
        </p:nvSpPr>
        <p:spPr/>
        <p:txBody>
          <a:bodyPr/>
          <a:lstStyle/>
          <a:p>
            <a:fld id="{C495D099-1C35-478A-9F1E-877BAE7EEB4A}" type="datetimeFigureOut">
              <a:rPr lang="en-IN" smtClean="0"/>
              <a:t>24-06-2020</a:t>
            </a:fld>
            <a:endParaRPr lang="en-IN"/>
          </a:p>
        </p:txBody>
      </p:sp>
      <p:sp>
        <p:nvSpPr>
          <p:cNvPr id="6" name="Footer Placeholder 5">
            <a:extLst>
              <a:ext uri="{FF2B5EF4-FFF2-40B4-BE49-F238E27FC236}">
                <a16:creationId xmlns:a16="http://schemas.microsoft.com/office/drawing/2014/main" id="{1FFB2E25-4C1A-4DEE-8464-0303F0E5A8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DBF2E-75A9-4944-A319-0FCDB8D00303}"/>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14282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A94EA-AD93-4733-BBF3-483B3E5CD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A5567-C21D-4552-BBF7-C09CCBB7D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5EC05-00FA-4665-BC1B-8896BEA16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D099-1C35-478A-9F1E-877BAE7EEB4A}" type="datetimeFigureOut">
              <a:rPr lang="en-IN" smtClean="0"/>
              <a:t>24-06-2020</a:t>
            </a:fld>
            <a:endParaRPr lang="en-IN"/>
          </a:p>
        </p:txBody>
      </p:sp>
      <p:sp>
        <p:nvSpPr>
          <p:cNvPr id="5" name="Footer Placeholder 4">
            <a:extLst>
              <a:ext uri="{FF2B5EF4-FFF2-40B4-BE49-F238E27FC236}">
                <a16:creationId xmlns:a16="http://schemas.microsoft.com/office/drawing/2014/main" id="{46E48708-2E9E-46BE-9802-203D2CA7B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1415A3-DE23-476B-8B36-71BCEAB12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73AB1-915D-4014-868F-F9388E772C29}" type="slidenum">
              <a:rPr lang="en-IN" smtClean="0"/>
              <a:t>‹#›</a:t>
            </a:fld>
            <a:endParaRPr lang="en-IN"/>
          </a:p>
        </p:txBody>
      </p:sp>
    </p:spTree>
    <p:extLst>
      <p:ext uri="{BB962C8B-B14F-4D97-AF65-F5344CB8AC3E}">
        <p14:creationId xmlns:p14="http://schemas.microsoft.com/office/powerpoint/2010/main" val="184867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4B8C-C3D1-4005-8C36-E72E53C4DE26}"/>
              </a:ext>
            </a:extLst>
          </p:cNvPr>
          <p:cNvSpPr>
            <a:spLocks noGrp="1"/>
          </p:cNvSpPr>
          <p:nvPr>
            <p:ph type="title"/>
          </p:nvPr>
        </p:nvSpPr>
        <p:spPr>
          <a:xfrm>
            <a:off x="0" y="1"/>
            <a:ext cx="12192000" cy="6858000"/>
          </a:xfrm>
          <a:solidFill>
            <a:schemeClr val="accent1">
              <a:lumMod val="60000"/>
              <a:lumOff val="40000"/>
            </a:schemeClr>
          </a:solidFill>
        </p:spPr>
        <p:txBody>
          <a:bodyPr>
            <a:normAutofit/>
          </a:bodyPr>
          <a:lstStyle/>
          <a:p>
            <a:pPr algn="ctr"/>
            <a:r>
              <a:rPr lang="en-IN" b="1" dirty="0"/>
              <a:t>Case Study – Text Mining</a:t>
            </a:r>
            <a:br>
              <a:rPr lang="en-IN" b="1" dirty="0"/>
            </a:br>
            <a:r>
              <a:rPr lang="en-IN" b="1" dirty="0"/>
              <a:t>Online Job Postings</a:t>
            </a:r>
            <a:endParaRPr lang="en-IN" sz="5400" b="1" dirty="0"/>
          </a:p>
        </p:txBody>
      </p:sp>
    </p:spTree>
    <p:extLst>
      <p:ext uri="{BB962C8B-B14F-4D97-AF65-F5344CB8AC3E}">
        <p14:creationId xmlns:p14="http://schemas.microsoft.com/office/powerpoint/2010/main" val="86267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205153" y="858130"/>
            <a:ext cx="11808655" cy="5809956"/>
          </a:xfrm>
        </p:spPr>
        <p:txBody>
          <a:bodyPr>
            <a:normAutofit lnSpcReduction="10000"/>
          </a:bodyPr>
          <a:lstStyle/>
          <a:p>
            <a:pPr marL="0" indent="0">
              <a:buNone/>
            </a:pPr>
            <a:r>
              <a:rPr lang="en-US" sz="1800" dirty="0"/>
              <a:t>For the purpose of our analysis, we needed to look at </a:t>
            </a:r>
            <a:r>
              <a:rPr lang="en-US" sz="1800" i="1" dirty="0" err="1"/>
              <a:t>jopost</a:t>
            </a:r>
            <a:r>
              <a:rPr lang="en-US" sz="1800" i="1" dirty="0"/>
              <a:t>, </a:t>
            </a:r>
            <a:r>
              <a:rPr lang="en-US" sz="1800" i="1" dirty="0" err="1"/>
              <a:t>JobDescription</a:t>
            </a:r>
            <a:r>
              <a:rPr lang="en-US" sz="1800" i="1" dirty="0"/>
              <a:t>, </a:t>
            </a:r>
            <a:r>
              <a:rPr lang="en-US" sz="1800" i="1" dirty="0" err="1"/>
              <a:t>JobRequirment</a:t>
            </a:r>
            <a:r>
              <a:rPr lang="en-US" sz="1800" i="1" dirty="0"/>
              <a:t>, </a:t>
            </a:r>
            <a:r>
              <a:rPr lang="en-US" sz="1800" i="1" dirty="0" err="1"/>
              <a:t>RequiredQual</a:t>
            </a:r>
            <a:r>
              <a:rPr lang="en-US" sz="1800" i="1" dirty="0"/>
              <a:t>, </a:t>
            </a:r>
            <a:r>
              <a:rPr lang="en-US" sz="1800" i="1" dirty="0" err="1"/>
              <a:t>ApplicationP</a:t>
            </a:r>
            <a:r>
              <a:rPr lang="en-US" sz="1800" i="1" dirty="0"/>
              <a:t>, </a:t>
            </a:r>
            <a:r>
              <a:rPr lang="en-US" sz="1800" i="1" dirty="0" err="1"/>
              <a:t>AboutC</a:t>
            </a:r>
            <a:r>
              <a:rPr lang="en-US" sz="1800" dirty="0"/>
              <a:t> columns. The following text preprocessing items were run on the columns as and when needed.</a:t>
            </a:r>
          </a:p>
          <a:p>
            <a:pPr marL="457200" indent="-457200">
              <a:buFont typeface="+mj-lt"/>
              <a:buAutoNum type="arabicPeriod"/>
            </a:pPr>
            <a:r>
              <a:rPr lang="en-US" sz="1800" dirty="0"/>
              <a:t>Removal of any web address</a:t>
            </a:r>
          </a:p>
          <a:p>
            <a:pPr marL="457200" lvl="1" indent="0">
              <a:buNone/>
            </a:pPr>
            <a:r>
              <a:rPr lang="en-US" sz="1800" dirty="0"/>
              <a:t>	Regex: '(www\.[^\s]+)|(https?://[^\s]+)'</a:t>
            </a:r>
          </a:p>
          <a:p>
            <a:pPr marL="457200" indent="-457200">
              <a:buFont typeface="+mj-lt"/>
              <a:buAutoNum type="arabicPeriod"/>
            </a:pPr>
            <a:r>
              <a:rPr lang="en-US" sz="1800" dirty="0"/>
              <a:t>Removal of any email address</a:t>
            </a:r>
          </a:p>
          <a:p>
            <a:pPr marL="457200" lvl="1" indent="0">
              <a:buNone/>
            </a:pPr>
            <a:r>
              <a:rPr lang="en-US" sz="1800" dirty="0"/>
              <a:t>	Regex: '\S*@\S*\s?</a:t>
            </a:r>
          </a:p>
          <a:p>
            <a:pPr marL="457200" indent="-457200">
              <a:buFont typeface="+mj-lt"/>
              <a:buAutoNum type="arabicPeriod"/>
            </a:pPr>
            <a:r>
              <a:rPr lang="en-US" sz="1800" dirty="0"/>
              <a:t>Removal of any numbers, within or standalone. This took care of any phone numbers as well.</a:t>
            </a:r>
          </a:p>
          <a:p>
            <a:pPr marL="914400" lvl="2" indent="0">
              <a:buNone/>
            </a:pPr>
            <a:r>
              <a:rPr lang="en-US" sz="1800" dirty="0"/>
              <a:t>Regex: '\d+'</a:t>
            </a:r>
          </a:p>
          <a:p>
            <a:pPr marL="457200" indent="-457200">
              <a:buFont typeface="+mj-lt"/>
              <a:buAutoNum type="arabicPeriod"/>
            </a:pPr>
            <a:r>
              <a:rPr lang="en-US" sz="1800" dirty="0"/>
              <a:t>Removal of new line characters.</a:t>
            </a:r>
          </a:p>
          <a:p>
            <a:pPr marL="457200" lvl="1" indent="0">
              <a:buNone/>
            </a:pPr>
            <a:r>
              <a:rPr lang="en-US" sz="1800" dirty="0"/>
              <a:t>	Regex: '\s+'</a:t>
            </a:r>
          </a:p>
          <a:p>
            <a:pPr marL="457200" indent="-457200">
              <a:buFont typeface="+mj-lt"/>
              <a:buAutoNum type="arabicPeriod"/>
            </a:pPr>
            <a:r>
              <a:rPr lang="en-US" sz="1800" dirty="0"/>
              <a:t>Removal of special characters.</a:t>
            </a:r>
          </a:p>
          <a:p>
            <a:pPr marL="457200" lvl="1" indent="0">
              <a:buNone/>
            </a:pPr>
            <a:r>
              <a:rPr lang="en-US" sz="1800" dirty="0"/>
              <a:t>	Regex: "[-()\"#/@;&amp;:{}`+=~|.!?,'0-9]"</a:t>
            </a:r>
          </a:p>
          <a:p>
            <a:pPr marL="457200" indent="-457200">
              <a:buFont typeface="+mj-lt"/>
              <a:buAutoNum type="arabicPeriod"/>
            </a:pPr>
            <a:r>
              <a:rPr lang="en-US" sz="1800" dirty="0"/>
              <a:t>Removal of continuous spaces with 1 space character</a:t>
            </a:r>
          </a:p>
          <a:p>
            <a:pPr marL="457200" lvl="1" indent="0">
              <a:buNone/>
            </a:pPr>
            <a:r>
              <a:rPr lang="en-US" sz="1800" dirty="0"/>
              <a:t>	Regex: ' +'</a:t>
            </a:r>
          </a:p>
          <a:p>
            <a:pPr marL="457200" indent="-457200">
              <a:buFont typeface="+mj-lt"/>
              <a:buAutoNum type="arabicPeriod"/>
            </a:pPr>
            <a:r>
              <a:rPr lang="en-US" sz="1800" dirty="0"/>
              <a:t>Move all characters to lower case.</a:t>
            </a:r>
          </a:p>
          <a:p>
            <a:pPr marL="457200" indent="-457200">
              <a:buFont typeface="+mj-lt"/>
              <a:buAutoNum type="arabicPeriod" startAt="8"/>
            </a:pPr>
            <a:r>
              <a:rPr lang="en-US" sz="1800" dirty="0"/>
              <a:t>For the </a:t>
            </a:r>
            <a:r>
              <a:rPr lang="en-US" sz="1800" i="1" dirty="0" err="1"/>
              <a:t>jobpost</a:t>
            </a:r>
            <a:r>
              <a:rPr lang="en-US" sz="1800" dirty="0"/>
              <a:t> column: Total word count in the corpus: 7142593</a:t>
            </a:r>
          </a:p>
          <a:p>
            <a:pPr marL="457200" indent="-457200">
              <a:buFont typeface="+mj-lt"/>
              <a:buAutoNum type="arabicPeriod" startAt="8"/>
            </a:pPr>
            <a:r>
              <a:rPr lang="en-US" sz="1800" dirty="0"/>
              <a:t>For the </a:t>
            </a:r>
            <a:r>
              <a:rPr lang="en-US" sz="1800" i="1" dirty="0" err="1"/>
              <a:t>jobpost</a:t>
            </a:r>
            <a:r>
              <a:rPr lang="en-US" sz="1800" dirty="0"/>
              <a:t> column: Total unique word count in the corpus: 4519313</a:t>
            </a:r>
          </a:p>
          <a:p>
            <a:pPr marL="457200" indent="-457200">
              <a:buFont typeface="+mj-lt"/>
              <a:buAutoNum type="arabicPeriod"/>
            </a:pPr>
            <a:endParaRPr lang="en-US" sz="1800" dirty="0"/>
          </a:p>
          <a:p>
            <a:pPr marL="457200" indent="-457200">
              <a:buFont typeface="+mj-lt"/>
              <a:buAutoNum type="arabicPeriod"/>
            </a:pPr>
            <a:endParaRPr lang="en-US" sz="2000" dirty="0"/>
          </a:p>
          <a:p>
            <a:pPr marL="457200" indent="-457200">
              <a:buFont typeface="+mj-lt"/>
              <a:buAutoNum type="arabicPeriod"/>
            </a:pPr>
            <a:endParaRPr lang="en-US" sz="2000" dirty="0"/>
          </a:p>
          <a:p>
            <a:pPr marL="0" indent="0">
              <a:buNone/>
            </a:pPr>
            <a:endParaRPr lang="en-US" sz="20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pre-processing</a:t>
            </a:r>
          </a:p>
        </p:txBody>
      </p:sp>
    </p:spTree>
    <p:extLst>
      <p:ext uri="{BB962C8B-B14F-4D97-AF65-F5344CB8AC3E}">
        <p14:creationId xmlns:p14="http://schemas.microsoft.com/office/powerpoint/2010/main" val="91576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205153" y="858130"/>
            <a:ext cx="11808655" cy="5809956"/>
          </a:xfrm>
        </p:spPr>
        <p:txBody>
          <a:bodyPr>
            <a:noAutofit/>
          </a:bodyPr>
          <a:lstStyle/>
          <a:p>
            <a:pPr marL="457200" indent="-457200">
              <a:buFont typeface="+mj-lt"/>
              <a:buAutoNum type="arabicPeriod" startAt="8"/>
            </a:pPr>
            <a:r>
              <a:rPr lang="en-US" sz="1800" dirty="0"/>
              <a:t>We removed the following text from </a:t>
            </a:r>
            <a:r>
              <a:rPr lang="en-US" sz="1800" dirty="0" err="1"/>
              <a:t>jobpost</a:t>
            </a:r>
            <a:r>
              <a:rPr lang="en-US" sz="1800" dirty="0"/>
              <a:t> column as it was redundant:</a:t>
            </a:r>
          </a:p>
          <a:p>
            <a:pPr marL="0" indent="0">
              <a:buNone/>
            </a:pPr>
            <a:r>
              <a:rPr lang="en-US" sz="1800" dirty="0"/>
              <a:t>             "To place a free posting for job or other career related opportunities in your organization at 			careercenter.am website, e-mail us at mailbox"</a:t>
            </a:r>
          </a:p>
          <a:p>
            <a:pPr marL="457200" indent="-457200">
              <a:buFont typeface="+mj-lt"/>
              <a:buAutoNum type="arabicPeriod" startAt="11"/>
            </a:pPr>
            <a:r>
              <a:rPr lang="en-US" sz="1800" dirty="0"/>
              <a:t>Stop words were removed using </a:t>
            </a:r>
            <a:r>
              <a:rPr lang="en-IN" sz="1800" dirty="0" err="1"/>
              <a:t>gensim.parsing.preprocessing.STOPWORDS</a:t>
            </a:r>
            <a:endParaRPr lang="en-IN" sz="1800" dirty="0"/>
          </a:p>
          <a:p>
            <a:pPr marL="457200" indent="-457200">
              <a:buFont typeface="+mj-lt"/>
              <a:buAutoNum type="arabicPeriod" startAt="11"/>
            </a:pPr>
            <a:r>
              <a:rPr lang="en-US" sz="1800" dirty="0"/>
              <a:t>We added the following words to the </a:t>
            </a:r>
            <a:r>
              <a:rPr lang="en-US" sz="1800" dirty="0" err="1"/>
              <a:t>stopword</a:t>
            </a:r>
            <a:r>
              <a:rPr lang="en-US" sz="1800" dirty="0"/>
              <a:t> list, these were mainly section headers in the unstructured text.</a:t>
            </a:r>
          </a:p>
          <a:p>
            <a:pPr marL="457200" lvl="1" indent="0">
              <a:lnSpc>
                <a:spcPct val="50000"/>
              </a:lnSpc>
              <a:spcBef>
                <a:spcPts val="1000"/>
              </a:spcBef>
              <a:buNone/>
            </a:pPr>
            <a:r>
              <a:rPr lang="en-US" sz="1800" dirty="0"/>
              <a:t>     </a:t>
            </a:r>
            <a:r>
              <a:rPr lang="en-US" sz="1800" i="1" dirty="0"/>
              <a:t>'title','duration','location','description','responsibilities','required','qualifications’, '</a:t>
            </a:r>
            <a:r>
              <a:rPr lang="en-US" sz="1800" i="1" dirty="0" err="1"/>
              <a:t>armenia</a:t>
            </a:r>
            <a:r>
              <a:rPr lang="en-US" sz="1800" i="1" dirty="0"/>
              <a:t>', '</a:t>
            </a:r>
            <a:r>
              <a:rPr lang="en-US" sz="1800" i="1" dirty="0" err="1"/>
              <a:t>armenian</a:t>
            </a:r>
            <a:r>
              <a:rPr lang="en-US" sz="1800" i="1" dirty="0"/>
              <a:t>’,</a:t>
            </a:r>
          </a:p>
          <a:p>
            <a:pPr marL="457200" lvl="1" indent="0">
              <a:lnSpc>
                <a:spcPct val="50000"/>
              </a:lnSpc>
              <a:spcBef>
                <a:spcPts val="1000"/>
              </a:spcBef>
              <a:buNone/>
            </a:pPr>
            <a:r>
              <a:rPr lang="en-US" sz="1800" i="1" dirty="0"/>
              <a:t>     'remuneration','application','procedures','deadline','about','company', '</a:t>
            </a:r>
            <a:r>
              <a:rPr lang="en-US" sz="1800" i="1" dirty="0" err="1"/>
              <a:t>start','date','job','position</a:t>
            </a:r>
            <a:r>
              <a:rPr lang="en-US" sz="1800" i="1" dirty="0"/>
              <a:t>'</a:t>
            </a:r>
            <a:endParaRPr lang="en-US" sz="1800" dirty="0"/>
          </a:p>
          <a:p>
            <a:pPr marL="457200" indent="-457200">
              <a:buFont typeface="+mj-lt"/>
              <a:buAutoNum type="arabicPeriod" startAt="11"/>
            </a:pPr>
            <a:r>
              <a:rPr lang="en-US" sz="1800" dirty="0"/>
              <a:t>Tokenization was done using NLTK’s </a:t>
            </a:r>
            <a:r>
              <a:rPr lang="en-US" sz="1800" dirty="0" err="1"/>
              <a:t>word_tokenize</a:t>
            </a:r>
            <a:r>
              <a:rPr lang="en-US" sz="1800" dirty="0"/>
              <a:t> function.</a:t>
            </a:r>
          </a:p>
          <a:p>
            <a:pPr marL="457200" indent="-457200">
              <a:buFont typeface="+mj-lt"/>
              <a:buAutoNum type="arabicPeriod" startAt="11"/>
            </a:pPr>
            <a:r>
              <a:rPr lang="en-US" sz="1800" dirty="0"/>
              <a:t>Part-Of-Speech (POS) tagging: we assigned a tag to every word to define if it corresponds to a noun, verb, adverb and adjective using the WordNet lexical database.</a:t>
            </a:r>
          </a:p>
          <a:p>
            <a:pPr marL="457200" indent="-457200">
              <a:buFont typeface="+mj-lt"/>
              <a:buAutoNum type="arabicPeriod" startAt="11"/>
            </a:pPr>
            <a:r>
              <a:rPr lang="en-US" sz="1800" dirty="0"/>
              <a:t>Lemmatization was done using NLTK’s WordNet </a:t>
            </a:r>
            <a:r>
              <a:rPr lang="en-US" sz="1800" dirty="0" err="1"/>
              <a:t>lemmatizer</a:t>
            </a:r>
            <a:r>
              <a:rPr lang="en-US" sz="1800" dirty="0"/>
              <a:t> to reduce the similar meaning words to their root form (e.g. rooms -&gt; room, slept -&gt; sleep)</a:t>
            </a:r>
          </a:p>
          <a:p>
            <a:pPr marL="457200" indent="-457200">
              <a:buFont typeface="+mj-lt"/>
              <a:buAutoNum type="arabicPeriod" startAt="11"/>
            </a:pPr>
            <a:r>
              <a:rPr lang="en-US" sz="1800" dirty="0"/>
              <a:t>After Lemmatization if a word was a two letter word, then was removed. </a:t>
            </a:r>
          </a:p>
          <a:p>
            <a:pPr marL="0" indent="0">
              <a:buNone/>
            </a:pPr>
            <a:r>
              <a:rPr lang="en-US" sz="1800" dirty="0"/>
              <a:t>	Ex. Went </a:t>
            </a:r>
            <a:r>
              <a:rPr lang="en-US" sz="1800" dirty="0">
                <a:sym typeface="Wingdings" panose="05000000000000000000" pitchFamily="2" charset="2"/>
              </a:rPr>
              <a:t> go , go was removed</a:t>
            </a:r>
          </a:p>
          <a:p>
            <a:pPr marL="457200" indent="-457200">
              <a:buFont typeface="+mj-lt"/>
              <a:buAutoNum type="arabicPeriod" startAt="16"/>
            </a:pPr>
            <a:r>
              <a:rPr lang="en-US" sz="1800" dirty="0">
                <a:sym typeface="Wingdings" panose="05000000000000000000" pitchFamily="2" charset="2"/>
              </a:rPr>
              <a:t>Spacy library was used to perform Named Entity Recognition to filter out the Person Names like ‘Kirk’, ‘James’ etc.. Entity name ‘PERSON’ was used to identify names within the corpus.</a:t>
            </a:r>
          </a:p>
          <a:p>
            <a:pPr marL="457200" indent="-457200">
              <a:buFont typeface="+mj-lt"/>
              <a:buAutoNum type="arabicPeriod" startAt="16"/>
            </a:pPr>
            <a:r>
              <a:rPr lang="en-US" sz="1800" dirty="0">
                <a:sym typeface="Wingdings" panose="05000000000000000000" pitchFamily="2" charset="2"/>
              </a:rPr>
              <a:t>After pre-processing, lemmatization, stop word removal:</a:t>
            </a:r>
          </a:p>
          <a:p>
            <a:pPr marL="457200" lvl="1" indent="0">
              <a:buNone/>
            </a:pPr>
            <a:r>
              <a:rPr lang="en-US" sz="1800" dirty="0">
                <a:sym typeface="Wingdings" panose="05000000000000000000" pitchFamily="2" charset="2"/>
              </a:rPr>
              <a:t>	</a:t>
            </a:r>
            <a:r>
              <a:rPr lang="en-US" sz="1800" dirty="0"/>
              <a:t> Total term count in the </a:t>
            </a:r>
            <a:r>
              <a:rPr lang="en-US" sz="1800" dirty="0" err="1"/>
              <a:t>jobpost</a:t>
            </a:r>
            <a:r>
              <a:rPr lang="en-US" sz="1800" dirty="0"/>
              <a:t> corpus: 4178</a:t>
            </a:r>
            <a:endParaRPr lang="en-US" sz="1800" dirty="0">
              <a:sym typeface="Wingdings" panose="05000000000000000000" pitchFamily="2" charset="2"/>
            </a:endParaRPr>
          </a:p>
          <a:p>
            <a:pPr marL="457200" indent="-457200">
              <a:buFont typeface="+mj-lt"/>
              <a:buAutoNum type="arabicPeriod" startAt="16"/>
            </a:pPr>
            <a:endParaRPr lang="en-US" sz="1800" dirty="0"/>
          </a:p>
          <a:p>
            <a:endParaRPr lang="en-US" sz="1800" dirty="0"/>
          </a:p>
          <a:p>
            <a:endParaRPr lang="en-US" sz="1800" dirty="0"/>
          </a:p>
          <a:p>
            <a:endParaRPr lang="en-US" sz="1800" dirty="0"/>
          </a:p>
          <a:p>
            <a:endParaRPr lang="en-US" sz="18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pre-processing</a:t>
            </a:r>
          </a:p>
        </p:txBody>
      </p:sp>
    </p:spTree>
    <p:extLst>
      <p:ext uri="{BB962C8B-B14F-4D97-AF65-F5344CB8AC3E}">
        <p14:creationId xmlns:p14="http://schemas.microsoft.com/office/powerpoint/2010/main" val="264985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205153" y="858130"/>
            <a:ext cx="11808655" cy="5809956"/>
          </a:xfrm>
        </p:spPr>
        <p:txBody>
          <a:bodyPr>
            <a:noAutofit/>
          </a:bodyPr>
          <a:lstStyle/>
          <a:p>
            <a:pPr marL="457200" indent="-457200">
              <a:buFont typeface="+mj-lt"/>
              <a:buAutoNum type="arabicPeriod" startAt="18"/>
            </a:pPr>
            <a:r>
              <a:rPr lang="en-US" sz="2000" dirty="0"/>
              <a:t>We carried out all our data pre-processing steps on </a:t>
            </a:r>
            <a:r>
              <a:rPr lang="en-US" sz="2000" i="1" dirty="0" err="1"/>
              <a:t>jopost</a:t>
            </a:r>
            <a:r>
              <a:rPr lang="en-US" sz="2000" dirty="0"/>
              <a:t> column and as a test of relevance, we created  a word could on a software developer job post (row 5 in the data). We see that the below word could is in line with the requirements of a software developer with server side and database skills.</a:t>
            </a:r>
          </a:p>
          <a:p>
            <a:endParaRPr lang="en-US" sz="1800" dirty="0"/>
          </a:p>
          <a:p>
            <a:endParaRPr lang="en-US" sz="1800" dirty="0"/>
          </a:p>
          <a:p>
            <a:endParaRPr lang="en-US" sz="1800" dirty="0"/>
          </a:p>
          <a:p>
            <a:endParaRPr lang="en-US" sz="18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pre-processing</a:t>
            </a:r>
          </a:p>
        </p:txBody>
      </p:sp>
      <p:pic>
        <p:nvPicPr>
          <p:cNvPr id="4" name="Picture 3">
            <a:extLst>
              <a:ext uri="{FF2B5EF4-FFF2-40B4-BE49-F238E27FC236}">
                <a16:creationId xmlns:a16="http://schemas.microsoft.com/office/drawing/2014/main" id="{5AEF460C-9F8F-4292-B361-87DF6010C5B4}"/>
              </a:ext>
            </a:extLst>
          </p:cNvPr>
          <p:cNvPicPr>
            <a:picLocks noChangeAspect="1"/>
          </p:cNvPicPr>
          <p:nvPr/>
        </p:nvPicPr>
        <p:blipFill>
          <a:blip r:embed="rId2"/>
          <a:stretch>
            <a:fillRect/>
          </a:stretch>
        </p:blipFill>
        <p:spPr>
          <a:xfrm>
            <a:off x="787790" y="2053883"/>
            <a:ext cx="10297551" cy="4614202"/>
          </a:xfrm>
          <a:prstGeom prst="rect">
            <a:avLst/>
          </a:prstGeom>
        </p:spPr>
      </p:pic>
    </p:spTree>
    <p:extLst>
      <p:ext uri="{BB962C8B-B14F-4D97-AF65-F5344CB8AC3E}">
        <p14:creationId xmlns:p14="http://schemas.microsoft.com/office/powerpoint/2010/main" val="159908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i="0" u="none" strike="noStrike" baseline="0" dirty="0">
                <a:solidFill>
                  <a:srgbClr val="000000"/>
                </a:solidFill>
                <a:latin typeface="Calibri" panose="020F0502020204030204" pitchFamily="34" charset="0"/>
              </a:rPr>
              <a:t>IT Job Classification </a:t>
            </a:r>
            <a:endParaRPr lang="en-IN" sz="3200" dirty="0"/>
          </a:p>
        </p:txBody>
      </p:sp>
      <p:sp>
        <p:nvSpPr>
          <p:cNvPr id="7" name="Content Placeholder 6">
            <a:extLst>
              <a:ext uri="{FF2B5EF4-FFF2-40B4-BE49-F238E27FC236}">
                <a16:creationId xmlns:a16="http://schemas.microsoft.com/office/drawing/2014/main" id="{5D515699-76BB-4592-A72C-21E46A65E598}"/>
              </a:ext>
            </a:extLst>
          </p:cNvPr>
          <p:cNvSpPr>
            <a:spLocks noGrp="1"/>
          </p:cNvSpPr>
          <p:nvPr>
            <p:ph idx="1"/>
          </p:nvPr>
        </p:nvSpPr>
        <p:spPr>
          <a:xfrm>
            <a:off x="120160" y="834887"/>
            <a:ext cx="11978639" cy="5936583"/>
          </a:xfrm>
        </p:spPr>
        <p:txBody>
          <a:bodyPr>
            <a:normAutofit/>
          </a:bodyPr>
          <a:lstStyle/>
          <a:p>
            <a:pPr marL="0" indent="0">
              <a:buNone/>
            </a:pPr>
            <a:r>
              <a:rPr lang="en-IN" b="1" dirty="0"/>
              <a:t>Model Building and execution</a:t>
            </a:r>
          </a:p>
          <a:p>
            <a:r>
              <a:rPr lang="en-IN" sz="1800" dirty="0"/>
              <a:t>In order to classify whether a job post is an IT job or not, we used the </a:t>
            </a:r>
            <a:r>
              <a:rPr lang="en-IN" sz="1800" i="1" dirty="0" err="1"/>
              <a:t>jobpost</a:t>
            </a:r>
            <a:r>
              <a:rPr lang="en-IN" sz="1800" dirty="0"/>
              <a:t> and </a:t>
            </a:r>
            <a:r>
              <a:rPr lang="en-IN" sz="1800" i="1" dirty="0"/>
              <a:t>IT</a:t>
            </a:r>
            <a:r>
              <a:rPr lang="en-IN" sz="1800" dirty="0"/>
              <a:t> columns from the our text corpus.</a:t>
            </a:r>
          </a:p>
          <a:p>
            <a:r>
              <a:rPr lang="en-IN" sz="1800" i="1" dirty="0" err="1"/>
              <a:t>jobpost</a:t>
            </a:r>
            <a:r>
              <a:rPr lang="en-IN" sz="1800" dirty="0"/>
              <a:t> became our X variable and </a:t>
            </a:r>
            <a:r>
              <a:rPr lang="en-IN" sz="1800" i="1" dirty="0"/>
              <a:t>IT</a:t>
            </a:r>
            <a:r>
              <a:rPr lang="en-IN" sz="1800" dirty="0"/>
              <a:t> was our target variable.</a:t>
            </a:r>
          </a:p>
          <a:p>
            <a:r>
              <a:rPr lang="en-IN" sz="1800" dirty="0"/>
              <a:t>2 ML algorithms – Naïve Bayes and </a:t>
            </a:r>
            <a:r>
              <a:rPr lang="en-IN" sz="1800" dirty="0">
                <a:solidFill>
                  <a:srgbClr val="000000"/>
                </a:solidFill>
              </a:rPr>
              <a:t>Extreme Gradient Boost were tried and we compared the Accuracy and ROC-AUC scores.</a:t>
            </a:r>
          </a:p>
          <a:p>
            <a:r>
              <a:rPr lang="en-IN" sz="1800" dirty="0">
                <a:solidFill>
                  <a:srgbClr val="000000"/>
                </a:solidFill>
              </a:rPr>
              <a:t>Both the above ML techniques were tried with </a:t>
            </a:r>
            <a:r>
              <a:rPr lang="en-IN" sz="1800" dirty="0" err="1">
                <a:solidFill>
                  <a:srgbClr val="000000"/>
                </a:solidFill>
              </a:rPr>
              <a:t>CountVectorizer</a:t>
            </a:r>
            <a:r>
              <a:rPr lang="en-IN" sz="1800" dirty="0">
                <a:solidFill>
                  <a:srgbClr val="000000"/>
                </a:solidFill>
              </a:rPr>
              <a:t> DTM and </a:t>
            </a:r>
            <a:r>
              <a:rPr lang="en-IN" sz="1800" dirty="0" err="1">
                <a:solidFill>
                  <a:srgbClr val="000000"/>
                </a:solidFill>
              </a:rPr>
              <a:t>TfidfVectorizer</a:t>
            </a:r>
            <a:r>
              <a:rPr lang="en-IN" sz="1800" dirty="0">
                <a:solidFill>
                  <a:srgbClr val="000000"/>
                </a:solidFill>
              </a:rPr>
              <a:t> TF-IDF. </a:t>
            </a:r>
          </a:p>
          <a:p>
            <a:r>
              <a:rPr lang="en-IN" sz="1800" dirty="0"/>
              <a:t>Data was pre-processed including removal of stop words, tokenization, lemmatization as has been described in the earlier slides.</a:t>
            </a:r>
          </a:p>
          <a:p>
            <a:r>
              <a:rPr lang="en-IN" sz="1800" dirty="0"/>
              <a:t>Data was split into train and test. Model was built on train and validating on test before actual prediction.</a:t>
            </a:r>
          </a:p>
          <a:p>
            <a:r>
              <a:rPr lang="en-IN" sz="1800" dirty="0"/>
              <a:t>Test to Train split was 30% and 70% . The models were trained on train data before predicting on the test data.</a:t>
            </a:r>
          </a:p>
          <a:p>
            <a:r>
              <a:rPr lang="en-IN" sz="1800" dirty="0"/>
              <a:t>Final tuning parameters for Naïve Bayes Multinomial classifier:</a:t>
            </a:r>
          </a:p>
          <a:p>
            <a:pPr marL="457200" lvl="1" indent="0">
              <a:buNone/>
            </a:pPr>
            <a:r>
              <a:rPr lang="en-US" sz="1800" dirty="0"/>
              <a:t>	alpha=1.0, </a:t>
            </a:r>
            <a:r>
              <a:rPr lang="en-US" sz="1800" dirty="0" err="1"/>
              <a:t>class_prior</a:t>
            </a:r>
            <a:r>
              <a:rPr lang="en-US" sz="1800" dirty="0"/>
              <a:t>=None, </a:t>
            </a:r>
            <a:r>
              <a:rPr lang="en-US" sz="1800" dirty="0" err="1"/>
              <a:t>fit_prior</a:t>
            </a:r>
            <a:r>
              <a:rPr lang="en-US" sz="1800" dirty="0"/>
              <a:t>=True</a:t>
            </a:r>
          </a:p>
          <a:p>
            <a:r>
              <a:rPr lang="en-IN" sz="1800" dirty="0"/>
              <a:t>Final tuning parameters for </a:t>
            </a:r>
            <a:r>
              <a:rPr lang="en-IN" sz="1800" dirty="0" err="1"/>
              <a:t>XGBClassifier</a:t>
            </a:r>
            <a:r>
              <a:rPr lang="en-IN" sz="1800" dirty="0"/>
              <a:t>:</a:t>
            </a:r>
          </a:p>
          <a:p>
            <a:pPr marL="0" indent="0">
              <a:buNone/>
            </a:pPr>
            <a:r>
              <a:rPr lang="en-IN" sz="1800" dirty="0"/>
              <a:t>	gamma=1, </a:t>
            </a:r>
            <a:r>
              <a:rPr lang="en-IN" sz="1800" dirty="0" err="1"/>
              <a:t>learning_rate</a:t>
            </a:r>
            <a:r>
              <a:rPr lang="en-IN" sz="1800" dirty="0"/>
              <a:t>=0.01, </a:t>
            </a:r>
            <a:r>
              <a:rPr lang="en-IN" sz="1800" dirty="0" err="1"/>
              <a:t>max_depth</a:t>
            </a:r>
            <a:r>
              <a:rPr lang="en-IN" sz="1800" dirty="0"/>
              <a:t>=5, </a:t>
            </a:r>
            <a:r>
              <a:rPr lang="en-IN" sz="1800" dirty="0" err="1"/>
              <a:t>min_child_weight</a:t>
            </a:r>
            <a:r>
              <a:rPr lang="en-IN" sz="1800" dirty="0"/>
              <a:t>=1, </a:t>
            </a:r>
          </a:p>
          <a:p>
            <a:pPr marL="0" indent="0">
              <a:buNone/>
            </a:pPr>
            <a:r>
              <a:rPr lang="en-IN" sz="1800" dirty="0"/>
              <a:t>              	</a:t>
            </a:r>
            <a:r>
              <a:rPr lang="en-IN" sz="1800" dirty="0" err="1"/>
              <a:t>n_estimators</a:t>
            </a:r>
            <a:r>
              <a:rPr lang="en-IN" sz="1800" dirty="0"/>
              <a:t>=1000, </a:t>
            </a:r>
            <a:r>
              <a:rPr lang="en-IN" sz="1800" dirty="0" err="1"/>
              <a:t>n_jobs</a:t>
            </a:r>
            <a:r>
              <a:rPr lang="en-IN" sz="1800" dirty="0"/>
              <a:t>=-1, </a:t>
            </a:r>
            <a:r>
              <a:rPr lang="en-IN" sz="1800" dirty="0" err="1"/>
              <a:t>random_state</a:t>
            </a:r>
            <a:r>
              <a:rPr lang="en-IN" sz="1800" dirty="0"/>
              <a:t>=42, verbose=1</a:t>
            </a:r>
          </a:p>
          <a:p>
            <a:pPr marL="0" indent="0">
              <a:buNone/>
            </a:pPr>
            <a:r>
              <a:rPr lang="en-IN" sz="2000" dirty="0"/>
              <a:t>                </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9071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a:bodyPr>
          <a:lstStyle/>
          <a:p>
            <a:r>
              <a:rPr lang="en-IN" sz="3200" i="0" u="none" strike="noStrike" baseline="0" dirty="0">
                <a:solidFill>
                  <a:srgbClr val="000000"/>
                </a:solidFill>
                <a:latin typeface="Calibri" panose="020F0502020204030204" pitchFamily="34" charset="0"/>
              </a:rPr>
              <a:t>IT Job Classification </a:t>
            </a:r>
            <a:endParaRPr lang="en-IN" sz="3200" dirty="0"/>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106679" y="811675"/>
            <a:ext cx="5114678" cy="2646878"/>
          </a:xfrm>
          <a:prstGeom prst="rect">
            <a:avLst/>
          </a:prstGeom>
          <a:noFill/>
        </p:spPr>
        <p:txBody>
          <a:bodyPr wrap="square" rtlCol="0">
            <a:spAutoFit/>
          </a:bodyPr>
          <a:lstStyle/>
          <a:p>
            <a:r>
              <a:rPr lang="en-IN" sz="2800" b="1" dirty="0"/>
              <a:t>Model Comparison</a:t>
            </a:r>
          </a:p>
          <a:p>
            <a:endParaRPr lang="en-IN" b="1" dirty="0"/>
          </a:p>
          <a:p>
            <a:r>
              <a:rPr lang="en-IN" b="1" dirty="0"/>
              <a:t>Finalized Model:</a:t>
            </a:r>
          </a:p>
          <a:p>
            <a:r>
              <a:rPr lang="en-IN" sz="1700" dirty="0"/>
              <a:t>We chose </a:t>
            </a:r>
            <a:r>
              <a:rPr lang="en-IN" sz="1700" dirty="0" err="1"/>
              <a:t>XGBClassifier</a:t>
            </a:r>
            <a:r>
              <a:rPr lang="en-IN" sz="1700" dirty="0"/>
              <a:t> with TF-IDF over the other models.</a:t>
            </a:r>
          </a:p>
          <a:p>
            <a:pPr marL="342900" indent="-342900">
              <a:buAutoNum type="arabicPeriod"/>
            </a:pPr>
            <a:r>
              <a:rPr lang="en-IN" sz="1700" dirty="0"/>
              <a:t>Accuracy and ROC scores were better on test data for </a:t>
            </a:r>
            <a:r>
              <a:rPr lang="en-IN" sz="1700" dirty="0" err="1"/>
              <a:t>XGBClassifier</a:t>
            </a:r>
            <a:r>
              <a:rPr lang="en-IN" sz="1700" dirty="0"/>
              <a:t> with TF-IDF than the other models.</a:t>
            </a:r>
          </a:p>
          <a:p>
            <a:pPr marL="342900" indent="-342900">
              <a:buAutoNum type="arabicPeriod"/>
            </a:pPr>
            <a:r>
              <a:rPr lang="en-IN" sz="1700" dirty="0"/>
              <a:t>Below are confusion matrix and roc plot for </a:t>
            </a:r>
            <a:r>
              <a:rPr lang="en-IN" sz="1700" dirty="0" err="1"/>
              <a:t>XGBClassifier</a:t>
            </a:r>
            <a:r>
              <a:rPr lang="en-IN" sz="1700" dirty="0"/>
              <a:t> on test data.</a:t>
            </a:r>
          </a:p>
        </p:txBody>
      </p:sp>
      <p:pic>
        <p:nvPicPr>
          <p:cNvPr id="8" name="Picture 7">
            <a:extLst>
              <a:ext uri="{FF2B5EF4-FFF2-40B4-BE49-F238E27FC236}">
                <a16:creationId xmlns:a16="http://schemas.microsoft.com/office/drawing/2014/main" id="{AAEF0A3F-FB28-4644-A1AC-309A9CD1D2DD}"/>
              </a:ext>
            </a:extLst>
          </p:cNvPr>
          <p:cNvPicPr>
            <a:picLocks noChangeAspect="1"/>
          </p:cNvPicPr>
          <p:nvPr/>
        </p:nvPicPr>
        <p:blipFill>
          <a:blip r:embed="rId2"/>
          <a:stretch>
            <a:fillRect/>
          </a:stretch>
        </p:blipFill>
        <p:spPr>
          <a:xfrm>
            <a:off x="5808343" y="811675"/>
            <a:ext cx="6276975" cy="2250402"/>
          </a:xfrm>
          <a:prstGeom prst="rect">
            <a:avLst/>
          </a:prstGeom>
        </p:spPr>
      </p:pic>
      <p:pic>
        <p:nvPicPr>
          <p:cNvPr id="9" name="Picture 8">
            <a:extLst>
              <a:ext uri="{FF2B5EF4-FFF2-40B4-BE49-F238E27FC236}">
                <a16:creationId xmlns:a16="http://schemas.microsoft.com/office/drawing/2014/main" id="{7158973D-417B-45C8-9575-CE45A379C254}"/>
              </a:ext>
            </a:extLst>
          </p:cNvPr>
          <p:cNvPicPr>
            <a:picLocks noChangeAspect="1"/>
          </p:cNvPicPr>
          <p:nvPr/>
        </p:nvPicPr>
        <p:blipFill>
          <a:blip r:embed="rId3"/>
          <a:stretch>
            <a:fillRect/>
          </a:stretch>
        </p:blipFill>
        <p:spPr>
          <a:xfrm>
            <a:off x="799696" y="3496505"/>
            <a:ext cx="4315631" cy="2936410"/>
          </a:xfrm>
          <a:prstGeom prst="rect">
            <a:avLst/>
          </a:prstGeom>
        </p:spPr>
      </p:pic>
      <p:pic>
        <p:nvPicPr>
          <p:cNvPr id="10" name="Picture 9">
            <a:extLst>
              <a:ext uri="{FF2B5EF4-FFF2-40B4-BE49-F238E27FC236}">
                <a16:creationId xmlns:a16="http://schemas.microsoft.com/office/drawing/2014/main" id="{A47EB8F7-D676-445F-B297-3BEEEC32047F}"/>
              </a:ext>
            </a:extLst>
          </p:cNvPr>
          <p:cNvPicPr>
            <a:picLocks noChangeAspect="1"/>
          </p:cNvPicPr>
          <p:nvPr/>
        </p:nvPicPr>
        <p:blipFill>
          <a:blip r:embed="rId4"/>
          <a:stretch>
            <a:fillRect/>
          </a:stretch>
        </p:blipFill>
        <p:spPr>
          <a:xfrm>
            <a:off x="5808342" y="3062077"/>
            <a:ext cx="6383657" cy="3734498"/>
          </a:xfrm>
          <a:prstGeom prst="rect">
            <a:avLst/>
          </a:prstGeom>
        </p:spPr>
      </p:pic>
    </p:spTree>
    <p:extLst>
      <p:ext uri="{BB962C8B-B14F-4D97-AF65-F5344CB8AC3E}">
        <p14:creationId xmlns:p14="http://schemas.microsoft.com/office/powerpoint/2010/main" val="3776483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a:bodyPr>
          <a:lstStyle/>
          <a:p>
            <a:pPr algn="l"/>
            <a:r>
              <a:rPr lang="en-US" sz="3600" i="0" dirty="0">
                <a:solidFill>
                  <a:srgbClr val="000000"/>
                </a:solidFill>
                <a:effectLst/>
                <a:latin typeface="Calibri" panose="020F0502020204030204" pitchFamily="34" charset="0"/>
                <a:cs typeface="Calibri" panose="020F0502020204030204" pitchFamily="34" charset="0"/>
              </a:rPr>
              <a:t>Desired characteristics and skill sets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14399"/>
            <a:ext cx="11978639" cy="5882175"/>
          </a:xfrm>
        </p:spPr>
        <p:txBody>
          <a:bodyPr>
            <a:normAutofit/>
          </a:bodyPr>
          <a:lstStyle/>
          <a:p>
            <a:r>
              <a:rPr lang="en-IN" sz="2000" dirty="0"/>
              <a:t>To understand the desired characteristics and skill set, we choose </a:t>
            </a:r>
            <a:r>
              <a:rPr lang="en-IN" sz="2000" i="1" dirty="0" err="1"/>
              <a:t>JobRequirement</a:t>
            </a:r>
            <a:r>
              <a:rPr lang="en-IN" sz="2000" dirty="0"/>
              <a:t> column for analysis as it encapsulated the characteristics required and skill compared to </a:t>
            </a:r>
            <a:r>
              <a:rPr lang="en-IN" sz="2000" i="1" dirty="0" err="1"/>
              <a:t>RequiredQual</a:t>
            </a:r>
            <a:r>
              <a:rPr lang="en-IN" sz="2000" dirty="0"/>
              <a:t>.</a:t>
            </a:r>
          </a:p>
          <a:p>
            <a:r>
              <a:rPr lang="en-IN" sz="2000" dirty="0"/>
              <a:t>We used the unsupervised learning technique of K-Means segmentation which tries to classify documents into topics based on </a:t>
            </a:r>
            <a:r>
              <a:rPr lang="en-IN" sz="2000" dirty="0" err="1"/>
              <a:t>euclidian</a:t>
            </a:r>
            <a:r>
              <a:rPr lang="en-IN" sz="2000" dirty="0"/>
              <a:t> distance by </a:t>
            </a:r>
            <a:r>
              <a:rPr lang="en-US" sz="2000" dirty="0"/>
              <a:t>initializing centroids by first shuffling the dataset and then randomly selecting K data points for the centroids without replacement.</a:t>
            </a:r>
            <a:endParaRPr lang="en-IN" sz="2000" dirty="0"/>
          </a:p>
          <a:p>
            <a:r>
              <a:rPr lang="en-IN" sz="2000" dirty="0"/>
              <a:t>Scikit </a:t>
            </a:r>
            <a:r>
              <a:rPr lang="en-IN" sz="2000" dirty="0" err="1"/>
              <a:t>Learn’s</a:t>
            </a:r>
            <a:r>
              <a:rPr lang="en-IN" sz="2000" dirty="0"/>
              <a:t> </a:t>
            </a:r>
            <a:r>
              <a:rPr lang="en-IN" sz="2000" dirty="0" err="1"/>
              <a:t>MiniBatchKMeans</a:t>
            </a:r>
            <a:r>
              <a:rPr lang="en-IN" sz="2000" dirty="0"/>
              <a:t> class was used instead of </a:t>
            </a:r>
            <a:r>
              <a:rPr lang="en-IN" sz="2000" dirty="0" err="1"/>
              <a:t>KMeans</a:t>
            </a:r>
            <a:r>
              <a:rPr lang="en-IN" sz="2000" dirty="0"/>
              <a:t> to built the segmentation models with a batch size of 2048. </a:t>
            </a:r>
            <a:r>
              <a:rPr lang="en-US" sz="2000" dirty="0" err="1"/>
              <a:t>MiniBatchKMeans</a:t>
            </a:r>
            <a:r>
              <a:rPr lang="en-US" sz="2000" dirty="0"/>
              <a:t> works similarly to </a:t>
            </a:r>
            <a:r>
              <a:rPr lang="en-US" sz="2000" dirty="0" err="1"/>
              <a:t>KMeans</a:t>
            </a:r>
            <a:r>
              <a:rPr lang="en-US" sz="2000" dirty="0"/>
              <a:t> , with one significance difference: the </a:t>
            </a:r>
            <a:r>
              <a:rPr lang="en-US" sz="2000" dirty="0" err="1"/>
              <a:t>batch_size</a:t>
            </a:r>
            <a:r>
              <a:rPr lang="en-US" sz="2000" dirty="0"/>
              <a:t> parameter. </a:t>
            </a:r>
            <a:r>
              <a:rPr lang="en-US" sz="2000" dirty="0" err="1"/>
              <a:t>batch_size</a:t>
            </a:r>
            <a:r>
              <a:rPr lang="en-US" sz="2000" dirty="0"/>
              <a:t> controls the number of randomly selected observations in each batch. This is useful for systems with limited resources.</a:t>
            </a:r>
            <a:endParaRPr lang="en-IN" sz="2000" dirty="0"/>
          </a:p>
          <a:p>
            <a:r>
              <a:rPr lang="en-IN" sz="2000" dirty="0"/>
              <a:t>Data was pre-processed including removal of stop words, tokenization, lemmatization as has been described in the earlier slides.</a:t>
            </a:r>
          </a:p>
          <a:p>
            <a:r>
              <a:rPr lang="en-IN" sz="2000" dirty="0"/>
              <a:t>TF_IDF matrix was generated for whole of </a:t>
            </a:r>
            <a:r>
              <a:rPr lang="en-IN" sz="2000" i="1" dirty="0" err="1"/>
              <a:t>JobRequirement</a:t>
            </a:r>
            <a:r>
              <a:rPr lang="en-IN" sz="2000" i="1" dirty="0"/>
              <a:t> </a:t>
            </a:r>
            <a:r>
              <a:rPr lang="en-IN" sz="2000" dirty="0"/>
              <a:t>column, ignoring </a:t>
            </a:r>
            <a:r>
              <a:rPr lang="en-IN" sz="2000" dirty="0" err="1"/>
              <a:t>NaNs</a:t>
            </a:r>
            <a:r>
              <a:rPr lang="en-IN" sz="2000" dirty="0"/>
              <a:t> with the terms that remained after the processing of the data. </a:t>
            </a:r>
            <a:r>
              <a:rPr lang="en-IN" sz="2000" dirty="0" err="1"/>
              <a:t>max_features</a:t>
            </a:r>
            <a:r>
              <a:rPr lang="en-IN" sz="2000" dirty="0"/>
              <a:t> for the TF-IDF was chosen to be 2200.</a:t>
            </a:r>
          </a:p>
          <a:p>
            <a:r>
              <a:rPr lang="en-IN" sz="2000" dirty="0"/>
              <a:t>We built 4, 5, 6, 7 and 8 cluster models and qualitatively analysed the results. We tried identifying similarities within the cluster but dissimilarity between the clusters.</a:t>
            </a:r>
          </a:p>
          <a:p>
            <a:r>
              <a:rPr lang="en-IN" sz="2000" dirty="0"/>
              <a:t>Based on clear distinctions within the clusters, interpretability and distribution within the clusters, </a:t>
            </a:r>
            <a:r>
              <a:rPr lang="en-IN" sz="2000" b="1" dirty="0"/>
              <a:t>we chose the K=6 as the final solution </a:t>
            </a:r>
            <a:r>
              <a:rPr lang="en-IN" sz="2000" dirty="0"/>
              <a:t>although the Silhouette score was quite low compared to other cluster solution.</a:t>
            </a:r>
          </a:p>
        </p:txBody>
      </p:sp>
    </p:spTree>
    <p:extLst>
      <p:ext uri="{BB962C8B-B14F-4D97-AF65-F5344CB8AC3E}">
        <p14:creationId xmlns:p14="http://schemas.microsoft.com/office/powerpoint/2010/main" val="244631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US" sz="4400" i="0" dirty="0">
                <a:solidFill>
                  <a:srgbClr val="000000"/>
                </a:solidFill>
                <a:effectLst/>
                <a:latin typeface="Calibri" panose="020F0502020204030204" pitchFamily="34" charset="0"/>
                <a:cs typeface="Calibri" panose="020F0502020204030204" pitchFamily="34" charset="0"/>
              </a:rPr>
              <a:t>Desired characteristics and skill sets</a:t>
            </a:r>
            <a:endParaRPr lang="en-IN" dirty="0"/>
          </a:p>
        </p:txBody>
      </p:sp>
      <p:sp>
        <p:nvSpPr>
          <p:cNvPr id="9" name="Rectangle 8">
            <a:extLst>
              <a:ext uri="{FF2B5EF4-FFF2-40B4-BE49-F238E27FC236}">
                <a16:creationId xmlns:a16="http://schemas.microsoft.com/office/drawing/2014/main" id="{3D078B6B-55F2-48C7-86CA-DCA0D166B3BC}"/>
              </a:ext>
            </a:extLst>
          </p:cNvPr>
          <p:cNvSpPr/>
          <p:nvPr/>
        </p:nvSpPr>
        <p:spPr>
          <a:xfrm>
            <a:off x="272498" y="854427"/>
            <a:ext cx="9931676" cy="369332"/>
          </a:xfrm>
          <a:prstGeom prst="rect">
            <a:avLst/>
          </a:prstGeom>
        </p:spPr>
        <p:txBody>
          <a:bodyPr wrap="square">
            <a:spAutoFit/>
          </a:bodyPr>
          <a:lstStyle/>
          <a:p>
            <a:r>
              <a:rPr lang="en-IN" dirty="0"/>
              <a:t>Below are the top terms from the clusters based on centroids and their interpretations.</a:t>
            </a:r>
          </a:p>
        </p:txBody>
      </p:sp>
      <p:pic>
        <p:nvPicPr>
          <p:cNvPr id="4" name="Picture 3">
            <a:extLst>
              <a:ext uri="{FF2B5EF4-FFF2-40B4-BE49-F238E27FC236}">
                <a16:creationId xmlns:a16="http://schemas.microsoft.com/office/drawing/2014/main" id="{03F45720-EC67-4D01-BF9C-B36CDDFE0EA0}"/>
              </a:ext>
            </a:extLst>
          </p:cNvPr>
          <p:cNvPicPr>
            <a:picLocks noChangeAspect="1"/>
          </p:cNvPicPr>
          <p:nvPr/>
        </p:nvPicPr>
        <p:blipFill>
          <a:blip r:embed="rId2"/>
          <a:stretch>
            <a:fillRect/>
          </a:stretch>
        </p:blipFill>
        <p:spPr>
          <a:xfrm>
            <a:off x="272498" y="1160489"/>
            <a:ext cx="9406074" cy="1822206"/>
          </a:xfrm>
          <a:prstGeom prst="rect">
            <a:avLst/>
          </a:prstGeom>
        </p:spPr>
      </p:pic>
      <p:sp>
        <p:nvSpPr>
          <p:cNvPr id="7" name="TextBox 6">
            <a:extLst>
              <a:ext uri="{FF2B5EF4-FFF2-40B4-BE49-F238E27FC236}">
                <a16:creationId xmlns:a16="http://schemas.microsoft.com/office/drawing/2014/main" id="{CA3E57E4-5377-47E7-9CC3-DC2263A908CB}"/>
              </a:ext>
            </a:extLst>
          </p:cNvPr>
          <p:cNvSpPr txBox="1"/>
          <p:nvPr/>
        </p:nvSpPr>
        <p:spPr>
          <a:xfrm>
            <a:off x="8222566" y="3739170"/>
            <a:ext cx="2912012" cy="2585323"/>
          </a:xfrm>
          <a:prstGeom prst="rect">
            <a:avLst/>
          </a:prstGeom>
          <a:noFill/>
        </p:spPr>
        <p:txBody>
          <a:bodyPr wrap="square" rtlCol="0">
            <a:spAutoFit/>
          </a:bodyPr>
          <a:lstStyle/>
          <a:p>
            <a:r>
              <a:rPr lang="en-IN" dirty="0"/>
              <a:t>We see Cluster distribution plot that skills and characteristics in the administration, sales and marketing have been in demand over the years as a consolidated view over the entire time period of the job postings.</a:t>
            </a:r>
          </a:p>
        </p:txBody>
      </p:sp>
      <p:pic>
        <p:nvPicPr>
          <p:cNvPr id="8" name="Picture 7">
            <a:extLst>
              <a:ext uri="{FF2B5EF4-FFF2-40B4-BE49-F238E27FC236}">
                <a16:creationId xmlns:a16="http://schemas.microsoft.com/office/drawing/2014/main" id="{CF7D8056-459E-4F15-96C1-FBA482DF7708}"/>
              </a:ext>
            </a:extLst>
          </p:cNvPr>
          <p:cNvPicPr>
            <a:picLocks noChangeAspect="1"/>
          </p:cNvPicPr>
          <p:nvPr/>
        </p:nvPicPr>
        <p:blipFill>
          <a:blip r:embed="rId3"/>
          <a:stretch>
            <a:fillRect/>
          </a:stretch>
        </p:blipFill>
        <p:spPr>
          <a:xfrm>
            <a:off x="272498" y="3288757"/>
            <a:ext cx="7562767" cy="3486150"/>
          </a:xfrm>
          <a:prstGeom prst="rect">
            <a:avLst/>
          </a:prstGeom>
        </p:spPr>
      </p:pic>
    </p:spTree>
    <p:extLst>
      <p:ext uri="{BB962C8B-B14F-4D97-AF65-F5344CB8AC3E}">
        <p14:creationId xmlns:p14="http://schemas.microsoft.com/office/powerpoint/2010/main" val="212216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US" sz="4400" i="0" dirty="0">
                <a:solidFill>
                  <a:srgbClr val="000000"/>
                </a:solidFill>
                <a:effectLst/>
                <a:latin typeface="Calibri" panose="020F0502020204030204" pitchFamily="34" charset="0"/>
                <a:cs typeface="Calibri" panose="020F0502020204030204" pitchFamily="34" charset="0"/>
              </a:rPr>
              <a:t>Desired characteristics and skill sets – over the years</a:t>
            </a:r>
            <a:endParaRPr lang="en-IN" dirty="0"/>
          </a:p>
        </p:txBody>
      </p:sp>
      <p:sp>
        <p:nvSpPr>
          <p:cNvPr id="9" name="Rectangle 8">
            <a:extLst>
              <a:ext uri="{FF2B5EF4-FFF2-40B4-BE49-F238E27FC236}">
                <a16:creationId xmlns:a16="http://schemas.microsoft.com/office/drawing/2014/main" id="{3D078B6B-55F2-48C7-86CA-DCA0D166B3BC}"/>
              </a:ext>
            </a:extLst>
          </p:cNvPr>
          <p:cNvSpPr/>
          <p:nvPr/>
        </p:nvSpPr>
        <p:spPr>
          <a:xfrm>
            <a:off x="272497" y="854427"/>
            <a:ext cx="11502159" cy="1200329"/>
          </a:xfrm>
          <a:prstGeom prst="rect">
            <a:avLst/>
          </a:prstGeom>
        </p:spPr>
        <p:txBody>
          <a:bodyPr wrap="square">
            <a:spAutoFit/>
          </a:bodyPr>
          <a:lstStyle/>
          <a:p>
            <a:pPr marL="285750" indent="-285750">
              <a:buFont typeface="Arial" panose="020B0604020202020204" pitchFamily="34" charset="0"/>
              <a:buChar char="•"/>
            </a:pPr>
            <a:r>
              <a:rPr lang="en-IN" dirty="0"/>
              <a:t>To understand how job requirements and characteristics have changed over the years, we filtered out data </a:t>
            </a:r>
            <a:r>
              <a:rPr lang="en-US" dirty="0"/>
              <a:t>from 2004 to 2015 in 3 periods of 4 years each against number of job posts, categorizing them in the defined clusters.</a:t>
            </a:r>
          </a:p>
          <a:p>
            <a:pPr marL="285750" indent="-285750">
              <a:buFont typeface="Arial" panose="020B0604020202020204" pitchFamily="34" charset="0"/>
              <a:buChar char="•"/>
            </a:pPr>
            <a:r>
              <a:rPr lang="en-US" dirty="0"/>
              <a:t>As we can see below, all skills have seen an upward trend over the 3 time periods. Jobs in sales and marketing overtook administrative jobs after 2007. IT development saw a significant jump from 2008-2011 to 2012-2015.</a:t>
            </a:r>
            <a:endParaRPr lang="en-IN" dirty="0"/>
          </a:p>
        </p:txBody>
      </p:sp>
      <p:pic>
        <p:nvPicPr>
          <p:cNvPr id="8" name="Picture 7">
            <a:extLst>
              <a:ext uri="{FF2B5EF4-FFF2-40B4-BE49-F238E27FC236}">
                <a16:creationId xmlns:a16="http://schemas.microsoft.com/office/drawing/2014/main" id="{F5EAAB77-002F-44D3-82BF-9E5CA9A99C08}"/>
              </a:ext>
            </a:extLst>
          </p:cNvPr>
          <p:cNvPicPr>
            <a:picLocks noChangeAspect="1"/>
          </p:cNvPicPr>
          <p:nvPr/>
        </p:nvPicPr>
        <p:blipFill>
          <a:blip r:embed="rId2"/>
          <a:stretch>
            <a:fillRect/>
          </a:stretch>
        </p:blipFill>
        <p:spPr>
          <a:xfrm>
            <a:off x="272496" y="2217614"/>
            <a:ext cx="11812821" cy="4486275"/>
          </a:xfrm>
          <a:prstGeom prst="rect">
            <a:avLst/>
          </a:prstGeom>
        </p:spPr>
      </p:pic>
    </p:spTree>
    <p:extLst>
      <p:ext uri="{BB962C8B-B14F-4D97-AF65-F5344CB8AC3E}">
        <p14:creationId xmlns:p14="http://schemas.microsoft.com/office/powerpoint/2010/main" val="385323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US" sz="4400" i="0" dirty="0">
                <a:solidFill>
                  <a:srgbClr val="000000"/>
                </a:solidFill>
                <a:effectLst/>
                <a:latin typeface="Calibri" panose="020F0502020204030204" pitchFamily="34" charset="0"/>
                <a:cs typeface="Calibri" panose="020F0502020204030204" pitchFamily="34" charset="0"/>
              </a:rPr>
              <a:t>Desired characteristics and skill sets</a:t>
            </a:r>
            <a:endParaRPr lang="en-IN" dirty="0"/>
          </a:p>
        </p:txBody>
      </p:sp>
      <p:sp>
        <p:nvSpPr>
          <p:cNvPr id="9" name="Rectangle 8">
            <a:extLst>
              <a:ext uri="{FF2B5EF4-FFF2-40B4-BE49-F238E27FC236}">
                <a16:creationId xmlns:a16="http://schemas.microsoft.com/office/drawing/2014/main" id="{3D078B6B-55F2-48C7-86CA-DCA0D166B3BC}"/>
              </a:ext>
            </a:extLst>
          </p:cNvPr>
          <p:cNvSpPr/>
          <p:nvPr/>
        </p:nvSpPr>
        <p:spPr>
          <a:xfrm>
            <a:off x="272497" y="854427"/>
            <a:ext cx="11502159" cy="1200329"/>
          </a:xfrm>
          <a:prstGeom prst="rect">
            <a:avLst/>
          </a:prstGeom>
        </p:spPr>
        <p:txBody>
          <a:bodyPr wrap="square">
            <a:spAutoFit/>
          </a:bodyPr>
          <a:lstStyle/>
          <a:p>
            <a:pPr marL="285750" indent="-285750">
              <a:buFont typeface="Arial" panose="020B0604020202020204" pitchFamily="34" charset="0"/>
              <a:buChar char="•"/>
            </a:pPr>
            <a:r>
              <a:rPr lang="en-IN" dirty="0"/>
              <a:t>To understand skill sets in high demand, we used the Spacy library for Named Entity Recognition on the </a:t>
            </a:r>
            <a:r>
              <a:rPr lang="en-IN" i="1" dirty="0" err="1"/>
              <a:t>RequiredQual</a:t>
            </a:r>
            <a:r>
              <a:rPr lang="en-IN" i="1" dirty="0"/>
              <a:t> </a:t>
            </a:r>
            <a:r>
              <a:rPr lang="en-IN" dirty="0"/>
              <a:t>column in the dataset. We focused on ‘ORG’ entity type as it contained the names of tools, software, skills etc. in the corpus over the entire period of job postings.</a:t>
            </a:r>
          </a:p>
          <a:p>
            <a:pPr marL="285750" indent="-285750">
              <a:buFont typeface="Arial" panose="020B0604020202020204" pitchFamily="34" charset="0"/>
              <a:buChar char="•"/>
            </a:pPr>
            <a:r>
              <a:rPr lang="en-US" dirty="0"/>
              <a:t>The results are visualized below. MS tools, computer related skills are most sought after.</a:t>
            </a:r>
            <a:endParaRPr lang="en-IN" dirty="0"/>
          </a:p>
        </p:txBody>
      </p:sp>
      <p:pic>
        <p:nvPicPr>
          <p:cNvPr id="5" name="Picture 4">
            <a:extLst>
              <a:ext uri="{FF2B5EF4-FFF2-40B4-BE49-F238E27FC236}">
                <a16:creationId xmlns:a16="http://schemas.microsoft.com/office/drawing/2014/main" id="{AB08D693-E284-4578-8FB2-4B16DAFA3BEF}"/>
              </a:ext>
            </a:extLst>
          </p:cNvPr>
          <p:cNvPicPr>
            <a:picLocks noChangeAspect="1"/>
          </p:cNvPicPr>
          <p:nvPr/>
        </p:nvPicPr>
        <p:blipFill>
          <a:blip r:embed="rId2"/>
          <a:stretch>
            <a:fillRect/>
          </a:stretch>
        </p:blipFill>
        <p:spPr>
          <a:xfrm>
            <a:off x="272497" y="2135460"/>
            <a:ext cx="11647005" cy="4568429"/>
          </a:xfrm>
          <a:prstGeom prst="rect">
            <a:avLst/>
          </a:prstGeom>
        </p:spPr>
      </p:pic>
    </p:spTree>
    <p:extLst>
      <p:ext uri="{BB962C8B-B14F-4D97-AF65-F5344CB8AC3E}">
        <p14:creationId xmlns:p14="http://schemas.microsoft.com/office/powerpoint/2010/main" val="213777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Analysing Nature of Jobs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79" y="947690"/>
            <a:ext cx="11978639" cy="6008784"/>
          </a:xfrm>
        </p:spPr>
        <p:txBody>
          <a:bodyPr>
            <a:normAutofit/>
          </a:bodyPr>
          <a:lstStyle/>
          <a:p>
            <a:r>
              <a:rPr lang="en-IN" sz="2000" dirty="0"/>
              <a:t>We analysed the nature of jobs by using the </a:t>
            </a:r>
            <a:r>
              <a:rPr lang="en-IN" sz="2000" dirty="0" err="1"/>
              <a:t>Gensim’s</a:t>
            </a:r>
            <a:r>
              <a:rPr lang="en-IN" sz="2000" dirty="0"/>
              <a:t> </a:t>
            </a:r>
            <a:r>
              <a:rPr lang="en-IN" sz="2000" dirty="0" err="1"/>
              <a:t>LdaModel</a:t>
            </a:r>
            <a:r>
              <a:rPr lang="en-IN" sz="2000" dirty="0"/>
              <a:t> class to execute the unsupervised learning technique of Latent Dirichlet Allocation(LDA) on the </a:t>
            </a:r>
            <a:r>
              <a:rPr lang="en-IN" sz="2000" i="1" dirty="0" err="1"/>
              <a:t>jobpost</a:t>
            </a:r>
            <a:r>
              <a:rPr lang="en-IN" sz="2000" dirty="0"/>
              <a:t> data column. </a:t>
            </a:r>
          </a:p>
          <a:p>
            <a:r>
              <a:rPr lang="en-US" sz="2000" dirty="0"/>
              <a:t>With Topic modelling we aim to automatically discover the hidden thematic structure in our corpus of text documents i.e.. Job posting text, in our case, by classifying terms into topics, this is also called soft clustering.</a:t>
            </a:r>
            <a:endParaRPr lang="en-IN" sz="2000" dirty="0"/>
          </a:p>
          <a:p>
            <a:r>
              <a:rPr lang="en-IN" sz="2000" dirty="0"/>
              <a:t>The </a:t>
            </a:r>
            <a:r>
              <a:rPr lang="en-US" sz="2000" dirty="0" err="1"/>
              <a:t>Gensim’s</a:t>
            </a:r>
            <a:r>
              <a:rPr lang="en-US" sz="2000" dirty="0"/>
              <a:t> LDA</a:t>
            </a:r>
            <a:r>
              <a:rPr lang="en-IN" sz="2000" dirty="0"/>
              <a:t> technique give us a </a:t>
            </a:r>
            <a:r>
              <a:rPr lang="en-US" sz="2000" dirty="0"/>
              <a:t>list of topics, each represented as a list of terms along with the weights for the terms as well.</a:t>
            </a:r>
          </a:p>
          <a:p>
            <a:r>
              <a:rPr lang="en-IN" sz="2000" dirty="0"/>
              <a:t>Data was pre-processed including removal of stop words, tokenization, lemmatization as has been described in the earlier slides.</a:t>
            </a:r>
          </a:p>
          <a:p>
            <a:r>
              <a:rPr lang="en-IN" sz="2000" dirty="0"/>
              <a:t>We found that by expanding the list of stop words, example below, we can obtain better results.</a:t>
            </a:r>
          </a:p>
          <a:p>
            <a:pPr marL="0" indent="0">
              <a:buNone/>
            </a:pPr>
            <a:r>
              <a:rPr lang="en-IN" sz="2000" dirty="0"/>
              <a:t>     </a:t>
            </a:r>
            <a:r>
              <a:rPr lang="en-IN" sz="2000" i="1" dirty="0"/>
              <a:t>'follow', 'work', 'skill', 'post', 'ability','clearly','thanks','free','provide','letter','ensure','good','time', 'place’,</a:t>
            </a:r>
          </a:p>
          <a:p>
            <a:pPr marL="0" indent="0">
              <a:buNone/>
            </a:pPr>
            <a:r>
              <a:rPr lang="en-IN" sz="2000" i="1" dirty="0"/>
              <a:t>      '</a:t>
            </a:r>
            <a:r>
              <a:rPr lang="en-IN" sz="2000" i="1" dirty="0" err="1"/>
              <a:t>center</a:t>
            </a:r>
            <a:r>
              <a:rPr lang="en-IN" sz="2000" i="1" dirty="0"/>
              <a:t>', 'activity', 'career', 'course', 'learn', 'activity', 'candidate', 'include’ etc.</a:t>
            </a:r>
          </a:p>
          <a:p>
            <a:r>
              <a:rPr lang="en-IN" sz="2000" dirty="0"/>
              <a:t>We built 5, 6, 7 and 8 topic LDA models and qualitatively analysed the results. </a:t>
            </a:r>
          </a:p>
          <a:p>
            <a:r>
              <a:rPr lang="en-IN" sz="2000" b="1" dirty="0"/>
              <a:t>We chose the 5 topic model </a:t>
            </a:r>
            <a:r>
              <a:rPr lang="en-IN" sz="2000" dirty="0"/>
              <a:t>as it gave the best interpretability and looking at </a:t>
            </a:r>
            <a:r>
              <a:rPr lang="en-IN" sz="2000" dirty="0" err="1"/>
              <a:t>pyLDAvis</a:t>
            </a:r>
            <a:r>
              <a:rPr lang="en-IN" sz="2000" dirty="0"/>
              <a:t> outputs, the 5 topics gave a fairly good and even sized blobs with least overlap.</a:t>
            </a:r>
          </a:p>
          <a:p>
            <a:pPr marL="0" indent="0">
              <a:buNone/>
            </a:pPr>
            <a:endParaRPr lang="en-IN" sz="2000" i="1" dirty="0"/>
          </a:p>
          <a:p>
            <a:pPr marL="0" indent="0">
              <a:buNone/>
            </a:pPr>
            <a:endParaRPr lang="en-IN" sz="2000" i="1" dirty="0"/>
          </a:p>
        </p:txBody>
      </p:sp>
    </p:spTree>
    <p:extLst>
      <p:ext uri="{BB962C8B-B14F-4D97-AF65-F5344CB8AC3E}">
        <p14:creationId xmlns:p14="http://schemas.microsoft.com/office/powerpoint/2010/main" val="335624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Agenda</a:t>
            </a:r>
          </a:p>
        </p:txBody>
      </p:sp>
      <p:sp>
        <p:nvSpPr>
          <p:cNvPr id="5" name="TextBox 4">
            <a:extLst>
              <a:ext uri="{FF2B5EF4-FFF2-40B4-BE49-F238E27FC236}">
                <a16:creationId xmlns:a16="http://schemas.microsoft.com/office/drawing/2014/main" id="{CE796A0A-5282-4E14-93F4-DC441FF86C0F}"/>
              </a:ext>
            </a:extLst>
          </p:cNvPr>
          <p:cNvSpPr txBox="1"/>
          <p:nvPr/>
        </p:nvSpPr>
        <p:spPr>
          <a:xfrm>
            <a:off x="219221" y="773723"/>
            <a:ext cx="10958733" cy="6046271"/>
          </a:xfrm>
          <a:prstGeom prst="rect">
            <a:avLst/>
          </a:prstGeom>
          <a:noFill/>
        </p:spPr>
        <p:txBody>
          <a:bodyPr wrap="square" rtlCol="0">
            <a:spAutoFit/>
          </a:bodyPr>
          <a:lstStyle/>
          <a:p>
            <a:pPr marL="457200" indent="-457200" algn="just">
              <a:lnSpc>
                <a:spcPct val="150000"/>
              </a:lnSpc>
              <a:buFont typeface="+mj-lt"/>
              <a:buAutoNum type="arabicPeriod"/>
            </a:pPr>
            <a:r>
              <a:rPr lang="en-IN" sz="2000" dirty="0"/>
              <a:t>Business context and objective </a:t>
            </a:r>
          </a:p>
          <a:p>
            <a:pPr marL="457200" indent="-457200" algn="just">
              <a:lnSpc>
                <a:spcPct val="150000"/>
              </a:lnSpc>
              <a:buFont typeface="+mj-lt"/>
              <a:buAutoNum type="arabicPeriod"/>
            </a:pPr>
            <a:r>
              <a:rPr lang="en-IN" sz="2000" dirty="0"/>
              <a:t>Solution Approach</a:t>
            </a:r>
          </a:p>
          <a:p>
            <a:pPr marL="457200" indent="-457200" algn="just">
              <a:lnSpc>
                <a:spcPct val="150000"/>
              </a:lnSpc>
              <a:buFont typeface="+mj-lt"/>
              <a:buAutoNum type="arabicPeriod"/>
            </a:pPr>
            <a:r>
              <a:rPr lang="en-IN" sz="2000" dirty="0"/>
              <a:t>Data understanding and audit</a:t>
            </a:r>
          </a:p>
          <a:p>
            <a:pPr marL="457200" indent="-457200" algn="just">
              <a:lnSpc>
                <a:spcPct val="150000"/>
              </a:lnSpc>
              <a:buFont typeface="+mj-lt"/>
              <a:buAutoNum type="arabicPeriod"/>
            </a:pPr>
            <a:r>
              <a:rPr lang="en-IN" sz="2000" dirty="0"/>
              <a:t>Exploratory Analysis</a:t>
            </a:r>
          </a:p>
          <a:p>
            <a:pPr marL="457200" indent="-457200" algn="just">
              <a:lnSpc>
                <a:spcPct val="150000"/>
              </a:lnSpc>
              <a:buFont typeface="+mj-lt"/>
              <a:buAutoNum type="arabicPeriod"/>
            </a:pPr>
            <a:r>
              <a:rPr lang="en-IN" sz="2000" dirty="0"/>
              <a:t>Data pre-processing</a:t>
            </a:r>
          </a:p>
          <a:p>
            <a:pPr marL="457200" indent="-457200" algn="just">
              <a:lnSpc>
                <a:spcPct val="150000"/>
              </a:lnSpc>
              <a:buFont typeface="+mj-lt"/>
              <a:buAutoNum type="arabicPeriod"/>
            </a:pPr>
            <a:r>
              <a:rPr lang="en-IN" sz="2000" i="0" u="none" strike="noStrike" baseline="0" dirty="0">
                <a:solidFill>
                  <a:srgbClr val="000000"/>
                </a:solidFill>
                <a:latin typeface="Calibri" panose="020F0502020204030204" pitchFamily="34" charset="0"/>
              </a:rPr>
              <a:t>IT Job Classification </a:t>
            </a:r>
            <a:endParaRPr lang="en-IN" sz="2000" dirty="0"/>
          </a:p>
          <a:p>
            <a:pPr marL="457200" indent="-457200" algn="just">
              <a:lnSpc>
                <a:spcPct val="150000"/>
              </a:lnSpc>
              <a:buFont typeface="+mj-lt"/>
              <a:buAutoNum type="arabicPeriod"/>
            </a:pPr>
            <a:r>
              <a:rPr lang="en-US" sz="2000" i="0" dirty="0">
                <a:solidFill>
                  <a:srgbClr val="000000"/>
                </a:solidFill>
                <a:effectLst/>
                <a:latin typeface="Calibri" panose="020F0502020204030204" pitchFamily="34" charset="0"/>
                <a:cs typeface="Calibri" panose="020F0502020204030204" pitchFamily="34" charset="0"/>
              </a:rPr>
              <a:t>Desired characteristics and skill sets</a:t>
            </a:r>
          </a:p>
          <a:p>
            <a:pPr marL="457200" indent="-457200" algn="just">
              <a:lnSpc>
                <a:spcPct val="150000"/>
              </a:lnSpc>
              <a:buFont typeface="+mj-lt"/>
              <a:buAutoNum type="arabicPeriod"/>
            </a:pPr>
            <a:r>
              <a:rPr lang="en-US" sz="2000" i="0" dirty="0">
                <a:solidFill>
                  <a:srgbClr val="000000"/>
                </a:solidFill>
                <a:effectLst/>
                <a:latin typeface="Calibri" panose="020F0502020204030204" pitchFamily="34" charset="0"/>
                <a:cs typeface="Calibri" panose="020F0502020204030204" pitchFamily="34" charset="0"/>
              </a:rPr>
              <a:t>Desired characteristics and skill sets – over the years</a:t>
            </a:r>
          </a:p>
          <a:p>
            <a:pPr marL="457200" indent="-457200" algn="just">
              <a:lnSpc>
                <a:spcPct val="150000"/>
              </a:lnSpc>
              <a:buFont typeface="+mj-lt"/>
              <a:buAutoNum type="arabicPeriod"/>
            </a:pPr>
            <a:r>
              <a:rPr lang="en-IN" sz="2000" dirty="0" err="1"/>
              <a:t>Analyzing</a:t>
            </a:r>
            <a:r>
              <a:rPr lang="en-IN" sz="2000" dirty="0"/>
              <a:t> Nature of Jobs</a:t>
            </a:r>
          </a:p>
          <a:p>
            <a:pPr marL="457200" indent="-457200" algn="just">
              <a:lnSpc>
                <a:spcPct val="150000"/>
              </a:lnSpc>
              <a:buFont typeface="+mj-lt"/>
              <a:buAutoNum type="arabicPeriod"/>
            </a:pPr>
            <a:r>
              <a:rPr lang="en-US" sz="2000" dirty="0"/>
              <a:t>Analyzing Nature of Jobs over time</a:t>
            </a:r>
          </a:p>
          <a:p>
            <a:pPr marL="457200" indent="-457200" algn="just">
              <a:lnSpc>
                <a:spcPct val="150000"/>
              </a:lnSpc>
              <a:buFont typeface="+mj-lt"/>
              <a:buAutoNum type="arabicPeriod"/>
            </a:pPr>
            <a:r>
              <a:rPr lang="en-IN" sz="2000" dirty="0"/>
              <a:t>Analysing Company Profiles</a:t>
            </a:r>
          </a:p>
          <a:p>
            <a:pPr marL="457200" indent="-457200" algn="just">
              <a:lnSpc>
                <a:spcPct val="150000"/>
              </a:lnSpc>
              <a:buFont typeface="+mj-lt"/>
              <a:buAutoNum type="arabicPeriod"/>
            </a:pPr>
            <a:r>
              <a:rPr lang="en-IN" sz="2000" i="0" u="none" strike="noStrike" baseline="0" dirty="0">
                <a:solidFill>
                  <a:srgbClr val="000000"/>
                </a:solidFill>
              </a:rPr>
              <a:t>Similarity of Jobs </a:t>
            </a:r>
          </a:p>
          <a:p>
            <a:pPr marL="457200" indent="-457200" algn="just">
              <a:lnSpc>
                <a:spcPct val="150000"/>
              </a:lnSpc>
              <a:buFont typeface="+mj-lt"/>
              <a:buAutoNum type="arabicPeriod"/>
            </a:pPr>
            <a:r>
              <a:rPr lang="en-IN" sz="2000" dirty="0"/>
              <a:t>Conclusion</a:t>
            </a:r>
          </a:p>
        </p:txBody>
      </p:sp>
    </p:spTree>
    <p:extLst>
      <p:ext uri="{BB962C8B-B14F-4D97-AF65-F5344CB8AC3E}">
        <p14:creationId xmlns:p14="http://schemas.microsoft.com/office/powerpoint/2010/main" val="2980908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Analysing Nature of Jobs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79" y="947690"/>
            <a:ext cx="11978639" cy="619612"/>
          </a:xfrm>
        </p:spPr>
        <p:txBody>
          <a:bodyPr>
            <a:normAutofit lnSpcReduction="10000"/>
          </a:bodyPr>
          <a:lstStyle/>
          <a:p>
            <a:pPr marL="0" indent="0">
              <a:buNone/>
            </a:pPr>
            <a:r>
              <a:rPr lang="en-IN" sz="2000" dirty="0" err="1"/>
              <a:t>pyLDA</a:t>
            </a:r>
            <a:r>
              <a:rPr lang="en-IN" sz="2000" dirty="0"/>
              <a:t> visualization for 5 topics model gave a fairly good and even sized blobs with least (topics 2 and 5 have a slight ) overlap – which is good. Topic numbers in </a:t>
            </a:r>
            <a:r>
              <a:rPr lang="en-IN" sz="2000" dirty="0" err="1"/>
              <a:t>pyLDAvis</a:t>
            </a:r>
            <a:r>
              <a:rPr lang="en-IN" sz="2000" dirty="0"/>
              <a:t> start from topic no. from LDA model + 1.</a:t>
            </a:r>
          </a:p>
        </p:txBody>
      </p:sp>
      <p:pic>
        <p:nvPicPr>
          <p:cNvPr id="4" name="Picture 3">
            <a:extLst>
              <a:ext uri="{FF2B5EF4-FFF2-40B4-BE49-F238E27FC236}">
                <a16:creationId xmlns:a16="http://schemas.microsoft.com/office/drawing/2014/main" id="{BD5149B1-4013-4221-8477-B05E44F1AD8F}"/>
              </a:ext>
            </a:extLst>
          </p:cNvPr>
          <p:cNvPicPr>
            <a:picLocks noChangeAspect="1"/>
          </p:cNvPicPr>
          <p:nvPr/>
        </p:nvPicPr>
        <p:blipFill>
          <a:blip r:embed="rId2"/>
          <a:stretch>
            <a:fillRect/>
          </a:stretch>
        </p:blipFill>
        <p:spPr>
          <a:xfrm>
            <a:off x="289560" y="1587158"/>
            <a:ext cx="11201400" cy="5116731"/>
          </a:xfrm>
          <a:prstGeom prst="rect">
            <a:avLst/>
          </a:prstGeom>
        </p:spPr>
      </p:pic>
    </p:spTree>
    <p:extLst>
      <p:ext uri="{BB962C8B-B14F-4D97-AF65-F5344CB8AC3E}">
        <p14:creationId xmlns:p14="http://schemas.microsoft.com/office/powerpoint/2010/main" val="2302632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Analysing Nature of Jobs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79" y="947690"/>
            <a:ext cx="11978639" cy="6008784"/>
          </a:xfrm>
        </p:spPr>
        <p:txBody>
          <a:bodyPr>
            <a:normAutofit/>
          </a:bodyPr>
          <a:lstStyle/>
          <a:p>
            <a:pPr marL="0" indent="0">
              <a:buNone/>
            </a:pPr>
            <a:r>
              <a:rPr lang="en-IN" sz="2000" b="1" dirty="0"/>
              <a:t>Following are the topic modelling results:</a:t>
            </a:r>
          </a:p>
          <a:p>
            <a:pPr marL="0" indent="0">
              <a:buNone/>
            </a:pPr>
            <a:endParaRPr lang="en-IN" sz="2000" i="1" dirty="0"/>
          </a:p>
          <a:p>
            <a:pPr marL="0" indent="0">
              <a:buNone/>
            </a:pPr>
            <a:endParaRPr lang="en-IN" sz="2000" i="1" dirty="0"/>
          </a:p>
        </p:txBody>
      </p:sp>
      <p:pic>
        <p:nvPicPr>
          <p:cNvPr id="4" name="Picture 3">
            <a:extLst>
              <a:ext uri="{FF2B5EF4-FFF2-40B4-BE49-F238E27FC236}">
                <a16:creationId xmlns:a16="http://schemas.microsoft.com/office/drawing/2014/main" id="{52629D01-EC27-4F95-B08A-504471B9906B}"/>
              </a:ext>
            </a:extLst>
          </p:cNvPr>
          <p:cNvPicPr>
            <a:picLocks noChangeAspect="1"/>
          </p:cNvPicPr>
          <p:nvPr/>
        </p:nvPicPr>
        <p:blipFill>
          <a:blip r:embed="rId2"/>
          <a:stretch>
            <a:fillRect/>
          </a:stretch>
        </p:blipFill>
        <p:spPr>
          <a:xfrm>
            <a:off x="106679" y="1280160"/>
            <a:ext cx="11978639" cy="2574388"/>
          </a:xfrm>
          <a:prstGeom prst="rect">
            <a:avLst/>
          </a:prstGeom>
        </p:spPr>
      </p:pic>
      <p:pic>
        <p:nvPicPr>
          <p:cNvPr id="5" name="Picture 4">
            <a:extLst>
              <a:ext uri="{FF2B5EF4-FFF2-40B4-BE49-F238E27FC236}">
                <a16:creationId xmlns:a16="http://schemas.microsoft.com/office/drawing/2014/main" id="{78441732-775C-414B-8D62-7C2D7F2AC380}"/>
              </a:ext>
            </a:extLst>
          </p:cNvPr>
          <p:cNvPicPr>
            <a:picLocks noChangeAspect="1"/>
          </p:cNvPicPr>
          <p:nvPr/>
        </p:nvPicPr>
        <p:blipFill>
          <a:blip r:embed="rId3"/>
          <a:stretch>
            <a:fillRect/>
          </a:stretch>
        </p:blipFill>
        <p:spPr>
          <a:xfrm>
            <a:off x="619198" y="4187949"/>
            <a:ext cx="3998522" cy="2287392"/>
          </a:xfrm>
          <a:prstGeom prst="rect">
            <a:avLst/>
          </a:prstGeom>
        </p:spPr>
      </p:pic>
      <p:pic>
        <p:nvPicPr>
          <p:cNvPr id="6" name="Picture 5">
            <a:extLst>
              <a:ext uri="{FF2B5EF4-FFF2-40B4-BE49-F238E27FC236}">
                <a16:creationId xmlns:a16="http://schemas.microsoft.com/office/drawing/2014/main" id="{1AD55E78-F864-4F19-B8EF-8B9DCE7024DF}"/>
              </a:ext>
            </a:extLst>
          </p:cNvPr>
          <p:cNvPicPr>
            <a:picLocks noChangeAspect="1"/>
          </p:cNvPicPr>
          <p:nvPr/>
        </p:nvPicPr>
        <p:blipFill>
          <a:blip r:embed="rId4"/>
          <a:stretch>
            <a:fillRect/>
          </a:stretch>
        </p:blipFill>
        <p:spPr>
          <a:xfrm>
            <a:off x="4964357" y="3854548"/>
            <a:ext cx="7120961" cy="3003452"/>
          </a:xfrm>
          <a:prstGeom prst="rect">
            <a:avLst/>
          </a:prstGeom>
        </p:spPr>
      </p:pic>
    </p:spTree>
    <p:extLst>
      <p:ext uri="{BB962C8B-B14F-4D97-AF65-F5344CB8AC3E}">
        <p14:creationId xmlns:p14="http://schemas.microsoft.com/office/powerpoint/2010/main" val="2557910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Analysing Nature of Jobs over time</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10" name="TextBox 9">
            <a:extLst>
              <a:ext uri="{FF2B5EF4-FFF2-40B4-BE49-F238E27FC236}">
                <a16:creationId xmlns:a16="http://schemas.microsoft.com/office/drawing/2014/main" id="{FD4B2EC7-D39C-44BC-A7D6-4D5C88F00436}"/>
              </a:ext>
            </a:extLst>
          </p:cNvPr>
          <p:cNvSpPr txBox="1"/>
          <p:nvPr/>
        </p:nvSpPr>
        <p:spPr>
          <a:xfrm>
            <a:off x="129540" y="787791"/>
            <a:ext cx="11978639" cy="1200329"/>
          </a:xfrm>
          <a:prstGeom prst="rect">
            <a:avLst/>
          </a:prstGeom>
          <a:noFill/>
        </p:spPr>
        <p:txBody>
          <a:bodyPr wrap="square">
            <a:spAutoFit/>
          </a:bodyPr>
          <a:lstStyle/>
          <a:p>
            <a:pPr marL="285750" indent="-285750">
              <a:buFont typeface="Arial" panose="020B0604020202020204" pitchFamily="34" charset="0"/>
              <a:buChar char="•"/>
            </a:pPr>
            <a:r>
              <a:rPr lang="en-IN" dirty="0"/>
              <a:t>To understand how the nature of jobs have changed over the years, we filtered out data </a:t>
            </a:r>
            <a:r>
              <a:rPr lang="en-US" dirty="0"/>
              <a:t>from 2004 to 2015 in 3 periods of 4 years each against number of job posts, categorizing them in the defined topics (nature of jobs).</a:t>
            </a:r>
          </a:p>
          <a:p>
            <a:pPr marL="285750" indent="-285750">
              <a:buFont typeface="Arial" panose="020B0604020202020204" pitchFamily="34" charset="0"/>
              <a:buChar char="•"/>
            </a:pPr>
            <a:r>
              <a:rPr lang="en-US" dirty="0"/>
              <a:t>As we can see below, all have seen an upward trend over the 3 time periods. Major jump can be seen in sales and marketing requirements between 2004-2007 to 2008-2011. IT saw significant jump from 2008-2011 to 2012-2015.</a:t>
            </a:r>
            <a:endParaRPr lang="en-IN" dirty="0"/>
          </a:p>
        </p:txBody>
      </p:sp>
      <p:pic>
        <p:nvPicPr>
          <p:cNvPr id="11" name="Picture 10">
            <a:extLst>
              <a:ext uri="{FF2B5EF4-FFF2-40B4-BE49-F238E27FC236}">
                <a16:creationId xmlns:a16="http://schemas.microsoft.com/office/drawing/2014/main" id="{83CB2449-C702-414B-8475-D59DC90151A0}"/>
              </a:ext>
            </a:extLst>
          </p:cNvPr>
          <p:cNvPicPr>
            <a:picLocks noChangeAspect="1"/>
          </p:cNvPicPr>
          <p:nvPr/>
        </p:nvPicPr>
        <p:blipFill>
          <a:blip r:embed="rId2"/>
          <a:stretch>
            <a:fillRect/>
          </a:stretch>
        </p:blipFill>
        <p:spPr>
          <a:xfrm>
            <a:off x="106678" y="2109787"/>
            <a:ext cx="11978639" cy="4594102"/>
          </a:xfrm>
          <a:prstGeom prst="rect">
            <a:avLst/>
          </a:prstGeom>
        </p:spPr>
      </p:pic>
    </p:spTree>
    <p:extLst>
      <p:ext uri="{BB962C8B-B14F-4D97-AF65-F5344CB8AC3E}">
        <p14:creationId xmlns:p14="http://schemas.microsoft.com/office/powerpoint/2010/main" val="218175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Analysing Company Profiles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79" y="947690"/>
            <a:ext cx="11978639" cy="6008784"/>
          </a:xfrm>
        </p:spPr>
        <p:txBody>
          <a:bodyPr>
            <a:normAutofit/>
          </a:bodyPr>
          <a:lstStyle/>
          <a:p>
            <a:r>
              <a:rPr lang="en-IN" sz="2000" dirty="0"/>
              <a:t>We analysed the company profiles by using Spacy library’s pattern matching functionality.</a:t>
            </a:r>
          </a:p>
          <a:p>
            <a:r>
              <a:rPr lang="en-IN" sz="2000" dirty="0"/>
              <a:t>The </a:t>
            </a:r>
            <a:r>
              <a:rPr lang="en-IN" sz="2000" i="1" dirty="0" err="1"/>
              <a:t>AboutC</a:t>
            </a:r>
            <a:r>
              <a:rPr lang="en-IN" sz="2000" dirty="0"/>
              <a:t> column of our data was analysed to discover simple patterns when companies are named or the nature or type of services the company provides. Following is the list of matcher rules that we used :</a:t>
            </a:r>
          </a:p>
          <a:p>
            <a:endParaRPr lang="en-IN" sz="2000" dirty="0"/>
          </a:p>
          <a:p>
            <a:endParaRPr lang="en-IN" sz="2000" dirty="0"/>
          </a:p>
          <a:p>
            <a:endParaRPr lang="en-IN" sz="2000" dirty="0"/>
          </a:p>
          <a:p>
            <a:endParaRPr lang="en-IN" sz="2000" dirty="0"/>
          </a:p>
          <a:p>
            <a:endParaRPr lang="en-IN" sz="2000" dirty="0"/>
          </a:p>
          <a:p>
            <a:r>
              <a:rPr lang="en-IN" sz="2000" dirty="0"/>
              <a:t>After the initial pass, the output from pattern matching on the </a:t>
            </a:r>
            <a:r>
              <a:rPr lang="en-IN" sz="2000" i="1" dirty="0" err="1"/>
              <a:t>AboutC</a:t>
            </a:r>
            <a:r>
              <a:rPr lang="en-IN" sz="2000" dirty="0"/>
              <a:t> column, we removed the below terms as they were not making sense and were not adding any value to our analysis.</a:t>
            </a:r>
          </a:p>
          <a:p>
            <a:pPr marL="0" indent="0">
              <a:lnSpc>
                <a:spcPct val="50000"/>
              </a:lnSpc>
              <a:buNone/>
            </a:pPr>
            <a:r>
              <a:rPr lang="en-IN" sz="1800" dirty="0"/>
              <a:t>     </a:t>
            </a:r>
            <a:r>
              <a:rPr lang="en-IN" sz="1800" i="1" dirty="0"/>
              <a:t>development company', 'development organization', 'management software company’, 'project management software</a:t>
            </a:r>
          </a:p>
          <a:p>
            <a:pPr marL="0" indent="0">
              <a:lnSpc>
                <a:spcPct val="50000"/>
              </a:lnSpc>
              <a:buNone/>
            </a:pPr>
            <a:r>
              <a:rPr lang="en-IN" sz="1800" i="1" dirty="0"/>
              <a:t>     </a:t>
            </a:r>
            <a:r>
              <a:rPr lang="en-IN" sz="1800" i="1" dirty="0" err="1"/>
              <a:t>company','profit</a:t>
            </a:r>
            <a:r>
              <a:rPr lang="en-IN" sz="1800" i="1" dirty="0"/>
              <a:t> </a:t>
            </a:r>
            <a:r>
              <a:rPr lang="en-IN" sz="1800" i="1" dirty="0" err="1"/>
              <a:t>organization','parent</a:t>
            </a:r>
            <a:r>
              <a:rPr lang="en-IN" sz="1800" i="1" dirty="0"/>
              <a:t> </a:t>
            </a:r>
            <a:r>
              <a:rPr lang="en-IN" sz="1800" i="1" dirty="0" err="1"/>
              <a:t>company','groups</a:t>
            </a:r>
            <a:r>
              <a:rPr lang="en-IN" sz="1800" i="1" dirty="0"/>
              <a:t> parent company’, 'development </a:t>
            </a:r>
            <a:r>
              <a:rPr lang="en-IN" sz="1800" i="1" dirty="0" err="1"/>
              <a:t>services','company</a:t>
            </a:r>
            <a:r>
              <a:rPr lang="en-IN" sz="1800" i="1" dirty="0"/>
              <a:t> visiting</a:t>
            </a:r>
          </a:p>
          <a:p>
            <a:pPr marL="0" indent="0">
              <a:lnSpc>
                <a:spcPct val="50000"/>
              </a:lnSpc>
              <a:buNone/>
            </a:pPr>
            <a:r>
              <a:rPr lang="en-IN" sz="1800" i="1" dirty="0"/>
              <a:t>     www.attask.com','company delivering </a:t>
            </a:r>
            <a:r>
              <a:rPr lang="en-IN" sz="1800" i="1" dirty="0" err="1"/>
              <a:t>bespoke','company</a:t>
            </a:r>
            <a:r>
              <a:rPr lang="en-IN" sz="1800" i="1" dirty="0"/>
              <a:t> delivering bespoke business’</a:t>
            </a:r>
          </a:p>
          <a:p>
            <a:r>
              <a:rPr lang="en-IN" sz="2000" dirty="0"/>
              <a:t>We were able to capture the company profiles using the above approach and visualized as a bar plot in the next slide.</a:t>
            </a:r>
          </a:p>
        </p:txBody>
      </p:sp>
      <p:pic>
        <p:nvPicPr>
          <p:cNvPr id="6" name="Picture 5">
            <a:extLst>
              <a:ext uri="{FF2B5EF4-FFF2-40B4-BE49-F238E27FC236}">
                <a16:creationId xmlns:a16="http://schemas.microsoft.com/office/drawing/2014/main" id="{977032C0-A818-4323-BADF-5911981AA28A}"/>
              </a:ext>
            </a:extLst>
          </p:cNvPr>
          <p:cNvPicPr>
            <a:picLocks noChangeAspect="1"/>
          </p:cNvPicPr>
          <p:nvPr/>
        </p:nvPicPr>
        <p:blipFill>
          <a:blip r:embed="rId2"/>
          <a:stretch>
            <a:fillRect/>
          </a:stretch>
        </p:blipFill>
        <p:spPr>
          <a:xfrm>
            <a:off x="228601" y="2045970"/>
            <a:ext cx="9304972" cy="1824990"/>
          </a:xfrm>
          <a:prstGeom prst="rect">
            <a:avLst/>
          </a:prstGeom>
        </p:spPr>
      </p:pic>
    </p:spTree>
    <p:extLst>
      <p:ext uri="{BB962C8B-B14F-4D97-AF65-F5344CB8AC3E}">
        <p14:creationId xmlns:p14="http://schemas.microsoft.com/office/powerpoint/2010/main" val="3910947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Analysing Company Profiles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79" y="860706"/>
            <a:ext cx="11978640" cy="484870"/>
          </a:xfrm>
        </p:spPr>
        <p:txBody>
          <a:bodyPr>
            <a:normAutofit/>
          </a:bodyPr>
          <a:lstStyle/>
          <a:p>
            <a:pPr marL="0" indent="0">
              <a:buNone/>
            </a:pPr>
            <a:r>
              <a:rPr lang="en-IN" sz="2000" dirty="0"/>
              <a:t>Majority of the job posts are from software, consulting and financial companies.</a:t>
            </a:r>
          </a:p>
        </p:txBody>
      </p:sp>
      <p:pic>
        <p:nvPicPr>
          <p:cNvPr id="4" name="Picture 3">
            <a:extLst>
              <a:ext uri="{FF2B5EF4-FFF2-40B4-BE49-F238E27FC236}">
                <a16:creationId xmlns:a16="http://schemas.microsoft.com/office/drawing/2014/main" id="{D807DF79-DCC5-4788-A12D-9768517F524A}"/>
              </a:ext>
            </a:extLst>
          </p:cNvPr>
          <p:cNvPicPr>
            <a:picLocks noChangeAspect="1"/>
          </p:cNvPicPr>
          <p:nvPr/>
        </p:nvPicPr>
        <p:blipFill>
          <a:blip r:embed="rId2"/>
          <a:stretch>
            <a:fillRect/>
          </a:stretch>
        </p:blipFill>
        <p:spPr>
          <a:xfrm>
            <a:off x="106678" y="1345576"/>
            <a:ext cx="12085321" cy="5434513"/>
          </a:xfrm>
          <a:prstGeom prst="rect">
            <a:avLst/>
          </a:prstGeom>
        </p:spPr>
      </p:pic>
    </p:spTree>
    <p:extLst>
      <p:ext uri="{BB962C8B-B14F-4D97-AF65-F5344CB8AC3E}">
        <p14:creationId xmlns:p14="http://schemas.microsoft.com/office/powerpoint/2010/main" val="72144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Autofit/>
          </a:bodyPr>
          <a:lstStyle/>
          <a:p>
            <a:r>
              <a:rPr lang="en-IN" sz="4000" i="0" u="none" strike="noStrike" baseline="0" dirty="0">
                <a:solidFill>
                  <a:srgbClr val="000000"/>
                </a:solidFill>
              </a:rPr>
              <a:t>Similarity of Jobs </a:t>
            </a:r>
            <a:endParaRPr lang="en-IN" sz="4000" dirty="0"/>
          </a:p>
        </p:txBody>
      </p:sp>
      <p:sp>
        <p:nvSpPr>
          <p:cNvPr id="7" name="TextBox 6">
            <a:extLst>
              <a:ext uri="{FF2B5EF4-FFF2-40B4-BE49-F238E27FC236}">
                <a16:creationId xmlns:a16="http://schemas.microsoft.com/office/drawing/2014/main" id="{8E03560D-FE13-42A6-B5FC-1599ED36243B}"/>
              </a:ext>
            </a:extLst>
          </p:cNvPr>
          <p:cNvSpPr txBox="1"/>
          <p:nvPr/>
        </p:nvSpPr>
        <p:spPr>
          <a:xfrm>
            <a:off x="106678" y="785202"/>
            <a:ext cx="11978639"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To analyse the similarity between job postings, we would utilize the </a:t>
            </a:r>
            <a:r>
              <a:rPr lang="en-IN" i="1" dirty="0" err="1"/>
              <a:t>jobpost</a:t>
            </a:r>
            <a:r>
              <a:rPr lang="en-IN" dirty="0"/>
              <a:t> column as it is and </a:t>
            </a:r>
            <a:r>
              <a:rPr lang="en-US" dirty="0"/>
              <a:t>amalgamation of </a:t>
            </a:r>
            <a:r>
              <a:rPr lang="en-US" sz="1800" i="1" dirty="0" err="1"/>
              <a:t>JobDescription</a:t>
            </a:r>
            <a:r>
              <a:rPr lang="en-US" sz="1800" i="1" dirty="0"/>
              <a:t>, </a:t>
            </a:r>
            <a:r>
              <a:rPr lang="en-US" sz="1800" i="1" dirty="0" err="1"/>
              <a:t>JobRequirment</a:t>
            </a:r>
            <a:r>
              <a:rPr lang="en-US" sz="1800" i="1" dirty="0"/>
              <a:t>, </a:t>
            </a:r>
            <a:r>
              <a:rPr lang="en-US" sz="1800" i="1" dirty="0" err="1"/>
              <a:t>RequiredQual</a:t>
            </a:r>
            <a:r>
              <a:rPr lang="en-US" sz="1800" i="1" dirty="0"/>
              <a:t> </a:t>
            </a:r>
            <a:r>
              <a:rPr lang="en-US" sz="1800" dirty="0"/>
              <a:t>and represents the job post as a holistically. </a:t>
            </a:r>
          </a:p>
          <a:p>
            <a:pPr marL="285750" indent="-285750">
              <a:buFont typeface="Arial" panose="020B0604020202020204" pitchFamily="34" charset="0"/>
              <a:buChar char="•"/>
            </a:pPr>
            <a:r>
              <a:rPr lang="en-IN" sz="1800" dirty="0"/>
              <a:t>Data was pre-processed including removal of stop words, tokenization, lemmatization as has been described in the earlier slides.</a:t>
            </a:r>
          </a:p>
          <a:p>
            <a:pPr marL="285750" indent="-285750">
              <a:buFont typeface="Arial" panose="020B0604020202020204" pitchFamily="34" charset="0"/>
              <a:buChar char="•"/>
            </a:pPr>
            <a:r>
              <a:rPr lang="en-IN" dirty="0"/>
              <a:t>We used the TF-IDF cosine similarity technique to assign similarity scores to the job posts in order to find the top 5 similar documents. Higher the similarity score more similar the documents are.</a:t>
            </a:r>
          </a:p>
          <a:p>
            <a:pPr marL="285750" indent="-285750" algn="l">
              <a:buFont typeface="Arial" panose="020B0604020202020204" pitchFamily="34" charset="0"/>
              <a:buChar char="•"/>
            </a:pPr>
            <a:r>
              <a:rPr lang="en-IN" dirty="0"/>
              <a:t>For the purpose of this exercise, we </a:t>
            </a:r>
            <a:r>
              <a:rPr lang="en-US" dirty="0"/>
              <a:t>selected a random document from the corpus based on job title and found documents similar to it. This approach would imply that if a </a:t>
            </a:r>
            <a:r>
              <a:rPr lang="en-US" dirty="0" err="1"/>
              <a:t>jobpost</a:t>
            </a:r>
            <a:r>
              <a:rPr lang="en-US" dirty="0"/>
              <a:t> and title is provide from outside of the corpus, we would be able to find top 5 existing similar posts from the corpus.</a:t>
            </a:r>
          </a:p>
          <a:p>
            <a:pPr marL="285750" indent="-285750">
              <a:buFont typeface="Arial" panose="020B0604020202020204" pitchFamily="34" charset="0"/>
              <a:buChar char="•"/>
            </a:pPr>
            <a:endParaRPr lang="en-IN" dirty="0"/>
          </a:p>
          <a:p>
            <a:endParaRPr lang="en-IN" dirty="0"/>
          </a:p>
        </p:txBody>
      </p:sp>
      <p:pic>
        <p:nvPicPr>
          <p:cNvPr id="8" name="Picture 7">
            <a:extLst>
              <a:ext uri="{FF2B5EF4-FFF2-40B4-BE49-F238E27FC236}">
                <a16:creationId xmlns:a16="http://schemas.microsoft.com/office/drawing/2014/main" id="{D715ED0B-D67F-4006-9BFD-70197FB51D35}"/>
              </a:ext>
            </a:extLst>
          </p:cNvPr>
          <p:cNvPicPr>
            <a:picLocks noChangeAspect="1"/>
          </p:cNvPicPr>
          <p:nvPr/>
        </p:nvPicPr>
        <p:blipFill>
          <a:blip r:embed="rId2"/>
          <a:stretch>
            <a:fillRect/>
          </a:stretch>
        </p:blipFill>
        <p:spPr>
          <a:xfrm>
            <a:off x="213360" y="3428999"/>
            <a:ext cx="11871958" cy="3274889"/>
          </a:xfrm>
          <a:prstGeom prst="rect">
            <a:avLst/>
          </a:prstGeom>
        </p:spPr>
      </p:pic>
    </p:spTree>
    <p:extLst>
      <p:ext uri="{BB962C8B-B14F-4D97-AF65-F5344CB8AC3E}">
        <p14:creationId xmlns:p14="http://schemas.microsoft.com/office/powerpoint/2010/main" val="2975463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sz="4400" i="0" u="none" strike="noStrike" baseline="0" dirty="0">
                <a:solidFill>
                  <a:srgbClr val="000000"/>
                </a:solidFill>
              </a:rPr>
              <a:t>Similarity of Jobs </a:t>
            </a:r>
            <a:endParaRPr lang="en-IN" dirty="0"/>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1148"/>
            <a:ext cx="11978639" cy="363772"/>
          </a:xfrm>
        </p:spPr>
        <p:txBody>
          <a:bodyPr>
            <a:noAutofit/>
          </a:bodyPr>
          <a:lstStyle/>
          <a:p>
            <a:r>
              <a:rPr lang="en-US" sz="2000" dirty="0"/>
              <a:t>Sample result, top 5 similar posts for ‘General Manager’, below using TF-IDF cosine similarity technique. </a:t>
            </a:r>
          </a:p>
          <a:p>
            <a:r>
              <a:rPr lang="en-US" sz="2000" dirty="0"/>
              <a:t>Scores are not that high owing to the presence of common words and job roles.</a:t>
            </a:r>
          </a:p>
        </p:txBody>
      </p:sp>
      <p:pic>
        <p:nvPicPr>
          <p:cNvPr id="4" name="Picture 3">
            <a:extLst>
              <a:ext uri="{FF2B5EF4-FFF2-40B4-BE49-F238E27FC236}">
                <a16:creationId xmlns:a16="http://schemas.microsoft.com/office/drawing/2014/main" id="{348C2F32-0EEE-4248-881A-2DA7E48F870D}"/>
              </a:ext>
            </a:extLst>
          </p:cNvPr>
          <p:cNvPicPr>
            <a:picLocks noChangeAspect="1"/>
          </p:cNvPicPr>
          <p:nvPr/>
        </p:nvPicPr>
        <p:blipFill>
          <a:blip r:embed="rId2"/>
          <a:stretch>
            <a:fillRect/>
          </a:stretch>
        </p:blipFill>
        <p:spPr>
          <a:xfrm>
            <a:off x="106679" y="1661159"/>
            <a:ext cx="11841478" cy="4724401"/>
          </a:xfrm>
          <a:prstGeom prst="rect">
            <a:avLst/>
          </a:prstGeom>
        </p:spPr>
      </p:pic>
    </p:spTree>
    <p:extLst>
      <p:ext uri="{BB962C8B-B14F-4D97-AF65-F5344CB8AC3E}">
        <p14:creationId xmlns:p14="http://schemas.microsoft.com/office/powerpoint/2010/main" val="1946600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sz="4400" i="0" u="none" strike="noStrike" baseline="0" dirty="0">
                <a:solidFill>
                  <a:srgbClr val="000000"/>
                </a:solidFill>
              </a:rPr>
              <a:t>Similarity of Jobs </a:t>
            </a:r>
            <a:endParaRPr lang="en-IN" dirty="0"/>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1148"/>
            <a:ext cx="11978639" cy="363772"/>
          </a:xfrm>
        </p:spPr>
        <p:txBody>
          <a:bodyPr>
            <a:normAutofit fontScale="92500"/>
          </a:bodyPr>
          <a:lstStyle/>
          <a:p>
            <a:pPr marL="0" indent="0">
              <a:buNone/>
            </a:pPr>
            <a:r>
              <a:rPr lang="en-US" sz="2000" dirty="0"/>
              <a:t> Another sample result, top 5 similar posts for ‘Software Developer’, below using TF-IDF cosine similarity technique. </a:t>
            </a:r>
          </a:p>
        </p:txBody>
      </p:sp>
      <p:pic>
        <p:nvPicPr>
          <p:cNvPr id="6" name="Picture 5">
            <a:extLst>
              <a:ext uri="{FF2B5EF4-FFF2-40B4-BE49-F238E27FC236}">
                <a16:creationId xmlns:a16="http://schemas.microsoft.com/office/drawing/2014/main" id="{EB75DD03-CCC9-4237-8AD4-B2A597AEF593}"/>
              </a:ext>
            </a:extLst>
          </p:cNvPr>
          <p:cNvPicPr>
            <a:picLocks noChangeAspect="1"/>
          </p:cNvPicPr>
          <p:nvPr/>
        </p:nvPicPr>
        <p:blipFill>
          <a:blip r:embed="rId2"/>
          <a:stretch>
            <a:fillRect/>
          </a:stretch>
        </p:blipFill>
        <p:spPr>
          <a:xfrm>
            <a:off x="106680" y="1392346"/>
            <a:ext cx="11978638" cy="5311544"/>
          </a:xfrm>
          <a:prstGeom prst="rect">
            <a:avLst/>
          </a:prstGeom>
        </p:spPr>
      </p:pic>
    </p:spTree>
    <p:extLst>
      <p:ext uri="{BB962C8B-B14F-4D97-AF65-F5344CB8AC3E}">
        <p14:creationId xmlns:p14="http://schemas.microsoft.com/office/powerpoint/2010/main" val="1693294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Conclusion</a:t>
            </a:r>
          </a:p>
        </p:txBody>
      </p:sp>
      <p:sp>
        <p:nvSpPr>
          <p:cNvPr id="5" name="TextBox 4">
            <a:extLst>
              <a:ext uri="{FF2B5EF4-FFF2-40B4-BE49-F238E27FC236}">
                <a16:creationId xmlns:a16="http://schemas.microsoft.com/office/drawing/2014/main" id="{CE796A0A-5282-4E14-93F4-DC441FF86C0F}"/>
              </a:ext>
            </a:extLst>
          </p:cNvPr>
          <p:cNvSpPr txBox="1"/>
          <p:nvPr/>
        </p:nvSpPr>
        <p:spPr>
          <a:xfrm>
            <a:off x="106679" y="920621"/>
            <a:ext cx="1095873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text mining project shows that by pre-processing and analyzing the unstructured job post data we can get valuable insights into the Armenian job market.</a:t>
            </a:r>
          </a:p>
          <a:p>
            <a:pPr marL="342900" indent="-342900">
              <a:buFont typeface="Arial" panose="020B0604020202020204" pitchFamily="34" charset="0"/>
              <a:buChar char="•"/>
            </a:pPr>
            <a:r>
              <a:rPr lang="en-US" sz="2000" dirty="0"/>
              <a:t>We were able to successfully build a classification model, which can help in tagging whether a particular job post is IT related or not. </a:t>
            </a:r>
          </a:p>
          <a:p>
            <a:pPr marL="342900" indent="-342900">
              <a:buFont typeface="Arial" panose="020B0604020202020204" pitchFamily="34" charset="0"/>
              <a:buChar char="•"/>
            </a:pPr>
            <a:r>
              <a:rPr lang="en-US" sz="2000" dirty="0"/>
              <a:t>With TF-IDF cosine similarity solution, job portal can be enhanced for the users to identifying, group and look for similar job posting. </a:t>
            </a:r>
          </a:p>
          <a:p>
            <a:pPr marL="342900" indent="-342900">
              <a:buFont typeface="Arial" panose="020B0604020202020204" pitchFamily="34" charset="0"/>
              <a:buChar char="•"/>
            </a:pPr>
            <a:r>
              <a:rPr lang="en-US" sz="2000" dirty="0"/>
              <a:t>K-Means clustering was used to better understand the Armenian job requirements, characteristics and skills for the 10 year period. Though , IT jobs saw the maximum growth but administration, sales and marketing jobs have been in high demand throughout.</a:t>
            </a:r>
          </a:p>
          <a:p>
            <a:pPr marL="342900" indent="-342900">
              <a:buFont typeface="Arial" panose="020B0604020202020204" pitchFamily="34" charset="0"/>
              <a:buChar char="•"/>
            </a:pPr>
            <a:r>
              <a:rPr lang="en-US" sz="2000" dirty="0"/>
              <a:t>With </a:t>
            </a:r>
            <a:r>
              <a:rPr lang="en-US" sz="2000" dirty="0" err="1"/>
              <a:t>Spacy’s</a:t>
            </a:r>
            <a:r>
              <a:rPr lang="en-US" sz="2000" dirty="0"/>
              <a:t> pattern matching solution, we gained valuable insight into the type of companies or domains that are posting or creating the maximum job. </a:t>
            </a:r>
            <a:r>
              <a:rPr lang="en-IN" sz="2000" dirty="0"/>
              <a:t>software, consulting and financial companies have been the front runners.</a:t>
            </a:r>
          </a:p>
          <a:p>
            <a:pPr marL="342900" indent="-342900">
              <a:buFont typeface="Arial" panose="020B0604020202020204" pitchFamily="34" charset="0"/>
              <a:buChar char="•"/>
            </a:pPr>
            <a:r>
              <a:rPr lang="en-US" sz="2000" dirty="0"/>
              <a:t>We applied LDA topic modelling to understand the nature of the job posts or dominant topics in the data. We ran the model over the entire period and found that sales and marketing jobs have been in major demand, followed by information technology.</a:t>
            </a:r>
          </a:p>
          <a:p>
            <a:endParaRPr lang="en-IN" sz="2000" dirty="0"/>
          </a:p>
          <a:p>
            <a:pPr marL="342900" indent="-342900">
              <a:buFont typeface="Arial" panose="020B0604020202020204" pitchFamily="34" charset="0"/>
              <a:buChar char="•"/>
            </a:pPr>
            <a:endParaRPr lang="en-IN" sz="2000" dirty="0"/>
          </a:p>
          <a:p>
            <a:r>
              <a:rPr lang="en-IN" sz="2000" dirty="0"/>
              <a:t> </a:t>
            </a: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63365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4B8C-C3D1-4005-8C36-E72E53C4DE26}"/>
              </a:ext>
            </a:extLst>
          </p:cNvPr>
          <p:cNvSpPr>
            <a:spLocks noGrp="1"/>
          </p:cNvSpPr>
          <p:nvPr>
            <p:ph type="title"/>
          </p:nvPr>
        </p:nvSpPr>
        <p:spPr>
          <a:xfrm>
            <a:off x="0" y="1"/>
            <a:ext cx="12192000" cy="6858000"/>
          </a:xfrm>
          <a:solidFill>
            <a:schemeClr val="accent1">
              <a:lumMod val="60000"/>
              <a:lumOff val="40000"/>
            </a:schemeClr>
          </a:solidFill>
        </p:spPr>
        <p:txBody>
          <a:bodyPr>
            <a:normAutofit/>
          </a:bodyPr>
          <a:lstStyle/>
          <a:p>
            <a:pPr algn="ctr"/>
            <a:r>
              <a:rPr lang="en-US" sz="5400" b="1" dirty="0"/>
              <a:t>Thank You !</a:t>
            </a:r>
            <a:endParaRPr lang="en-IN" sz="5400" b="1" dirty="0"/>
          </a:p>
        </p:txBody>
      </p:sp>
    </p:spTree>
    <p:extLst>
      <p:ext uri="{BB962C8B-B14F-4D97-AF65-F5344CB8AC3E}">
        <p14:creationId xmlns:p14="http://schemas.microsoft.com/office/powerpoint/2010/main" val="49722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E91946-62BF-4319-890A-A507728F4738}"/>
              </a:ext>
            </a:extLst>
          </p:cNvPr>
          <p:cNvSpPr>
            <a:spLocks noGrp="1"/>
          </p:cNvSpPr>
          <p:nvPr>
            <p:ph type="subTitle" idx="1"/>
          </p:nvPr>
        </p:nvSpPr>
        <p:spPr>
          <a:xfrm>
            <a:off x="106680" y="993914"/>
            <a:ext cx="11978639" cy="5765612"/>
          </a:xfrm>
        </p:spPr>
        <p:txBody>
          <a:bodyPr>
            <a:normAutofit lnSpcReduction="10000"/>
          </a:bodyPr>
          <a:lstStyle/>
          <a:p>
            <a:pPr algn="l"/>
            <a:r>
              <a:rPr lang="en-IN" sz="2800" b="1" i="0" u="none" strike="noStrike" baseline="0" dirty="0">
                <a:solidFill>
                  <a:srgbClr val="000000"/>
                </a:solidFill>
                <a:latin typeface="Calibri" panose="020F0502020204030204" pitchFamily="34" charset="0"/>
              </a:rPr>
              <a:t>Business Context: </a:t>
            </a:r>
            <a:endParaRPr lang="en-IN" sz="2800" b="0" i="0" u="none" strike="noStrike" baseline="0" dirty="0">
              <a:solidFill>
                <a:srgbClr val="000000"/>
              </a:solidFill>
              <a:latin typeface="Calibri" panose="020F0502020204030204" pitchFamily="34" charset="0"/>
            </a:endParaRPr>
          </a:p>
          <a:p>
            <a:pPr algn="l"/>
            <a:r>
              <a:rPr lang="en-US" sz="1800" b="0" i="0" u="none" strike="noStrike" baseline="0" dirty="0">
                <a:solidFill>
                  <a:srgbClr val="000000"/>
                </a:solidFill>
                <a:latin typeface="Calibri" panose="020F0502020204030204" pitchFamily="34" charset="0"/>
              </a:rPr>
              <a:t>This project seeks to understand the overall demand for labor in the Armenian online job market from the 19,000 job postings from 2004 to 2015 posted on </a:t>
            </a:r>
            <a:r>
              <a:rPr lang="en-US" sz="1800" b="0" i="0" u="none" strike="noStrike" baseline="0" dirty="0" err="1">
                <a:solidFill>
                  <a:srgbClr val="000000"/>
                </a:solidFill>
                <a:latin typeface="Calibri" panose="020F0502020204030204" pitchFamily="34" charset="0"/>
              </a:rPr>
              <a:t>CareerCenter</a:t>
            </a:r>
            <a:r>
              <a:rPr lang="en-US" sz="1800" b="0" i="0" u="none" strike="noStrike" baseline="0" dirty="0">
                <a:solidFill>
                  <a:srgbClr val="000000"/>
                </a:solidFill>
                <a:latin typeface="Calibri" panose="020F0502020204030204" pitchFamily="34" charset="0"/>
              </a:rPr>
              <a:t>, an Armenian human resource portal. Through text mining on this data, we should be able to understand the nature of the ever-changing job market, as well as the overall demand for labor in the Armenia economy. </a:t>
            </a:r>
          </a:p>
          <a:p>
            <a:pPr algn="l"/>
            <a:endParaRPr lang="en-US" sz="1800" b="0" i="0" u="none" strike="noStrike" baseline="0" dirty="0">
              <a:solidFill>
                <a:srgbClr val="000000"/>
              </a:solidFill>
              <a:latin typeface="Calibri" panose="020F0502020204030204" pitchFamily="34" charset="0"/>
            </a:endParaRPr>
          </a:p>
          <a:p>
            <a:pPr algn="l"/>
            <a:r>
              <a:rPr lang="en-IN" sz="2800" b="1" i="0" u="none" strike="noStrike" baseline="0" dirty="0">
                <a:solidFill>
                  <a:srgbClr val="000000"/>
                </a:solidFill>
                <a:latin typeface="Calibri" panose="020F0502020204030204" pitchFamily="34" charset="0"/>
              </a:rPr>
              <a:t>Business Objectives: </a:t>
            </a:r>
            <a:endParaRPr lang="en-IN" sz="2800" b="0" i="0" u="none" strike="noStrike" baseline="0" dirty="0">
              <a:solidFill>
                <a:srgbClr val="000000"/>
              </a:solidFill>
              <a:latin typeface="Calibri" panose="020F0502020204030204" pitchFamily="34" charset="0"/>
            </a:endParaRPr>
          </a:p>
          <a:p>
            <a:pPr algn="l"/>
            <a:r>
              <a:rPr lang="en-US" sz="1800" b="0" i="0" u="none" strike="noStrike" baseline="0" dirty="0">
                <a:solidFill>
                  <a:srgbClr val="000000"/>
                </a:solidFill>
                <a:latin typeface="Calibri" panose="020F0502020204030204" pitchFamily="34" charset="0"/>
              </a:rPr>
              <a:t>Our main business objectives is to understand the dynamics of the labor market of Armenia using the online job portal post as a proxy. </a:t>
            </a:r>
          </a:p>
          <a:p>
            <a:pPr algn="l"/>
            <a:r>
              <a:rPr lang="en-US" sz="1800" b="0" i="0" u="none" strike="noStrike" baseline="0" dirty="0">
                <a:solidFill>
                  <a:srgbClr val="000000"/>
                </a:solidFill>
                <a:latin typeface="Calibri" panose="020F0502020204030204" pitchFamily="34" charset="0"/>
              </a:rPr>
              <a:t>Business questions answering to our business objectives are defined as follows: </a:t>
            </a:r>
          </a:p>
          <a:p>
            <a:pPr algn="l"/>
            <a:r>
              <a:rPr lang="en-US" sz="1800" b="1" i="0" u="none" strike="noStrike" baseline="0" dirty="0">
                <a:solidFill>
                  <a:srgbClr val="000000"/>
                </a:solidFill>
                <a:latin typeface="Calibri" panose="020F0502020204030204" pitchFamily="34" charset="0"/>
              </a:rPr>
              <a:t>Job Nature and Company Profiles: </a:t>
            </a:r>
            <a:r>
              <a:rPr lang="en-US" sz="1800" b="0" i="0" u="none" strike="noStrike" baseline="0" dirty="0">
                <a:solidFill>
                  <a:srgbClr val="000000"/>
                </a:solidFill>
                <a:latin typeface="Calibri" panose="020F0502020204030204" pitchFamily="34" charset="0"/>
              </a:rPr>
              <a:t>What are the types of jobs that are in demand in Armenia? How are the job natures changing over time? </a:t>
            </a:r>
          </a:p>
          <a:p>
            <a:pPr algn="l"/>
            <a:r>
              <a:rPr lang="en-IN" sz="1800" b="1" i="0" u="none" strike="noStrike" baseline="0" dirty="0">
                <a:solidFill>
                  <a:srgbClr val="000000"/>
                </a:solidFill>
                <a:latin typeface="Calibri" panose="020F0502020204030204" pitchFamily="34" charset="0"/>
              </a:rPr>
              <a:t>Desired Characteristics and Skill-Sets: </a:t>
            </a:r>
            <a:r>
              <a:rPr lang="en-US" sz="1800" b="0" i="0" u="none" strike="noStrike" baseline="0" dirty="0">
                <a:solidFill>
                  <a:srgbClr val="000000"/>
                </a:solidFill>
                <a:latin typeface="Calibri" panose="020F0502020204030204" pitchFamily="34" charset="0"/>
              </a:rPr>
              <a:t>What are the desired characteristics and skill-set of the candidates based on the job description dataset? How these are desired characteristics changing over time? </a:t>
            </a:r>
          </a:p>
          <a:p>
            <a:pPr algn="l"/>
            <a:r>
              <a:rPr lang="en-US" sz="1800" b="1" i="0" u="none" strike="noStrike" baseline="0" dirty="0">
                <a:solidFill>
                  <a:srgbClr val="000000"/>
                </a:solidFill>
                <a:latin typeface="Calibri" panose="020F0502020204030204" pitchFamily="34" charset="0"/>
              </a:rPr>
              <a:t>IT Job Classification: </a:t>
            </a:r>
            <a:r>
              <a:rPr lang="en-US" sz="1800" b="0" i="0" u="none" strike="noStrike" baseline="0" dirty="0">
                <a:solidFill>
                  <a:srgbClr val="000000"/>
                </a:solidFill>
                <a:latin typeface="Calibri" panose="020F0502020204030204" pitchFamily="34" charset="0"/>
              </a:rPr>
              <a:t>Build a classifier that can tell us from the job description and company description whether a job is IT or not, so that this column can be automatically populated for new job postings. After doing so, understand what important factors are which drives this classification. </a:t>
            </a:r>
          </a:p>
          <a:p>
            <a:pPr algn="l"/>
            <a:r>
              <a:rPr lang="en-US" sz="1800" b="1" i="0" u="none" strike="noStrike" baseline="0" dirty="0">
                <a:solidFill>
                  <a:srgbClr val="000000"/>
                </a:solidFill>
                <a:latin typeface="Calibri" panose="020F0502020204030204" pitchFamily="34" charset="0"/>
              </a:rPr>
              <a:t>Similarity of Jobs: </a:t>
            </a:r>
            <a:r>
              <a:rPr lang="en-US" sz="1800" b="0" i="0" u="none" strike="noStrike" baseline="0" dirty="0">
                <a:solidFill>
                  <a:srgbClr val="000000"/>
                </a:solidFill>
                <a:latin typeface="Calibri" panose="020F0502020204030204" pitchFamily="34" charset="0"/>
              </a:rPr>
              <a:t>Given a job title, find the 5 top jobs that are of a similar nature, based on the job post. </a:t>
            </a:r>
            <a:endParaRPr lang="en-IN" sz="2100" dirty="0">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F9B2BDE5-9884-4357-B7C5-851BC71D45F0}"/>
              </a:ext>
            </a:extLst>
          </p:cNvPr>
          <p:cNvSpPr txBox="1">
            <a:spLocks/>
          </p:cNvSpPr>
          <p:nvPr/>
        </p:nvSpPr>
        <p:spPr>
          <a:xfrm>
            <a:off x="106680" y="98474"/>
            <a:ext cx="11978639" cy="760289"/>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Business Context and Objective</a:t>
            </a:r>
            <a:endParaRPr lang="en-IN" dirty="0"/>
          </a:p>
        </p:txBody>
      </p:sp>
    </p:spTree>
    <p:extLst>
      <p:ext uri="{BB962C8B-B14F-4D97-AF65-F5344CB8AC3E}">
        <p14:creationId xmlns:p14="http://schemas.microsoft.com/office/powerpoint/2010/main" val="129321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E91946-62BF-4319-890A-A507728F4738}"/>
              </a:ext>
            </a:extLst>
          </p:cNvPr>
          <p:cNvSpPr>
            <a:spLocks noGrp="1"/>
          </p:cNvSpPr>
          <p:nvPr>
            <p:ph type="subTitle" idx="1"/>
          </p:nvPr>
        </p:nvSpPr>
        <p:spPr>
          <a:xfrm>
            <a:off x="106680" y="993914"/>
            <a:ext cx="11978639" cy="5624935"/>
          </a:xfrm>
        </p:spPr>
        <p:txBody>
          <a:bodyPr>
            <a:normAutofit/>
          </a:bodyPr>
          <a:lstStyle/>
          <a:p>
            <a:pPr marL="342900" indent="-342900" algn="l">
              <a:buFont typeface="Arial" panose="020B0604020202020204" pitchFamily="34" charset="0"/>
              <a:buChar char="•"/>
            </a:pPr>
            <a:r>
              <a:rPr lang="en-US" sz="2000" b="0" i="0" u="none" strike="noStrike" baseline="0" dirty="0">
                <a:solidFill>
                  <a:srgbClr val="000000"/>
                </a:solidFill>
                <a:latin typeface="Calibri" panose="020F0502020204030204" pitchFamily="34" charset="0"/>
              </a:rPr>
              <a:t>We would pre-process the data for punctuations, numbers etc.</a:t>
            </a:r>
          </a:p>
          <a:p>
            <a:pPr marL="342900" indent="-342900" algn="l">
              <a:buFont typeface="Arial" panose="020B0604020202020204" pitchFamily="34" charset="0"/>
              <a:buChar char="•"/>
            </a:pPr>
            <a:r>
              <a:rPr lang="en-US" sz="2000" dirty="0" err="1">
                <a:solidFill>
                  <a:srgbClr val="000000"/>
                </a:solidFill>
                <a:latin typeface="Calibri" panose="020F0502020204030204" pitchFamily="34" charset="0"/>
              </a:rPr>
              <a:t>Toeknaization</a:t>
            </a:r>
            <a:r>
              <a:rPr lang="en-US" sz="2000" dirty="0">
                <a:solidFill>
                  <a:srgbClr val="000000"/>
                </a:solidFill>
                <a:latin typeface="Calibri" panose="020F0502020204030204" pitchFamily="34" charset="0"/>
              </a:rPr>
              <a:t>, </a:t>
            </a:r>
            <a:r>
              <a:rPr lang="en-US" sz="2000" dirty="0" err="1">
                <a:solidFill>
                  <a:srgbClr val="000000"/>
                </a:solidFill>
                <a:latin typeface="Calibri" panose="020F0502020204030204" pitchFamily="34" charset="0"/>
              </a:rPr>
              <a:t>StopWord</a:t>
            </a:r>
            <a:r>
              <a:rPr lang="en-US" sz="2000" dirty="0">
                <a:solidFill>
                  <a:srgbClr val="000000"/>
                </a:solidFill>
                <a:latin typeface="Calibri" panose="020F0502020204030204" pitchFamily="34" charset="0"/>
              </a:rPr>
              <a:t> removal, Lemmatization would be performed suitably.</a:t>
            </a:r>
            <a:endParaRPr lang="en-US" sz="2000" b="0" i="0" u="none" strike="noStrike" baseline="0" dirty="0">
              <a:solidFill>
                <a:srgbClr val="000000"/>
              </a:solidFill>
              <a:latin typeface="Calibri" panose="020F0502020204030204" pitchFamily="34" charset="0"/>
            </a:endParaRPr>
          </a:p>
          <a:p>
            <a:pPr marL="342900" indent="-342900" algn="l">
              <a:buFont typeface="Arial" panose="020B0604020202020204" pitchFamily="34" charset="0"/>
              <a:buChar char="•"/>
            </a:pPr>
            <a:r>
              <a:rPr lang="en-US" sz="2000" b="0" i="0" u="none" strike="noStrike" baseline="0" dirty="0">
                <a:solidFill>
                  <a:srgbClr val="000000"/>
                </a:solidFill>
                <a:latin typeface="Calibri" panose="020F0502020204030204" pitchFamily="34" charset="0"/>
              </a:rPr>
              <a:t>For the IT Job classification business question, we would aim to create supervised learning classification models that are able to classify based on the job text data accurately, is it an IT job. </a:t>
            </a:r>
          </a:p>
          <a:p>
            <a:pPr marL="342900" indent="-342900" algn="l">
              <a:buFont typeface="Arial" panose="020B0604020202020204" pitchFamily="34" charset="0"/>
              <a:buChar char="•"/>
            </a:pPr>
            <a:r>
              <a:rPr lang="en-US" sz="2000" b="0" i="0" u="none" strike="noStrike" baseline="0" dirty="0">
                <a:solidFill>
                  <a:srgbClr val="000000"/>
                </a:solidFill>
                <a:latin typeface="Calibri" panose="020F0502020204030204" pitchFamily="34" charset="0"/>
              </a:rPr>
              <a:t>On the business question of Job Nature and Company Profiles, we would use unsupervised learning techniques, such as topic modelling on time period segmented dataset. Qualitative assessment will be done on the results to help us understand the job postings. </a:t>
            </a:r>
          </a:p>
          <a:p>
            <a:pPr marL="342900" indent="-342900" algn="l">
              <a:buFont typeface="Arial" panose="020B0604020202020204" pitchFamily="34" charset="0"/>
              <a:buChar char="•"/>
            </a:pPr>
            <a:r>
              <a:rPr lang="en-US" sz="2000" b="0" i="0" u="none" strike="noStrike" baseline="0" dirty="0">
                <a:solidFill>
                  <a:srgbClr val="000000"/>
                </a:solidFill>
                <a:latin typeface="Calibri" panose="020F0502020204030204" pitchFamily="34" charset="0"/>
              </a:rPr>
              <a:t>To understand the desired characteristics and skill-sets demanded by employers in the job ads, unsupervised learning methods such as K-means clustering will be used after appropriate dimension reduction. </a:t>
            </a:r>
          </a:p>
          <a:p>
            <a:pPr marL="342900" indent="-342900" algn="l">
              <a:buFont typeface="Arial" panose="020B0604020202020204" pitchFamily="34" charset="0"/>
              <a:buChar char="•"/>
            </a:pPr>
            <a:r>
              <a:rPr lang="en-US" sz="2000" b="0" i="0" u="none" strike="noStrike" baseline="0" dirty="0">
                <a:solidFill>
                  <a:srgbClr val="000000"/>
                </a:solidFill>
                <a:latin typeface="Calibri" panose="020F0502020204030204" pitchFamily="34" charset="0"/>
              </a:rPr>
              <a:t>To return the top 5 most similar job posting, we would use TFIDF similarity scores that are obtained using cosine similarity scores, ranked and returned as the answer which is then evaluated individually for relevance. </a:t>
            </a:r>
          </a:p>
          <a:p>
            <a:pPr algn="l"/>
            <a:endParaRPr lang="en-IN" sz="2100" dirty="0">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F9B2BDE5-9884-4357-B7C5-851BC71D45F0}"/>
              </a:ext>
            </a:extLst>
          </p:cNvPr>
          <p:cNvSpPr txBox="1">
            <a:spLocks/>
          </p:cNvSpPr>
          <p:nvPr/>
        </p:nvSpPr>
        <p:spPr>
          <a:xfrm>
            <a:off x="106680" y="98474"/>
            <a:ext cx="11978639" cy="760289"/>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Solution Approach</a:t>
            </a:r>
            <a:endParaRPr lang="en-IN" dirty="0"/>
          </a:p>
        </p:txBody>
      </p:sp>
    </p:spTree>
    <p:extLst>
      <p:ext uri="{BB962C8B-B14F-4D97-AF65-F5344CB8AC3E}">
        <p14:creationId xmlns:p14="http://schemas.microsoft.com/office/powerpoint/2010/main" val="105790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81DCA-DDF9-40AF-9FBF-13240E21975F}"/>
              </a:ext>
            </a:extLst>
          </p:cNvPr>
          <p:cNvSpPr>
            <a:spLocks noGrp="1"/>
          </p:cNvSpPr>
          <p:nvPr>
            <p:ph idx="1"/>
          </p:nvPr>
        </p:nvSpPr>
        <p:spPr>
          <a:xfrm>
            <a:off x="154745" y="984738"/>
            <a:ext cx="11774658" cy="5711484"/>
          </a:xfrm>
        </p:spPr>
        <p:txBody>
          <a:bodyPr>
            <a:noAutofit/>
          </a:bodyPr>
          <a:lstStyle/>
          <a:p>
            <a:r>
              <a:rPr lang="en-IN" sz="2000" dirty="0"/>
              <a:t>  Data provided to us was a dump of job posts from an online Armenian job portal/</a:t>
            </a:r>
          </a:p>
          <a:p>
            <a:r>
              <a:rPr lang="en-IN" sz="2000" dirty="0"/>
              <a:t>  There were 19001 online job posts.</a:t>
            </a:r>
          </a:p>
          <a:p>
            <a:r>
              <a:rPr lang="en-IN" sz="2000" dirty="0"/>
              <a:t>  Data consisted of 24 variables – 2 numerical, 1 Boolean and 22 categorical variables.</a:t>
            </a:r>
          </a:p>
          <a:p>
            <a:r>
              <a:rPr lang="en-IN" sz="2000" dirty="0"/>
              <a:t>  All 22 categorical variables contained unstructured text data.</a:t>
            </a:r>
          </a:p>
          <a:p>
            <a:r>
              <a:rPr lang="en-IN" sz="2000" dirty="0"/>
              <a:t>  ‘</a:t>
            </a:r>
            <a:r>
              <a:rPr lang="en-IN" sz="2000" i="1" dirty="0" err="1"/>
              <a:t>jobpost</a:t>
            </a:r>
            <a:r>
              <a:rPr lang="en-IN" sz="2000" dirty="0"/>
              <a:t>’ variable is the most important for our analysis and it is an amalgamation of the following columns:    </a:t>
            </a:r>
          </a:p>
          <a:p>
            <a:pPr marL="0" indent="0">
              <a:buNone/>
            </a:pPr>
            <a:r>
              <a:rPr lang="en-IN" sz="2000" dirty="0"/>
              <a:t>       </a:t>
            </a:r>
            <a:r>
              <a:rPr lang="en-US" sz="2000" i="1" dirty="0"/>
              <a:t>Title, Company, Location, </a:t>
            </a:r>
            <a:r>
              <a:rPr lang="en-US" sz="2000" i="1" dirty="0" err="1"/>
              <a:t>JobDescription</a:t>
            </a:r>
            <a:r>
              <a:rPr lang="en-US" sz="2000" i="1" dirty="0"/>
              <a:t>, </a:t>
            </a:r>
            <a:r>
              <a:rPr lang="en-US" sz="2000" i="1" dirty="0" err="1"/>
              <a:t>JobRequirment</a:t>
            </a:r>
            <a:r>
              <a:rPr lang="en-US" sz="2000" i="1" dirty="0"/>
              <a:t>, </a:t>
            </a:r>
            <a:r>
              <a:rPr lang="en-US" sz="2000" i="1" dirty="0" err="1"/>
              <a:t>RequiredQual</a:t>
            </a:r>
            <a:r>
              <a:rPr lang="en-US" sz="2000" i="1" dirty="0"/>
              <a:t>, </a:t>
            </a:r>
            <a:r>
              <a:rPr lang="en-US" sz="2000" i="1" dirty="0" err="1"/>
              <a:t>ApplicationP</a:t>
            </a:r>
            <a:r>
              <a:rPr lang="en-US" sz="2000" i="1" dirty="0"/>
              <a:t>, Deadline, </a:t>
            </a:r>
            <a:r>
              <a:rPr lang="en-US" sz="2000" i="1" dirty="0" err="1"/>
              <a:t>AboutC</a:t>
            </a:r>
            <a:r>
              <a:rPr lang="en-US" sz="2000" i="1" dirty="0"/>
              <a:t> </a:t>
            </a:r>
          </a:p>
          <a:p>
            <a:r>
              <a:rPr lang="en-US" sz="2000" dirty="0"/>
              <a:t>  There are a lot of missing values in some of the columns, examples below. We would ignore them of our     </a:t>
            </a:r>
          </a:p>
          <a:p>
            <a:pPr marL="0" indent="0">
              <a:buNone/>
            </a:pPr>
            <a:r>
              <a:rPr lang="en-US" sz="2000" dirty="0"/>
              <a:t>       analysis.</a:t>
            </a:r>
          </a:p>
          <a:p>
            <a:endParaRPr lang="en-US" sz="2200" dirty="0"/>
          </a:p>
        </p:txBody>
      </p:sp>
      <p:sp>
        <p:nvSpPr>
          <p:cNvPr id="6" name="Title 1">
            <a:extLst>
              <a:ext uri="{FF2B5EF4-FFF2-40B4-BE49-F238E27FC236}">
                <a16:creationId xmlns:a16="http://schemas.microsoft.com/office/drawing/2014/main" id="{67C94F72-306F-4492-842D-8952CC41DE35}"/>
              </a:ext>
            </a:extLst>
          </p:cNvPr>
          <p:cNvSpPr txBox="1">
            <a:spLocks/>
          </p:cNvSpPr>
          <p:nvPr/>
        </p:nvSpPr>
        <p:spPr>
          <a:xfrm>
            <a:off x="154745" y="161778"/>
            <a:ext cx="11929403"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Data understanding and Audit</a:t>
            </a:r>
            <a:endParaRPr lang="en-IN" dirty="0"/>
          </a:p>
        </p:txBody>
      </p:sp>
      <p:pic>
        <p:nvPicPr>
          <p:cNvPr id="2" name="Picture 1">
            <a:extLst>
              <a:ext uri="{FF2B5EF4-FFF2-40B4-BE49-F238E27FC236}">
                <a16:creationId xmlns:a16="http://schemas.microsoft.com/office/drawing/2014/main" id="{90FD72E4-7D76-4242-B2F1-61D9444CE0D7}"/>
              </a:ext>
            </a:extLst>
          </p:cNvPr>
          <p:cNvPicPr>
            <a:picLocks noChangeAspect="1"/>
          </p:cNvPicPr>
          <p:nvPr/>
        </p:nvPicPr>
        <p:blipFill>
          <a:blip r:embed="rId2"/>
          <a:stretch>
            <a:fillRect/>
          </a:stretch>
        </p:blipFill>
        <p:spPr>
          <a:xfrm>
            <a:off x="639420" y="4261557"/>
            <a:ext cx="11177442" cy="2434665"/>
          </a:xfrm>
          <a:prstGeom prst="rect">
            <a:avLst/>
          </a:prstGeom>
        </p:spPr>
      </p:pic>
    </p:spTree>
    <p:extLst>
      <p:ext uri="{BB962C8B-B14F-4D97-AF65-F5344CB8AC3E}">
        <p14:creationId xmlns:p14="http://schemas.microsoft.com/office/powerpoint/2010/main" val="338558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81DCA-DDF9-40AF-9FBF-13240E21975F}"/>
              </a:ext>
            </a:extLst>
          </p:cNvPr>
          <p:cNvSpPr>
            <a:spLocks noGrp="1"/>
          </p:cNvSpPr>
          <p:nvPr>
            <p:ph idx="1"/>
          </p:nvPr>
        </p:nvSpPr>
        <p:spPr>
          <a:xfrm>
            <a:off x="154745" y="886265"/>
            <a:ext cx="11774658" cy="5809957"/>
          </a:xfrm>
        </p:spPr>
        <p:txBody>
          <a:bodyPr>
            <a:noAutofit/>
          </a:bodyPr>
          <a:lstStyle/>
          <a:p>
            <a:r>
              <a:rPr lang="en-IN" sz="2000" dirty="0"/>
              <a:t>  Key Data Columns Description below:</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US" sz="2000" dirty="0"/>
              <a:t>  We looked at the variables if we could renaming columns appropriately but no name change is required</a:t>
            </a:r>
          </a:p>
          <a:p>
            <a:pPr marL="114300" indent="-342900"/>
            <a:r>
              <a:rPr lang="en-US" sz="2000" dirty="0"/>
              <a:t>78 duplicate rows were found in the data, these were removed.</a:t>
            </a:r>
          </a:p>
          <a:p>
            <a:pPr marL="114300" indent="-342900"/>
            <a:r>
              <a:rPr lang="en-US" sz="2000" dirty="0"/>
              <a:t>We checked if any type conversion is required for analysis, it is not required.</a:t>
            </a:r>
          </a:p>
          <a:p>
            <a:endParaRPr lang="en-IN" sz="2000" dirty="0"/>
          </a:p>
          <a:p>
            <a:pPr marL="0" indent="0">
              <a:buNone/>
            </a:pPr>
            <a:r>
              <a:rPr lang="en-IN" sz="2000" dirty="0"/>
              <a:t>   </a:t>
            </a:r>
            <a:endParaRPr lang="en-US" sz="2200" dirty="0"/>
          </a:p>
        </p:txBody>
      </p:sp>
      <p:sp>
        <p:nvSpPr>
          <p:cNvPr id="6" name="Title 1">
            <a:extLst>
              <a:ext uri="{FF2B5EF4-FFF2-40B4-BE49-F238E27FC236}">
                <a16:creationId xmlns:a16="http://schemas.microsoft.com/office/drawing/2014/main" id="{67C94F72-306F-4492-842D-8952CC41DE35}"/>
              </a:ext>
            </a:extLst>
          </p:cNvPr>
          <p:cNvSpPr txBox="1">
            <a:spLocks/>
          </p:cNvSpPr>
          <p:nvPr/>
        </p:nvSpPr>
        <p:spPr>
          <a:xfrm>
            <a:off x="154745" y="161778"/>
            <a:ext cx="11929403"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Data understanding and Audit</a:t>
            </a:r>
            <a:endParaRPr lang="en-IN" dirty="0"/>
          </a:p>
        </p:txBody>
      </p:sp>
      <p:pic>
        <p:nvPicPr>
          <p:cNvPr id="5" name="Picture 4">
            <a:extLst>
              <a:ext uri="{FF2B5EF4-FFF2-40B4-BE49-F238E27FC236}">
                <a16:creationId xmlns:a16="http://schemas.microsoft.com/office/drawing/2014/main" id="{AB4C6ACC-1D7A-4EE6-BDA2-3C9BBCA771A8}"/>
              </a:ext>
            </a:extLst>
          </p:cNvPr>
          <p:cNvPicPr>
            <a:picLocks noChangeAspect="1"/>
          </p:cNvPicPr>
          <p:nvPr/>
        </p:nvPicPr>
        <p:blipFill>
          <a:blip r:embed="rId2"/>
          <a:stretch>
            <a:fillRect/>
          </a:stretch>
        </p:blipFill>
        <p:spPr>
          <a:xfrm>
            <a:off x="596777" y="1215903"/>
            <a:ext cx="8575358" cy="3019425"/>
          </a:xfrm>
          <a:prstGeom prst="rect">
            <a:avLst/>
          </a:prstGeom>
        </p:spPr>
      </p:pic>
    </p:spTree>
    <p:extLst>
      <p:ext uri="{BB962C8B-B14F-4D97-AF65-F5344CB8AC3E}">
        <p14:creationId xmlns:p14="http://schemas.microsoft.com/office/powerpoint/2010/main" val="258827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0331"/>
            <a:ext cx="11978639" cy="5896243"/>
          </a:xfrm>
        </p:spPr>
        <p:txBody>
          <a:bodyPr>
            <a:normAutofit/>
          </a:bodyPr>
          <a:lstStyle/>
          <a:p>
            <a:r>
              <a:rPr lang="en-US" sz="2200" dirty="0"/>
              <a:t>Below is the distribution on job postings by companies between 2004 and 2015. Quick check on the web reveals the nature of these companies, most of the job posts are from retail, banking and technology domains.</a:t>
            </a:r>
          </a:p>
          <a:p>
            <a:endParaRPr lang="en-US" sz="2400" dirty="0"/>
          </a:p>
          <a:p>
            <a:endParaRPr lang="en-IN" sz="2400" dirty="0"/>
          </a:p>
        </p:txBody>
      </p:sp>
      <p:sp>
        <p:nvSpPr>
          <p:cNvPr id="8" name="Title 1">
            <a:extLst>
              <a:ext uri="{FF2B5EF4-FFF2-40B4-BE49-F238E27FC236}">
                <a16:creationId xmlns:a16="http://schemas.microsoft.com/office/drawing/2014/main" id="{2CE7CF5B-9139-4CA2-9805-D654DEA1BBA9}"/>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6" name="Picture 5">
            <a:extLst>
              <a:ext uri="{FF2B5EF4-FFF2-40B4-BE49-F238E27FC236}">
                <a16:creationId xmlns:a16="http://schemas.microsoft.com/office/drawing/2014/main" id="{A02B47D6-E69B-442D-BEFE-8DD48147FEE5}"/>
              </a:ext>
            </a:extLst>
          </p:cNvPr>
          <p:cNvPicPr>
            <a:picLocks noChangeAspect="1"/>
          </p:cNvPicPr>
          <p:nvPr/>
        </p:nvPicPr>
        <p:blipFill>
          <a:blip r:embed="rId2"/>
          <a:stretch>
            <a:fillRect/>
          </a:stretch>
        </p:blipFill>
        <p:spPr>
          <a:xfrm>
            <a:off x="106680" y="2011240"/>
            <a:ext cx="11978639" cy="4829175"/>
          </a:xfrm>
          <a:prstGeom prst="rect">
            <a:avLst/>
          </a:prstGeom>
        </p:spPr>
      </p:pic>
    </p:spTree>
    <p:extLst>
      <p:ext uri="{BB962C8B-B14F-4D97-AF65-F5344CB8AC3E}">
        <p14:creationId xmlns:p14="http://schemas.microsoft.com/office/powerpoint/2010/main" val="252274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0331"/>
            <a:ext cx="11978639" cy="5896243"/>
          </a:xfrm>
        </p:spPr>
        <p:txBody>
          <a:bodyPr>
            <a:normAutofit/>
          </a:bodyPr>
          <a:lstStyle/>
          <a:p>
            <a:r>
              <a:rPr lang="en-US" sz="2200" dirty="0"/>
              <a:t>Both overall job postings per year and IT job postings per year show a similar upward trends. Though from 2013 onwards, overall postings have flattened out while IT postings have continued the upward trend.</a:t>
            </a:r>
          </a:p>
          <a:p>
            <a:r>
              <a:rPr lang="en-US" sz="2200" dirty="0"/>
              <a:t>There is dip observed from 2008 to 2009 and 2012 to 2013 for both overall postings and IT postings.</a:t>
            </a:r>
          </a:p>
          <a:p>
            <a:endParaRPr lang="en-US" sz="2400" dirty="0"/>
          </a:p>
          <a:p>
            <a:endParaRPr lang="en-IN" sz="2400" dirty="0"/>
          </a:p>
        </p:txBody>
      </p:sp>
      <p:sp>
        <p:nvSpPr>
          <p:cNvPr id="8" name="Title 1">
            <a:extLst>
              <a:ext uri="{FF2B5EF4-FFF2-40B4-BE49-F238E27FC236}">
                <a16:creationId xmlns:a16="http://schemas.microsoft.com/office/drawing/2014/main" id="{2CE7CF5B-9139-4CA2-9805-D654DEA1BBA9}"/>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4" name="Picture 3">
            <a:extLst>
              <a:ext uri="{FF2B5EF4-FFF2-40B4-BE49-F238E27FC236}">
                <a16:creationId xmlns:a16="http://schemas.microsoft.com/office/drawing/2014/main" id="{49382C66-D2F6-471B-8233-C047C893C349}"/>
              </a:ext>
            </a:extLst>
          </p:cNvPr>
          <p:cNvPicPr>
            <a:picLocks noChangeAspect="1"/>
          </p:cNvPicPr>
          <p:nvPr/>
        </p:nvPicPr>
        <p:blipFill>
          <a:blip r:embed="rId2"/>
          <a:stretch>
            <a:fillRect/>
          </a:stretch>
        </p:blipFill>
        <p:spPr>
          <a:xfrm>
            <a:off x="0" y="2455692"/>
            <a:ext cx="6026908" cy="4000500"/>
          </a:xfrm>
          <a:prstGeom prst="rect">
            <a:avLst/>
          </a:prstGeom>
        </p:spPr>
      </p:pic>
      <p:pic>
        <p:nvPicPr>
          <p:cNvPr id="7" name="Picture 6">
            <a:extLst>
              <a:ext uri="{FF2B5EF4-FFF2-40B4-BE49-F238E27FC236}">
                <a16:creationId xmlns:a16="http://schemas.microsoft.com/office/drawing/2014/main" id="{66FF1CD7-48E7-4827-A373-E025F1FF9C99}"/>
              </a:ext>
            </a:extLst>
          </p:cNvPr>
          <p:cNvPicPr>
            <a:picLocks noChangeAspect="1"/>
          </p:cNvPicPr>
          <p:nvPr/>
        </p:nvPicPr>
        <p:blipFill>
          <a:blip r:embed="rId3"/>
          <a:stretch>
            <a:fillRect/>
          </a:stretch>
        </p:blipFill>
        <p:spPr>
          <a:xfrm>
            <a:off x="6026908" y="2455692"/>
            <a:ext cx="5926455" cy="3952875"/>
          </a:xfrm>
          <a:prstGeom prst="rect">
            <a:avLst/>
          </a:prstGeom>
        </p:spPr>
      </p:pic>
    </p:spTree>
    <p:extLst>
      <p:ext uri="{BB962C8B-B14F-4D97-AF65-F5344CB8AC3E}">
        <p14:creationId xmlns:p14="http://schemas.microsoft.com/office/powerpoint/2010/main" val="330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0331"/>
            <a:ext cx="11978639" cy="5896243"/>
          </a:xfrm>
        </p:spPr>
        <p:txBody>
          <a:bodyPr>
            <a:normAutofit/>
          </a:bodyPr>
          <a:lstStyle/>
          <a:p>
            <a:r>
              <a:rPr lang="en-US" sz="2200" dirty="0"/>
              <a:t>Looking at the monthly job posting data, there is a substantial dip October – January due to the holiday season and the posting pick up there after and is at its peak in March.</a:t>
            </a:r>
          </a:p>
          <a:p>
            <a:r>
              <a:rPr lang="en-US" sz="2200" dirty="0"/>
              <a:t>Majority of job postings are under 2500 characters.</a:t>
            </a:r>
          </a:p>
          <a:p>
            <a:endParaRPr lang="en-US" sz="2400" dirty="0"/>
          </a:p>
          <a:p>
            <a:endParaRPr lang="en-IN" sz="2400" dirty="0"/>
          </a:p>
        </p:txBody>
      </p:sp>
      <p:sp>
        <p:nvSpPr>
          <p:cNvPr id="8" name="Title 1">
            <a:extLst>
              <a:ext uri="{FF2B5EF4-FFF2-40B4-BE49-F238E27FC236}">
                <a16:creationId xmlns:a16="http://schemas.microsoft.com/office/drawing/2014/main" id="{2CE7CF5B-9139-4CA2-9805-D654DEA1BBA9}"/>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6" name="Picture 5">
            <a:extLst>
              <a:ext uri="{FF2B5EF4-FFF2-40B4-BE49-F238E27FC236}">
                <a16:creationId xmlns:a16="http://schemas.microsoft.com/office/drawing/2014/main" id="{C08A0F53-0A80-47E8-A830-E91ADC041D58}"/>
              </a:ext>
            </a:extLst>
          </p:cNvPr>
          <p:cNvPicPr>
            <a:picLocks noChangeAspect="1"/>
          </p:cNvPicPr>
          <p:nvPr/>
        </p:nvPicPr>
        <p:blipFill>
          <a:blip r:embed="rId2"/>
          <a:stretch>
            <a:fillRect/>
          </a:stretch>
        </p:blipFill>
        <p:spPr>
          <a:xfrm>
            <a:off x="106680" y="2437301"/>
            <a:ext cx="5818089" cy="3952875"/>
          </a:xfrm>
          <a:prstGeom prst="rect">
            <a:avLst/>
          </a:prstGeom>
        </p:spPr>
      </p:pic>
      <p:pic>
        <p:nvPicPr>
          <p:cNvPr id="2" name="Picture 1">
            <a:extLst>
              <a:ext uri="{FF2B5EF4-FFF2-40B4-BE49-F238E27FC236}">
                <a16:creationId xmlns:a16="http://schemas.microsoft.com/office/drawing/2014/main" id="{8F3B13F2-4366-44E3-B113-8C300F26923C}"/>
              </a:ext>
            </a:extLst>
          </p:cNvPr>
          <p:cNvPicPr>
            <a:picLocks noChangeAspect="1"/>
          </p:cNvPicPr>
          <p:nvPr/>
        </p:nvPicPr>
        <p:blipFill>
          <a:blip r:embed="rId3"/>
          <a:stretch>
            <a:fillRect/>
          </a:stretch>
        </p:blipFill>
        <p:spPr>
          <a:xfrm>
            <a:off x="5713094" y="2437301"/>
            <a:ext cx="6372225" cy="4000500"/>
          </a:xfrm>
          <a:prstGeom prst="rect">
            <a:avLst/>
          </a:prstGeom>
        </p:spPr>
      </p:pic>
    </p:spTree>
    <p:extLst>
      <p:ext uri="{BB962C8B-B14F-4D97-AF65-F5344CB8AC3E}">
        <p14:creationId xmlns:p14="http://schemas.microsoft.com/office/powerpoint/2010/main" val="3264373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6271</TotalTime>
  <Words>3088</Words>
  <Application>Microsoft Office PowerPoint</Application>
  <PresentationFormat>Widescreen</PresentationFormat>
  <Paragraphs>201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Case Study – Text Mining Online Job Postings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 Job Classification </vt:lpstr>
      <vt:lpstr>Desired characteristics and skill sets</vt:lpstr>
      <vt:lpstr>Desired characteristics and skill sets</vt:lpstr>
      <vt:lpstr>Desired characteristics and skill sets – over the years</vt:lpstr>
      <vt:lpstr>Desired characteristics and skill sets</vt:lpstr>
      <vt:lpstr>Analysing Nature of Jobs</vt:lpstr>
      <vt:lpstr>Analysing Nature of Jobs</vt:lpstr>
      <vt:lpstr>Analysing Nature of Jobs</vt:lpstr>
      <vt:lpstr>Analysing Nature of Jobs over time</vt:lpstr>
      <vt:lpstr>Analysing Company Profiles</vt:lpstr>
      <vt:lpstr>Analysing Company Profiles</vt:lpstr>
      <vt:lpstr>Similarity of Jobs </vt:lpstr>
      <vt:lpstr>Similarity of Jobs </vt:lpstr>
      <vt:lpstr>Similarity of Jobs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Mayukh S. Mishra</dc:creator>
  <cp:lastModifiedBy>Mayukh S. Mishra</cp:lastModifiedBy>
  <cp:revision>163</cp:revision>
  <dcterms:created xsi:type="dcterms:W3CDTF">2020-06-10T02:57:50Z</dcterms:created>
  <dcterms:modified xsi:type="dcterms:W3CDTF">2020-06-26T13:47:20Z</dcterms:modified>
</cp:coreProperties>
</file>