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Trebuchet MS" pitchFamily="34" charset="0"/>
      <p:regular r:id="rId13"/>
      <p:bold r:id="rId14"/>
      <p:italic r:id="rId15"/>
      <p:boldItalic r:id="rId16"/>
    </p:embeddedFont>
    <p:embeddedFont>
      <p:font typeface="Lato Black" charset="0"/>
      <p:bold r:id="rId17"/>
      <p:boldItalic r:id="rId18"/>
    </p:embeddedFont>
    <p:embeddedFont>
      <p:font typeface="Lato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5196" autoAdjust="0"/>
  </p:normalViewPr>
  <p:slideViewPr>
    <p:cSldViewPr>
      <p:cViewPr varScale="1">
        <p:scale>
          <a:sx n="93" d="100"/>
          <a:sy n="93" d="100"/>
        </p:scale>
        <p:origin x="-102" y="-2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63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63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2269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3491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58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53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2269">
          <p15:clr>
            <a:srgbClr val="FA7B17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63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3491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5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53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2" r:id="rId27"/>
    <p:sldLayoutId id="2147483703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2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6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image" Target="../media/image14.svg"/><Relationship Id="rId19" Type="http://schemas.openxmlformats.org/officeDocument/2006/relationships/image" Target="../media/image15.png"/><Relationship Id="rId4" Type="http://schemas.openxmlformats.org/officeDocument/2006/relationships/image" Target="../media/image8.svg"/><Relationship Id="rId9" Type="http://schemas.openxmlformats.org/officeDocument/2006/relationships/image" Target="../media/image10.png"/><Relationship Id="rId1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11565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152400" y="1814564"/>
            <a:ext cx="5715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4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 </a:t>
            </a:r>
            <a:r>
              <a:rPr lang="en" sz="20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CYBER CREEPERS</a:t>
            </a:r>
            <a:endParaRPr sz="20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533400" y="221223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400" b="1" dirty="0">
                <a:solidFill>
                  <a:schemeClr val="lt1"/>
                </a:solidFill>
                <a:latin typeface="Trebuchet MS"/>
                <a:sym typeface="Trebuchet MS"/>
              </a:rPr>
              <a:t>Your Team Bio : </a:t>
            </a:r>
            <a:r>
              <a:rPr lang="en" sz="20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PRANESH.S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0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     </a:t>
            </a:r>
            <a:r>
              <a:rPr lang="en" sz="2000" b="1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PREETHI.B</a:t>
            </a:r>
            <a:endParaRPr lang="en" sz="2000" b="1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0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     </a:t>
            </a:r>
            <a:r>
              <a:rPr lang="en" sz="2000" b="1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RAVISELVA.T</a:t>
            </a:r>
            <a:endParaRPr lang="en" sz="2000" b="1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0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     </a:t>
            </a:r>
            <a:r>
              <a:rPr lang="en" sz="2000" b="1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THARSHINI.K.T</a:t>
            </a:r>
            <a:endParaRPr lang="en" sz="2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400" b="1" dirty="0" smtClean="0">
                <a:solidFill>
                  <a:schemeClr val="lt1"/>
                </a:solidFill>
                <a:latin typeface="Trebuchet MS"/>
                <a:sym typeface="Trebuchet MS"/>
              </a:rPr>
              <a:t>               Date : </a:t>
            </a:r>
            <a:r>
              <a:rPr lang="en" sz="2000" b="1" dirty="0" smtClean="0">
                <a:solidFill>
                  <a:schemeClr val="lt1"/>
                </a:solidFill>
                <a:latin typeface="Trebuchet MS"/>
                <a:sym typeface="Trebuchet MS"/>
              </a:rPr>
              <a:t>15.09.2022</a:t>
            </a:r>
            <a:endParaRPr sz="2000" b="1" dirty="0">
              <a:solidFill>
                <a:schemeClr val="lt1"/>
              </a:solidFill>
              <a:latin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Problem Statement?</a:t>
            </a:r>
            <a:endParaRPr sz="2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494629" y="805550"/>
            <a:ext cx="8238600" cy="248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5000"/>
              </a:lnSpc>
              <a:spcBef>
                <a:spcPts val="10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</a:rPr>
              <a:t>Customers interact with the contact center for variety of services fulfillment, information about products and services, complaints, feedback, and interactions.</a:t>
            </a:r>
          </a:p>
          <a:p>
            <a:pPr marL="285750" indent="-285750">
              <a:lnSpc>
                <a:spcPct val="115000"/>
              </a:lnSpc>
              <a:spcBef>
                <a:spcPts val="1000"/>
              </a:spcBef>
              <a:buSzPts val="1400"/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  <a:p>
            <a:pPr marL="285750" indent="-285750">
              <a:lnSpc>
                <a:spcPct val="115000"/>
              </a:lnSpc>
              <a:spcBef>
                <a:spcPts val="10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</a:rPr>
              <a:t> For enhancing the contact center service levels, the customer interactions need to be analyzed and need to be mapped with customer satisfaction. </a:t>
            </a:r>
          </a:p>
          <a:p>
            <a:pPr marL="285750" indent="-285750">
              <a:lnSpc>
                <a:spcPct val="115000"/>
              </a:lnSpc>
              <a:spcBef>
                <a:spcPts val="1000"/>
              </a:spcBef>
              <a:buSzPts val="1400"/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  <a:p>
            <a:pPr marL="285750" indent="-285750">
              <a:lnSpc>
                <a:spcPct val="115000"/>
              </a:lnSpc>
              <a:spcBef>
                <a:spcPts val="10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</a:rPr>
              <a:t> Bank want to automate the process with use of AI based techniques to measure and monitor various KPIs such as call data quality, customer sentiment, Call Hygiene, customer satisfaction etc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Times New Roman" pitchFamily="18" charset="0"/>
              <a:ea typeface="Lato"/>
              <a:cs typeface="Times New Roman" pitchFamily="18" charset="0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dirty="0"/>
              <a:t>User Segment &amp; Pain Points</a:t>
            </a:r>
            <a:endParaRPr sz="2000" dirty="0"/>
          </a:p>
        </p:txBody>
      </p:sp>
      <p:sp>
        <p:nvSpPr>
          <p:cNvPr id="354" name="Google Shape;354;p3"/>
          <p:cNvSpPr txBox="1"/>
          <p:nvPr/>
        </p:nvSpPr>
        <p:spPr>
          <a:xfrm>
            <a:off x="536029" y="1047750"/>
            <a:ext cx="8238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" sz="1800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Proper Way of Sentimental Analysis 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Difficulty in analysing the sentiment of a Customer.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Translation  Error 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</a:t>
            </a:r>
            <a:r>
              <a:rPr lang="en" sz="16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While translating languages 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to the support for Customer, troubles are faced.</a:t>
            </a:r>
            <a:endParaRPr sz="16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" sz="18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Artificial Intelligence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Artificial Intelligence is used to text to Speech Recognition .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" sz="18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 science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Data science is used to identify a sentimental analysis</a:t>
            </a:r>
            <a:r>
              <a:rPr lang="en" sz="18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590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4A4548"/>
                </a:solidFill>
                <a:highlight>
                  <a:srgbClr val="FFFFFF"/>
                </a:highlight>
              </a:rPr>
              <a:t>    Azure tools or resources</a:t>
            </a:r>
            <a:br>
              <a:rPr lang="en" sz="200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2000" dirty="0">
                <a:solidFill>
                  <a:srgbClr val="4A4548"/>
                </a:solidFill>
                <a:highlight>
                  <a:srgbClr val="FFFFFF"/>
                </a:highlight>
              </a:rPr>
              <a:t/>
            </a:r>
            <a:br>
              <a:rPr lang="en" sz="200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endParaRPr sz="2000" dirty="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" y="2019825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          </a:t>
            </a:r>
            <a:endParaRPr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787651-A472-45A9-94AD-3CC8A464C65A}"/>
              </a:ext>
            </a:extLst>
          </p:cNvPr>
          <p:cNvSpPr txBox="1"/>
          <p:nvPr/>
        </p:nvSpPr>
        <p:spPr>
          <a:xfrm>
            <a:off x="914400" y="1581150"/>
            <a:ext cx="6019800" cy="2610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Here we use “Dictation” Software to convert speech to text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Here we use “Monkey Learn” Software to find the human sentimental analysis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lnSpc>
                <a:spcPct val="200000"/>
              </a:lnSpc>
            </a:pPr>
            <a:r>
              <a:rPr lang="en-IN" dirty="0"/>
              <a:t>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Any Supporting Functional Documents</a:t>
            </a:r>
            <a:endParaRPr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E8D80F36-32C1-46B5-106B-7C8018811C59}"/>
              </a:ext>
            </a:extLst>
          </p:cNvPr>
          <p:cNvSpPr/>
          <p:nvPr/>
        </p:nvSpPr>
        <p:spPr>
          <a:xfrm>
            <a:off x="4070598" y="1475926"/>
            <a:ext cx="1295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 descr="Bar graph with upward trend">
            <a:extLst>
              <a:ext uri="{FF2B5EF4-FFF2-40B4-BE49-F238E27FC236}">
                <a16:creationId xmlns:a16="http://schemas.microsoft.com/office/drawing/2014/main" xmlns="" id="{F623EED8-0953-32B4-E73C-964E22B21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134774" y="2060109"/>
            <a:ext cx="914400" cy="914400"/>
          </a:xfrm>
          <a:prstGeom prst="rect">
            <a:avLst/>
          </a:prstGeom>
        </p:spPr>
      </p:pic>
      <p:pic>
        <p:nvPicPr>
          <p:cNvPr id="11" name="Graphic 10" descr="Gears">
            <a:extLst>
              <a:ext uri="{FF2B5EF4-FFF2-40B4-BE49-F238E27FC236}">
                <a16:creationId xmlns:a16="http://schemas.microsoft.com/office/drawing/2014/main" xmlns="" id="{FB3370A5-99CD-54B4-9AC8-D9CC5AC1C0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259547" y="2000094"/>
            <a:ext cx="914400" cy="914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75F8710C-3736-5D9F-C032-4F8FCB8BF6DC}"/>
              </a:ext>
            </a:extLst>
          </p:cNvPr>
          <p:cNvSpPr/>
          <p:nvPr/>
        </p:nvSpPr>
        <p:spPr>
          <a:xfrm>
            <a:off x="6367489" y="1771807"/>
            <a:ext cx="1295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A524C58F-DE2D-9818-0DAF-C1ABFDA348AF}"/>
              </a:ext>
            </a:extLst>
          </p:cNvPr>
          <p:cNvSpPr/>
          <p:nvPr/>
        </p:nvSpPr>
        <p:spPr>
          <a:xfrm>
            <a:off x="1387181" y="1439714"/>
            <a:ext cx="1295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Graphic 16" descr="Research">
            <a:extLst>
              <a:ext uri="{FF2B5EF4-FFF2-40B4-BE49-F238E27FC236}">
                <a16:creationId xmlns:a16="http://schemas.microsoft.com/office/drawing/2014/main" xmlns="" id="{86AF050D-DCFD-E2B5-79D8-B8D061FE75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836534" y="2677383"/>
            <a:ext cx="914400" cy="914400"/>
          </a:xfrm>
          <a:prstGeom prst="rect">
            <a:avLst/>
          </a:prstGeom>
        </p:spPr>
      </p:pic>
      <p:pic>
        <p:nvPicPr>
          <p:cNvPr id="19" name="Graphic 18" descr="Speaker Phone">
            <a:extLst>
              <a:ext uri="{FF2B5EF4-FFF2-40B4-BE49-F238E27FC236}">
                <a16:creationId xmlns:a16="http://schemas.microsoft.com/office/drawing/2014/main" xmlns="" id="{18E6B8E8-9FAB-0881-BC94-FF960B6EE6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206116" y="1787300"/>
            <a:ext cx="914400" cy="914400"/>
          </a:xfrm>
          <a:prstGeom prst="rect">
            <a:avLst/>
          </a:prstGeom>
        </p:spPr>
      </p:pic>
      <p:pic>
        <p:nvPicPr>
          <p:cNvPr id="21" name="Graphic 20" descr="Email">
            <a:extLst>
              <a:ext uri="{FF2B5EF4-FFF2-40B4-BE49-F238E27FC236}">
                <a16:creationId xmlns:a16="http://schemas.microsoft.com/office/drawing/2014/main" xmlns="" id="{B60DB604-0168-F147-8F7E-086FA26C32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525694" y="2701700"/>
            <a:ext cx="914400" cy="914400"/>
          </a:xfrm>
          <a:prstGeom prst="rect">
            <a:avLst/>
          </a:prstGeom>
        </p:spPr>
      </p:pic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xmlns="" id="{55FF40DC-ED5F-D5AF-F75B-AF4E9C3960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900248" y="1855991"/>
            <a:ext cx="914400" cy="914400"/>
          </a:xfrm>
          <a:prstGeom prst="rect">
            <a:avLst/>
          </a:prstGeom>
        </p:spPr>
      </p:pic>
      <p:pic>
        <p:nvPicPr>
          <p:cNvPr id="31" name="Graphic 30" descr="Line arrow Counter clockwise curve">
            <a:extLst>
              <a:ext uri="{FF2B5EF4-FFF2-40B4-BE49-F238E27FC236}">
                <a16:creationId xmlns:a16="http://schemas.microsoft.com/office/drawing/2014/main" xmlns="" id="{0D415417-BE6C-C4B6-9107-41DC68556A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4704995">
            <a:off x="2427430" y="2494616"/>
            <a:ext cx="826956" cy="826956"/>
          </a:xfrm>
          <a:prstGeom prst="rect">
            <a:avLst/>
          </a:prstGeom>
        </p:spPr>
      </p:pic>
      <p:pic>
        <p:nvPicPr>
          <p:cNvPr id="35" name="Graphic 34" descr="Line arrow Clockwise curve">
            <a:extLst>
              <a:ext uri="{FF2B5EF4-FFF2-40B4-BE49-F238E27FC236}">
                <a16:creationId xmlns:a16="http://schemas.microsoft.com/office/drawing/2014/main" xmlns="" id="{35019C66-821B-4900-BC77-9A2037BA854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rot="9115018">
            <a:off x="5333948" y="1609229"/>
            <a:ext cx="576001" cy="576001"/>
          </a:xfrm>
          <a:prstGeom prst="rect">
            <a:avLst/>
          </a:prstGeom>
        </p:spPr>
      </p:pic>
      <p:pic>
        <p:nvPicPr>
          <p:cNvPr id="37" name="Graphic 36" descr="Line arrow Counter clockwise curve">
            <a:extLst>
              <a:ext uri="{FF2B5EF4-FFF2-40B4-BE49-F238E27FC236}">
                <a16:creationId xmlns:a16="http://schemas.microsoft.com/office/drawing/2014/main" xmlns="" id="{96F8CB0A-B435-94E0-B7C4-A578B7981F8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4704995">
            <a:off x="4604757" y="2626247"/>
            <a:ext cx="826956" cy="826956"/>
          </a:xfrm>
          <a:prstGeom prst="rect">
            <a:avLst/>
          </a:prstGeom>
        </p:spPr>
      </p:pic>
      <p:pic>
        <p:nvPicPr>
          <p:cNvPr id="39" name="Graphic 38" descr="Line arrow Clockwise curve">
            <a:extLst>
              <a:ext uri="{FF2B5EF4-FFF2-40B4-BE49-F238E27FC236}">
                <a16:creationId xmlns:a16="http://schemas.microsoft.com/office/drawing/2014/main" xmlns="" id="{54395653-2A94-6AC1-5606-00CBE155141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rot="9115018">
            <a:off x="2578212" y="1508835"/>
            <a:ext cx="576001" cy="576001"/>
          </a:xfrm>
          <a:prstGeom prst="rect">
            <a:avLst/>
          </a:prstGeom>
        </p:spPr>
      </p:pic>
      <p:pic>
        <p:nvPicPr>
          <p:cNvPr id="43" name="Graphic 42" descr="Arrow Straight">
            <a:extLst>
              <a:ext uri="{FF2B5EF4-FFF2-40B4-BE49-F238E27FC236}">
                <a16:creationId xmlns:a16="http://schemas.microsoft.com/office/drawing/2014/main" xmlns="" id="{22CCC56C-17CB-A0B5-B53E-675BC8B0DF2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 rot="10800000">
            <a:off x="7648675" y="2159120"/>
            <a:ext cx="601901" cy="518263"/>
          </a:xfrm>
          <a:prstGeom prst="rect">
            <a:avLst/>
          </a:prstGeom>
        </p:spPr>
      </p:pic>
      <p:pic>
        <p:nvPicPr>
          <p:cNvPr id="45" name="Graphic 44" descr="Arrow Straight">
            <a:extLst>
              <a:ext uri="{FF2B5EF4-FFF2-40B4-BE49-F238E27FC236}">
                <a16:creationId xmlns:a16="http://schemas.microsoft.com/office/drawing/2014/main" xmlns="" id="{FC5E902C-031C-EBA5-1BE6-3CE65C2E4E9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 rot="10800000">
            <a:off x="3472086" y="1750959"/>
            <a:ext cx="601901" cy="518263"/>
          </a:xfrm>
          <a:prstGeom prst="rect">
            <a:avLst/>
          </a:prstGeom>
        </p:spPr>
      </p:pic>
      <p:pic>
        <p:nvPicPr>
          <p:cNvPr id="47" name="Graphic 46" descr="Arrow Straight">
            <a:extLst>
              <a:ext uri="{FF2B5EF4-FFF2-40B4-BE49-F238E27FC236}">
                <a16:creationId xmlns:a16="http://schemas.microsoft.com/office/drawing/2014/main" xmlns="" id="{F0929ECF-7BA8-4E50-6713-41CCFAEBC0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 rot="10800000">
            <a:off x="5938317" y="2022649"/>
            <a:ext cx="461492" cy="397364"/>
          </a:xfrm>
          <a:prstGeom prst="rect">
            <a:avLst/>
          </a:prstGeom>
        </p:spPr>
      </p:pic>
      <p:pic>
        <p:nvPicPr>
          <p:cNvPr id="49" name="Graphic 48" descr="Arrow Straight">
            <a:extLst>
              <a:ext uri="{FF2B5EF4-FFF2-40B4-BE49-F238E27FC236}">
                <a16:creationId xmlns:a16="http://schemas.microsoft.com/office/drawing/2014/main" xmlns="" id="{5A46017D-F59B-39DC-32D5-C2B52524B60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 rot="10800000">
            <a:off x="879019" y="1717248"/>
            <a:ext cx="521625" cy="44914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8ADE6E87-441B-3E09-B0AF-AF688CF85CD1}"/>
              </a:ext>
            </a:extLst>
          </p:cNvPr>
          <p:cNvSpPr txBox="1"/>
          <p:nvPr/>
        </p:nvSpPr>
        <p:spPr>
          <a:xfrm>
            <a:off x="4267200" y="2323253"/>
            <a:ext cx="914400" cy="245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B66716D-25D7-05C5-3A4B-6341F64B33B6}"/>
              </a:ext>
            </a:extLst>
          </p:cNvPr>
          <p:cNvSpPr txBox="1"/>
          <p:nvPr/>
        </p:nvSpPr>
        <p:spPr>
          <a:xfrm>
            <a:off x="4419600" y="2475653"/>
            <a:ext cx="914400" cy="245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DBE9FAA-F886-D920-DDEE-C1AB697C9A20}"/>
              </a:ext>
            </a:extLst>
          </p:cNvPr>
          <p:cNvSpPr txBox="1"/>
          <p:nvPr/>
        </p:nvSpPr>
        <p:spPr>
          <a:xfrm>
            <a:off x="346179" y="2647524"/>
            <a:ext cx="1208049" cy="305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 centre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035A481E-FB65-813F-2278-75F94174F25A}"/>
              </a:ext>
            </a:extLst>
          </p:cNvPr>
          <p:cNvSpPr txBox="1"/>
          <p:nvPr/>
        </p:nvSpPr>
        <p:spPr>
          <a:xfrm>
            <a:off x="1393556" y="1626094"/>
            <a:ext cx="144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Speech to text conversion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CC60DFBB-EE13-5723-69A7-C1824D07B0DF}"/>
              </a:ext>
            </a:extLst>
          </p:cNvPr>
          <p:cNvSpPr txBox="1"/>
          <p:nvPr/>
        </p:nvSpPr>
        <p:spPr>
          <a:xfrm>
            <a:off x="4263560" y="1681696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Semantic analysis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8876B6D-5254-11E3-242F-1D9641DC525C}"/>
              </a:ext>
            </a:extLst>
          </p:cNvPr>
          <p:cNvSpPr txBox="1"/>
          <p:nvPr/>
        </p:nvSpPr>
        <p:spPr>
          <a:xfrm>
            <a:off x="6428229" y="1962109"/>
            <a:ext cx="1385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Analytics and visualization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D91B6B3-C112-1037-6FAB-07C8E015C5A6}"/>
              </a:ext>
            </a:extLst>
          </p:cNvPr>
          <p:cNvSpPr txBox="1"/>
          <p:nvPr/>
        </p:nvSpPr>
        <p:spPr>
          <a:xfrm>
            <a:off x="3789248" y="338134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xmlns="" id="{2B02DC4D-D9D0-BFEE-C366-DCEB70E97C66}"/>
              </a:ext>
            </a:extLst>
          </p:cNvPr>
          <p:cNvSpPr txBox="1"/>
          <p:nvPr/>
        </p:nvSpPr>
        <p:spPr>
          <a:xfrm>
            <a:off x="1222431" y="3612378"/>
            <a:ext cx="1520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Email,chat,social</a:t>
            </a:r>
            <a:endParaRPr lang="en-IN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xmlns="" id="{65BBFE5A-BEB9-DFB7-A300-14C220857DC5}"/>
              </a:ext>
            </a:extLst>
          </p:cNvPr>
          <p:cNvSpPr txBox="1"/>
          <p:nvPr/>
        </p:nvSpPr>
        <p:spPr>
          <a:xfrm>
            <a:off x="8229600" y="288583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xmlns="" id="{CC5AB5E3-E17E-433B-37C8-8B16AB55CE87}"/>
              </a:ext>
            </a:extLst>
          </p:cNvPr>
          <p:cNvSpPr txBox="1"/>
          <p:nvPr/>
        </p:nvSpPr>
        <p:spPr>
          <a:xfrm>
            <a:off x="5398200" y="2800137"/>
            <a:ext cx="1505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Structured </a:t>
            </a:r>
          </a:p>
          <a:p>
            <a:r>
              <a:rPr lang="en-IN" dirty="0"/>
              <a:t>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 dirty="0"/>
          </a:p>
        </p:txBody>
      </p:sp>
      <p:sp>
        <p:nvSpPr>
          <p:cNvPr id="378" name="Google Shape;378;p7"/>
          <p:cNvSpPr txBox="1"/>
          <p:nvPr/>
        </p:nvSpPr>
        <p:spPr>
          <a:xfrm>
            <a:off x="609600" y="66675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lnSpc>
                <a:spcPct val="200000"/>
              </a:lnSpc>
              <a:buSzPts val="1400"/>
              <a:buFont typeface="Wingdings" panose="05000000000000000000" pitchFamily="2" charset="2"/>
              <a:buChar char="q"/>
            </a:pPr>
            <a:r>
              <a:rPr lang="en-US" sz="1600" dirty="0"/>
              <a:t>Call recordings with mixed languages such as Hindi + English, English + Marathi, etc.</a:t>
            </a:r>
          </a:p>
          <a:p>
            <a:pPr marL="285750" lvl="0" indent="-285750">
              <a:lnSpc>
                <a:spcPct val="200000"/>
              </a:lnSpc>
              <a:buSzPts val="1400"/>
              <a:buFont typeface="Wingdings" panose="05000000000000000000" pitchFamily="2" charset="2"/>
              <a:buChar char="q"/>
            </a:pPr>
            <a:endParaRPr lang="en" sz="1600" dirty="0">
              <a:sym typeface="Lato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Provide better analytics on the call center queries and questions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Centralized dashboard for Bank to understand different KPIs for customer satisfaction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r>
              <a:rPr lang="en-US" sz="1800" dirty="0"/>
              <a:t/>
            </a:r>
            <a:br>
              <a:rPr lang="en-US" sz="1800" dirty="0"/>
            </a:br>
            <a:endParaRPr lang="en" sz="1800" dirty="0"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8"/>
          <p:cNvSpPr txBox="1"/>
          <p:nvPr/>
        </p:nvSpPr>
        <p:spPr>
          <a:xfrm>
            <a:off x="178449" y="564841"/>
            <a:ext cx="8386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Github Link:-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507F45D-C4B7-2E54-3A6F-155D414491BF}"/>
              </a:ext>
            </a:extLst>
          </p:cNvPr>
          <p:cNvSpPr txBox="1"/>
          <p:nvPr/>
        </p:nvSpPr>
        <p:spPr>
          <a:xfrm>
            <a:off x="128688" y="1340192"/>
            <a:ext cx="1852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Diagram:-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CF8E4AA-D368-5049-7A78-71CB3CDD5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62" y="2197253"/>
            <a:ext cx="615484" cy="6441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8742405-3E93-8CD5-94EC-03B7A7110558}"/>
              </a:ext>
            </a:extLst>
          </p:cNvPr>
          <p:cNvSpPr txBox="1"/>
          <p:nvPr/>
        </p:nvSpPr>
        <p:spPr>
          <a:xfrm flipH="1">
            <a:off x="1271688" y="2474216"/>
            <a:ext cx="838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i="1" dirty="0"/>
              <a:t>User </a:t>
            </a:r>
            <a:r>
              <a:rPr lang="en-IN" sz="800" i="1" dirty="0"/>
              <a:t>voice</a:t>
            </a:r>
            <a:r>
              <a:rPr lang="en-IN" sz="900" i="1" dirty="0"/>
              <a:t> </a:t>
            </a:r>
            <a:r>
              <a:rPr lang="en-IN" sz="800" i="1" dirty="0"/>
              <a:t>Command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53029BC2-1233-22C1-5853-F221961E9F0F}"/>
              </a:ext>
            </a:extLst>
          </p:cNvPr>
          <p:cNvCxnSpPr>
            <a:cxnSpLocks/>
          </p:cNvCxnSpPr>
          <p:nvPr/>
        </p:nvCxnSpPr>
        <p:spPr>
          <a:xfrm>
            <a:off x="1258146" y="2496974"/>
            <a:ext cx="10126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A26BA92-1B9B-683C-A859-FB9D92BF1BAE}"/>
              </a:ext>
            </a:extLst>
          </p:cNvPr>
          <p:cNvSpPr/>
          <p:nvPr/>
        </p:nvSpPr>
        <p:spPr>
          <a:xfrm>
            <a:off x="2270759" y="2345841"/>
            <a:ext cx="1012613" cy="348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92DE041-AEE8-CE7E-F8A5-CDAF89C32437}"/>
              </a:ext>
            </a:extLst>
          </p:cNvPr>
          <p:cNvSpPr txBox="1"/>
          <p:nvPr/>
        </p:nvSpPr>
        <p:spPr>
          <a:xfrm>
            <a:off x="2274148" y="2410367"/>
            <a:ext cx="1371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User device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A63F2743-1C73-D6F2-14D4-72FA1B8B16E9}"/>
              </a:ext>
            </a:extLst>
          </p:cNvPr>
          <p:cNvCxnSpPr>
            <a:cxnSpLocks/>
          </p:cNvCxnSpPr>
          <p:nvPr/>
        </p:nvCxnSpPr>
        <p:spPr>
          <a:xfrm flipH="1">
            <a:off x="3283372" y="2520414"/>
            <a:ext cx="5875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E2566354-0D77-5561-6449-B360592B3765}"/>
              </a:ext>
            </a:extLst>
          </p:cNvPr>
          <p:cNvSpPr/>
          <p:nvPr/>
        </p:nvSpPr>
        <p:spPr>
          <a:xfrm>
            <a:off x="3886200" y="2345841"/>
            <a:ext cx="1219200" cy="348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3C69D15-D097-FAB0-EDCB-42D2D61D699A}"/>
              </a:ext>
            </a:extLst>
          </p:cNvPr>
          <p:cNvSpPr txBox="1"/>
          <p:nvPr/>
        </p:nvSpPr>
        <p:spPr>
          <a:xfrm>
            <a:off x="3892972" y="2381558"/>
            <a:ext cx="121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Artificial Intelligence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E72ACF75-CCB2-899D-3D73-DE0698AD23EE}"/>
              </a:ext>
            </a:extLst>
          </p:cNvPr>
          <p:cNvSpPr/>
          <p:nvPr/>
        </p:nvSpPr>
        <p:spPr>
          <a:xfrm>
            <a:off x="6067637" y="2356900"/>
            <a:ext cx="1048174" cy="348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A0EB2A4-2BAD-7CAF-1F82-5B372D06532C}"/>
              </a:ext>
            </a:extLst>
          </p:cNvPr>
          <p:cNvSpPr txBox="1"/>
          <p:nvPr/>
        </p:nvSpPr>
        <p:spPr>
          <a:xfrm>
            <a:off x="6153574" y="2403892"/>
            <a:ext cx="9622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Voice to Text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30F9F934-CCD0-EA14-DB51-C6C2B65F92E0}"/>
              </a:ext>
            </a:extLst>
          </p:cNvPr>
          <p:cNvCxnSpPr>
            <a:cxnSpLocks/>
          </p:cNvCxnSpPr>
          <p:nvPr/>
        </p:nvCxnSpPr>
        <p:spPr>
          <a:xfrm>
            <a:off x="5108786" y="2535318"/>
            <a:ext cx="962237" cy="1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A257AC0-D869-6AB3-A131-2FE132412612}"/>
              </a:ext>
            </a:extLst>
          </p:cNvPr>
          <p:cNvSpPr/>
          <p:nvPr/>
        </p:nvSpPr>
        <p:spPr>
          <a:xfrm>
            <a:off x="2270759" y="3270947"/>
            <a:ext cx="1012613" cy="348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/>
              <a:t>User device</a:t>
            </a:r>
            <a:endParaRPr lang="en-IN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15FA3CFA-C9DE-8229-9B48-8D80DAF10570}"/>
              </a:ext>
            </a:extLst>
          </p:cNvPr>
          <p:cNvCxnSpPr>
            <a:cxnSpLocks/>
          </p:cNvCxnSpPr>
          <p:nvPr/>
        </p:nvCxnSpPr>
        <p:spPr>
          <a:xfrm flipH="1">
            <a:off x="3278709" y="3416550"/>
            <a:ext cx="5875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BE5DD539-7B9B-D8F3-DC6E-5D10CB1A1E90}"/>
              </a:ext>
            </a:extLst>
          </p:cNvPr>
          <p:cNvCxnSpPr>
            <a:cxnSpLocks/>
          </p:cNvCxnSpPr>
          <p:nvPr/>
        </p:nvCxnSpPr>
        <p:spPr>
          <a:xfrm>
            <a:off x="4876800" y="3422023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C02BF368-F8C1-6A09-7FFB-7233EC8DA6D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66800" y="2705725"/>
            <a:ext cx="1203959" cy="739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2A871CF-2272-A3ED-D2A8-FB633037F684}"/>
              </a:ext>
            </a:extLst>
          </p:cNvPr>
          <p:cNvSpPr txBox="1"/>
          <p:nvPr/>
        </p:nvSpPr>
        <p:spPr>
          <a:xfrm>
            <a:off x="2323672" y="3327977"/>
            <a:ext cx="12124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/>
              <a:t>User device</a:t>
            </a:r>
            <a:endParaRPr lang="en-IN" sz="9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D2DA85D-335B-F365-03DA-C37E3A6E7EB3}"/>
              </a:ext>
            </a:extLst>
          </p:cNvPr>
          <p:cNvSpPr/>
          <p:nvPr/>
        </p:nvSpPr>
        <p:spPr>
          <a:xfrm>
            <a:off x="3866299" y="3270947"/>
            <a:ext cx="101050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86BC8D9-072C-E078-FC10-3B26C264D28E}"/>
              </a:ext>
            </a:extLst>
          </p:cNvPr>
          <p:cNvSpPr txBox="1"/>
          <p:nvPr/>
        </p:nvSpPr>
        <p:spPr>
          <a:xfrm>
            <a:off x="3880700" y="325872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Convert words to tokens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3BCC13B6-E5D8-81DB-4D68-2C80EBECFEBF}"/>
              </a:ext>
            </a:extLst>
          </p:cNvPr>
          <p:cNvSpPr/>
          <p:nvPr/>
        </p:nvSpPr>
        <p:spPr>
          <a:xfrm>
            <a:off x="5648961" y="3276949"/>
            <a:ext cx="1203960" cy="348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C8C6B80-4B37-978A-616C-CAFEE8D05C9D}"/>
              </a:ext>
            </a:extLst>
          </p:cNvPr>
          <p:cNvSpPr txBox="1"/>
          <p:nvPr/>
        </p:nvSpPr>
        <p:spPr>
          <a:xfrm>
            <a:off x="5791200" y="3266695"/>
            <a:ext cx="120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Identity stop </a:t>
            </a:r>
          </a:p>
          <a:p>
            <a:r>
              <a:rPr lang="en-IN" sz="900" dirty="0"/>
              <a:t>words in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273535" y="1428750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dirty="0"/>
              <a:t>                             Thank You</a:t>
            </a:r>
            <a:endParaRPr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75B449E-A4E7-20FC-CCC5-C3A43A131615}"/>
              </a:ext>
            </a:extLst>
          </p:cNvPr>
          <p:cNvSpPr txBox="1"/>
          <p:nvPr/>
        </p:nvSpPr>
        <p:spPr>
          <a:xfrm>
            <a:off x="297242" y="2744325"/>
            <a:ext cx="60273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TEAM MEMBERS :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                        THARSHINI K T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                PREETHI B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                RAVISELVA T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                PRANESH 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328</Words>
  <Application>Microsoft Office PowerPoint</Application>
  <PresentationFormat>On-screen Show (16:9)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Trebuchet MS</vt:lpstr>
      <vt:lpstr>Lato Black</vt:lpstr>
      <vt:lpstr>Lato</vt:lpstr>
      <vt:lpstr>Times New Roman</vt:lpstr>
      <vt:lpstr>Wingdings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    Azure tools or resources  </vt:lpstr>
      <vt:lpstr>Any Supporting Functional Documents</vt:lpstr>
      <vt:lpstr>Key Differentiators &amp; Adoption Plan</vt:lpstr>
      <vt:lpstr>Slide 8</vt:lpstr>
      <vt:lpstr>                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IT DC LAB</dc:creator>
  <cp:lastModifiedBy>Admin</cp:lastModifiedBy>
  <cp:revision>18</cp:revision>
  <dcterms:modified xsi:type="dcterms:W3CDTF">2022-09-15T15:51:14Z</dcterms:modified>
</cp:coreProperties>
</file>