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5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7" r:id="rId4"/>
    <p:sldMasterId id="2147483785" r:id="rId5"/>
    <p:sldMasterId id="2147483805" r:id="rId6"/>
    <p:sldMasterId id="2147483825" r:id="rId7"/>
    <p:sldMasterId id="2147483845" r:id="rId8"/>
    <p:sldMasterId id="2147483865" r:id="rId9"/>
  </p:sldMasterIdLst>
  <p:notesMasterIdLst>
    <p:notesMasterId r:id="rId25"/>
  </p:notesMasterIdLst>
  <p:handoutMasterIdLst>
    <p:handoutMasterId r:id="rId26"/>
  </p:handoutMasterIdLst>
  <p:sldIdLst>
    <p:sldId id="369" r:id="rId10"/>
    <p:sldId id="394" r:id="rId11"/>
    <p:sldId id="370" r:id="rId12"/>
    <p:sldId id="409" r:id="rId13"/>
    <p:sldId id="397" r:id="rId14"/>
    <p:sldId id="414" r:id="rId15"/>
    <p:sldId id="406" r:id="rId16"/>
    <p:sldId id="411" r:id="rId17"/>
    <p:sldId id="399" r:id="rId18"/>
    <p:sldId id="398" r:id="rId19"/>
    <p:sldId id="410" r:id="rId20"/>
    <p:sldId id="412" r:id="rId21"/>
    <p:sldId id="386" r:id="rId22"/>
    <p:sldId id="404" r:id="rId23"/>
    <p:sldId id="375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0000"/>
    <a:srgbClr val="1ABCEF"/>
    <a:srgbClr val="E10D7D"/>
    <a:srgbClr val="E6E6E6"/>
    <a:srgbClr val="C0C0C0"/>
    <a:srgbClr val="CE3C00"/>
    <a:srgbClr val="338000"/>
    <a:srgbClr val="E39400"/>
    <a:srgbClr val="91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8177F-DEDA-45AF-8271-C842DB225EB4}" v="188" dt="2022-01-10T13:52:34.073"/>
    <p1510:client id="{461E6383-91DE-4A8A-9AEA-A4AD2F1FA35C}" v="198" dt="2022-01-10T14:14:04.825"/>
    <p1510:client id="{A2C466D2-C072-46AD-87F8-1442940CD07C}" v="1807" dt="2022-01-10T13:24:07.519"/>
    <p1510:client id="{AF2B55B3-8D50-4CFB-B31C-6904D98888A6}" v="4" dt="2020-10-22T03:34:59.289"/>
    <p1510:client id="{D4359AFA-669D-4090-AEF6-12E99F26261A}" v="115" dt="2022-01-10T13:30:04.845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1" autoAdjust="0"/>
    <p:restoredTop sz="74460" autoAdjust="0"/>
  </p:normalViewPr>
  <p:slideViewPr>
    <p:cSldViewPr snapToGrid="0" snapToObjects="1">
      <p:cViewPr varScale="1">
        <p:scale>
          <a:sx n="55" d="100"/>
          <a:sy n="55" d="100"/>
        </p:scale>
        <p:origin x="158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166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2707A5F-A7D6-C641-8208-3E6DFDB2F4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554B22-9586-484A-A766-0C44351146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2A3B7-46B2-E94A-9EF8-D8D874E780F7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85D71E-D7E7-1E4D-A100-20172004F5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F7FD02-B9AC-5040-9426-86C1B469DF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C1043-B07B-A34C-A6AD-E266C03B3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209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F1F98-6922-D549-90B4-4FEE2DCA453F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9B8F7-F11D-7247-854D-760B01224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86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挨拶：</a:t>
            </a:r>
            <a:endParaRPr kumimoji="1" lang="en-US" altLang="ja-JP" dirty="0"/>
          </a:p>
          <a:p>
            <a:r>
              <a:rPr kumimoji="1" lang="ja-JP" altLang="en-US" dirty="0"/>
              <a:t>部課</a:t>
            </a:r>
            <a:endParaRPr kumimoji="1" lang="en-US" altLang="ja-JP" dirty="0"/>
          </a:p>
          <a:p>
            <a:r>
              <a:rPr kumimoji="1" lang="ja-JP" altLang="en-US" dirty="0"/>
              <a:t>名前</a:t>
            </a:r>
            <a:endParaRPr kumimoji="1" lang="en-US" altLang="ja-JP" dirty="0"/>
          </a:p>
          <a:p>
            <a:r>
              <a:rPr kumimoji="1" lang="ja-JP" altLang="en-US" dirty="0"/>
              <a:t>課題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660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作ったために何か勉強した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err="1"/>
              <a:t>ー</a:t>
            </a:r>
            <a:r>
              <a:rPr kumimoji="1" lang="en-US" altLang="ja-JP" dirty="0" err="1"/>
              <a:t>TypeScript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err="1"/>
              <a:t>ー</a:t>
            </a:r>
            <a:r>
              <a:rPr kumimoji="1" lang="en-US" altLang="ja-JP" dirty="0"/>
              <a:t>Docker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Typescript</a:t>
            </a:r>
            <a:r>
              <a:rPr kumimoji="1" lang="ja-JP" altLang="en-US" dirty="0"/>
              <a:t>とか</a:t>
            </a:r>
            <a:r>
              <a:rPr kumimoji="1" lang="en-US" altLang="ja-JP" dirty="0"/>
              <a:t>Docker</a:t>
            </a:r>
            <a:r>
              <a:rPr kumimoji="1" lang="ja-JP" altLang="en-US" dirty="0"/>
              <a:t>とかのサイトで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初心者の手順を読んで、</a:t>
            </a:r>
            <a:r>
              <a:rPr kumimoji="1" lang="en-US" altLang="ja-JP" dirty="0" err="1"/>
              <a:t>MapLabo</a:t>
            </a:r>
            <a:r>
              <a:rPr kumimoji="1" lang="ja-JP" altLang="en-US" dirty="0"/>
              <a:t>コードの理解をして、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開発しました。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Phrase1 And p</a:t>
            </a:r>
            <a:r>
              <a:rPr kumimoji="1" lang="en-US" altLang="ja-JP" baseline="0" dirty="0"/>
              <a:t> 2 the same thing is write </a:t>
            </a:r>
            <a:r>
              <a:rPr kumimoji="1" lang="en-US" altLang="ja-JP" baseline="0" dirty="0" err="1"/>
              <a:t>sbout</a:t>
            </a:r>
            <a:r>
              <a:rPr kumimoji="1" lang="en-US" altLang="ja-JP" baseline="0" dirty="0"/>
              <a:t> how to improve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Mention which one is added from 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lang="ja-JP" altLang="en-US" smtClean="0">
                <a:solidFill>
                  <a:prstClr val="black"/>
                </a:solidFill>
              </a:rPr>
              <a:pPr/>
              <a:t>6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687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作ったために何か勉強した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err="1"/>
              <a:t>ー</a:t>
            </a:r>
            <a:r>
              <a:rPr kumimoji="1" lang="en-US" altLang="ja-JP" dirty="0" err="1"/>
              <a:t>TypeScript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err="1"/>
              <a:t>ー</a:t>
            </a:r>
            <a:r>
              <a:rPr kumimoji="1" lang="en-US" altLang="ja-JP" dirty="0"/>
              <a:t>Docker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Typescript</a:t>
            </a:r>
            <a:r>
              <a:rPr kumimoji="1" lang="ja-JP" altLang="en-US" dirty="0"/>
              <a:t>とか</a:t>
            </a:r>
            <a:r>
              <a:rPr kumimoji="1" lang="en-US" altLang="ja-JP" dirty="0"/>
              <a:t>Docker</a:t>
            </a:r>
            <a:r>
              <a:rPr kumimoji="1" lang="ja-JP" altLang="en-US" dirty="0"/>
              <a:t>とかのサイトで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初心者の手順を読んで、</a:t>
            </a:r>
            <a:r>
              <a:rPr kumimoji="1" lang="en-US" altLang="ja-JP" dirty="0" err="1"/>
              <a:t>MapLabo</a:t>
            </a:r>
            <a:r>
              <a:rPr kumimoji="1" lang="ja-JP" altLang="en-US" dirty="0"/>
              <a:t>コードの理解をして、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開発しました。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Phrase1 And p</a:t>
            </a:r>
            <a:r>
              <a:rPr kumimoji="1" lang="en-US" altLang="ja-JP" baseline="0" dirty="0"/>
              <a:t> 2 the same thing is write </a:t>
            </a:r>
            <a:r>
              <a:rPr kumimoji="1" lang="en-US" altLang="ja-JP" baseline="0" dirty="0" err="1"/>
              <a:t>sbout</a:t>
            </a:r>
            <a:r>
              <a:rPr kumimoji="1" lang="en-US" altLang="ja-JP" baseline="0" dirty="0"/>
              <a:t> how to improve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Mention which one is added from 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lang="ja-JP" altLang="en-US" smtClean="0">
                <a:solidFill>
                  <a:prstClr val="black"/>
                </a:solidFill>
              </a:rPr>
              <a:pPr/>
              <a:t>7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97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User</a:t>
            </a:r>
            <a:r>
              <a:rPr kumimoji="1" lang="ja-JP" altLang="en-US" dirty="0"/>
              <a:t>から依頼があったこと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Ｄｅｐｌｏｙした、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Ｐｒｏｘｙ</a:t>
            </a:r>
            <a:r>
              <a:rPr kumimoji="1" lang="en-US" altLang="ja-JP" dirty="0"/>
              <a:t>Problem</a:t>
            </a:r>
            <a:r>
              <a:rPr kumimoji="1" lang="ja-JP" altLang="en-US" dirty="0"/>
              <a:t>があったことを説明する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解決しました。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旧TiNY(html)にはない機能をMaplaboを参考に実装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4</a:t>
            </a:r>
            <a:r>
              <a:rPr kumimoji="1" lang="en-US" altLang="ja-JP" baseline="0" dirty="0"/>
              <a:t> no need to talk</a:t>
            </a:r>
            <a:endParaRPr kumimoji="1" lang="en-US" altLang="ja-JP" dirty="0"/>
          </a:p>
          <a:p>
            <a:r>
              <a:rPr kumimoji="1" lang="en-US" altLang="ja-JP" dirty="0" err="1"/>
              <a:t>Maplabo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kinou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setsumei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suru</a:t>
            </a:r>
            <a:endParaRPr kumimoji="1" lang="en-US" altLang="ja-JP" dirty="0"/>
          </a:p>
          <a:p>
            <a:r>
              <a:rPr kumimoji="1" lang="en-US" altLang="ja-JP" dirty="0"/>
              <a:t>2 page ha Map </a:t>
            </a:r>
            <a:r>
              <a:rPr kumimoji="1" lang="en-US" altLang="ja-JP" dirty="0" err="1"/>
              <a:t>labo</a:t>
            </a:r>
            <a:r>
              <a:rPr kumimoji="1" lang="en-US" altLang="ja-JP" dirty="0"/>
              <a:t> to</a:t>
            </a:r>
            <a:r>
              <a:rPr kumimoji="1" lang="en-US" altLang="ja-JP" baseline="0" dirty="0"/>
              <a:t> </a:t>
            </a:r>
            <a:r>
              <a:rPr kumimoji="1" lang="en-US" altLang="ja-JP" baseline="0" dirty="0" err="1"/>
              <a:t>nakatta</a:t>
            </a:r>
            <a:r>
              <a:rPr kumimoji="1" lang="en-US" altLang="ja-JP" baseline="0" dirty="0"/>
              <a:t> node,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err="1"/>
              <a:t>Shirabete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iremashita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err="1"/>
              <a:t>Maplabo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nai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ＨＴＭＬ　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４、６、７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ＭＡＰＬＡＢＯ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４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lang="ja-JP" altLang="en-US" smtClean="0">
                <a:solidFill>
                  <a:prstClr val="black"/>
                </a:solidFill>
              </a:rPr>
              <a:pPr/>
              <a:t>14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434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aseline="0" dirty="0"/>
              <a:t>２製品を（</a:t>
            </a:r>
            <a:r>
              <a:rPr kumimoji="1" lang="en-US" altLang="ja-JP" baseline="0" dirty="0"/>
              <a:t>BiCS6</a:t>
            </a:r>
            <a:r>
              <a:rPr kumimoji="1" lang="ja-JP" altLang="en-US" baseline="0" dirty="0"/>
              <a:t>）選択できるよう</a:t>
            </a:r>
            <a:endParaRPr kumimoji="1" lang="en-US" altLang="ja-JP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５カラムの説明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lang="ja-JP" altLang="en-US" smtClean="0">
                <a:solidFill>
                  <a:prstClr val="black"/>
                </a:solidFill>
              </a:rPr>
              <a:pPr/>
              <a:t>15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3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err="1"/>
              <a:t>TiNY</a:t>
            </a:r>
            <a:r>
              <a:rPr kumimoji="1" lang="ja-JP" altLang="en-US" dirty="0"/>
              <a:t>プロージェクトとは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（前説明してもらった言葉）加速</a:t>
            </a:r>
            <a:r>
              <a:rPr kumimoji="1" lang="ja-JP" altLang="en-US" dirty="0" err="1"/>
              <a:t>するの</a:t>
            </a:r>
            <a:r>
              <a:rPr kumimoji="1" lang="ja-JP" altLang="en-US" dirty="0"/>
              <a:t>ため、サポートシステム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lang="ja-JP" altLang="en-US" smtClean="0">
                <a:solidFill>
                  <a:prstClr val="black"/>
                </a:solidFill>
              </a:rPr>
              <a:pPr/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65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98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左は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右は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２つフェーズ分ける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１．元のシステムが自動で実行できる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２．</a:t>
            </a:r>
            <a:r>
              <a:rPr lang="en-US" altLang="ja-JP" dirty="0"/>
              <a:t>Output</a:t>
            </a:r>
            <a:r>
              <a:rPr lang="ja-JP" altLang="en-US" dirty="0"/>
              <a:t>は</a:t>
            </a:r>
            <a:r>
              <a:rPr lang="en-US" altLang="ja-JP" dirty="0" err="1"/>
              <a:t>WebUI</a:t>
            </a:r>
            <a:r>
              <a:rPr lang="ja-JP" altLang="en-US" dirty="0"/>
              <a:t>に変化する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Origin</a:t>
            </a:r>
            <a:r>
              <a:rPr lang="ja-JP" altLang="en-US" dirty="0"/>
              <a:t>：</a:t>
            </a:r>
            <a:r>
              <a:rPr lang="en-US" altLang="ja-JP" dirty="0"/>
              <a:t>		</a:t>
            </a:r>
            <a:r>
              <a:rPr lang="ja-JP" altLang="en-US" dirty="0"/>
              <a:t>毎週</a:t>
            </a:r>
            <a:r>
              <a:rPr lang="en-US" altLang="ja-JP" dirty="0" err="1"/>
              <a:t>BigReport</a:t>
            </a:r>
            <a:r>
              <a:rPr lang="ja-JP" altLang="en-US" dirty="0"/>
              <a:t>から６が月分のデータを</a:t>
            </a:r>
            <a:r>
              <a:rPr lang="en-US" altLang="ja-JP" dirty="0"/>
              <a:t>CSV</a:t>
            </a:r>
            <a:r>
              <a:rPr lang="ja-JP" altLang="en-US" dirty="0"/>
              <a:t>に取得する。</a:t>
            </a:r>
            <a:endParaRPr lang="en-US" altLang="ja-JP" dirty="0"/>
          </a:p>
          <a:p>
            <a:r>
              <a:rPr lang="en-US" altLang="ja-JP" dirty="0"/>
              <a:t>Improvement</a:t>
            </a:r>
            <a:r>
              <a:rPr lang="ja-JP" altLang="en-US" dirty="0"/>
              <a:t> ：</a:t>
            </a:r>
            <a:r>
              <a:rPr lang="en-US" altLang="ja-JP" dirty="0"/>
              <a:t>	</a:t>
            </a:r>
            <a:r>
              <a:rPr lang="ja-JP" altLang="en-US" dirty="0"/>
              <a:t>毎日</a:t>
            </a:r>
            <a:r>
              <a:rPr lang="en-US" altLang="ja-JP" dirty="0" err="1"/>
              <a:t>BigReport</a:t>
            </a:r>
            <a:r>
              <a:rPr lang="ja-JP" altLang="en-US" dirty="0"/>
              <a:t>から１日分のデータを</a:t>
            </a:r>
            <a:r>
              <a:rPr lang="en-US" altLang="ja-JP" dirty="0"/>
              <a:t>DB</a:t>
            </a:r>
            <a:r>
              <a:rPr lang="ja-JP" altLang="en-US" dirty="0" err="1"/>
              <a:t>に登</a:t>
            </a:r>
            <a:r>
              <a:rPr lang="ja-JP" altLang="en-US" dirty="0"/>
              <a:t>録する。</a:t>
            </a:r>
            <a:endParaRPr lang="en-US" altLang="ja-JP" dirty="0"/>
          </a:p>
          <a:p>
            <a:r>
              <a:rPr lang="ja-JP" altLang="en-US" dirty="0"/>
              <a:t>改良：</a:t>
            </a:r>
            <a:r>
              <a:rPr lang="en-US" altLang="ja-JP" dirty="0"/>
              <a:t>		</a:t>
            </a:r>
            <a:r>
              <a:rPr lang="ja-JP" altLang="en-US" dirty="0"/>
              <a:t>かぶってたデータはなくなりました。</a:t>
            </a:r>
            <a:endParaRPr lang="en-US" altLang="ja-JP" dirty="0"/>
          </a:p>
          <a:p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Origin</a:t>
            </a:r>
            <a:r>
              <a:rPr lang="ja-JP" altLang="en-US" dirty="0"/>
              <a:t>：</a:t>
            </a:r>
            <a:r>
              <a:rPr lang="en-US" altLang="ja-JP" dirty="0"/>
              <a:t>		</a:t>
            </a:r>
            <a:r>
              <a:rPr lang="ja-JP" altLang="en-US" dirty="0"/>
              <a:t>人の手で毎回レポートを実行。（入力</a:t>
            </a:r>
            <a:r>
              <a:rPr lang="en-US" altLang="ja-JP" dirty="0"/>
              <a:t>CSV</a:t>
            </a:r>
            <a:r>
              <a:rPr lang="ja-JP" altLang="en-US" dirty="0"/>
              <a:t>の準備とか、出力場所設定）</a:t>
            </a:r>
            <a:endParaRPr lang="en-US" altLang="ja-JP" dirty="0"/>
          </a:p>
          <a:p>
            <a:r>
              <a:rPr lang="en-US" altLang="ja-JP" dirty="0"/>
              <a:t>Improvement</a:t>
            </a:r>
            <a:r>
              <a:rPr lang="ja-JP" altLang="en-US" dirty="0"/>
              <a:t> ：</a:t>
            </a:r>
            <a:r>
              <a:rPr lang="en-US" altLang="ja-JP" dirty="0"/>
              <a:t>	</a:t>
            </a:r>
            <a:r>
              <a:rPr lang="ja-JP" altLang="en-US" dirty="0"/>
              <a:t>レポートの実行はほとんど機械的に実行。</a:t>
            </a:r>
            <a:endParaRPr lang="en-US" altLang="ja-JP" dirty="0"/>
          </a:p>
          <a:p>
            <a:r>
              <a:rPr lang="ja-JP" altLang="en-US" dirty="0"/>
              <a:t>改良：</a:t>
            </a:r>
            <a:r>
              <a:rPr lang="en-US" altLang="ja-JP" dirty="0"/>
              <a:t>		</a:t>
            </a:r>
            <a:r>
              <a:rPr lang="ja-JP" altLang="en-US" dirty="0"/>
              <a:t>早く実行できる、人間ミスが少なる。</a:t>
            </a:r>
            <a:endParaRPr lang="th-TH" altLang="ja-JP" dirty="0"/>
          </a:p>
          <a:p>
            <a:endParaRPr lang="en-US" altLang="ja-JP" dirty="0"/>
          </a:p>
          <a:p>
            <a:r>
              <a:rPr lang="en-US" altLang="ja-JP" dirty="0"/>
              <a:t>Origin</a:t>
            </a:r>
            <a:r>
              <a:rPr lang="ja-JP" altLang="en-US" dirty="0"/>
              <a:t>：</a:t>
            </a:r>
            <a:r>
              <a:rPr lang="en-US" altLang="ja-JP" dirty="0"/>
              <a:t>		HTML</a:t>
            </a:r>
            <a:r>
              <a:rPr lang="ja-JP" altLang="en-US" dirty="0"/>
              <a:t>ファイルで処理したデータを表示する。</a:t>
            </a:r>
            <a:endParaRPr lang="en-US" altLang="ja-JP" dirty="0"/>
          </a:p>
          <a:p>
            <a:r>
              <a:rPr lang="en-US" altLang="ja-JP" dirty="0"/>
              <a:t>Improvement</a:t>
            </a:r>
            <a:r>
              <a:rPr lang="ja-JP" altLang="en-US" dirty="0"/>
              <a:t> ：</a:t>
            </a:r>
            <a:r>
              <a:rPr lang="en-US" altLang="ja-JP" dirty="0"/>
              <a:t>	</a:t>
            </a:r>
            <a:r>
              <a:rPr lang="en-US" altLang="ja-JP" dirty="0" err="1"/>
              <a:t>WebUI</a:t>
            </a:r>
            <a:r>
              <a:rPr lang="ja-JP" altLang="en-US" dirty="0"/>
              <a:t>で</a:t>
            </a:r>
            <a:r>
              <a:rPr lang="en-US" altLang="ja-JP" dirty="0"/>
              <a:t>DB</a:t>
            </a:r>
            <a:r>
              <a:rPr lang="ja-JP" altLang="en-US" dirty="0"/>
              <a:t>のデータを表示する。</a:t>
            </a:r>
            <a:endParaRPr lang="en-US" altLang="ja-JP" dirty="0"/>
          </a:p>
          <a:p>
            <a:r>
              <a:rPr lang="ja-JP" altLang="en-US" dirty="0"/>
              <a:t>改良：</a:t>
            </a:r>
            <a:r>
              <a:rPr lang="en-US" altLang="ja-JP" dirty="0"/>
              <a:t>		Why</a:t>
            </a:r>
            <a:r>
              <a:rPr lang="ja-JP" altLang="en-US" dirty="0"/>
              <a:t> </a:t>
            </a:r>
            <a:r>
              <a:rPr lang="en-US" altLang="ja-JP" dirty="0"/>
              <a:t>we</a:t>
            </a:r>
            <a:r>
              <a:rPr lang="ja-JP" altLang="en-US" dirty="0"/>
              <a:t> </a:t>
            </a:r>
            <a:r>
              <a:rPr lang="en-US" altLang="ja-JP" dirty="0"/>
              <a:t>need</a:t>
            </a:r>
            <a:r>
              <a:rPr lang="ja-JP" altLang="en-US" dirty="0"/>
              <a:t> </a:t>
            </a:r>
            <a:r>
              <a:rPr lang="en-US" altLang="ja-JP" dirty="0"/>
              <a:t>to</a:t>
            </a:r>
            <a:r>
              <a:rPr lang="ja-JP" altLang="en-US" dirty="0"/>
              <a:t> </a:t>
            </a:r>
            <a:r>
              <a:rPr lang="en-US" altLang="ja-JP" dirty="0"/>
              <a:t>change</a:t>
            </a:r>
            <a:r>
              <a:rPr lang="ja-JP" altLang="en-US" dirty="0"/>
              <a:t> </a:t>
            </a:r>
            <a:r>
              <a:rPr lang="en-US" altLang="ja-JP" dirty="0"/>
              <a:t>to</a:t>
            </a:r>
            <a:r>
              <a:rPr lang="ja-JP" altLang="en-US" dirty="0"/>
              <a:t> </a:t>
            </a:r>
            <a:r>
              <a:rPr lang="en-US" altLang="ja-JP" dirty="0"/>
              <a:t>be</a:t>
            </a:r>
            <a:r>
              <a:rPr lang="ja-JP" altLang="en-US" dirty="0"/>
              <a:t> </a:t>
            </a:r>
            <a:r>
              <a:rPr lang="en-US" altLang="ja-JP" dirty="0" err="1"/>
              <a:t>WebUI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 err="1"/>
              <a:t>ー</a:t>
            </a:r>
            <a:r>
              <a:rPr lang="ja-JP" altLang="en-US" dirty="0"/>
              <a:t>ログインの機能をできる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社会の人使えないようになります。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WesternDigital</a:t>
            </a:r>
            <a:r>
              <a:rPr lang="ja-JP" altLang="en-US" dirty="0"/>
              <a:t>の人達が使えない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 err="1"/>
              <a:t>ー</a:t>
            </a:r>
            <a:r>
              <a:rPr lang="ja-JP" altLang="en-US" dirty="0"/>
              <a:t>操作しやすくなること</a:t>
            </a:r>
            <a:endParaRPr lang="en-US" altLang="ja-JP" dirty="0"/>
          </a:p>
          <a:p>
            <a:r>
              <a:rPr lang="en-US" altLang="ja-JP" dirty="0"/>
              <a:t>		User</a:t>
            </a:r>
            <a:r>
              <a:rPr lang="ja-JP" altLang="en-US" dirty="0"/>
              <a:t>の</a:t>
            </a:r>
            <a:r>
              <a:rPr lang="en-US" altLang="ja-JP" dirty="0"/>
              <a:t>Usability</a:t>
            </a:r>
            <a:r>
              <a:rPr lang="ja-JP" altLang="en-US" dirty="0"/>
              <a:t>　いい</a:t>
            </a:r>
            <a:endParaRPr lang="en-US" altLang="ja-JP" dirty="0"/>
          </a:p>
          <a:p>
            <a:r>
              <a:rPr lang="en-US" altLang="ja-JP" dirty="0"/>
              <a:t>		System</a:t>
            </a:r>
            <a:r>
              <a:rPr lang="ja-JP" altLang="en-US" dirty="0"/>
              <a:t>　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lang="ja-JP" altLang="en-US" smtClean="0">
                <a:solidFill>
                  <a:prstClr val="black"/>
                </a:solidFill>
              </a:rPr>
              <a:pPr/>
              <a:t>4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12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lang="ja-JP" altLang="en-US" smtClean="0">
                <a:solidFill>
                  <a:prstClr val="black"/>
                </a:solidFill>
              </a:rPr>
              <a:pPr/>
              <a:t>5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4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作ったために何か勉強した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err="1"/>
              <a:t>ー</a:t>
            </a:r>
            <a:r>
              <a:rPr kumimoji="1" lang="en-US" altLang="ja-JP" dirty="0" err="1"/>
              <a:t>TypeScript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err="1"/>
              <a:t>ー</a:t>
            </a:r>
            <a:r>
              <a:rPr kumimoji="1" lang="en-US" altLang="ja-JP" dirty="0"/>
              <a:t>Docker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Typescript</a:t>
            </a:r>
            <a:r>
              <a:rPr kumimoji="1" lang="ja-JP" altLang="en-US" dirty="0"/>
              <a:t>とか</a:t>
            </a:r>
            <a:r>
              <a:rPr kumimoji="1" lang="en-US" altLang="ja-JP" dirty="0"/>
              <a:t>Docker</a:t>
            </a:r>
            <a:r>
              <a:rPr kumimoji="1" lang="ja-JP" altLang="en-US" dirty="0"/>
              <a:t>とかのサイトで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初心者の手順を読んで、</a:t>
            </a:r>
            <a:r>
              <a:rPr kumimoji="1" lang="en-US" altLang="ja-JP" dirty="0" err="1"/>
              <a:t>MapLabo</a:t>
            </a:r>
            <a:r>
              <a:rPr kumimoji="1" lang="ja-JP" altLang="en-US" dirty="0"/>
              <a:t>コードの理解をして、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開発しました。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Phrase1 And p</a:t>
            </a:r>
            <a:r>
              <a:rPr kumimoji="1" lang="en-US" altLang="ja-JP" baseline="0" dirty="0"/>
              <a:t> 2 the same thing is write </a:t>
            </a:r>
            <a:r>
              <a:rPr kumimoji="1" lang="en-US" altLang="ja-JP" baseline="0" dirty="0" err="1"/>
              <a:t>sbout</a:t>
            </a:r>
            <a:r>
              <a:rPr kumimoji="1" lang="en-US" altLang="ja-JP" baseline="0" dirty="0"/>
              <a:t> how to improve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Mention which one is added from 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lang="ja-JP" altLang="en-US" smtClean="0">
                <a:solidFill>
                  <a:prstClr val="black"/>
                </a:solidFill>
              </a:rPr>
              <a:pPr/>
              <a:t>8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97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aseline="0" dirty="0"/>
              <a:t>２製品を（</a:t>
            </a:r>
            <a:r>
              <a:rPr kumimoji="1" lang="en-US" altLang="ja-JP" baseline="0" dirty="0"/>
              <a:t>BiCS6</a:t>
            </a:r>
            <a:r>
              <a:rPr kumimoji="1" lang="ja-JP" altLang="en-US" baseline="0" dirty="0"/>
              <a:t>）選択できるよう</a:t>
            </a:r>
            <a:endParaRPr kumimoji="1" lang="en-US" altLang="ja-JP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５カラムの説明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Login</a:t>
            </a:r>
            <a:r>
              <a:rPr kumimoji="1" lang="ja-JP" altLang="en-US" dirty="0"/>
              <a:t>　私たち問題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システム管理問題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lang="ja-JP" altLang="en-US" smtClean="0">
                <a:solidFill>
                  <a:prstClr val="black"/>
                </a:solidFill>
              </a:rPr>
              <a:pPr/>
              <a:t>10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662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概要 </a:t>
            </a:r>
            <a:r>
              <a:rPr kumimoji="1" lang="en-US" altLang="ja-JP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kumimoji="1" lang="en-US" altLang="ja-JP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継続的インテグレーション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継続的デリバリー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kumimoji="1" lang="ja-JP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とは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、アプリケーション開発のステージに自動化を取り入れて、顧客にアプリケーションを提供する頻度を高める手法です。</a:t>
            </a: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talked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dirty="0" err="1"/>
              <a:t>TiNY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webUi</a:t>
            </a:r>
            <a:endParaRPr kumimoji="1" lang="en-US" altLang="ja-JP" sz="1200" dirty="0"/>
          </a:p>
          <a:p>
            <a:pPr marL="342900" indent="-342900">
              <a:buAutoNum type="arabicPeriod"/>
            </a:pPr>
            <a:r>
              <a:rPr lang="en-US" altLang="ja-JP" sz="1200" dirty="0"/>
              <a:t>lack of knowledge about react redux typescript</a:t>
            </a:r>
          </a:p>
          <a:p>
            <a:pPr marL="342900" indent="-342900">
              <a:buAutoNum type="arabicPeriod"/>
            </a:pPr>
            <a:r>
              <a:rPr lang="en-US" altLang="ja-JP" sz="1200" dirty="0"/>
              <a:t>Have to understand </a:t>
            </a:r>
            <a:r>
              <a:rPr lang="en-US" altLang="ja-JP" sz="1200" dirty="0" err="1"/>
              <a:t>Maplabo</a:t>
            </a:r>
            <a:r>
              <a:rPr lang="en-US" altLang="ja-JP" sz="1200" dirty="0"/>
              <a:t> for modify Tiny </a:t>
            </a:r>
            <a:r>
              <a:rPr lang="en-US" altLang="ja-JP" sz="1200" dirty="0" err="1"/>
              <a:t>webUI</a:t>
            </a:r>
            <a:endParaRPr lang="en-US" altLang="ja-JP" sz="1200" dirty="0"/>
          </a:p>
          <a:p>
            <a:pPr marL="342900" indent="-342900">
              <a:buAutoNum type="arabicPeriod"/>
            </a:pPr>
            <a:r>
              <a:rPr lang="en-US" altLang="ja-JP" sz="1200" dirty="0"/>
              <a:t>Learn new React library Material UI V4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9B8F7-F11D-7247-854D-760B01224C6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71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1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リーフォーム 21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7A8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51946"/>
            <a:ext cx="6277044" cy="1122184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 58pt</a:t>
            </a:r>
            <a:endParaRPr kumimoji="1" lang="ja-JP" altLang="en-US" dirty="0"/>
          </a:p>
        </p:txBody>
      </p:sp>
      <p:sp>
        <p:nvSpPr>
          <p:cNvPr id="12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41834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9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79724352-797F-476F-9BCC-36433C52B6F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325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結論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コンテンツ プレースホルダー 6"/>
          <p:cNvSpPr>
            <a:spLocks noGrp="1"/>
          </p:cNvSpPr>
          <p:nvPr>
            <p:ph sz="quarter" idx="24" hasCustomPrompt="1"/>
          </p:nvPr>
        </p:nvSpPr>
        <p:spPr bwMode="gray">
          <a:xfrm>
            <a:off x="431800" y="2989093"/>
            <a:ext cx="11328200" cy="30949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ja-JP" altLang="en-US" dirty="0"/>
              <a:t>コンテンツ</a:t>
            </a:r>
          </a:p>
        </p:txBody>
      </p:sp>
      <p:sp>
        <p:nvSpPr>
          <p:cNvPr id="15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00" y="1693092"/>
            <a:ext cx="11327926" cy="572774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800" y="2269093"/>
            <a:ext cx="11328200" cy="540000"/>
          </a:xfrm>
        </p:spPr>
        <p:txBody>
          <a:bodyPr tIns="180000">
            <a:noAutofit/>
          </a:bodyPr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0" y="650348"/>
            <a:ext cx="12192000" cy="826743"/>
          </a:xfrm>
          <a:solidFill>
            <a:schemeClr val="accent1"/>
          </a:solidFill>
        </p:spPr>
        <p:txBody>
          <a:bodyPr wrap="square" lIns="432000" tIns="180000" rIns="432000" bIns="125999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600" b="1" spc="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スライドの結論</a:t>
            </a:r>
            <a:r>
              <a:rPr kumimoji="1" lang="en-US" altLang="ja-JP" dirty="0"/>
              <a:t> 26pt</a:t>
            </a:r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4DA2E0-211E-4C80-A404-7D296B0FBF58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コネクタ 13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4" name="テキスト プレースホルダー 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32024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30" hasCustomPrompt="1"/>
          </p:nvPr>
        </p:nvSpPr>
        <p:spPr bwMode="gray">
          <a:xfrm>
            <a:off x="6204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3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8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C9F53038-010B-5644-A394-044BAC37BC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4463999" y="216001"/>
            <a:ext cx="7296001" cy="5857378"/>
          </a:xfrm>
          <a:prstGeom prst="rect">
            <a:avLst/>
          </a:prstGeom>
        </p:spPr>
        <p:txBody>
          <a:bodyPr lIns="180000" tIns="180000" rIns="180000" bIns="180000" anchor="t" anchorCtr="0"/>
          <a:lstStyle>
            <a:lvl1pPr marL="0" indent="0" algn="l">
              <a:buNone/>
              <a:defRPr sz="1200"/>
            </a:lvl1pPr>
          </a:lstStyle>
          <a:p>
            <a:pPr lvl="0"/>
            <a:r>
              <a:rPr kumimoji="1" lang="ja-JP" altLang="en-US" dirty="0"/>
              <a:t>コンテンツ</a:t>
            </a:r>
          </a:p>
        </p:txBody>
      </p:sp>
      <p:sp>
        <p:nvSpPr>
          <p:cNvPr id="12" name="テキスト プレースホルダー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5">
            <a:extLst>
              <a:ext uri="{FF2B5EF4-FFF2-40B4-BE49-F238E27FC236}">
                <a16:creationId xmlns:a16="http://schemas.microsoft.com/office/drawing/2014/main" id="{1E6397B7-8D6E-8C46-8B42-79D0CC2B5AD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463999" y="3"/>
            <a:ext cx="7728001" cy="6299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bIns="180000" anchor="t" anchorCtr="0">
            <a:normAutofit/>
          </a:bodyPr>
          <a:lstStyle>
            <a:lvl1pPr marL="0" indent="0" algn="l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23" name="テキスト プレースホルダー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コンテンツ プレースホルダー 7"/>
          <p:cNvSpPr>
            <a:spLocks noGrp="1"/>
          </p:cNvSpPr>
          <p:nvPr>
            <p:ph sz="quarter" idx="24" hasCustomPrompt="1"/>
          </p:nvPr>
        </p:nvSpPr>
        <p:spPr bwMode="gray">
          <a:xfrm>
            <a:off x="432000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0" y="647699"/>
            <a:ext cx="12192000" cy="3204000"/>
          </a:xfrm>
          <a:solidFill>
            <a:srgbClr val="F2F2F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30" name="コンテンツ プレースホルダー 7"/>
          <p:cNvSpPr>
            <a:spLocks noGrp="1"/>
          </p:cNvSpPr>
          <p:nvPr>
            <p:ph sz="quarter" idx="29" hasCustomPrompt="1"/>
          </p:nvPr>
        </p:nvSpPr>
        <p:spPr bwMode="gray">
          <a:xfrm>
            <a:off x="6204001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8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32100" y="2400300"/>
            <a:ext cx="6510528" cy="2045208"/>
          </a:xfrm>
          <a:prstGeom prst="rect">
            <a:avLst/>
          </a:prstGeom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F797B74-7E73-4287-B701-52321A88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3200" y="2401200"/>
            <a:ext cx="6512400" cy="20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9670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1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リーフォーム 21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E3C00">
              <a:alpha val="29804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51946"/>
            <a:ext cx="6277044" cy="1122184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 58pt</a:t>
            </a:r>
            <a:endParaRPr kumimoji="1" lang="ja-JP" altLang="en-US" dirty="0"/>
          </a:p>
        </p:txBody>
      </p:sp>
      <p:sp>
        <p:nvSpPr>
          <p:cNvPr id="12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41834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9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7992272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2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リーフォーム 15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E3C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1988238"/>
            <a:ext cx="4669232" cy="1880853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</a:t>
            </a:r>
            <a:br>
              <a:rPr kumimoji="1" lang="en-US" altLang="ja-JP" dirty="0"/>
            </a:br>
            <a:r>
              <a:rPr kumimoji="1" lang="en-US" altLang="ja-JP" dirty="0"/>
              <a:t>title 58pt</a:t>
            </a:r>
            <a:endParaRPr kumimoji="1" lang="ja-JP" altLang="en-US" dirty="0"/>
          </a:p>
        </p:txBody>
      </p:sp>
      <p:sp>
        <p:nvSpPr>
          <p:cNvPr id="8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8841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10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260898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1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E3C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92041"/>
            <a:ext cx="7160299" cy="1071401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38460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8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9392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BDB58D0-3D53-4D9F-BC73-C7D72E337B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2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フリーフォーム 17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E3C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048106"/>
            <a:ext cx="5781716" cy="176111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234000" rIns="234000" bIns="108000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br>
              <a:rPr kumimoji="1" lang="en-US" altLang="ja-JP" dirty="0"/>
            </a:br>
            <a:r>
              <a:rPr kumimoji="1" lang="ja-JP" altLang="en-US" dirty="0"/>
              <a:t>タイトル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9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2854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6163051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セクションディバイダー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10">
            <a:extLst>
              <a:ext uri="{FF2B5EF4-FFF2-40B4-BE49-F238E27FC236}">
                <a16:creationId xmlns:a16="http://schemas.microsoft.com/office/drawing/2014/main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E3C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27949"/>
            <a:ext cx="5176816" cy="981188"/>
          </a:xfrm>
          <a:prstGeom prst="rect">
            <a:avLst/>
          </a:prstGeo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85000"/>
              </a:lnSpc>
              <a:defRPr sz="5000" spc="-15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Section title 50pt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647546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06466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セクションディバイダー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 10">
            <a:extLst>
              <a:ext uri="{FF2B5EF4-FFF2-40B4-BE49-F238E27FC236}">
                <a16:creationId xmlns:a16="http://schemas.microsoft.com/office/drawing/2014/main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E3C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62869"/>
            <a:ext cx="5652908" cy="911939"/>
          </a:xfr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100000"/>
              </a:lnSpc>
              <a:defRPr sz="3800" b="1" i="0" spc="-15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セクションタイトル</a:t>
            </a:r>
            <a:r>
              <a:rPr kumimoji="1" lang="en-US" altLang="ja-JP" dirty="0"/>
              <a:t> 38pt</a:t>
            </a:r>
            <a:endParaRPr kumimoji="1" lang="ja-JP" altLang="en-US" dirty="0"/>
          </a:p>
        </p:txBody>
      </p:sp>
      <p:sp>
        <p:nvSpPr>
          <p:cNvPr id="7" name="テキスト プレースホルダー 28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0220" y="3594452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125297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2000" y="864000"/>
            <a:ext cx="9019543" cy="5220000"/>
          </a:xfrm>
        </p:spPr>
        <p:txBody>
          <a:bodyPr/>
          <a:lstStyle>
            <a:lvl1pPr marL="0" indent="-450000">
              <a:spcBef>
                <a:spcPts val="1500"/>
              </a:spcBef>
              <a:buFont typeface="+mj-lt"/>
              <a:buAutoNum type="arabicPeriod"/>
              <a:defRPr sz="3200" b="1" baseline="0">
                <a:solidFill>
                  <a:schemeClr val="tx1"/>
                </a:solidFill>
              </a:defRPr>
            </a:lvl1pPr>
            <a:lvl2pPr marL="720000" indent="-179388">
              <a:buFont typeface="Arial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1080000">
              <a:defRPr>
                <a:solidFill>
                  <a:schemeClr val="tx1"/>
                </a:solidFill>
              </a:defRPr>
            </a:lvl3pPr>
            <a:lvl4pPr marL="1440000">
              <a:defRPr>
                <a:solidFill>
                  <a:schemeClr val="tx1"/>
                </a:solidFill>
              </a:defRPr>
            </a:lvl4pPr>
            <a:lvl5pPr marL="1800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</p:txBody>
      </p:sp>
      <p:grpSp>
        <p:nvGrpSpPr>
          <p:cNvPr id="30" name="図形グループ 29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33" name="直線コネクタ 32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セプト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32001" y="864000"/>
            <a:ext cx="9019544" cy="5220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4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8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1500"/>
              </a:spcBef>
              <a:buNone/>
              <a:defRPr sz="1200" b="1">
                <a:solidFill>
                  <a:schemeClr val="tx1"/>
                </a:solidFill>
              </a:defRPr>
            </a:lvl6pPr>
          </a:lstStyle>
          <a:p>
            <a:pPr lvl="0"/>
            <a:r>
              <a:rPr kumimoji="1" lang="ja-JP" altLang="en-US" dirty="0"/>
              <a:t>コンセプトテキスト</a:t>
            </a:r>
            <a:r>
              <a:rPr kumimoji="1" lang="en-US" altLang="ja-JP" dirty="0"/>
              <a:t> 44pt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28pt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</a:p>
        </p:txBody>
      </p:sp>
      <p:grpSp>
        <p:nvGrpSpPr>
          <p:cNvPr id="15" name="図形グループ 14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8" name="直線コネクタ 17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２コラムのテキスト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64000" y="864000"/>
            <a:ext cx="7696000" cy="5220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3600" b="1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本文大見出し</a:t>
            </a:r>
            <a:r>
              <a:rPr kumimoji="1" lang="en-US" altLang="ja-JP" dirty="0"/>
              <a:t>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</p:txBody>
      </p:sp>
      <p:sp>
        <p:nvSpPr>
          <p:cNvPr id="10" name="テキスト プレースホルダー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2000" y="864000"/>
            <a:ext cx="3416303" cy="5220000"/>
          </a:xfrm>
        </p:spPr>
        <p:txBody>
          <a:bodyPr wrap="square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 spc="-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en-US" altLang="ja-JP" dirty="0"/>
              <a:t>Text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grpSp>
        <p:nvGrpSpPr>
          <p:cNvPr id="13" name="図形グループ 12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6" name="直線コネクタ 15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2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結論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コンテンツ プレースホルダー 6"/>
          <p:cNvSpPr>
            <a:spLocks noGrp="1"/>
          </p:cNvSpPr>
          <p:nvPr>
            <p:ph sz="quarter" idx="24" hasCustomPrompt="1"/>
          </p:nvPr>
        </p:nvSpPr>
        <p:spPr bwMode="gray">
          <a:xfrm>
            <a:off x="431800" y="2989093"/>
            <a:ext cx="11328200" cy="30949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ja-JP" altLang="en-US" dirty="0"/>
              <a:t>コンテンツ</a:t>
            </a:r>
          </a:p>
        </p:txBody>
      </p:sp>
      <p:sp>
        <p:nvSpPr>
          <p:cNvPr id="15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00" y="1693092"/>
            <a:ext cx="11327926" cy="572774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800" y="2269093"/>
            <a:ext cx="11328200" cy="540000"/>
          </a:xfrm>
        </p:spPr>
        <p:txBody>
          <a:bodyPr tIns="180000">
            <a:noAutofit/>
          </a:bodyPr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0" y="650348"/>
            <a:ext cx="12192000" cy="826743"/>
          </a:xfrm>
          <a:solidFill>
            <a:schemeClr val="accent1"/>
          </a:solidFill>
        </p:spPr>
        <p:txBody>
          <a:bodyPr wrap="square" lIns="432000" tIns="180000" rIns="432000" bIns="125999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600" b="1" spc="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スライドの結論</a:t>
            </a:r>
            <a:r>
              <a:rPr kumimoji="1" lang="en-US" altLang="ja-JP" dirty="0"/>
              <a:t> 26pt</a:t>
            </a:r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11327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sp>
        <p:nvSpPr>
          <p:cNvPr id="26" name="コンテンツ プレースホルダー 7"/>
          <p:cNvSpPr>
            <a:spLocks noGrp="1"/>
          </p:cNvSpPr>
          <p:nvPr>
            <p:ph sz="quarter" idx="20" hasCustomPrompt="1"/>
          </p:nvPr>
        </p:nvSpPr>
        <p:spPr bwMode="gray">
          <a:xfrm>
            <a:off x="6204001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6" name="直線コネクタ 35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5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11327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6BAAA0-007C-44E3-9AC8-E2BEF5755D6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2つの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24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28" name="コンテンツ プレースホルダー 7"/>
          <p:cNvSpPr>
            <a:spLocks noGrp="1"/>
          </p:cNvSpPr>
          <p:nvPr>
            <p:ph sz="quarter" idx="32" hasCustomPrompt="1"/>
          </p:nvPr>
        </p:nvSpPr>
        <p:spPr bwMode="gray">
          <a:xfrm>
            <a:off x="6204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1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コネクタ 13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4" name="テキスト プレースホルダー 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32024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30" hasCustomPrompt="1"/>
          </p:nvPr>
        </p:nvSpPr>
        <p:spPr bwMode="gray">
          <a:xfrm>
            <a:off x="6204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3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8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C9F53038-010B-5644-A394-044BAC37BC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4463999" y="216001"/>
            <a:ext cx="7296001" cy="5857378"/>
          </a:xfrm>
          <a:prstGeom prst="rect">
            <a:avLst/>
          </a:prstGeom>
        </p:spPr>
        <p:txBody>
          <a:bodyPr lIns="180000" tIns="180000" rIns="180000" bIns="180000" anchor="t" anchorCtr="0"/>
          <a:lstStyle>
            <a:lvl1pPr marL="0" indent="0" algn="l">
              <a:buNone/>
              <a:defRPr sz="1200"/>
            </a:lvl1pPr>
          </a:lstStyle>
          <a:p>
            <a:pPr lvl="0"/>
            <a:r>
              <a:rPr kumimoji="1" lang="ja-JP" altLang="en-US" dirty="0"/>
              <a:t>コンテンツ</a:t>
            </a:r>
          </a:p>
        </p:txBody>
      </p:sp>
      <p:sp>
        <p:nvSpPr>
          <p:cNvPr id="12" name="テキスト プレースホルダー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5">
            <a:extLst>
              <a:ext uri="{FF2B5EF4-FFF2-40B4-BE49-F238E27FC236}">
                <a16:creationId xmlns:a16="http://schemas.microsoft.com/office/drawing/2014/main" id="{1E6397B7-8D6E-8C46-8B42-79D0CC2B5AD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463999" y="3"/>
            <a:ext cx="7728001" cy="6299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bIns="180000" anchor="t" anchorCtr="0">
            <a:normAutofit/>
          </a:bodyPr>
          <a:lstStyle>
            <a:lvl1pPr marL="0" indent="0" algn="l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23" name="テキスト プレースホルダー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コンテンツ プレースホルダー 7"/>
          <p:cNvSpPr>
            <a:spLocks noGrp="1"/>
          </p:cNvSpPr>
          <p:nvPr>
            <p:ph sz="quarter" idx="24" hasCustomPrompt="1"/>
          </p:nvPr>
        </p:nvSpPr>
        <p:spPr bwMode="gray">
          <a:xfrm>
            <a:off x="432000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0" y="647699"/>
            <a:ext cx="12192000" cy="3204000"/>
          </a:xfrm>
          <a:solidFill>
            <a:srgbClr val="F2F2F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30" name="コンテンツ プレースホルダー 7"/>
          <p:cNvSpPr>
            <a:spLocks noGrp="1"/>
          </p:cNvSpPr>
          <p:nvPr>
            <p:ph sz="quarter" idx="29" hasCustomPrompt="1"/>
          </p:nvPr>
        </p:nvSpPr>
        <p:spPr bwMode="gray">
          <a:xfrm>
            <a:off x="6204001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8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32100" y="2400300"/>
            <a:ext cx="6510528" cy="2045208"/>
          </a:xfrm>
          <a:prstGeom prst="rect">
            <a:avLst/>
          </a:prstGeom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F797B74-7E73-4287-B701-52321A88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3200" y="2401200"/>
            <a:ext cx="6512400" cy="20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1173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sp>
        <p:nvSpPr>
          <p:cNvPr id="26" name="コンテンツ プレースホルダー 7"/>
          <p:cNvSpPr>
            <a:spLocks noGrp="1"/>
          </p:cNvSpPr>
          <p:nvPr>
            <p:ph sz="quarter" idx="20" hasCustomPrompt="1"/>
          </p:nvPr>
        </p:nvSpPr>
        <p:spPr bwMode="gray">
          <a:xfrm>
            <a:off x="6204001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6" name="直線コネクタ 35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5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83A886-8044-4CD2-B180-920F9E95C0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2954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24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28" name="コンテンツ プレースホルダー 7"/>
          <p:cNvSpPr>
            <a:spLocks noGrp="1"/>
          </p:cNvSpPr>
          <p:nvPr>
            <p:ph sz="quarter" idx="32" hasCustomPrompt="1"/>
          </p:nvPr>
        </p:nvSpPr>
        <p:spPr bwMode="gray">
          <a:xfrm>
            <a:off x="6204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1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DB3808-1C5D-494D-A4B5-1046EB611AE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コネクタ 13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4" name="テキスト プレースホルダー 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32024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30" hasCustomPrompt="1"/>
          </p:nvPr>
        </p:nvSpPr>
        <p:spPr bwMode="gray">
          <a:xfrm>
            <a:off x="6204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3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8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E244EF-6867-497F-B8E9-3DEDD8182086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C9F53038-010B-5644-A394-044BAC37BC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4463999" y="216001"/>
            <a:ext cx="7296001" cy="5857378"/>
          </a:xfrm>
          <a:prstGeom prst="rect">
            <a:avLst/>
          </a:prstGeom>
        </p:spPr>
        <p:txBody>
          <a:bodyPr lIns="180000" tIns="180000" rIns="180000" bIns="180000" anchor="t" anchorCtr="0"/>
          <a:lstStyle>
            <a:lvl1pPr marL="0" indent="0" algn="l">
              <a:buNone/>
              <a:defRPr sz="1200"/>
            </a:lvl1pPr>
          </a:lstStyle>
          <a:p>
            <a:pPr lvl="0"/>
            <a:r>
              <a:rPr kumimoji="1" lang="ja-JP" altLang="en-US" dirty="0"/>
              <a:t>コンテンツ</a:t>
            </a:r>
          </a:p>
        </p:txBody>
      </p:sp>
      <p:sp>
        <p:nvSpPr>
          <p:cNvPr id="12" name="テキスト プレースホルダー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E9D3D5-E5E4-4DE0-9A5C-5DA393EC8FE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348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5">
            <a:extLst>
              <a:ext uri="{FF2B5EF4-FFF2-40B4-BE49-F238E27FC236}">
                <a16:creationId xmlns:a16="http://schemas.microsoft.com/office/drawing/2014/main" id="{1E6397B7-8D6E-8C46-8B42-79D0CC2B5AD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463999" y="3"/>
            <a:ext cx="7728001" cy="6299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bIns="180000" anchor="t" anchorCtr="0">
            <a:normAutofit/>
          </a:bodyPr>
          <a:lstStyle>
            <a:lvl1pPr marL="0" indent="0" algn="l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23" name="テキスト プレースホルダー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D180225-353A-4386-9FD6-28395302C8C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コンテンツ プレースホルダー 7"/>
          <p:cNvSpPr>
            <a:spLocks noGrp="1"/>
          </p:cNvSpPr>
          <p:nvPr>
            <p:ph sz="quarter" idx="24" hasCustomPrompt="1"/>
          </p:nvPr>
        </p:nvSpPr>
        <p:spPr bwMode="gray">
          <a:xfrm>
            <a:off x="432000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0" y="647699"/>
            <a:ext cx="12192000" cy="3204000"/>
          </a:xfrm>
          <a:solidFill>
            <a:srgbClr val="F2F2F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30" name="コンテンツ プレースホルダー 7"/>
          <p:cNvSpPr>
            <a:spLocks noGrp="1"/>
          </p:cNvSpPr>
          <p:nvPr>
            <p:ph sz="quarter" idx="29" hasCustomPrompt="1"/>
          </p:nvPr>
        </p:nvSpPr>
        <p:spPr bwMode="gray">
          <a:xfrm>
            <a:off x="6204001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8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E7560A-A2A2-45AC-97C9-30094B936CB2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92269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32100" y="2400300"/>
            <a:ext cx="6510528" cy="2045208"/>
          </a:xfrm>
          <a:prstGeom prst="rect">
            <a:avLst/>
          </a:prstGeom>
        </p:spPr>
      </p:pic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F797B74-7E73-4287-B701-52321A88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1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2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リーフォーム 15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7A8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1988238"/>
            <a:ext cx="4669232" cy="1880853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</a:t>
            </a:r>
            <a:br>
              <a:rPr kumimoji="1" lang="en-US" altLang="ja-JP" dirty="0"/>
            </a:br>
            <a:r>
              <a:rPr kumimoji="1" lang="en-US" altLang="ja-JP" dirty="0"/>
              <a:t>title 58pt</a:t>
            </a:r>
            <a:endParaRPr kumimoji="1" lang="ja-JP" altLang="en-US" dirty="0"/>
          </a:p>
        </p:txBody>
      </p:sp>
      <p:sp>
        <p:nvSpPr>
          <p:cNvPr id="8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8841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10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2F66DCD1-6A56-410E-9242-A3BC0C90DDF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400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F797B74-7E73-4287-B701-52321A88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3200" y="2401200"/>
            <a:ext cx="6512400" cy="20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91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0ED9C85-9DA6-41E3-ACD1-A9A999D0DE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4456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1 行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リーフォーム 21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10032">
              <a:alpha val="29804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51946"/>
            <a:ext cx="6277044" cy="1122184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 58pt</a:t>
            </a:r>
            <a:endParaRPr kumimoji="1" lang="ja-JP" altLang="en-US" dirty="0"/>
          </a:p>
        </p:txBody>
      </p:sp>
      <p:sp>
        <p:nvSpPr>
          <p:cNvPr id="12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41834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31180"/>
            <a:ext cx="1932432" cy="1225296"/>
          </a:xfrm>
          <a:prstGeom prst="rect">
            <a:avLst/>
          </a:prstGeom>
        </p:spPr>
      </p:pic>
      <p:sp>
        <p:nvSpPr>
          <p:cNvPr id="8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>
                <a:solidFill>
                  <a:schemeClr val="bg1"/>
                </a:solidFill>
              </a:rPr>
              <a:t>© 2021 KIOXIA Corporation. All Rights Reserved.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1456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2 行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リーフォーム 15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10032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1988238"/>
            <a:ext cx="4669232" cy="1880853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</a:t>
            </a:r>
            <a:br>
              <a:rPr kumimoji="1" lang="en-US" altLang="ja-JP" dirty="0"/>
            </a:br>
            <a:r>
              <a:rPr kumimoji="1" lang="en-US" altLang="ja-JP" dirty="0"/>
              <a:t>title 58pt</a:t>
            </a:r>
            <a:endParaRPr kumimoji="1" lang="ja-JP" altLang="en-US" dirty="0"/>
          </a:p>
        </p:txBody>
      </p:sp>
      <p:sp>
        <p:nvSpPr>
          <p:cNvPr id="8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8841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31180"/>
            <a:ext cx="1932432" cy="1225296"/>
          </a:xfrm>
          <a:prstGeom prst="rect">
            <a:avLst/>
          </a:prstGeom>
        </p:spPr>
      </p:pic>
      <p:sp>
        <p:nvSpPr>
          <p:cNvPr id="9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>
                <a:solidFill>
                  <a:schemeClr val="bg1"/>
                </a:solidFill>
              </a:rPr>
              <a:t>© 2021 KIOXIA Corporation. All Rights Reserved.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0221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1 行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10032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92041"/>
            <a:ext cx="7160299" cy="1071401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38460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31180"/>
            <a:ext cx="1932432" cy="1225296"/>
          </a:xfrm>
          <a:prstGeom prst="rect">
            <a:avLst/>
          </a:prstGeom>
        </p:spPr>
      </p:pic>
      <p:sp>
        <p:nvSpPr>
          <p:cNvPr id="8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>
                <a:solidFill>
                  <a:schemeClr val="bg1"/>
                </a:solidFill>
              </a:rPr>
              <a:t>© 2021 KIOXIA Corporation. All Rights Reserved.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6968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2 行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フリーフォーム 17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10032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048106"/>
            <a:ext cx="5781716" cy="176111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234000" rIns="234000" bIns="108000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br>
              <a:rPr kumimoji="1" lang="en-US" altLang="ja-JP" dirty="0"/>
            </a:br>
            <a:r>
              <a:rPr kumimoji="1" lang="ja-JP" altLang="en-US" dirty="0"/>
              <a:t>タイトル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9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2854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31180"/>
            <a:ext cx="1932432" cy="1225296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>
                <a:solidFill>
                  <a:schemeClr val="bg1"/>
                </a:solidFill>
              </a:rPr>
              <a:t>© 2021 KIOXIA Corporation. All Rights Reserved.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44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セクションディバイダー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10">
            <a:extLst>
              <a:ext uri="{FF2B5EF4-FFF2-40B4-BE49-F238E27FC236}">
                <a16:creationId xmlns:a16="http://schemas.microsoft.com/office/drawing/2014/main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10032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27949"/>
            <a:ext cx="5176816" cy="981188"/>
          </a:xfrm>
          <a:prstGeom prst="rect">
            <a:avLst/>
          </a:prstGeo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85000"/>
              </a:lnSpc>
              <a:defRPr sz="5000" spc="-15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Section title 50pt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647546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465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セクションディバイダー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 10">
            <a:extLst>
              <a:ext uri="{FF2B5EF4-FFF2-40B4-BE49-F238E27FC236}">
                <a16:creationId xmlns:a16="http://schemas.microsoft.com/office/drawing/2014/main" id="{A14AE962-CD57-46C8-9CA2-9489709EA57E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10032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62869"/>
            <a:ext cx="5652908" cy="911939"/>
          </a:xfr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100000"/>
              </a:lnSpc>
              <a:defRPr sz="3800" b="1" i="0" spc="-15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セクションタイトル</a:t>
            </a:r>
            <a:r>
              <a:rPr kumimoji="1" lang="en-US" altLang="ja-JP" dirty="0"/>
              <a:t> 38pt</a:t>
            </a:r>
            <a:endParaRPr kumimoji="1" lang="ja-JP" altLang="en-US" dirty="0"/>
          </a:p>
        </p:txBody>
      </p:sp>
      <p:sp>
        <p:nvSpPr>
          <p:cNvPr id="7" name="テキスト プレースホルダー 28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0220" y="3594452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76514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32000" y="864000"/>
            <a:ext cx="9019543" cy="5220000"/>
          </a:xfrm>
        </p:spPr>
        <p:txBody>
          <a:bodyPr/>
          <a:lstStyle>
            <a:lvl1pPr marL="0" indent="-450000">
              <a:spcBef>
                <a:spcPts val="1500"/>
              </a:spcBef>
              <a:buFont typeface="+mj-lt"/>
              <a:buAutoNum type="arabicPeriod"/>
              <a:defRPr sz="3200" b="1" baseline="0">
                <a:solidFill>
                  <a:schemeClr val="bg1"/>
                </a:solidFill>
              </a:defRPr>
            </a:lvl1pPr>
            <a:lvl2pPr marL="720000" indent="-179388">
              <a:buFont typeface="Arial" charset="0"/>
              <a:buChar char="•"/>
              <a:tabLst/>
              <a:defRPr>
                <a:solidFill>
                  <a:schemeClr val="bg1"/>
                </a:solidFill>
              </a:defRPr>
            </a:lvl2pPr>
            <a:lvl3pPr marL="1080000">
              <a:defRPr>
                <a:solidFill>
                  <a:schemeClr val="bg1"/>
                </a:solidFill>
              </a:defRPr>
            </a:lvl3pPr>
            <a:lvl4pPr marL="1440000">
              <a:defRPr>
                <a:solidFill>
                  <a:schemeClr val="bg1"/>
                </a:solidFill>
              </a:defRPr>
            </a:lvl4pPr>
            <a:lvl5pPr marL="1800000"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</p:txBody>
      </p:sp>
      <p:grpSp>
        <p:nvGrpSpPr>
          <p:cNvPr id="30" name="図形グループ 29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33" name="直線コネクタ 32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セプト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32001" y="864000"/>
            <a:ext cx="9019544" cy="5220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44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400" b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800" b="1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600" b="1">
                <a:solidFill>
                  <a:schemeClr val="bg1"/>
                </a:solidFill>
              </a:defRPr>
            </a:lvl5pPr>
            <a:lvl6pPr marL="0" indent="0">
              <a:spcBef>
                <a:spcPts val="1500"/>
              </a:spcBef>
              <a:buNone/>
              <a:defRPr sz="1200" b="1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コンセプトテキスト</a:t>
            </a:r>
            <a:r>
              <a:rPr kumimoji="1" lang="en-US" altLang="ja-JP" dirty="0"/>
              <a:t> 44pt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28pt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</a:p>
        </p:txBody>
      </p:sp>
      <p:grpSp>
        <p:nvGrpSpPr>
          <p:cNvPr id="15" name="図形グループ 14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8" name="直線コネクタ 17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1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7A8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92041"/>
            <a:ext cx="7160299" cy="1071401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38460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8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AE3A1B3-AFE3-4148-BEF7-8F530E2A94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1950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２コラムのテキスト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064000" y="864000"/>
            <a:ext cx="7696000" cy="5220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本文大見出し</a:t>
            </a:r>
            <a:r>
              <a:rPr kumimoji="1" lang="en-US" altLang="ja-JP" dirty="0"/>
              <a:t>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</p:txBody>
      </p:sp>
      <p:sp>
        <p:nvSpPr>
          <p:cNvPr id="10" name="テキスト プレースホルダー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32000" y="864000"/>
            <a:ext cx="3416303" cy="5220000"/>
          </a:xfrm>
        </p:spPr>
        <p:txBody>
          <a:bodyPr wrap="square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 spc="-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en-US" altLang="ja-JP" dirty="0"/>
              <a:t>Text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grpSp>
        <p:nvGrpSpPr>
          <p:cNvPr id="13" name="図形グループ 12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6" name="直線コネクタ 15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2" name="スライド番号プレースホルダー 3"/>
          <p:cNvSpPr txBox="1">
            <a:spLocks/>
          </p:cNvSpPr>
          <p:nvPr userDrawn="1"/>
        </p:nvSpPr>
        <p:spPr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結論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コンテンツ プレースホルダー 6"/>
          <p:cNvSpPr>
            <a:spLocks noGrp="1"/>
          </p:cNvSpPr>
          <p:nvPr>
            <p:ph sz="quarter" idx="24" hasCustomPrompt="1"/>
          </p:nvPr>
        </p:nvSpPr>
        <p:spPr>
          <a:xfrm>
            <a:off x="431800" y="2989093"/>
            <a:ext cx="11328200" cy="30949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ja-JP" altLang="en-US" dirty="0"/>
              <a:t>コンテンツ</a:t>
            </a:r>
          </a:p>
        </p:txBody>
      </p:sp>
      <p:sp>
        <p:nvSpPr>
          <p:cNvPr id="15" name="テキスト プレースホルダー 9"/>
          <p:cNvSpPr>
            <a:spLocks noGrp="1"/>
          </p:cNvSpPr>
          <p:nvPr>
            <p:ph type="body" sz="quarter" idx="27" hasCustomPrompt="1"/>
          </p:nvPr>
        </p:nvSpPr>
        <p:spPr>
          <a:xfrm>
            <a:off x="432000" y="1693092"/>
            <a:ext cx="11327926" cy="572774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28" hasCustomPrompt="1"/>
          </p:nvPr>
        </p:nvSpPr>
        <p:spPr>
          <a:xfrm>
            <a:off x="431800" y="2269093"/>
            <a:ext cx="11328200" cy="540000"/>
          </a:xfrm>
        </p:spPr>
        <p:txBody>
          <a:bodyPr tIns="180000">
            <a:noAutofit/>
          </a:bodyPr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9" hasCustomPrompt="1"/>
          </p:nvPr>
        </p:nvSpPr>
        <p:spPr>
          <a:xfrm>
            <a:off x="0" y="650348"/>
            <a:ext cx="12192000" cy="826743"/>
          </a:xfrm>
          <a:solidFill>
            <a:schemeClr val="accent1"/>
          </a:solidFill>
        </p:spPr>
        <p:txBody>
          <a:bodyPr wrap="square" lIns="432000" tIns="180000" rIns="432000" bIns="125999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600" b="1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スライドの</a:t>
            </a:r>
            <a:r>
              <a:rPr kumimoji="1" lang="ja-JP" altLang="en-US"/>
              <a:t>結論</a:t>
            </a:r>
            <a:r>
              <a:rPr kumimoji="1" lang="en-US" altLang="ja-JP"/>
              <a:t> 26pt</a:t>
            </a:r>
            <a:endParaRPr kumimoji="1" lang="en-US" altLang="ja-JP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11327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sp>
        <p:nvSpPr>
          <p:cNvPr id="26" name="コンテンツ プレースホルダー 7"/>
          <p:cNvSpPr>
            <a:spLocks noGrp="1"/>
          </p:cNvSpPr>
          <p:nvPr>
            <p:ph sz="quarter" idx="20" hasCustomPrompt="1"/>
          </p:nvPr>
        </p:nvSpPr>
        <p:spPr bwMode="gray">
          <a:xfrm>
            <a:off x="6204001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6" name="直線コネクタ 35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5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24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28" name="コンテンツ プレースホルダー 7"/>
          <p:cNvSpPr>
            <a:spLocks noGrp="1"/>
          </p:cNvSpPr>
          <p:nvPr>
            <p:ph sz="quarter" idx="32" hasCustomPrompt="1"/>
          </p:nvPr>
        </p:nvSpPr>
        <p:spPr bwMode="gray">
          <a:xfrm>
            <a:off x="6204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1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コネクタ 13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4" name="テキスト プレースホルダー 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32024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30" hasCustomPrompt="1"/>
          </p:nvPr>
        </p:nvSpPr>
        <p:spPr bwMode="gray">
          <a:xfrm>
            <a:off x="6204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3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8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C9F53038-010B-5644-A394-044BAC37BC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4463999" y="216001"/>
            <a:ext cx="7296001" cy="5857378"/>
          </a:xfrm>
          <a:prstGeom prst="rect">
            <a:avLst/>
          </a:prstGeom>
        </p:spPr>
        <p:txBody>
          <a:bodyPr lIns="180000" tIns="180000" rIns="180000" bIns="180000" anchor="t" anchorCtr="0"/>
          <a:lstStyle>
            <a:lvl1pPr marL="0" indent="0" algn="l">
              <a:buNone/>
              <a:defRPr sz="1200"/>
            </a:lvl1pPr>
          </a:lstStyle>
          <a:p>
            <a:pPr lvl="0"/>
            <a:r>
              <a:rPr kumimoji="1" lang="ja-JP" altLang="en-US" dirty="0"/>
              <a:t>コンテンツ</a:t>
            </a:r>
          </a:p>
        </p:txBody>
      </p:sp>
      <p:sp>
        <p:nvSpPr>
          <p:cNvPr id="12" name="テキスト プレースホルダー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5">
            <a:extLst>
              <a:ext uri="{FF2B5EF4-FFF2-40B4-BE49-F238E27FC236}">
                <a16:creationId xmlns:a16="http://schemas.microsoft.com/office/drawing/2014/main" id="{1E6397B7-8D6E-8C46-8B42-79D0CC2B5AD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463999" y="3"/>
            <a:ext cx="7728001" cy="6299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bIns="180000" anchor="t" anchorCtr="0">
            <a:normAutofit/>
          </a:bodyPr>
          <a:lstStyle>
            <a:lvl1pPr marL="0" indent="0" algn="l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23" name="テキスト プレースホルダー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/>
          <p:cNvCxnSpPr/>
          <p:nvPr userDrawn="1"/>
        </p:nvCxnSpPr>
        <p:spPr bwMode="gray">
          <a:xfrm>
            <a:off x="0" y="457883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コンテンツ プレースホルダー 7"/>
          <p:cNvSpPr>
            <a:spLocks noGrp="1"/>
          </p:cNvSpPr>
          <p:nvPr>
            <p:ph sz="quarter" idx="24" hasCustomPrompt="1"/>
          </p:nvPr>
        </p:nvSpPr>
        <p:spPr bwMode="gray">
          <a:xfrm>
            <a:off x="432000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0" y="647699"/>
            <a:ext cx="12192000" cy="3204000"/>
          </a:xfrm>
          <a:solidFill>
            <a:srgbClr val="F2F2F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30" name="コンテンツ プレースホルダー 7"/>
          <p:cNvSpPr>
            <a:spLocks noGrp="1"/>
          </p:cNvSpPr>
          <p:nvPr>
            <p:ph sz="quarter" idx="29" hasCustomPrompt="1"/>
          </p:nvPr>
        </p:nvSpPr>
        <p:spPr bwMode="gray">
          <a:xfrm>
            <a:off x="6204001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8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2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フリーフォーム 17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7A8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048106"/>
            <a:ext cx="5781716" cy="176111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234000" rIns="234000" bIns="108000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br>
              <a:rPr kumimoji="1" lang="en-US" altLang="ja-JP" dirty="0"/>
            </a:br>
            <a:r>
              <a:rPr kumimoji="1" lang="ja-JP" altLang="en-US" dirty="0"/>
              <a:t>タイトル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9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2854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AD86A0A4-5899-45E3-8008-E600698726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8326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32100" y="2400300"/>
            <a:ext cx="6510528" cy="2045208"/>
          </a:xfrm>
          <a:prstGeom prst="rect">
            <a:avLst/>
          </a:prstGeom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F797B74-7E73-4287-B701-52321A88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3200" y="2401200"/>
            <a:ext cx="6512400" cy="20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690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1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リーフォーム 21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39400">
              <a:alpha val="29804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51946"/>
            <a:ext cx="6277044" cy="1122184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 58pt</a:t>
            </a:r>
            <a:endParaRPr kumimoji="1" lang="ja-JP" altLang="en-US" dirty="0"/>
          </a:p>
        </p:txBody>
      </p:sp>
      <p:sp>
        <p:nvSpPr>
          <p:cNvPr id="12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41834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8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480638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2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リーフォーム 15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394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1988238"/>
            <a:ext cx="4669232" cy="1880853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</a:t>
            </a:r>
            <a:br>
              <a:rPr kumimoji="1" lang="en-US" altLang="ja-JP" dirty="0"/>
            </a:br>
            <a:r>
              <a:rPr kumimoji="1" lang="en-US" altLang="ja-JP" dirty="0"/>
              <a:t>title 58pt</a:t>
            </a:r>
            <a:endParaRPr kumimoji="1" lang="ja-JP" altLang="en-US" dirty="0"/>
          </a:p>
        </p:txBody>
      </p:sp>
      <p:sp>
        <p:nvSpPr>
          <p:cNvPr id="8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8841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10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47425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1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394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92041"/>
            <a:ext cx="7160299" cy="1071401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38460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8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728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2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フリーフォーム 17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394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048106"/>
            <a:ext cx="5781716" cy="176111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234000" rIns="234000" bIns="108000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br>
              <a:rPr kumimoji="1" lang="en-US" altLang="ja-JP" dirty="0"/>
            </a:br>
            <a:r>
              <a:rPr kumimoji="1" lang="ja-JP" altLang="en-US" dirty="0"/>
              <a:t>タイトル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9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2854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92953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セクションディバイダー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10">
            <a:extLst>
              <a:ext uri="{FF2B5EF4-FFF2-40B4-BE49-F238E27FC236}">
                <a16:creationId xmlns:a16="http://schemas.microsoft.com/office/drawing/2014/main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394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27949"/>
            <a:ext cx="5176816" cy="981188"/>
          </a:xfrm>
          <a:prstGeom prst="rect">
            <a:avLst/>
          </a:prstGeo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85000"/>
              </a:lnSpc>
              <a:defRPr sz="5000" spc="-15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Section title 50pt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647546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48146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セクションディバイダー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 10">
            <a:extLst>
              <a:ext uri="{FF2B5EF4-FFF2-40B4-BE49-F238E27FC236}">
                <a16:creationId xmlns:a16="http://schemas.microsoft.com/office/drawing/2014/main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394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62869"/>
            <a:ext cx="5652908" cy="911939"/>
          </a:xfr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100000"/>
              </a:lnSpc>
              <a:defRPr sz="3800" b="1" i="0" spc="-15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セクションタイトル</a:t>
            </a:r>
            <a:r>
              <a:rPr kumimoji="1" lang="en-US" altLang="ja-JP" dirty="0"/>
              <a:t> 38pt</a:t>
            </a:r>
            <a:endParaRPr kumimoji="1" lang="ja-JP" altLang="en-US" dirty="0"/>
          </a:p>
        </p:txBody>
      </p:sp>
      <p:sp>
        <p:nvSpPr>
          <p:cNvPr id="7" name="テキスト プレースホルダー 28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0220" y="3594452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494278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2000" y="864000"/>
            <a:ext cx="9019543" cy="5220000"/>
          </a:xfrm>
        </p:spPr>
        <p:txBody>
          <a:bodyPr/>
          <a:lstStyle>
            <a:lvl1pPr marL="0" indent="-450000">
              <a:spcBef>
                <a:spcPts val="1500"/>
              </a:spcBef>
              <a:buFont typeface="+mj-lt"/>
              <a:buAutoNum type="arabicPeriod"/>
              <a:defRPr sz="3200" b="1" baseline="0">
                <a:solidFill>
                  <a:schemeClr val="tx1"/>
                </a:solidFill>
              </a:defRPr>
            </a:lvl1pPr>
            <a:lvl2pPr marL="720000" indent="-179388">
              <a:buFont typeface="Arial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1080000">
              <a:defRPr>
                <a:solidFill>
                  <a:schemeClr val="tx1"/>
                </a:solidFill>
              </a:defRPr>
            </a:lvl3pPr>
            <a:lvl4pPr marL="1440000">
              <a:defRPr>
                <a:solidFill>
                  <a:schemeClr val="tx1"/>
                </a:solidFill>
              </a:defRPr>
            </a:lvl4pPr>
            <a:lvl5pPr marL="1800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</p:txBody>
      </p:sp>
      <p:grpSp>
        <p:nvGrpSpPr>
          <p:cNvPr id="30" name="図形グループ 29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33" name="直線コネクタ 32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セクションディバイダー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10">
            <a:extLst>
              <a:ext uri="{FF2B5EF4-FFF2-40B4-BE49-F238E27FC236}">
                <a16:creationId xmlns:a16="http://schemas.microsoft.com/office/drawing/2014/main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7A8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27949"/>
            <a:ext cx="5176816" cy="981188"/>
          </a:xfrm>
          <a:prstGeom prst="rect">
            <a:avLst/>
          </a:prstGeo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85000"/>
              </a:lnSpc>
              <a:defRPr sz="5000" spc="-15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Section title 50pt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647546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93FE227-DB66-46A6-AE84-470FE70FA1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03909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セプト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32001" y="864000"/>
            <a:ext cx="9019544" cy="5220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4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8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1500"/>
              </a:spcBef>
              <a:buNone/>
              <a:defRPr sz="1200" b="1">
                <a:solidFill>
                  <a:schemeClr val="tx1"/>
                </a:solidFill>
              </a:defRPr>
            </a:lvl6pPr>
          </a:lstStyle>
          <a:p>
            <a:pPr lvl="0"/>
            <a:r>
              <a:rPr kumimoji="1" lang="ja-JP" altLang="en-US" dirty="0"/>
              <a:t>コンセプトテキスト</a:t>
            </a:r>
            <a:r>
              <a:rPr kumimoji="1" lang="en-US" altLang="ja-JP" dirty="0"/>
              <a:t> 44pt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28pt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</a:p>
        </p:txBody>
      </p:sp>
      <p:grpSp>
        <p:nvGrpSpPr>
          <p:cNvPr id="15" name="図形グループ 14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8" name="直線コネクタ 17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２コラムのテキスト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64000" y="864000"/>
            <a:ext cx="7696000" cy="5220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3600" b="1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本文大見出し</a:t>
            </a:r>
            <a:r>
              <a:rPr kumimoji="1" lang="en-US" altLang="ja-JP" dirty="0"/>
              <a:t>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</p:txBody>
      </p:sp>
      <p:sp>
        <p:nvSpPr>
          <p:cNvPr id="10" name="テキスト プレースホルダー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2000" y="864000"/>
            <a:ext cx="3416303" cy="5220000"/>
          </a:xfrm>
        </p:spPr>
        <p:txBody>
          <a:bodyPr wrap="square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 spc="-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en-US" altLang="ja-JP" dirty="0"/>
              <a:t>Text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grpSp>
        <p:nvGrpSpPr>
          <p:cNvPr id="13" name="図形グループ 12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6" name="直線コネクタ 15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2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結論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コンテンツ プレースホルダー 6"/>
          <p:cNvSpPr>
            <a:spLocks noGrp="1"/>
          </p:cNvSpPr>
          <p:nvPr>
            <p:ph sz="quarter" idx="24" hasCustomPrompt="1"/>
          </p:nvPr>
        </p:nvSpPr>
        <p:spPr bwMode="gray">
          <a:xfrm>
            <a:off x="431800" y="2989093"/>
            <a:ext cx="11328200" cy="30949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ja-JP" altLang="en-US" dirty="0"/>
              <a:t>コンテンツ</a:t>
            </a:r>
          </a:p>
        </p:txBody>
      </p:sp>
      <p:sp>
        <p:nvSpPr>
          <p:cNvPr id="15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00" y="1693092"/>
            <a:ext cx="11327926" cy="572774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800" y="2269093"/>
            <a:ext cx="11328200" cy="540000"/>
          </a:xfrm>
        </p:spPr>
        <p:txBody>
          <a:bodyPr tIns="180000">
            <a:noAutofit/>
          </a:bodyPr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0" y="650348"/>
            <a:ext cx="12192000" cy="826743"/>
          </a:xfrm>
          <a:solidFill>
            <a:schemeClr val="accent1"/>
          </a:solidFill>
        </p:spPr>
        <p:txBody>
          <a:bodyPr wrap="square" lIns="432000" tIns="180000" rIns="432000" bIns="125999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600" b="1" spc="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スライドの結論</a:t>
            </a:r>
            <a:r>
              <a:rPr kumimoji="1" lang="en-US" altLang="ja-JP" dirty="0"/>
              <a:t> 26pt</a:t>
            </a:r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11327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sp>
        <p:nvSpPr>
          <p:cNvPr id="26" name="コンテンツ プレースホルダー 7"/>
          <p:cNvSpPr>
            <a:spLocks noGrp="1"/>
          </p:cNvSpPr>
          <p:nvPr>
            <p:ph sz="quarter" idx="20" hasCustomPrompt="1"/>
          </p:nvPr>
        </p:nvSpPr>
        <p:spPr bwMode="gray">
          <a:xfrm>
            <a:off x="6204001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6" name="直線コネクタ 35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5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2つの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24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28" name="コンテンツ プレースホルダー 7"/>
          <p:cNvSpPr>
            <a:spLocks noGrp="1"/>
          </p:cNvSpPr>
          <p:nvPr>
            <p:ph sz="quarter" idx="32" hasCustomPrompt="1"/>
          </p:nvPr>
        </p:nvSpPr>
        <p:spPr bwMode="gray">
          <a:xfrm>
            <a:off x="6204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1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コネクタ 13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4" name="テキスト プレースホルダー 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32024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30" hasCustomPrompt="1"/>
          </p:nvPr>
        </p:nvSpPr>
        <p:spPr bwMode="gray">
          <a:xfrm>
            <a:off x="6204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3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8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C9F53038-010B-5644-A394-044BAC37BC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4463999" y="216001"/>
            <a:ext cx="7296001" cy="5857378"/>
          </a:xfrm>
          <a:prstGeom prst="rect">
            <a:avLst/>
          </a:prstGeom>
        </p:spPr>
        <p:txBody>
          <a:bodyPr lIns="180000" tIns="180000" rIns="180000" bIns="180000" anchor="t" anchorCtr="0"/>
          <a:lstStyle>
            <a:lvl1pPr marL="0" indent="0" algn="l">
              <a:buNone/>
              <a:defRPr sz="1200"/>
            </a:lvl1pPr>
          </a:lstStyle>
          <a:p>
            <a:pPr lvl="0"/>
            <a:r>
              <a:rPr kumimoji="1" lang="ja-JP" altLang="en-US" dirty="0"/>
              <a:t>コンテンツ</a:t>
            </a:r>
          </a:p>
        </p:txBody>
      </p:sp>
      <p:sp>
        <p:nvSpPr>
          <p:cNvPr id="12" name="テキスト プレースホルダー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5">
            <a:extLst>
              <a:ext uri="{FF2B5EF4-FFF2-40B4-BE49-F238E27FC236}">
                <a16:creationId xmlns:a16="http://schemas.microsoft.com/office/drawing/2014/main" id="{1E6397B7-8D6E-8C46-8B42-79D0CC2B5AD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463999" y="3"/>
            <a:ext cx="7728001" cy="6299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bIns="180000" anchor="t" anchorCtr="0">
            <a:normAutofit/>
          </a:bodyPr>
          <a:lstStyle>
            <a:lvl1pPr marL="0" indent="0" algn="l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23" name="テキスト プレースホルダー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セクションディバイダー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 10">
            <a:extLst>
              <a:ext uri="{FF2B5EF4-FFF2-40B4-BE49-F238E27FC236}">
                <a16:creationId xmlns:a16="http://schemas.microsoft.com/office/drawing/2014/main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7A8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62869"/>
            <a:ext cx="5652908" cy="911939"/>
          </a:xfr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100000"/>
              </a:lnSpc>
              <a:defRPr sz="3800" b="1" i="0" spc="-15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セクションタイトル</a:t>
            </a:r>
            <a:r>
              <a:rPr kumimoji="1" lang="en-US" altLang="ja-JP" dirty="0"/>
              <a:t> 38pt</a:t>
            </a:r>
            <a:endParaRPr kumimoji="1" lang="ja-JP" altLang="en-US" dirty="0"/>
          </a:p>
        </p:txBody>
      </p:sp>
      <p:sp>
        <p:nvSpPr>
          <p:cNvPr id="7" name="テキスト プレースホルダー 28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0220" y="3594452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AEB61E7-1C32-4990-9422-9527CF375A2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0889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コンテンツ プレースホルダー 7"/>
          <p:cNvSpPr>
            <a:spLocks noGrp="1"/>
          </p:cNvSpPr>
          <p:nvPr>
            <p:ph sz="quarter" idx="24" hasCustomPrompt="1"/>
          </p:nvPr>
        </p:nvSpPr>
        <p:spPr bwMode="gray">
          <a:xfrm>
            <a:off x="432000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0" y="647699"/>
            <a:ext cx="12192000" cy="3204000"/>
          </a:xfrm>
          <a:solidFill>
            <a:srgbClr val="F2F2F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30" name="コンテンツ プレースホルダー 7"/>
          <p:cNvSpPr>
            <a:spLocks noGrp="1"/>
          </p:cNvSpPr>
          <p:nvPr>
            <p:ph sz="quarter" idx="29" hasCustomPrompt="1"/>
          </p:nvPr>
        </p:nvSpPr>
        <p:spPr bwMode="gray">
          <a:xfrm>
            <a:off x="6204001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8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32100" y="2400300"/>
            <a:ext cx="6510528" cy="2045208"/>
          </a:xfrm>
          <a:prstGeom prst="rect">
            <a:avLst/>
          </a:prstGeom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F797B74-7E73-4287-B701-52321A88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3200" y="2401200"/>
            <a:ext cx="6512400" cy="20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399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1 行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リーフォーム 21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AAAAA">
              <a:alpha val="29804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51946"/>
            <a:ext cx="6277044" cy="1122184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 58pt</a:t>
            </a:r>
            <a:endParaRPr kumimoji="1" lang="ja-JP" altLang="en-US" dirty="0"/>
          </a:p>
        </p:txBody>
      </p:sp>
      <p:sp>
        <p:nvSpPr>
          <p:cNvPr id="12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41834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9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0253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2 行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リーフォーム 15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AAAAA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1988238"/>
            <a:ext cx="4669232" cy="1880853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</a:t>
            </a:r>
            <a:br>
              <a:rPr kumimoji="1" lang="en-US" altLang="ja-JP" dirty="0"/>
            </a:br>
            <a:r>
              <a:rPr kumimoji="1" lang="en-US" altLang="ja-JP" dirty="0"/>
              <a:t>title 58pt</a:t>
            </a:r>
            <a:endParaRPr kumimoji="1" lang="ja-JP" altLang="en-US" dirty="0"/>
          </a:p>
        </p:txBody>
      </p:sp>
      <p:sp>
        <p:nvSpPr>
          <p:cNvPr id="8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8841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10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527304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1 行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AAAAA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92041"/>
            <a:ext cx="7160299" cy="1071401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38460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8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444995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2 行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フリーフォーム 17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AAAAA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048106"/>
            <a:ext cx="5781716" cy="176111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234000" rIns="234000" bIns="108000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br>
              <a:rPr kumimoji="1" lang="en-US" altLang="ja-JP" dirty="0"/>
            </a:br>
            <a:r>
              <a:rPr kumimoji="1" lang="ja-JP" altLang="en-US" dirty="0"/>
              <a:t>タイトル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9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2854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54111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セクションディバイダー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10">
            <a:extLst>
              <a:ext uri="{FF2B5EF4-FFF2-40B4-BE49-F238E27FC236}">
                <a16:creationId xmlns:a16="http://schemas.microsoft.com/office/drawing/2014/main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AAAAA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27949"/>
            <a:ext cx="5176816" cy="981188"/>
          </a:xfrm>
          <a:prstGeom prst="rect">
            <a:avLst/>
          </a:prstGeo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85000"/>
              </a:lnSpc>
              <a:defRPr sz="5000" spc="-15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Section title 50pt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647546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847246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セクションディバイダー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 10">
            <a:extLst>
              <a:ext uri="{FF2B5EF4-FFF2-40B4-BE49-F238E27FC236}">
                <a16:creationId xmlns:a16="http://schemas.microsoft.com/office/drawing/2014/main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AAAAA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62869"/>
            <a:ext cx="5652908" cy="911939"/>
          </a:xfr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100000"/>
              </a:lnSpc>
              <a:defRPr sz="3800" b="1" i="0" spc="-15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セクションタイトル</a:t>
            </a:r>
            <a:r>
              <a:rPr kumimoji="1" lang="en-US" altLang="ja-JP" dirty="0"/>
              <a:t> 38pt</a:t>
            </a:r>
            <a:endParaRPr kumimoji="1" lang="ja-JP" altLang="en-US" dirty="0"/>
          </a:p>
        </p:txBody>
      </p:sp>
      <p:sp>
        <p:nvSpPr>
          <p:cNvPr id="7" name="テキスト プレースホルダー 28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0220" y="3594452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5154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2000" y="864000"/>
            <a:ext cx="9019543" cy="5220000"/>
          </a:xfrm>
        </p:spPr>
        <p:txBody>
          <a:bodyPr/>
          <a:lstStyle>
            <a:lvl1pPr marL="0" indent="-450000">
              <a:spcBef>
                <a:spcPts val="1500"/>
              </a:spcBef>
              <a:buFont typeface="+mj-lt"/>
              <a:buAutoNum type="arabicPeriod"/>
              <a:defRPr sz="3200" b="1" baseline="0">
                <a:solidFill>
                  <a:schemeClr val="tx1"/>
                </a:solidFill>
              </a:defRPr>
            </a:lvl1pPr>
            <a:lvl2pPr marL="720000" indent="-179388">
              <a:buFont typeface="Arial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1080000">
              <a:defRPr>
                <a:solidFill>
                  <a:schemeClr val="tx1"/>
                </a:solidFill>
              </a:defRPr>
            </a:lvl3pPr>
            <a:lvl4pPr marL="1440000">
              <a:defRPr>
                <a:solidFill>
                  <a:schemeClr val="tx1"/>
                </a:solidFill>
              </a:defRPr>
            </a:lvl4pPr>
            <a:lvl5pPr marL="1800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</p:txBody>
      </p:sp>
      <p:grpSp>
        <p:nvGrpSpPr>
          <p:cNvPr id="30" name="図形グループ 29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 dirty="0"/>
            </a:p>
          </p:txBody>
        </p:sp>
        <p:cxnSp>
          <p:nvCxnSpPr>
            <p:cNvPr id="33" name="直線コネクタ 32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3B6346-F14F-4EAC-B0BF-574EBD1EE1F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11133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2000" y="864000"/>
            <a:ext cx="9019543" cy="5220000"/>
          </a:xfrm>
        </p:spPr>
        <p:txBody>
          <a:bodyPr/>
          <a:lstStyle>
            <a:lvl1pPr marL="0" indent="-450000">
              <a:spcBef>
                <a:spcPts val="1500"/>
              </a:spcBef>
              <a:buFont typeface="+mj-lt"/>
              <a:buAutoNum type="arabicPeriod"/>
              <a:defRPr sz="3200" b="1" baseline="0">
                <a:solidFill>
                  <a:schemeClr val="tx1"/>
                </a:solidFill>
              </a:defRPr>
            </a:lvl1pPr>
            <a:lvl2pPr marL="720000" indent="-179388">
              <a:buFont typeface="Arial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1080000">
              <a:defRPr>
                <a:solidFill>
                  <a:schemeClr val="tx1"/>
                </a:solidFill>
              </a:defRPr>
            </a:lvl3pPr>
            <a:lvl4pPr marL="1440000">
              <a:defRPr>
                <a:solidFill>
                  <a:schemeClr val="tx1"/>
                </a:solidFill>
              </a:defRPr>
            </a:lvl4pPr>
            <a:lvl5pPr marL="1800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</p:txBody>
      </p:sp>
      <p:grpSp>
        <p:nvGrpSpPr>
          <p:cNvPr id="30" name="図形グループ 29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33" name="直線コネクタ 32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セプト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32001" y="864000"/>
            <a:ext cx="9019544" cy="5220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4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8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1500"/>
              </a:spcBef>
              <a:buNone/>
              <a:defRPr sz="1200" b="1">
                <a:solidFill>
                  <a:schemeClr val="tx1"/>
                </a:solidFill>
              </a:defRPr>
            </a:lvl6pPr>
          </a:lstStyle>
          <a:p>
            <a:pPr lvl="0"/>
            <a:r>
              <a:rPr kumimoji="1" lang="ja-JP" altLang="en-US" dirty="0"/>
              <a:t>コンセプトテキスト</a:t>
            </a:r>
            <a:r>
              <a:rPr kumimoji="1" lang="en-US" altLang="ja-JP" dirty="0"/>
              <a:t> 44pt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28pt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</a:p>
        </p:txBody>
      </p:sp>
      <p:grpSp>
        <p:nvGrpSpPr>
          <p:cNvPr id="15" name="図形グループ 14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8" name="直線コネクタ 17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２コラムのテキスト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64000" y="864000"/>
            <a:ext cx="7696000" cy="5220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3600" b="1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本文大見出し</a:t>
            </a:r>
            <a:r>
              <a:rPr kumimoji="1" lang="en-US" altLang="ja-JP" dirty="0"/>
              <a:t>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</p:txBody>
      </p:sp>
      <p:sp>
        <p:nvSpPr>
          <p:cNvPr id="10" name="テキスト プレースホルダー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2000" y="864000"/>
            <a:ext cx="3416303" cy="5220000"/>
          </a:xfrm>
        </p:spPr>
        <p:txBody>
          <a:bodyPr wrap="square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 spc="-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en-US" altLang="ja-JP" dirty="0"/>
              <a:t>Text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grpSp>
        <p:nvGrpSpPr>
          <p:cNvPr id="13" name="図形グループ 12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6" name="直線コネクタ 15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2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結論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コンテンツ プレースホルダー 6"/>
          <p:cNvSpPr>
            <a:spLocks noGrp="1"/>
          </p:cNvSpPr>
          <p:nvPr>
            <p:ph sz="quarter" idx="24" hasCustomPrompt="1"/>
          </p:nvPr>
        </p:nvSpPr>
        <p:spPr bwMode="gray">
          <a:xfrm>
            <a:off x="431800" y="2989093"/>
            <a:ext cx="11328200" cy="30949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ja-JP" altLang="en-US" dirty="0"/>
              <a:t>コンテンツ</a:t>
            </a:r>
          </a:p>
        </p:txBody>
      </p:sp>
      <p:sp>
        <p:nvSpPr>
          <p:cNvPr id="15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00" y="1693092"/>
            <a:ext cx="11327926" cy="572774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800" y="2269093"/>
            <a:ext cx="11328200" cy="540000"/>
          </a:xfrm>
        </p:spPr>
        <p:txBody>
          <a:bodyPr tIns="180000">
            <a:noAutofit/>
          </a:bodyPr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0" y="650348"/>
            <a:ext cx="12192000" cy="826743"/>
          </a:xfrm>
          <a:solidFill>
            <a:schemeClr val="accent1"/>
          </a:solidFill>
        </p:spPr>
        <p:txBody>
          <a:bodyPr wrap="square" lIns="432000" tIns="180000" rIns="432000" bIns="125999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600" b="1" spc="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スライドの結論</a:t>
            </a:r>
            <a:r>
              <a:rPr kumimoji="1" lang="en-US" altLang="ja-JP" dirty="0"/>
              <a:t> 26pt</a:t>
            </a:r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11327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sp>
        <p:nvSpPr>
          <p:cNvPr id="26" name="コンテンツ プレースホルダー 7"/>
          <p:cNvSpPr>
            <a:spLocks noGrp="1"/>
          </p:cNvSpPr>
          <p:nvPr>
            <p:ph sz="quarter" idx="20" hasCustomPrompt="1"/>
          </p:nvPr>
        </p:nvSpPr>
        <p:spPr bwMode="gray">
          <a:xfrm>
            <a:off x="6204001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6" name="直線コネクタ 35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5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2つの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24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28" name="コンテンツ プレースホルダー 7"/>
          <p:cNvSpPr>
            <a:spLocks noGrp="1"/>
          </p:cNvSpPr>
          <p:nvPr>
            <p:ph sz="quarter" idx="32" hasCustomPrompt="1"/>
          </p:nvPr>
        </p:nvSpPr>
        <p:spPr bwMode="gray">
          <a:xfrm>
            <a:off x="6204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1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コネクタ 13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4" name="テキスト プレースホルダー 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32024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30" hasCustomPrompt="1"/>
          </p:nvPr>
        </p:nvSpPr>
        <p:spPr bwMode="gray">
          <a:xfrm>
            <a:off x="6204000" y="1584000"/>
            <a:ext cx="5556000" cy="450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25999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3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4000"/>
            <a:ext cx="5555113" cy="720000"/>
          </a:xfrm>
          <a:solidFill>
            <a:schemeClr val="accent1"/>
          </a:solidFill>
        </p:spPr>
        <p:txBody>
          <a:bodyPr wrap="none" lIns="180000" tIns="54000" rIns="180000" bIns="18000" anchor="ctr"/>
          <a:lstStyle>
            <a:lvl1pPr marL="180000" indent="-180000">
              <a:spcBef>
                <a:spcPts val="0"/>
              </a:spcBef>
              <a:buFont typeface="+mj-lt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8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C9F53038-010B-5644-A394-044BAC37BC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4463999" y="216001"/>
            <a:ext cx="7296001" cy="5857378"/>
          </a:xfrm>
          <a:prstGeom prst="rect">
            <a:avLst/>
          </a:prstGeom>
        </p:spPr>
        <p:txBody>
          <a:bodyPr lIns="180000" tIns="180000" rIns="180000" bIns="180000" anchor="t" anchorCtr="0"/>
          <a:lstStyle>
            <a:lvl1pPr marL="0" indent="0" algn="l">
              <a:buNone/>
              <a:defRPr sz="1200"/>
            </a:lvl1pPr>
          </a:lstStyle>
          <a:p>
            <a:pPr lvl="0"/>
            <a:r>
              <a:rPr kumimoji="1" lang="ja-JP" altLang="en-US" dirty="0"/>
              <a:t>コンテンツ</a:t>
            </a:r>
          </a:p>
        </p:txBody>
      </p:sp>
      <p:sp>
        <p:nvSpPr>
          <p:cNvPr id="12" name="テキスト プレースホルダー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セプト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32001" y="864000"/>
            <a:ext cx="9019544" cy="5220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4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8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1500"/>
              </a:spcBef>
              <a:buNone/>
              <a:defRPr sz="1200" b="1">
                <a:solidFill>
                  <a:schemeClr val="tx1"/>
                </a:solidFill>
              </a:defRPr>
            </a:lvl6pPr>
          </a:lstStyle>
          <a:p>
            <a:pPr lvl="0"/>
            <a:r>
              <a:rPr kumimoji="1" lang="ja-JP" altLang="en-US" dirty="0"/>
              <a:t>コンセプトテキスト</a:t>
            </a:r>
            <a:r>
              <a:rPr kumimoji="1" lang="en-US" altLang="ja-JP" dirty="0"/>
              <a:t> 44pt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28pt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</a:p>
        </p:txBody>
      </p:sp>
      <p:grpSp>
        <p:nvGrpSpPr>
          <p:cNvPr id="15" name="図形グループ 14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8" name="直線コネクタ 17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DA0063F-283E-4998-85F1-D5509D981FE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5">
            <a:extLst>
              <a:ext uri="{FF2B5EF4-FFF2-40B4-BE49-F238E27FC236}">
                <a16:creationId xmlns:a16="http://schemas.microsoft.com/office/drawing/2014/main" id="{1E6397B7-8D6E-8C46-8B42-79D0CC2B5AD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463999" y="3"/>
            <a:ext cx="7728001" cy="6299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bIns="180000" anchor="t" anchorCtr="0">
            <a:normAutofit/>
          </a:bodyPr>
          <a:lstStyle>
            <a:lvl1pPr marL="0" indent="0" algn="l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23" name="テキスト プレースホルダー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32000" y="864001"/>
            <a:ext cx="3816353" cy="522000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2000" y="135299"/>
            <a:ext cx="3816353" cy="432000"/>
          </a:xfrm>
        </p:spPr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とフォト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コンテンツ プレースホルダー 7"/>
          <p:cNvSpPr>
            <a:spLocks noGrp="1"/>
          </p:cNvSpPr>
          <p:nvPr>
            <p:ph sz="quarter" idx="24" hasCustomPrompt="1"/>
          </p:nvPr>
        </p:nvSpPr>
        <p:spPr bwMode="gray">
          <a:xfrm>
            <a:off x="432000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0" y="647699"/>
            <a:ext cx="12192000" cy="3204000"/>
          </a:xfrm>
          <a:solidFill>
            <a:srgbClr val="F2F2F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kumimoji="1" lang="ja-JP" altLang="en-US" dirty="0"/>
              <a:t>フォト</a:t>
            </a:r>
          </a:p>
        </p:txBody>
      </p:sp>
      <p:sp>
        <p:nvSpPr>
          <p:cNvPr id="30" name="コンテンツ プレースホルダー 7"/>
          <p:cNvSpPr>
            <a:spLocks noGrp="1"/>
          </p:cNvSpPr>
          <p:nvPr>
            <p:ph sz="quarter" idx="29" hasCustomPrompt="1"/>
          </p:nvPr>
        </p:nvSpPr>
        <p:spPr bwMode="gray">
          <a:xfrm>
            <a:off x="6204001" y="4067999"/>
            <a:ext cx="5555999" cy="2016000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8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32100" y="2400300"/>
            <a:ext cx="6510528" cy="2045208"/>
          </a:xfrm>
          <a:prstGeom prst="rect">
            <a:avLst/>
          </a:prstGeom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F797B74-7E73-4287-B701-52321A88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3200" y="2401200"/>
            <a:ext cx="6512400" cy="20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6699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英文タイトル 1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リーフォーム 21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E3C00">
              <a:alpha val="29804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51946"/>
            <a:ext cx="6277044" cy="1122184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 58pt</a:t>
            </a:r>
            <a:endParaRPr kumimoji="1" lang="ja-JP" altLang="en-US" dirty="0"/>
          </a:p>
        </p:txBody>
      </p:sp>
      <p:sp>
        <p:nvSpPr>
          <p:cNvPr id="12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41834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9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020350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1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リーフォーム 21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38000">
              <a:alpha val="29804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51946"/>
            <a:ext cx="6277044" cy="1122184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 58pt</a:t>
            </a:r>
            <a:endParaRPr kumimoji="1" lang="ja-JP" altLang="en-US" dirty="0"/>
          </a:p>
        </p:txBody>
      </p:sp>
      <p:sp>
        <p:nvSpPr>
          <p:cNvPr id="12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41834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9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35995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タイトル 2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リーフォーム 15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380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1988238"/>
            <a:ext cx="4669232" cy="1880853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85000"/>
              </a:lnSpc>
              <a:defRPr sz="5800" spc="-20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Presentation</a:t>
            </a:r>
            <a:br>
              <a:rPr kumimoji="1" lang="en-US" altLang="ja-JP" dirty="0"/>
            </a:br>
            <a:r>
              <a:rPr kumimoji="1" lang="en-US" altLang="ja-JP" dirty="0"/>
              <a:t>title 58pt</a:t>
            </a:r>
            <a:endParaRPr kumimoji="1" lang="ja-JP" altLang="en-US" dirty="0"/>
          </a:p>
        </p:txBody>
      </p:sp>
      <p:sp>
        <p:nvSpPr>
          <p:cNvPr id="8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8841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10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3277324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1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380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392041"/>
            <a:ext cx="7160299" cy="1071401"/>
          </a:xfrm>
          <a:solidFill>
            <a:schemeClr val="bg1"/>
          </a:solidFill>
        </p:spPr>
        <p:txBody>
          <a:bodyPr wrap="none" lIns="234000" tIns="234000" rIns="234000" bIns="125999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384609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8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52579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タイトル 2 行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フリーフォーム 17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79716 w 12192000"/>
              <a:gd name="connsiteY0" fmla="*/ 979716 h 6858000"/>
              <a:gd name="connsiteX1" fmla="*/ 979716 w 12192000"/>
              <a:gd name="connsiteY1" fmla="*/ 5633351 h 6858000"/>
              <a:gd name="connsiteX2" fmla="*/ 11702135 w 12192000"/>
              <a:gd name="connsiteY2" fmla="*/ 5633351 h 6858000"/>
              <a:gd name="connsiteX3" fmla="*/ 11702135 w 12192000"/>
              <a:gd name="connsiteY3" fmla="*/ 97971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979716"/>
                </a:moveTo>
                <a:lnTo>
                  <a:pt x="979716" y="5633351"/>
                </a:lnTo>
                <a:lnTo>
                  <a:pt x="11702135" y="5633351"/>
                </a:lnTo>
                <a:lnTo>
                  <a:pt x="11702135" y="9797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380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048106"/>
            <a:ext cx="5781716" cy="176111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234000" rIns="234000" bIns="108000" anchor="b">
            <a:spAutoFit/>
          </a:bodyPr>
          <a:lstStyle>
            <a:lvl1pPr>
              <a:lnSpc>
                <a:spcPct val="100000"/>
              </a:lnSpc>
              <a:defRPr sz="4600" b="1" i="0" spc="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プレゼンテーション</a:t>
            </a:r>
            <a:br>
              <a:rPr kumimoji="1" lang="en-US" altLang="ja-JP" dirty="0"/>
            </a:br>
            <a:r>
              <a:rPr kumimoji="1" lang="ja-JP" altLang="en-US" dirty="0"/>
              <a:t>タイトル</a:t>
            </a:r>
            <a:r>
              <a:rPr kumimoji="1" lang="en-US" altLang="ja-JP" dirty="0"/>
              <a:t> 46pt</a:t>
            </a:r>
            <a:endParaRPr kumimoji="1" lang="ja-JP" altLang="en-US" dirty="0"/>
          </a:p>
        </p:txBody>
      </p:sp>
      <p:sp>
        <p:nvSpPr>
          <p:cNvPr id="9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728542"/>
            <a:ext cx="3040064" cy="836672"/>
          </a:xfrm>
          <a:prstGeom prst="rect">
            <a:avLst/>
          </a:prstGeom>
          <a:solidFill>
            <a:schemeClr val="bg1"/>
          </a:solidFill>
        </p:spPr>
        <p:txBody>
          <a:bodyPr wrap="none" lIns="270000" tIns="108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70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</a:p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5" name="テキスト プレースホルダー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0220" y="-3175"/>
            <a:ext cx="5605780" cy="9763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kumimoji="1" lang="ja-JP" altLang="en-US" dirty="0"/>
              <a:t>〇〇〇〇株式会社</a:t>
            </a:r>
            <a:r>
              <a:rPr kumimoji="1" lang="en-US" altLang="ja-JP" dirty="0"/>
              <a:t> </a:t>
            </a:r>
            <a:r>
              <a:rPr kumimoji="1" lang="ja-JP" altLang="en-US" dirty="0"/>
              <a:t>御中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59568" y="5629656"/>
            <a:ext cx="1932432" cy="1228344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490220" y="6126794"/>
            <a:ext cx="5605783" cy="24017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792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２コラムのテキスト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64000" y="864000"/>
            <a:ext cx="7696000" cy="5220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3600" b="1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本文大見出し</a:t>
            </a:r>
            <a:r>
              <a:rPr kumimoji="1" lang="en-US" altLang="ja-JP" dirty="0"/>
              <a:t>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</p:txBody>
      </p:sp>
      <p:sp>
        <p:nvSpPr>
          <p:cNvPr id="10" name="テキスト プレースホルダー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2000" y="864000"/>
            <a:ext cx="3416303" cy="5220000"/>
          </a:xfrm>
        </p:spPr>
        <p:txBody>
          <a:bodyPr wrap="square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 spc="-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en-US" altLang="ja-JP" dirty="0"/>
              <a:t>Text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grpSp>
        <p:nvGrpSpPr>
          <p:cNvPr id="13" name="図形グループ 12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6" name="直線コネクタ 15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2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BAB5B9-5F5D-4B67-8D63-B651AD70C7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51721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セクションディバイダー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10">
            <a:extLst>
              <a:ext uri="{FF2B5EF4-FFF2-40B4-BE49-F238E27FC236}">
                <a16:creationId xmlns:a16="http://schemas.microsoft.com/office/drawing/2014/main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380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タイトル 66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27949"/>
            <a:ext cx="5176816" cy="981188"/>
          </a:xfrm>
          <a:prstGeom prst="rect">
            <a:avLst/>
          </a:prstGeo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85000"/>
              </a:lnSpc>
              <a:defRPr sz="5000" spc="-150" baseline="0"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Section title 50pt</a:t>
            </a:r>
            <a:endParaRPr kumimoji="1" lang="ja-JP" altLang="en-US" dirty="0"/>
          </a:p>
        </p:txBody>
      </p:sp>
      <p:sp>
        <p:nvSpPr>
          <p:cNvPr id="10" name="テキスト プレースホルダー 2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0220" y="3647546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9166604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和文セクションディバイダー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 10">
            <a:extLst>
              <a:ext uri="{FF2B5EF4-FFF2-40B4-BE49-F238E27FC236}">
                <a16:creationId xmlns:a16="http://schemas.microsoft.com/office/drawing/2014/main" id="{A14AE962-CD57-46C8-9CA2-9489709EA57E}"/>
              </a:ext>
            </a:extLst>
          </p:cNvPr>
          <p:cNvSpPr/>
          <p:nvPr userDrawn="1"/>
        </p:nvSpPr>
        <p:spPr bwMode="gray">
          <a:xfrm>
            <a:off x="-1" y="0"/>
            <a:ext cx="12192000" cy="6858000"/>
          </a:xfrm>
          <a:custGeom>
            <a:avLst/>
            <a:gdLst>
              <a:gd name="connsiteX0" fmla="*/ 979716 w 12192000"/>
              <a:gd name="connsiteY0" fmla="*/ 490219 h 6858000"/>
              <a:gd name="connsiteX1" fmla="*/ 979716 w 12192000"/>
              <a:gd name="connsiteY1" fmla="*/ 6367779 h 6858000"/>
              <a:gd name="connsiteX2" fmla="*/ 11702135 w 12192000"/>
              <a:gd name="connsiteY2" fmla="*/ 6367779 h 6858000"/>
              <a:gd name="connsiteX3" fmla="*/ 11702135 w 12192000"/>
              <a:gd name="connsiteY3" fmla="*/ 49021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79716" y="490219"/>
                </a:moveTo>
                <a:lnTo>
                  <a:pt x="979716" y="6367779"/>
                </a:lnTo>
                <a:lnTo>
                  <a:pt x="11702135" y="6367779"/>
                </a:lnTo>
                <a:lnTo>
                  <a:pt x="11702135" y="4902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38000">
              <a:alpha val="3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タイトル 4"/>
          <p:cNvSpPr>
            <a:spLocks noGrp="1"/>
          </p:cNvSpPr>
          <p:nvPr>
            <p:ph type="title" hasCustomPrompt="1"/>
          </p:nvPr>
        </p:nvSpPr>
        <p:spPr bwMode="gray">
          <a:xfrm>
            <a:off x="490220" y="2762869"/>
            <a:ext cx="5652908" cy="911939"/>
          </a:xfrm>
          <a:solidFill>
            <a:schemeClr val="bg1"/>
          </a:solidFill>
        </p:spPr>
        <p:txBody>
          <a:bodyPr wrap="none" lIns="198000" tIns="198000" rIns="198000" bIns="125999" anchor="b" anchorCtr="0">
            <a:spAutoFit/>
          </a:bodyPr>
          <a:lstStyle>
            <a:lvl1pPr>
              <a:lnSpc>
                <a:spcPct val="100000"/>
              </a:lnSpc>
              <a:defRPr sz="3800" b="1" i="0" spc="-150" baseline="0">
                <a:latin typeface="+mj-lt"/>
                <a:ea typeface="+mj-ea"/>
                <a:cs typeface="Meiryo" charset="-128"/>
              </a:defRPr>
            </a:lvl1pPr>
          </a:lstStyle>
          <a:p>
            <a:r>
              <a:rPr kumimoji="1" lang="ja-JP" altLang="en-US" dirty="0"/>
              <a:t>セクションタイトル</a:t>
            </a:r>
            <a:r>
              <a:rPr kumimoji="1" lang="en-US" altLang="ja-JP" dirty="0"/>
              <a:t> 38pt</a:t>
            </a:r>
            <a:endParaRPr kumimoji="1" lang="ja-JP" altLang="en-US" dirty="0"/>
          </a:p>
        </p:txBody>
      </p:sp>
      <p:sp>
        <p:nvSpPr>
          <p:cNvPr id="7" name="テキスト プレースホルダー 28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0220" y="3594452"/>
            <a:ext cx="2967361" cy="500682"/>
          </a:xfrm>
          <a:prstGeom prst="rect">
            <a:avLst/>
          </a:prstGeom>
          <a:solidFill>
            <a:schemeClr val="bg1"/>
          </a:solidFill>
        </p:spPr>
        <p:txBody>
          <a:bodyPr wrap="none" lIns="234000" tIns="108000" rIns="198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600" b="1" spc="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976692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2000" y="864000"/>
            <a:ext cx="9019543" cy="5220000"/>
          </a:xfrm>
        </p:spPr>
        <p:txBody>
          <a:bodyPr/>
          <a:lstStyle>
            <a:lvl1pPr marL="0" indent="-450000">
              <a:spcBef>
                <a:spcPts val="1500"/>
              </a:spcBef>
              <a:buFont typeface="+mj-lt"/>
              <a:buAutoNum type="arabicPeriod"/>
              <a:defRPr sz="3200" b="1" baseline="0">
                <a:solidFill>
                  <a:schemeClr val="tx1"/>
                </a:solidFill>
              </a:defRPr>
            </a:lvl1pPr>
            <a:lvl2pPr marL="720000" indent="-179388">
              <a:buFont typeface="Arial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1080000">
              <a:defRPr>
                <a:solidFill>
                  <a:schemeClr val="tx1"/>
                </a:solidFill>
              </a:defRPr>
            </a:lvl3pPr>
            <a:lvl4pPr marL="1440000">
              <a:defRPr>
                <a:solidFill>
                  <a:schemeClr val="tx1"/>
                </a:solidFill>
              </a:defRPr>
            </a:lvl4pPr>
            <a:lvl5pPr marL="1800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0"/>
            <a:r>
              <a:rPr kumimoji="1" lang="ja-JP" altLang="en-US" dirty="0"/>
              <a:t>アジェンダ</a:t>
            </a:r>
            <a:r>
              <a:rPr kumimoji="1" lang="en-US" altLang="ja-JP" dirty="0"/>
              <a:t> 32pt</a:t>
            </a:r>
            <a:endParaRPr kumimoji="1" lang="ja-JP" altLang="en-US" dirty="0"/>
          </a:p>
        </p:txBody>
      </p:sp>
      <p:grpSp>
        <p:nvGrpSpPr>
          <p:cNvPr id="30" name="図形グループ 29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33" name="直線コネクタ 32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セプト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32001" y="864000"/>
            <a:ext cx="9019544" cy="5220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24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8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500"/>
              </a:spcBef>
              <a:buFontTx/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1500"/>
              </a:spcBef>
              <a:buNone/>
              <a:defRPr sz="1200" b="1">
                <a:solidFill>
                  <a:schemeClr val="tx1"/>
                </a:solidFill>
              </a:defRPr>
            </a:lvl6pPr>
          </a:lstStyle>
          <a:p>
            <a:pPr lvl="0"/>
            <a:r>
              <a:rPr kumimoji="1" lang="ja-JP" altLang="en-US" dirty="0"/>
              <a:t>コンセプトテキスト</a:t>
            </a:r>
            <a:r>
              <a:rPr kumimoji="1" lang="en-US" altLang="ja-JP" dirty="0"/>
              <a:t> 44pt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28pt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24pt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</a:p>
        </p:txBody>
      </p:sp>
      <p:grpSp>
        <p:nvGrpSpPr>
          <p:cNvPr id="15" name="図形グループ 14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8" name="直線コネクタ 17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1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3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２コラムのテキスト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64000" y="864000"/>
            <a:ext cx="7696000" cy="5220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3600" b="1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本文大見出し</a:t>
            </a:r>
            <a:r>
              <a:rPr kumimoji="1" lang="en-US" altLang="ja-JP" dirty="0"/>
              <a:t>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</p:txBody>
      </p:sp>
      <p:sp>
        <p:nvSpPr>
          <p:cNvPr id="10" name="テキスト プレースホルダー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2000" y="864000"/>
            <a:ext cx="3416303" cy="5220000"/>
          </a:xfrm>
        </p:spPr>
        <p:txBody>
          <a:bodyPr wrap="square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 spc="-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en-US" altLang="ja-JP" dirty="0"/>
              <a:t>Text 36pt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18pt</a:t>
            </a:r>
            <a:endParaRPr kumimoji="1" lang="ja-JP" altLang="en-US" dirty="0"/>
          </a:p>
        </p:txBody>
      </p:sp>
      <p:grpSp>
        <p:nvGrpSpPr>
          <p:cNvPr id="13" name="図形グループ 12"/>
          <p:cNvGrpSpPr/>
          <p:nvPr userDrawn="1"/>
        </p:nvGrpSpPr>
        <p:grpSpPr bwMode="gray">
          <a:xfrm>
            <a:off x="0" y="6300000"/>
            <a:ext cx="12192000" cy="558000"/>
            <a:chOff x="0" y="6300000"/>
            <a:chExt cx="9144000" cy="5580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36DAE35-E8A2-6A4D-AFB4-91F9AEA9CB82}"/>
                </a:ext>
              </a:extLst>
            </p:cNvPr>
            <p:cNvSpPr/>
            <p:nvPr userDrawn="1"/>
          </p:nvSpPr>
          <p:spPr bwMode="gray">
            <a:xfrm>
              <a:off x="0" y="6300000"/>
              <a:ext cx="9144000" cy="5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cxnSp>
          <p:nvCxnSpPr>
            <p:cNvPr id="16" name="直線コネクタ 15"/>
            <p:cNvCxnSpPr/>
            <p:nvPr userDrawn="1"/>
          </p:nvCxnSpPr>
          <p:spPr bwMode="gray">
            <a:xfrm>
              <a:off x="0" y="6300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2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結論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コンテンツ プレースホルダー 6"/>
          <p:cNvSpPr>
            <a:spLocks noGrp="1"/>
          </p:cNvSpPr>
          <p:nvPr>
            <p:ph sz="quarter" idx="24" hasCustomPrompt="1"/>
          </p:nvPr>
        </p:nvSpPr>
        <p:spPr bwMode="gray">
          <a:xfrm>
            <a:off x="431800" y="2989093"/>
            <a:ext cx="11328200" cy="30949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ja-JP" altLang="en-US" dirty="0"/>
              <a:t>コンテンツ</a:t>
            </a:r>
          </a:p>
        </p:txBody>
      </p:sp>
      <p:sp>
        <p:nvSpPr>
          <p:cNvPr id="15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00" y="1693092"/>
            <a:ext cx="11327926" cy="572774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800" y="2269093"/>
            <a:ext cx="11328200" cy="540000"/>
          </a:xfrm>
        </p:spPr>
        <p:txBody>
          <a:bodyPr tIns="180000">
            <a:noAutofit/>
          </a:bodyPr>
          <a:lstStyle>
            <a:lvl1pPr>
              <a:spcBef>
                <a:spcPts val="1000"/>
              </a:spcBef>
              <a:defRPr sz="16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050"/>
            </a:lvl4pPr>
            <a:lvl5pPr>
              <a:spcBef>
                <a:spcPts val="1000"/>
              </a:spcBef>
              <a:defRPr sz="900"/>
            </a:lvl5pPr>
            <a:lvl6pPr>
              <a:spcBef>
                <a:spcPts val="1000"/>
              </a:spcBef>
              <a:defRPr sz="800" baseline="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0" y="650348"/>
            <a:ext cx="12192000" cy="826743"/>
          </a:xfrm>
          <a:solidFill>
            <a:schemeClr val="accent1"/>
          </a:solidFill>
        </p:spPr>
        <p:txBody>
          <a:bodyPr wrap="square" lIns="432000" tIns="180000" rIns="432000" bIns="125999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600" b="1" spc="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1050" b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500"/>
              </a:spcBef>
              <a:buFontTx/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500"/>
              </a:spcBef>
              <a:buNone/>
              <a:defRPr sz="800" b="0">
                <a:solidFill>
                  <a:schemeClr val="bg1"/>
                </a:solidFill>
              </a:defRPr>
            </a:lvl6pPr>
          </a:lstStyle>
          <a:p>
            <a:pPr lvl="0"/>
            <a:r>
              <a:rPr kumimoji="1" lang="ja-JP" altLang="en-US" dirty="0"/>
              <a:t>スライドの結論</a:t>
            </a:r>
            <a:r>
              <a:rPr kumimoji="1" lang="en-US" altLang="ja-JP" dirty="0"/>
              <a:t> 26pt</a:t>
            </a:r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2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11327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3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4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7"/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32000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sp>
        <p:nvSpPr>
          <p:cNvPr id="26" name="コンテンツ プレースホルダー 7"/>
          <p:cNvSpPr>
            <a:spLocks noGrp="1"/>
          </p:cNvSpPr>
          <p:nvPr>
            <p:ph sz="quarter" idx="20" hasCustomPrompt="1"/>
          </p:nvPr>
        </p:nvSpPr>
        <p:spPr bwMode="gray">
          <a:xfrm>
            <a:off x="6204001" y="864000"/>
            <a:ext cx="5555999" cy="52200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  <a:lvl6pPr>
              <a:spcBef>
                <a:spcPts val="1000"/>
              </a:spcBef>
              <a:defRPr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cxnSp>
        <p:nvCxnSpPr>
          <p:cNvPr id="36" name="直線コネクタ 35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5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19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2つの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 userDrawn="1"/>
        </p:nvCxnSpPr>
        <p:spPr bwMode="gray">
          <a:xfrm>
            <a:off x="0" y="648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32024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36" name="コンテンツ プレースホルダー 7"/>
          <p:cNvSpPr>
            <a:spLocks noGrp="1"/>
          </p:cNvSpPr>
          <p:nvPr>
            <p:ph sz="quarter" idx="22" hasCustomPrompt="1"/>
          </p:nvPr>
        </p:nvSpPr>
        <p:spPr bwMode="gray">
          <a:xfrm>
            <a:off x="432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sp>
        <p:nvSpPr>
          <p:cNvPr id="27" name="テキスト プレースホルダー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204887" y="863999"/>
            <a:ext cx="5555113" cy="720000"/>
          </a:xfrm>
          <a:noFill/>
        </p:spPr>
        <p:txBody>
          <a:bodyPr wrap="none" lIns="0" tIns="72000" rIns="0" bIns="18000" anchor="ctr"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720000" indent="0">
              <a:buNone/>
              <a:defRPr b="1"/>
            </a:lvl3pPr>
            <a:lvl4pPr marL="1080000" indent="0">
              <a:buNone/>
              <a:defRPr b="1"/>
            </a:lvl4pPr>
            <a:lvl5pPr marL="1440000" indent="0">
              <a:buNone/>
              <a:defRPr b="1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ja-JP" altLang="en-US" dirty="0"/>
              <a:t>見出しテキスト</a:t>
            </a:r>
            <a:r>
              <a:rPr kumimoji="1" lang="en-US" altLang="ja-JP" dirty="0"/>
              <a:t> 18pt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 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</p:txBody>
      </p:sp>
      <p:sp>
        <p:nvSpPr>
          <p:cNvPr id="28" name="コンテンツ プレースホルダー 7"/>
          <p:cNvSpPr>
            <a:spLocks noGrp="1"/>
          </p:cNvSpPr>
          <p:nvPr>
            <p:ph sz="quarter" idx="32" hasCustomPrompt="1"/>
          </p:nvPr>
        </p:nvSpPr>
        <p:spPr bwMode="gray">
          <a:xfrm>
            <a:off x="6204000" y="1799998"/>
            <a:ext cx="5556000" cy="4284003"/>
          </a:xfrm>
          <a:noFill/>
          <a:ln>
            <a:noFill/>
          </a:ln>
        </p:spPr>
        <p:txBody>
          <a:bodyPr lIns="0" tIns="0" rIns="0" b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800"/>
            </a:lvl6pPr>
          </a:lstStyle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 6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8pt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 userDrawn="1"/>
        </p:nvCxnSpPr>
        <p:spPr bwMode="gray">
          <a:xfrm>
            <a:off x="0" y="63000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kumimoji="1" lang="ja-JP" altLang="en-US" dirty="0"/>
              <a:t>ページタイトル </a:t>
            </a:r>
            <a:r>
              <a:rPr kumimoji="1" lang="en-US" altLang="ja-JP" dirty="0"/>
              <a:t>22pt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297168"/>
            <a:ext cx="1280160" cy="560832"/>
          </a:xfrm>
          <a:prstGeom prst="rect">
            <a:avLst/>
          </a:prstGeom>
        </p:spPr>
      </p:pic>
      <p:sp>
        <p:nvSpPr>
          <p:cNvPr id="17" name="フッター プレースホルダー 2"/>
          <p:cNvSpPr txBox="1">
            <a:spLocks/>
          </p:cNvSpPr>
          <p:nvPr userDrawn="1"/>
        </p:nvSpPr>
        <p:spPr bwMode="gray">
          <a:xfrm>
            <a:off x="6096000" y="6300000"/>
            <a:ext cx="5538000" cy="55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ja-JP" dirty="0"/>
              <a:t>© 2021 KIOXIA Corporation. All Rights Reserved.</a:t>
            </a:r>
            <a:endParaRPr lang="ja-JP" altLang="en-US" dirty="0"/>
          </a:p>
        </p:txBody>
      </p:sp>
      <p:sp>
        <p:nvSpPr>
          <p:cNvPr id="21" name="スライド番号プレースホルダー 3"/>
          <p:cNvSpPr txBox="1">
            <a:spLocks/>
          </p:cNvSpPr>
          <p:nvPr userDrawn="1"/>
        </p:nvSpPr>
        <p:spPr bwMode="gray">
          <a:xfrm>
            <a:off x="11634000" y="6300000"/>
            <a:ext cx="558000" cy="558000"/>
          </a:xfrm>
          <a:prstGeom prst="rect">
            <a:avLst/>
          </a:prstGeom>
        </p:spPr>
        <p:txBody>
          <a:bodyPr vert="horz" lIns="90000" tIns="45720" rIns="9000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900D-4578-0544-9CBF-93D90F354B2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82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8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88.xml"/><Relationship Id="rId21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09.xml"/><Relationship Id="rId21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 bwMode="gray">
          <a:xfrm>
            <a:off x="432000" y="135299"/>
            <a:ext cx="11328000" cy="432000"/>
          </a:xfrm>
          <a:prstGeom prst="rect">
            <a:avLst/>
          </a:prstGeom>
        </p:spPr>
        <p:txBody>
          <a:bodyPr vert="horz" wrap="none" lIns="0" tIns="72000" rIns="0" bIns="0" rtlCol="0" anchor="t">
            <a:normAutofit/>
          </a:bodyPr>
          <a:lstStyle/>
          <a:p>
            <a:r>
              <a:rPr kumimoji="1" lang="ja-JP" altLang="en-US" dirty="0"/>
              <a:t>ページタイトル</a:t>
            </a:r>
            <a:r>
              <a:rPr kumimoji="1" lang="en-US" altLang="ja-JP" dirty="0"/>
              <a:t> 22pt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432000" y="864000"/>
            <a:ext cx="11328000" cy="52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grpSp>
        <p:nvGrpSpPr>
          <p:cNvPr id="21" name="図形グループ 20"/>
          <p:cNvGrpSpPr/>
          <p:nvPr userDrawn="1"/>
        </p:nvGrpSpPr>
        <p:grpSpPr bwMode="gray">
          <a:xfrm>
            <a:off x="-2430126" y="1"/>
            <a:ext cx="2160248" cy="5400000"/>
            <a:chOff x="-2430126" y="1"/>
            <a:chExt cx="2160248" cy="5400000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21E1859-E405-124F-AF79-A67A32778B95}"/>
                </a:ext>
              </a:extLst>
            </p:cNvPr>
            <p:cNvSpPr txBox="1"/>
            <p:nvPr userDrawn="1"/>
          </p:nvSpPr>
          <p:spPr bwMode="gray">
            <a:xfrm>
              <a:off x="-2429878" y="1"/>
              <a:ext cx="2160000" cy="720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カラーテーマ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en-US" altLang="ja-JP" sz="2000" b="1" dirty="0">
                  <a:solidFill>
                    <a:schemeClr val="tx1"/>
                  </a:solidFill>
                </a:rPr>
                <a:t>Light Blue</a:t>
              </a:r>
              <a:endParaRPr kumimoji="1" lang="en-US" altLang="ja-JP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4661331-9374-D041-A121-10EFE0AD4230}"/>
                </a:ext>
              </a:extLst>
            </p:cNvPr>
            <p:cNvSpPr txBox="1"/>
            <p:nvPr userDrawn="1"/>
          </p:nvSpPr>
          <p:spPr bwMode="gray">
            <a:xfrm>
              <a:off x="-2430002" y="720001"/>
              <a:ext cx="216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背景色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Light Blue</a:t>
              </a:r>
            </a:p>
            <a:p>
              <a:r>
                <a:rPr lang="en-US" altLang="ja-JP" sz="1600" b="1" dirty="0">
                  <a:solidFill>
                    <a:schemeClr val="tx1"/>
                  </a:solidFill>
                </a:rPr>
                <a:t>R 26 G </a:t>
              </a:r>
              <a:r>
                <a:rPr lang="mr-IN" altLang="ja-JP" sz="1600" b="1" dirty="0">
                  <a:solidFill>
                    <a:schemeClr val="tx1"/>
                  </a:solidFill>
                </a:rPr>
                <a:t>18</a:t>
              </a:r>
              <a:r>
                <a:rPr lang="en-US" altLang="ja-JP" sz="1600" b="1" dirty="0">
                  <a:solidFill>
                    <a:schemeClr val="tx1"/>
                  </a:solidFill>
                </a:rPr>
                <a:t>8 B </a:t>
              </a:r>
              <a:r>
                <a:rPr lang="mr-IN" altLang="ja-JP" sz="1600" b="1" dirty="0">
                  <a:solidFill>
                    <a:schemeClr val="tx1"/>
                  </a:solidFill>
                </a:rPr>
                <a:t>23</a:t>
              </a:r>
              <a:r>
                <a:rPr lang="en-US" altLang="ja-JP" sz="1600" b="1" dirty="0">
                  <a:solidFill>
                    <a:schemeClr val="tx1"/>
                  </a:solidFill>
                </a:rPr>
                <a:t>9</a:t>
              </a:r>
            </a:p>
            <a:p>
              <a:r>
                <a:rPr lang="en-US" altLang="ja-JP" sz="1600" b="1" dirty="0">
                  <a:solidFill>
                    <a:schemeClr val="tx1"/>
                  </a:solidFill>
                </a:rPr>
                <a:t>1ABCEF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テキストカラー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Black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is-I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 0 G 0 B 0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E3D10CBE-F5C0-A544-868A-F8C0ACAD6AA6}"/>
                </a:ext>
              </a:extLst>
            </p:cNvPr>
            <p:cNvSpPr/>
            <p:nvPr userDrawn="1"/>
          </p:nvSpPr>
          <p:spPr bwMode="gray">
            <a:xfrm>
              <a:off x="-2430126" y="4500001"/>
              <a:ext cx="2160000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サブカラー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it-IT" altLang="ja-JP" sz="1200" b="1" dirty="0" err="1">
                  <a:solidFill>
                    <a:schemeClr val="tx1"/>
                  </a:solidFill>
                </a:rPr>
                <a:t>R</a:t>
              </a:r>
              <a:r>
                <a:rPr kumimoji="1" lang="it-IT" altLang="ja-JP" sz="1200" b="1" dirty="0">
                  <a:solidFill>
                    <a:schemeClr val="tx1"/>
                  </a:solidFill>
                </a:rPr>
                <a:t> 192 G 192 B 192</a:t>
              </a:r>
            </a:p>
            <a:p>
              <a:pPr marL="0" indent="0">
                <a:buFontTx/>
                <a:buNone/>
              </a:pPr>
              <a:r>
                <a:rPr kumimoji="1" lang="it-IT" altLang="ja-JP" sz="1200" b="1" dirty="0">
                  <a:solidFill>
                    <a:schemeClr val="tx1"/>
                  </a:solidFill>
                </a:rPr>
                <a:t>C0C0C0</a:t>
              </a:r>
              <a:endParaRPr kumimoji="1" lang="mr-IN" altLang="ja-JP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BAC09B0-8FD9-2F48-83F3-0249A53CC359}"/>
                </a:ext>
              </a:extLst>
            </p:cNvPr>
            <p:cNvSpPr/>
            <p:nvPr userDrawn="1"/>
          </p:nvSpPr>
          <p:spPr bwMode="gray">
            <a:xfrm>
              <a:off x="-2430126" y="3600001"/>
              <a:ext cx="2160000" cy="90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b="1" dirty="0">
                  <a:solidFill>
                    <a:schemeClr val="bg1"/>
                  </a:solidFill>
                </a:rPr>
                <a:t>アクセントカラー</a:t>
              </a:r>
              <a:endParaRPr lang="en-US" altLang="ja-JP" sz="1200" b="1" dirty="0">
                <a:solidFill>
                  <a:schemeClr val="bg1"/>
                </a:solidFill>
              </a:endParaRPr>
            </a:p>
            <a:p>
              <a:r>
                <a:rPr lang="cs-CZ" altLang="ja-JP" sz="1200" b="1" dirty="0" err="1">
                  <a:solidFill>
                    <a:schemeClr val="bg1"/>
                  </a:solidFill>
                </a:rPr>
                <a:t>R</a:t>
              </a:r>
              <a:r>
                <a:rPr lang="cs-CZ" altLang="ja-JP" sz="1200" b="1" dirty="0">
                  <a:solidFill>
                    <a:schemeClr val="bg1"/>
                  </a:solidFill>
                </a:rPr>
                <a:t> 225 G 13 B 125</a:t>
              </a:r>
            </a:p>
            <a:p>
              <a:r>
                <a:rPr lang="cs-CZ" altLang="ja-JP" sz="1200" b="1" dirty="0">
                  <a:solidFill>
                    <a:schemeClr val="bg1"/>
                  </a:solidFill>
                </a:rPr>
                <a:t>E10D7D</a:t>
              </a:r>
            </a:p>
          </p:txBody>
        </p:sp>
      </p:grpSp>
      <p:grpSp>
        <p:nvGrpSpPr>
          <p:cNvPr id="26" name="図形グループ 25"/>
          <p:cNvGrpSpPr/>
          <p:nvPr userDrawn="1"/>
        </p:nvGrpSpPr>
        <p:grpSpPr bwMode="gray">
          <a:xfrm>
            <a:off x="12461878" y="73831"/>
            <a:ext cx="2160000" cy="5893470"/>
            <a:chOff x="9414258" y="73831"/>
            <a:chExt cx="2160000" cy="5893470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0291749-600C-6F44-B44A-30EE4F750BC2}"/>
                </a:ext>
              </a:extLst>
            </p:cNvPr>
            <p:cNvSpPr/>
            <p:nvPr userDrawn="1"/>
          </p:nvSpPr>
          <p:spPr bwMode="gray">
            <a:xfrm>
              <a:off x="9414258" y="2367301"/>
              <a:ext cx="2160000" cy="900000"/>
            </a:xfrm>
            <a:prstGeom prst="rect">
              <a:avLst/>
            </a:prstGeom>
            <a:solidFill>
              <a:srgbClr val="FD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Yellow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253 G 208 B 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FDD000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9BAC09B0-8FD9-2F48-83F3-0249A53CC359}"/>
                </a:ext>
              </a:extLst>
            </p:cNvPr>
            <p:cNvSpPr/>
            <p:nvPr userDrawn="1"/>
          </p:nvSpPr>
          <p:spPr bwMode="gray">
            <a:xfrm>
              <a:off x="9414258" y="1467301"/>
              <a:ext cx="2160000" cy="900000"/>
            </a:xfrm>
            <a:prstGeom prst="rect">
              <a:avLst/>
            </a:prstGeom>
            <a:solidFill>
              <a:srgbClr val="E10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k-SK" altLang="ja-JP" sz="1200" b="1" dirty="0" err="1"/>
                <a:t>Magenta</a:t>
              </a:r>
              <a:endParaRPr lang="sk-SK" altLang="ja-JP" sz="1200" b="1" dirty="0"/>
            </a:p>
            <a:p>
              <a:r>
                <a:rPr lang="is-IS" altLang="ja-JP" sz="1200" b="1" dirty="0"/>
                <a:t>R 225 G 13 B 125</a:t>
              </a:r>
              <a:endParaRPr lang="sk-SK" altLang="ja-JP" sz="1200" b="1" dirty="0"/>
            </a:p>
            <a:p>
              <a:r>
                <a:rPr lang="sk-SK" altLang="ja-JP" sz="1200" b="1" dirty="0"/>
                <a:t>E10D7D</a:t>
              </a:r>
              <a:endParaRPr lang="en-US" altLang="ja-JP" sz="1200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1570B1A-A7CC-0248-813B-F16299697CD3}"/>
                </a:ext>
              </a:extLst>
            </p:cNvPr>
            <p:cNvSpPr/>
            <p:nvPr userDrawn="1"/>
          </p:nvSpPr>
          <p:spPr bwMode="gray">
            <a:xfrm>
              <a:off x="9414258" y="567301"/>
              <a:ext cx="2160000" cy="900000"/>
            </a:xfrm>
            <a:prstGeom prst="rect">
              <a:avLst/>
            </a:prstGeom>
            <a:solidFill>
              <a:srgbClr val="1AB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Blue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26 G 188 B 239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1ABCEF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E0C46B0-3187-604A-8836-F173F09F871B}"/>
                </a:ext>
              </a:extLst>
            </p:cNvPr>
            <p:cNvSpPr/>
            <p:nvPr userDrawn="1"/>
          </p:nvSpPr>
          <p:spPr bwMode="gray">
            <a:xfrm>
              <a:off x="9414258" y="3267301"/>
              <a:ext cx="2160000" cy="9000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Gray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230 G 230 B 230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E6E6E6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326B3F25-041D-F946-89A6-A08D03EA045D}"/>
                </a:ext>
              </a:extLst>
            </p:cNvPr>
            <p:cNvSpPr/>
            <p:nvPr userDrawn="1"/>
          </p:nvSpPr>
          <p:spPr bwMode="gray">
            <a:xfrm>
              <a:off x="9414258" y="4167301"/>
              <a:ext cx="2160000" cy="900000"/>
            </a:xfrm>
            <a:prstGeom prst="rect">
              <a:avLst/>
            </a:prstGeom>
            <a:solidFill>
              <a:srgbClr val="95C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Green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149 G 198 B 42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95C62A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47977B7-6935-F14F-A5AC-850B73E6D657}"/>
                </a:ext>
              </a:extLst>
            </p:cNvPr>
            <p:cNvSpPr/>
            <p:nvPr userDrawn="1"/>
          </p:nvSpPr>
          <p:spPr bwMode="gray">
            <a:xfrm>
              <a:off x="9414258" y="5067301"/>
              <a:ext cx="2160000" cy="900000"/>
            </a:xfrm>
            <a:prstGeom prst="rect">
              <a:avLst/>
            </a:prstGeom>
            <a:solidFill>
              <a:srgbClr val="F296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Orange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242 G 150 B 20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F29614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403D7310-F881-034C-B7B2-1008805369CB}"/>
                </a:ext>
              </a:extLst>
            </p:cNvPr>
            <p:cNvSpPr/>
            <p:nvPr userDrawn="1"/>
          </p:nvSpPr>
          <p:spPr bwMode="gray">
            <a:xfrm>
              <a:off x="9414258" y="73831"/>
              <a:ext cx="2160000" cy="493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kumimoji="1" lang="ja-JP" altLang="en-US" sz="1200" b="1" dirty="0">
                  <a:solidFill>
                    <a:schemeClr val="tx1"/>
                  </a:solidFill>
                </a:rPr>
                <a:t>コミュニケーションカラー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542D789-A1C8-469F-B6ED-1C0F9E9C8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337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1" r:id="rId3"/>
    <p:sldLayoutId id="2147483712" r:id="rId4"/>
    <p:sldLayoutId id="2147483710" r:id="rId5"/>
    <p:sldLayoutId id="2147483713" r:id="rId6"/>
    <p:sldLayoutId id="2147483758" r:id="rId7"/>
    <p:sldLayoutId id="2147483775" r:id="rId8"/>
    <p:sldLayoutId id="2147483760" r:id="rId9"/>
    <p:sldLayoutId id="2147483941" r:id="rId10"/>
    <p:sldLayoutId id="2147483784" r:id="rId11"/>
    <p:sldLayoutId id="2147483783" r:id="rId12"/>
    <p:sldLayoutId id="2147483753" r:id="rId13"/>
    <p:sldLayoutId id="2147483782" r:id="rId14"/>
    <p:sldLayoutId id="2147483777" r:id="rId15"/>
    <p:sldLayoutId id="2147483756" r:id="rId16"/>
    <p:sldLayoutId id="2147483781" r:id="rId17"/>
    <p:sldLayoutId id="2147483757" r:id="rId18"/>
    <p:sldLayoutId id="2147483761" r:id="rId19"/>
    <p:sldLayoutId id="2147484108" r:id="rId20"/>
    <p:sldLayoutId id="2147483714" r:id="rId2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200" b="1" i="0" kern="120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 bwMode="gray">
          <a:xfrm>
            <a:off x="432000" y="135299"/>
            <a:ext cx="11328000" cy="432000"/>
          </a:xfrm>
          <a:prstGeom prst="rect">
            <a:avLst/>
          </a:prstGeom>
        </p:spPr>
        <p:txBody>
          <a:bodyPr vert="horz" wrap="none" lIns="0" tIns="72000" rIns="0" bIns="0" rtlCol="0" anchor="t">
            <a:normAutofit/>
          </a:bodyPr>
          <a:lstStyle/>
          <a:p>
            <a:r>
              <a:rPr kumimoji="1" lang="ja-JP" altLang="en-US" dirty="0"/>
              <a:t>ページタイトル</a:t>
            </a:r>
            <a:r>
              <a:rPr kumimoji="1" lang="en-US" altLang="ja-JP" dirty="0"/>
              <a:t> 22pt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432000" y="864000"/>
            <a:ext cx="11328000" cy="52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grpSp>
        <p:nvGrpSpPr>
          <p:cNvPr id="21" name="図形グループ 20"/>
          <p:cNvGrpSpPr/>
          <p:nvPr userDrawn="1"/>
        </p:nvGrpSpPr>
        <p:grpSpPr bwMode="ltGray">
          <a:xfrm>
            <a:off x="-2430126" y="1"/>
            <a:ext cx="2160248" cy="5400000"/>
            <a:chOff x="-2430126" y="1"/>
            <a:chExt cx="2160248" cy="5400000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21E1859-E405-124F-AF79-A67A32778B95}"/>
                </a:ext>
              </a:extLst>
            </p:cNvPr>
            <p:cNvSpPr txBox="1"/>
            <p:nvPr userDrawn="1"/>
          </p:nvSpPr>
          <p:spPr bwMode="ltGray">
            <a:xfrm>
              <a:off x="-2429878" y="1"/>
              <a:ext cx="2160000" cy="720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カラーテーマ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en-US" altLang="ja-JP" sz="2000" b="1" dirty="0">
                  <a:solidFill>
                    <a:schemeClr val="tx1"/>
                  </a:solidFill>
                </a:rPr>
                <a:t>Magenta</a:t>
              </a:r>
              <a:endParaRPr kumimoji="1" lang="en-US" altLang="ja-JP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4661331-9374-D041-A121-10EFE0AD4230}"/>
                </a:ext>
              </a:extLst>
            </p:cNvPr>
            <p:cNvSpPr txBox="1"/>
            <p:nvPr userDrawn="1"/>
          </p:nvSpPr>
          <p:spPr bwMode="ltGray">
            <a:xfrm>
              <a:off x="-2430002" y="720001"/>
              <a:ext cx="216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背景色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sk-SK" altLang="ja-JP" sz="1600" b="1" dirty="0" err="1">
                  <a:solidFill>
                    <a:schemeClr val="bg1"/>
                  </a:solidFill>
                </a:rPr>
                <a:t>Magenta</a:t>
              </a:r>
              <a:endParaRPr lang="sk-SK" altLang="ja-JP" sz="1600" b="1" dirty="0">
                <a:solidFill>
                  <a:schemeClr val="bg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s-IS" altLang="ja-JP" sz="1600" b="1" dirty="0">
                  <a:solidFill>
                    <a:schemeClr val="bg1"/>
                  </a:solidFill>
                </a:rPr>
                <a:t>R 225 G 13 B 125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s-IS" altLang="ja-JP" sz="1600" b="1" dirty="0">
                  <a:solidFill>
                    <a:schemeClr val="bg1"/>
                  </a:solidFill>
                </a:rPr>
                <a:t>E10D7D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テキストカラー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White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 255 G 255 B 255</a:t>
              </a:r>
              <a:endParaRPr kumimoji="1" lang="is-IS" altLang="ja-JP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E3D10CBE-F5C0-A544-868A-F8C0ACAD6AA6}"/>
                </a:ext>
              </a:extLst>
            </p:cNvPr>
            <p:cNvSpPr/>
            <p:nvPr userDrawn="1"/>
          </p:nvSpPr>
          <p:spPr bwMode="ltGray">
            <a:xfrm>
              <a:off x="-2430126" y="4500001"/>
              <a:ext cx="2160000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サブカラー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it-IT" altLang="ja-JP" sz="1200" b="1" dirty="0" err="1">
                  <a:solidFill>
                    <a:schemeClr val="tx1"/>
                  </a:solidFill>
                </a:rPr>
                <a:t>R</a:t>
              </a:r>
              <a:r>
                <a:rPr kumimoji="1" lang="it-IT" altLang="ja-JP" sz="1200" b="1" dirty="0">
                  <a:solidFill>
                    <a:schemeClr val="tx1"/>
                  </a:solidFill>
                </a:rPr>
                <a:t> 192 G 192 B 192</a:t>
              </a:r>
            </a:p>
            <a:p>
              <a:pPr marL="0" indent="0">
                <a:buFontTx/>
                <a:buNone/>
              </a:pPr>
              <a:r>
                <a:rPr kumimoji="1" lang="it-IT" altLang="ja-JP" sz="1200" b="1" dirty="0">
                  <a:solidFill>
                    <a:schemeClr val="tx1"/>
                  </a:solidFill>
                </a:rPr>
                <a:t>C0C0C0</a:t>
              </a:r>
              <a:endParaRPr kumimoji="1" lang="mr-IN" altLang="ja-JP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BAC09B0-8FD9-2F48-83F3-0249A53CC359}"/>
                </a:ext>
              </a:extLst>
            </p:cNvPr>
            <p:cNvSpPr/>
            <p:nvPr userDrawn="1"/>
          </p:nvSpPr>
          <p:spPr bwMode="ltGray">
            <a:xfrm>
              <a:off x="-2430126" y="3600001"/>
              <a:ext cx="2160000" cy="90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b="1" dirty="0">
                  <a:solidFill>
                    <a:schemeClr val="tx1"/>
                  </a:solidFill>
                </a:rPr>
                <a:t>アクセントカラー</a:t>
              </a:r>
              <a:endParaRPr lang="en-US" altLang="ja-JP" sz="1200" b="1" dirty="0">
                <a:solidFill>
                  <a:schemeClr val="tx1"/>
                </a:solidFill>
              </a:endParaRPr>
            </a:p>
            <a:p>
              <a:r>
                <a:rPr lang="pt-BR" altLang="ja-JP" sz="1200" b="1" dirty="0" err="1">
                  <a:solidFill>
                    <a:schemeClr val="tx1"/>
                  </a:solidFill>
                </a:rPr>
                <a:t>R</a:t>
              </a:r>
              <a:r>
                <a:rPr lang="pt-BR" altLang="ja-JP" sz="1200" b="1" dirty="0">
                  <a:solidFill>
                    <a:schemeClr val="tx1"/>
                  </a:solidFill>
                </a:rPr>
                <a:t> 26 </a:t>
              </a:r>
              <a:r>
                <a:rPr lang="pt-BR" altLang="ja-JP" sz="1200" b="1" dirty="0" err="1">
                  <a:solidFill>
                    <a:schemeClr val="tx1"/>
                  </a:solidFill>
                </a:rPr>
                <a:t>G</a:t>
              </a:r>
              <a:r>
                <a:rPr lang="pt-BR" altLang="ja-JP" sz="1200" b="1" dirty="0">
                  <a:solidFill>
                    <a:schemeClr val="tx1"/>
                  </a:solidFill>
                </a:rPr>
                <a:t> 188 </a:t>
              </a:r>
              <a:r>
                <a:rPr lang="pt-BR" altLang="ja-JP" sz="1200" b="1" dirty="0" err="1">
                  <a:solidFill>
                    <a:schemeClr val="tx1"/>
                  </a:solidFill>
                </a:rPr>
                <a:t>B</a:t>
              </a:r>
              <a:r>
                <a:rPr lang="pt-BR" altLang="ja-JP" sz="1200" b="1" dirty="0">
                  <a:solidFill>
                    <a:schemeClr val="tx1"/>
                  </a:solidFill>
                </a:rPr>
                <a:t> 239</a:t>
              </a:r>
            </a:p>
            <a:p>
              <a:r>
                <a:rPr lang="pt-BR" altLang="ja-JP" sz="1200" b="1" dirty="0">
                  <a:solidFill>
                    <a:schemeClr val="tx1"/>
                  </a:solidFill>
                </a:rPr>
                <a:t>1ABCEF</a:t>
              </a:r>
              <a:endParaRPr lang="cs-CZ" altLang="ja-JP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図形グループ 30"/>
          <p:cNvGrpSpPr/>
          <p:nvPr userDrawn="1"/>
        </p:nvGrpSpPr>
        <p:grpSpPr bwMode="ltGray">
          <a:xfrm>
            <a:off x="12461878" y="73831"/>
            <a:ext cx="2160000" cy="5893470"/>
            <a:chOff x="9414258" y="73831"/>
            <a:chExt cx="2160000" cy="589347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20291749-600C-6F44-B44A-30EE4F750BC2}"/>
                </a:ext>
              </a:extLst>
            </p:cNvPr>
            <p:cNvSpPr/>
            <p:nvPr userDrawn="1"/>
          </p:nvSpPr>
          <p:spPr bwMode="ltGray">
            <a:xfrm>
              <a:off x="9414258" y="2367301"/>
              <a:ext cx="2160000" cy="900000"/>
            </a:xfrm>
            <a:prstGeom prst="rect">
              <a:avLst/>
            </a:prstGeom>
            <a:solidFill>
              <a:srgbClr val="FD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Yellow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253 G 208 B 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FDD000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9BAC09B0-8FD9-2F48-83F3-0249A53CC359}"/>
                </a:ext>
              </a:extLst>
            </p:cNvPr>
            <p:cNvSpPr/>
            <p:nvPr userDrawn="1"/>
          </p:nvSpPr>
          <p:spPr bwMode="ltGray">
            <a:xfrm>
              <a:off x="9414258" y="1467301"/>
              <a:ext cx="2160000" cy="900000"/>
            </a:xfrm>
            <a:prstGeom prst="rect">
              <a:avLst/>
            </a:prstGeom>
            <a:solidFill>
              <a:srgbClr val="E10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k-SK" altLang="ja-JP" sz="1200" b="1" dirty="0" err="1"/>
                <a:t>Magenta</a:t>
              </a:r>
              <a:endParaRPr lang="sk-SK" altLang="ja-JP" sz="1200" b="1" dirty="0"/>
            </a:p>
            <a:p>
              <a:r>
                <a:rPr lang="is-IS" altLang="ja-JP" sz="1200" b="1" dirty="0"/>
                <a:t>R 225 G 13 B 125</a:t>
              </a:r>
              <a:endParaRPr lang="sk-SK" altLang="ja-JP" sz="1200" b="1" dirty="0"/>
            </a:p>
            <a:p>
              <a:r>
                <a:rPr lang="sk-SK" altLang="ja-JP" sz="1200" b="1" dirty="0"/>
                <a:t>E10D7D</a:t>
              </a:r>
              <a:endParaRPr lang="en-US" altLang="ja-JP" sz="1200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1570B1A-A7CC-0248-813B-F16299697CD3}"/>
                </a:ext>
              </a:extLst>
            </p:cNvPr>
            <p:cNvSpPr/>
            <p:nvPr userDrawn="1"/>
          </p:nvSpPr>
          <p:spPr bwMode="ltGray">
            <a:xfrm>
              <a:off x="9414258" y="567301"/>
              <a:ext cx="2160000" cy="900000"/>
            </a:xfrm>
            <a:prstGeom prst="rect">
              <a:avLst/>
            </a:prstGeom>
            <a:solidFill>
              <a:srgbClr val="1AB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Blue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26 G 188 B 239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1ABCEF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CE0C46B0-3187-604A-8836-F173F09F871B}"/>
                </a:ext>
              </a:extLst>
            </p:cNvPr>
            <p:cNvSpPr/>
            <p:nvPr userDrawn="1"/>
          </p:nvSpPr>
          <p:spPr bwMode="ltGray">
            <a:xfrm>
              <a:off x="9414258" y="3267301"/>
              <a:ext cx="2160000" cy="9000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Gray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230 G 230 B 230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E6E6E6</a:t>
              </a: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326B3F25-041D-F946-89A6-A08D03EA045D}"/>
                </a:ext>
              </a:extLst>
            </p:cNvPr>
            <p:cNvSpPr/>
            <p:nvPr userDrawn="1"/>
          </p:nvSpPr>
          <p:spPr bwMode="ltGray">
            <a:xfrm>
              <a:off x="9414258" y="4167301"/>
              <a:ext cx="2160000" cy="900000"/>
            </a:xfrm>
            <a:prstGeom prst="rect">
              <a:avLst/>
            </a:prstGeom>
            <a:solidFill>
              <a:srgbClr val="95C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Green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149 G 198 B 42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95C62A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B47977B7-6935-F14F-A5AC-850B73E6D657}"/>
                </a:ext>
              </a:extLst>
            </p:cNvPr>
            <p:cNvSpPr/>
            <p:nvPr userDrawn="1"/>
          </p:nvSpPr>
          <p:spPr bwMode="ltGray">
            <a:xfrm>
              <a:off x="9414258" y="5067301"/>
              <a:ext cx="2160000" cy="900000"/>
            </a:xfrm>
            <a:prstGeom prst="rect">
              <a:avLst/>
            </a:prstGeom>
            <a:solidFill>
              <a:srgbClr val="F296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Orange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242 G 150 B 20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F29614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403D7310-F881-034C-B7B2-1008805369CB}"/>
                </a:ext>
              </a:extLst>
            </p:cNvPr>
            <p:cNvSpPr/>
            <p:nvPr userDrawn="1"/>
          </p:nvSpPr>
          <p:spPr bwMode="ltGray">
            <a:xfrm>
              <a:off x="9414258" y="73831"/>
              <a:ext cx="2160000" cy="493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kumimoji="1" lang="ja-JP" altLang="en-US" sz="1200" b="1" dirty="0">
                  <a:solidFill>
                    <a:schemeClr val="tx1"/>
                  </a:solidFill>
                </a:rPr>
                <a:t>コミュニケーションカラー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926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  <p:sldLayoutId id="2147484049" r:id="rId18"/>
    <p:sldLayoutId id="2147484050" r:id="rId19"/>
    <p:sldLayoutId id="2147484109" r:id="rId20"/>
    <p:sldLayoutId id="2147484051" r:id="rId2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200" b="1" i="0" kern="120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 bwMode="gray">
          <a:xfrm>
            <a:off x="432000" y="135299"/>
            <a:ext cx="11328000" cy="432000"/>
          </a:xfrm>
          <a:prstGeom prst="rect">
            <a:avLst/>
          </a:prstGeom>
        </p:spPr>
        <p:txBody>
          <a:bodyPr vert="horz" wrap="none" lIns="0" tIns="72000" rIns="0" bIns="0" rtlCol="0" anchor="t">
            <a:normAutofit/>
          </a:bodyPr>
          <a:lstStyle/>
          <a:p>
            <a:r>
              <a:rPr kumimoji="1" lang="ja-JP" altLang="en-US" dirty="0"/>
              <a:t>ページタイトル</a:t>
            </a:r>
            <a:r>
              <a:rPr kumimoji="1" lang="en-US" altLang="ja-JP" dirty="0"/>
              <a:t> 22pt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432000" y="864000"/>
            <a:ext cx="11328000" cy="52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grpSp>
        <p:nvGrpSpPr>
          <p:cNvPr id="27" name="図形グループ 26"/>
          <p:cNvGrpSpPr/>
          <p:nvPr userDrawn="1"/>
        </p:nvGrpSpPr>
        <p:grpSpPr bwMode="gray">
          <a:xfrm>
            <a:off x="-2430126" y="1"/>
            <a:ext cx="2160248" cy="5400000"/>
            <a:chOff x="-2430126" y="1"/>
            <a:chExt cx="2160248" cy="5400000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21E1859-E405-124F-AF79-A67A32778B95}"/>
                </a:ext>
              </a:extLst>
            </p:cNvPr>
            <p:cNvSpPr txBox="1"/>
            <p:nvPr userDrawn="1"/>
          </p:nvSpPr>
          <p:spPr bwMode="gray">
            <a:xfrm>
              <a:off x="-2429878" y="1"/>
              <a:ext cx="2160000" cy="720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カラーテーマ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en-US" altLang="ja-JP" sz="2000" b="1" dirty="0">
                  <a:solidFill>
                    <a:schemeClr val="tx1"/>
                  </a:solidFill>
                </a:rPr>
                <a:t>Yellow</a:t>
              </a:r>
              <a:endParaRPr kumimoji="1" lang="en-US" altLang="ja-JP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84661331-9374-D041-A121-10EFE0AD4230}"/>
                </a:ext>
              </a:extLst>
            </p:cNvPr>
            <p:cNvSpPr txBox="1"/>
            <p:nvPr userDrawn="1"/>
          </p:nvSpPr>
          <p:spPr bwMode="gray">
            <a:xfrm>
              <a:off x="-2430002" y="720001"/>
              <a:ext cx="216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背景色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Yellow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R 253 G 208 B 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FDD000</a:t>
              </a:r>
              <a:endPara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テキストカラー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Black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is-I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 0 G 0 B 0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3D10CBE-F5C0-A544-868A-F8C0ACAD6AA6}"/>
                </a:ext>
              </a:extLst>
            </p:cNvPr>
            <p:cNvSpPr/>
            <p:nvPr userDrawn="1"/>
          </p:nvSpPr>
          <p:spPr bwMode="gray">
            <a:xfrm>
              <a:off x="-2430126" y="4500001"/>
              <a:ext cx="2160000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サブカラー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it-IT" altLang="ja-JP" sz="1200" b="1" dirty="0" err="1">
                  <a:solidFill>
                    <a:schemeClr val="tx1"/>
                  </a:solidFill>
                </a:rPr>
                <a:t>R</a:t>
              </a:r>
              <a:r>
                <a:rPr kumimoji="1" lang="it-IT" altLang="ja-JP" sz="1200" b="1" dirty="0">
                  <a:solidFill>
                    <a:schemeClr val="tx1"/>
                  </a:solidFill>
                </a:rPr>
                <a:t> 192 G 192 B 192</a:t>
              </a:r>
            </a:p>
            <a:p>
              <a:pPr marL="0" indent="0">
                <a:buFontTx/>
                <a:buNone/>
              </a:pPr>
              <a:r>
                <a:rPr kumimoji="1" lang="it-IT" altLang="ja-JP" sz="1200" b="1" dirty="0">
                  <a:solidFill>
                    <a:schemeClr val="tx1"/>
                  </a:solidFill>
                </a:rPr>
                <a:t>C0C0C0</a:t>
              </a:r>
              <a:endParaRPr kumimoji="1" lang="mr-IN" altLang="ja-JP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BAC09B0-8FD9-2F48-83F3-0249A53CC359}"/>
                </a:ext>
              </a:extLst>
            </p:cNvPr>
            <p:cNvSpPr/>
            <p:nvPr userDrawn="1"/>
          </p:nvSpPr>
          <p:spPr bwMode="gray">
            <a:xfrm>
              <a:off x="-2430126" y="3600001"/>
              <a:ext cx="2160000" cy="90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b="1" dirty="0">
                  <a:solidFill>
                    <a:schemeClr val="tx1"/>
                  </a:solidFill>
                </a:rPr>
                <a:t>アクセントカラー</a:t>
              </a:r>
              <a:endParaRPr lang="en-US" altLang="ja-JP" sz="1200" b="1" dirty="0">
                <a:solidFill>
                  <a:schemeClr val="tx1"/>
                </a:solidFill>
              </a:endParaRPr>
            </a:p>
            <a:p>
              <a:r>
                <a:rPr lang="pt-BR" altLang="ja-JP" sz="1200" b="1" dirty="0" err="1">
                  <a:solidFill>
                    <a:schemeClr val="tx1"/>
                  </a:solidFill>
                </a:rPr>
                <a:t>R</a:t>
              </a:r>
              <a:r>
                <a:rPr lang="pt-BR" altLang="ja-JP" sz="1200" b="1" dirty="0">
                  <a:solidFill>
                    <a:schemeClr val="tx1"/>
                  </a:solidFill>
                </a:rPr>
                <a:t> 26 </a:t>
              </a:r>
              <a:r>
                <a:rPr lang="pt-BR" altLang="ja-JP" sz="1200" b="1" dirty="0" err="1">
                  <a:solidFill>
                    <a:schemeClr val="tx1"/>
                  </a:solidFill>
                </a:rPr>
                <a:t>G</a:t>
              </a:r>
              <a:r>
                <a:rPr lang="pt-BR" altLang="ja-JP" sz="1200" b="1" dirty="0">
                  <a:solidFill>
                    <a:schemeClr val="tx1"/>
                  </a:solidFill>
                </a:rPr>
                <a:t> 188 </a:t>
              </a:r>
              <a:r>
                <a:rPr lang="pt-BR" altLang="ja-JP" sz="1200" b="1" dirty="0" err="1">
                  <a:solidFill>
                    <a:schemeClr val="tx1"/>
                  </a:solidFill>
                </a:rPr>
                <a:t>B</a:t>
              </a:r>
              <a:r>
                <a:rPr lang="pt-BR" altLang="ja-JP" sz="1200" b="1" dirty="0">
                  <a:solidFill>
                    <a:schemeClr val="tx1"/>
                  </a:solidFill>
                </a:rPr>
                <a:t> 239</a:t>
              </a:r>
            </a:p>
            <a:p>
              <a:r>
                <a:rPr lang="pt-BR" altLang="ja-JP" sz="1200" b="1" dirty="0">
                  <a:solidFill>
                    <a:schemeClr val="tx1"/>
                  </a:solidFill>
                </a:rPr>
                <a:t>1ABCEF</a:t>
              </a:r>
              <a:endParaRPr lang="cs-CZ" altLang="ja-JP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図形グループ 31"/>
          <p:cNvGrpSpPr/>
          <p:nvPr userDrawn="1"/>
        </p:nvGrpSpPr>
        <p:grpSpPr bwMode="gray">
          <a:xfrm>
            <a:off x="12461878" y="73831"/>
            <a:ext cx="2160000" cy="5893470"/>
            <a:chOff x="9414258" y="73831"/>
            <a:chExt cx="2160000" cy="589347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20291749-600C-6F44-B44A-30EE4F750BC2}"/>
                </a:ext>
              </a:extLst>
            </p:cNvPr>
            <p:cNvSpPr/>
            <p:nvPr userDrawn="1"/>
          </p:nvSpPr>
          <p:spPr bwMode="gray">
            <a:xfrm>
              <a:off x="9414258" y="2367301"/>
              <a:ext cx="2160000" cy="900000"/>
            </a:xfrm>
            <a:prstGeom prst="rect">
              <a:avLst/>
            </a:prstGeom>
            <a:solidFill>
              <a:srgbClr val="FD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Yellow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253 G 208 B 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FDD000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9BAC09B0-8FD9-2F48-83F3-0249A53CC359}"/>
                </a:ext>
              </a:extLst>
            </p:cNvPr>
            <p:cNvSpPr/>
            <p:nvPr userDrawn="1"/>
          </p:nvSpPr>
          <p:spPr bwMode="gray">
            <a:xfrm>
              <a:off x="9414258" y="1467301"/>
              <a:ext cx="2160000" cy="900000"/>
            </a:xfrm>
            <a:prstGeom prst="rect">
              <a:avLst/>
            </a:prstGeom>
            <a:solidFill>
              <a:srgbClr val="E10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k-SK" altLang="ja-JP" sz="1200" b="1" dirty="0" err="1"/>
                <a:t>Magenta</a:t>
              </a:r>
              <a:endParaRPr lang="sk-SK" altLang="ja-JP" sz="1200" b="1" dirty="0"/>
            </a:p>
            <a:p>
              <a:r>
                <a:rPr lang="is-IS" altLang="ja-JP" sz="1200" b="1" dirty="0"/>
                <a:t>R 225 G 13 B 125</a:t>
              </a:r>
              <a:endParaRPr lang="sk-SK" altLang="ja-JP" sz="1200" b="1" dirty="0"/>
            </a:p>
            <a:p>
              <a:r>
                <a:rPr lang="sk-SK" altLang="ja-JP" sz="1200" b="1" dirty="0"/>
                <a:t>E10D7D</a:t>
              </a:r>
              <a:endParaRPr lang="en-US" altLang="ja-JP" sz="12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B1570B1A-A7CC-0248-813B-F16299697CD3}"/>
                </a:ext>
              </a:extLst>
            </p:cNvPr>
            <p:cNvSpPr/>
            <p:nvPr userDrawn="1"/>
          </p:nvSpPr>
          <p:spPr bwMode="gray">
            <a:xfrm>
              <a:off x="9414258" y="567301"/>
              <a:ext cx="2160000" cy="900000"/>
            </a:xfrm>
            <a:prstGeom prst="rect">
              <a:avLst/>
            </a:prstGeom>
            <a:solidFill>
              <a:srgbClr val="1AB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Blue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26 G 188 B 239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1ABCEF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E0C46B0-3187-604A-8836-F173F09F871B}"/>
                </a:ext>
              </a:extLst>
            </p:cNvPr>
            <p:cNvSpPr/>
            <p:nvPr userDrawn="1"/>
          </p:nvSpPr>
          <p:spPr bwMode="gray">
            <a:xfrm>
              <a:off x="9414258" y="3267301"/>
              <a:ext cx="2160000" cy="9000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Gray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230 G 230 B 230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E6E6E6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326B3F25-041D-F946-89A6-A08D03EA045D}"/>
                </a:ext>
              </a:extLst>
            </p:cNvPr>
            <p:cNvSpPr/>
            <p:nvPr userDrawn="1"/>
          </p:nvSpPr>
          <p:spPr bwMode="gray">
            <a:xfrm>
              <a:off x="9414258" y="4167301"/>
              <a:ext cx="2160000" cy="900000"/>
            </a:xfrm>
            <a:prstGeom prst="rect">
              <a:avLst/>
            </a:prstGeom>
            <a:solidFill>
              <a:srgbClr val="95C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Green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149 G 198 B 42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95C62A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47977B7-6935-F14F-A5AC-850B73E6D657}"/>
                </a:ext>
              </a:extLst>
            </p:cNvPr>
            <p:cNvSpPr/>
            <p:nvPr userDrawn="1"/>
          </p:nvSpPr>
          <p:spPr bwMode="gray">
            <a:xfrm>
              <a:off x="9414258" y="5067301"/>
              <a:ext cx="2160000" cy="900000"/>
            </a:xfrm>
            <a:prstGeom prst="rect">
              <a:avLst/>
            </a:prstGeom>
            <a:solidFill>
              <a:srgbClr val="F296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Orange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242 G 150 B 20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F29614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403D7310-F881-034C-B7B2-1008805369CB}"/>
                </a:ext>
              </a:extLst>
            </p:cNvPr>
            <p:cNvSpPr/>
            <p:nvPr userDrawn="1"/>
          </p:nvSpPr>
          <p:spPr bwMode="gray">
            <a:xfrm>
              <a:off x="9414258" y="73831"/>
              <a:ext cx="2160000" cy="493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kumimoji="1" lang="ja-JP" altLang="en-US" sz="1200" b="1" dirty="0">
                  <a:solidFill>
                    <a:schemeClr val="tx1"/>
                  </a:solidFill>
                </a:rPr>
                <a:t>コミュニケーションカラー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6395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  <p:sldLayoutId id="2147484060" r:id="rId15"/>
    <p:sldLayoutId id="2147484061" r:id="rId16"/>
    <p:sldLayoutId id="2147484062" r:id="rId17"/>
    <p:sldLayoutId id="2147484063" r:id="rId18"/>
    <p:sldLayoutId id="2147484064" r:id="rId19"/>
    <p:sldLayoutId id="2147484110" r:id="rId20"/>
    <p:sldLayoutId id="2147484065" r:id="rId2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200" b="1" i="0" kern="120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 bwMode="gray">
          <a:xfrm>
            <a:off x="432000" y="135299"/>
            <a:ext cx="11328000" cy="432000"/>
          </a:xfrm>
          <a:prstGeom prst="rect">
            <a:avLst/>
          </a:prstGeom>
        </p:spPr>
        <p:txBody>
          <a:bodyPr vert="horz" wrap="none" lIns="0" tIns="72000" rIns="0" bIns="0" rtlCol="0" anchor="t">
            <a:normAutofit/>
          </a:bodyPr>
          <a:lstStyle/>
          <a:p>
            <a:r>
              <a:rPr kumimoji="1" lang="ja-JP" altLang="en-US" dirty="0"/>
              <a:t>ページタイトル</a:t>
            </a:r>
            <a:r>
              <a:rPr kumimoji="1" lang="en-US" altLang="ja-JP" dirty="0"/>
              <a:t> 22pt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432000" y="864000"/>
            <a:ext cx="11328000" cy="52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grpSp>
        <p:nvGrpSpPr>
          <p:cNvPr id="28" name="図形グループ 27"/>
          <p:cNvGrpSpPr/>
          <p:nvPr userDrawn="1"/>
        </p:nvGrpSpPr>
        <p:grpSpPr bwMode="gray">
          <a:xfrm>
            <a:off x="-2430126" y="1"/>
            <a:ext cx="2160248" cy="5400000"/>
            <a:chOff x="-2430126" y="1"/>
            <a:chExt cx="2160248" cy="5400000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721E1859-E405-124F-AF79-A67A32778B95}"/>
                </a:ext>
              </a:extLst>
            </p:cNvPr>
            <p:cNvSpPr txBox="1"/>
            <p:nvPr userDrawn="1"/>
          </p:nvSpPr>
          <p:spPr bwMode="gray">
            <a:xfrm>
              <a:off x="-2429878" y="1"/>
              <a:ext cx="2160000" cy="720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カラーテーマ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en-US" altLang="ja-JP" sz="2000" b="1" dirty="0">
                  <a:solidFill>
                    <a:schemeClr val="tx1"/>
                  </a:solidFill>
                </a:rPr>
                <a:t>Light Gray</a:t>
              </a:r>
              <a:endParaRPr kumimoji="1" lang="en-US" altLang="ja-JP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84661331-9374-D041-A121-10EFE0AD4230}"/>
                </a:ext>
              </a:extLst>
            </p:cNvPr>
            <p:cNvSpPr txBox="1"/>
            <p:nvPr userDrawn="1"/>
          </p:nvSpPr>
          <p:spPr bwMode="gray">
            <a:xfrm>
              <a:off x="-2430002" y="720001"/>
              <a:ext cx="2160000" cy="288000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背景色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Light Gray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R 230 G 230 B 230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E6E6E6</a:t>
              </a:r>
              <a:endPara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※</a:t>
              </a:r>
              <a:r>
                <a:rPr kumimoji="1" lang="ja-JP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背景色を設定する場合は上記の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「ライトグレー」を使用してください</a:t>
              </a:r>
              <a:endPara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テキストカラー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Black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is-I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 0 G 0 B 0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3D10CBE-F5C0-A544-868A-F8C0ACAD6AA6}"/>
                </a:ext>
              </a:extLst>
            </p:cNvPr>
            <p:cNvSpPr/>
            <p:nvPr userDrawn="1"/>
          </p:nvSpPr>
          <p:spPr bwMode="gray">
            <a:xfrm>
              <a:off x="-2430126" y="4500001"/>
              <a:ext cx="2160000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サブカラー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pt-BR" altLang="ja-JP" sz="1200" b="1" dirty="0" err="1">
                  <a:solidFill>
                    <a:schemeClr val="tx1"/>
                  </a:solidFill>
                </a:rPr>
                <a:t>R</a:t>
              </a:r>
              <a:r>
                <a:rPr kumimoji="1" lang="pt-BR" altLang="ja-JP" sz="1200" b="1" dirty="0">
                  <a:solidFill>
                    <a:schemeClr val="tx1"/>
                  </a:solidFill>
                </a:rPr>
                <a:t> 26 </a:t>
              </a:r>
              <a:r>
                <a:rPr kumimoji="1" lang="pt-BR" altLang="ja-JP" sz="1200" b="1" dirty="0" err="1">
                  <a:solidFill>
                    <a:schemeClr val="tx1"/>
                  </a:solidFill>
                </a:rPr>
                <a:t>G</a:t>
              </a:r>
              <a:r>
                <a:rPr kumimoji="1" lang="pt-BR" altLang="ja-JP" sz="1200" b="1" dirty="0">
                  <a:solidFill>
                    <a:schemeClr val="tx1"/>
                  </a:solidFill>
                </a:rPr>
                <a:t> 188 </a:t>
              </a:r>
              <a:r>
                <a:rPr kumimoji="1" lang="pt-BR" altLang="ja-JP" sz="1200" b="1" dirty="0" err="1">
                  <a:solidFill>
                    <a:schemeClr val="tx1"/>
                  </a:solidFill>
                </a:rPr>
                <a:t>B</a:t>
              </a:r>
              <a:r>
                <a:rPr kumimoji="1" lang="pt-BR" altLang="ja-JP" sz="1200" b="1" dirty="0">
                  <a:solidFill>
                    <a:schemeClr val="tx1"/>
                  </a:solidFill>
                </a:rPr>
                <a:t> 239</a:t>
              </a:r>
            </a:p>
            <a:p>
              <a:pPr marL="0" indent="0">
                <a:buFontTx/>
                <a:buNone/>
              </a:pPr>
              <a:r>
                <a:rPr kumimoji="1" lang="pt-BR" altLang="ja-JP" sz="1200" b="1" dirty="0">
                  <a:solidFill>
                    <a:schemeClr val="tx1"/>
                  </a:solidFill>
                </a:rPr>
                <a:t>1ABCEF</a:t>
              </a:r>
              <a:endParaRPr kumimoji="1" lang="mr-IN" altLang="ja-JP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9BAC09B0-8FD9-2F48-83F3-0249A53CC359}"/>
                </a:ext>
              </a:extLst>
            </p:cNvPr>
            <p:cNvSpPr/>
            <p:nvPr userDrawn="1"/>
          </p:nvSpPr>
          <p:spPr bwMode="gray">
            <a:xfrm>
              <a:off x="-2430126" y="3600001"/>
              <a:ext cx="2160000" cy="90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b="1" dirty="0">
                  <a:solidFill>
                    <a:schemeClr val="bg1"/>
                  </a:solidFill>
                </a:rPr>
                <a:t>アクセントカラー</a:t>
              </a:r>
              <a:endParaRPr lang="en-US" altLang="ja-JP" sz="1200" b="1" dirty="0">
                <a:solidFill>
                  <a:schemeClr val="bg1"/>
                </a:solidFill>
              </a:endParaRPr>
            </a:p>
            <a:p>
              <a:r>
                <a:rPr lang="is-IS" altLang="ja-JP" sz="1200" b="1" dirty="0">
                  <a:solidFill>
                    <a:schemeClr val="bg1"/>
                  </a:solidFill>
                </a:rPr>
                <a:t>R 225 G 13 B 125</a:t>
              </a:r>
            </a:p>
            <a:p>
              <a:r>
                <a:rPr lang="is-IS" altLang="ja-JP" sz="1200" b="1" dirty="0">
                  <a:solidFill>
                    <a:schemeClr val="bg1"/>
                  </a:solidFill>
                </a:rPr>
                <a:t>E10D7D</a:t>
              </a:r>
              <a:endParaRPr lang="cs-CZ" altLang="ja-JP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図形グループ 32"/>
          <p:cNvGrpSpPr/>
          <p:nvPr userDrawn="1"/>
        </p:nvGrpSpPr>
        <p:grpSpPr bwMode="gray">
          <a:xfrm>
            <a:off x="12461878" y="73831"/>
            <a:ext cx="2160000" cy="5893470"/>
            <a:chOff x="9414258" y="73831"/>
            <a:chExt cx="2160000" cy="5893470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20291749-600C-6F44-B44A-30EE4F750BC2}"/>
                </a:ext>
              </a:extLst>
            </p:cNvPr>
            <p:cNvSpPr/>
            <p:nvPr userDrawn="1"/>
          </p:nvSpPr>
          <p:spPr bwMode="gray">
            <a:xfrm>
              <a:off x="9414258" y="2367301"/>
              <a:ext cx="2160000" cy="900000"/>
            </a:xfrm>
            <a:prstGeom prst="rect">
              <a:avLst/>
            </a:prstGeom>
            <a:solidFill>
              <a:srgbClr val="FD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Yellow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253 G 208 B 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FDD000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9BAC09B0-8FD9-2F48-83F3-0249A53CC359}"/>
                </a:ext>
              </a:extLst>
            </p:cNvPr>
            <p:cNvSpPr/>
            <p:nvPr userDrawn="1"/>
          </p:nvSpPr>
          <p:spPr bwMode="gray">
            <a:xfrm>
              <a:off x="9414258" y="1467301"/>
              <a:ext cx="2160000" cy="900000"/>
            </a:xfrm>
            <a:prstGeom prst="rect">
              <a:avLst/>
            </a:prstGeom>
            <a:solidFill>
              <a:srgbClr val="E10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k-SK" altLang="ja-JP" sz="1200" b="1" dirty="0" err="1"/>
                <a:t>Magenta</a:t>
              </a:r>
              <a:endParaRPr lang="sk-SK" altLang="ja-JP" sz="1200" b="1" dirty="0"/>
            </a:p>
            <a:p>
              <a:r>
                <a:rPr lang="is-IS" altLang="ja-JP" sz="1200" b="1" dirty="0"/>
                <a:t>R 225 G 13 B 125</a:t>
              </a:r>
              <a:endParaRPr lang="sk-SK" altLang="ja-JP" sz="1200" b="1" dirty="0"/>
            </a:p>
            <a:p>
              <a:r>
                <a:rPr lang="sk-SK" altLang="ja-JP" sz="1200" b="1" dirty="0"/>
                <a:t>E10D7D</a:t>
              </a:r>
              <a:endParaRPr lang="en-US" altLang="ja-JP" sz="1200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1570B1A-A7CC-0248-813B-F16299697CD3}"/>
                </a:ext>
              </a:extLst>
            </p:cNvPr>
            <p:cNvSpPr/>
            <p:nvPr userDrawn="1"/>
          </p:nvSpPr>
          <p:spPr bwMode="gray">
            <a:xfrm>
              <a:off x="9414258" y="567301"/>
              <a:ext cx="2160000" cy="900000"/>
            </a:xfrm>
            <a:prstGeom prst="rect">
              <a:avLst/>
            </a:prstGeom>
            <a:solidFill>
              <a:srgbClr val="1AB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Blue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26 G 188 B 239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1ABCEF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E0C46B0-3187-604A-8836-F173F09F871B}"/>
                </a:ext>
              </a:extLst>
            </p:cNvPr>
            <p:cNvSpPr/>
            <p:nvPr userDrawn="1"/>
          </p:nvSpPr>
          <p:spPr bwMode="gray">
            <a:xfrm>
              <a:off x="9414258" y="3267301"/>
              <a:ext cx="2160000" cy="9000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Gray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230 G 230 B 230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E6E6E6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326B3F25-041D-F946-89A6-A08D03EA045D}"/>
                </a:ext>
              </a:extLst>
            </p:cNvPr>
            <p:cNvSpPr/>
            <p:nvPr userDrawn="1"/>
          </p:nvSpPr>
          <p:spPr bwMode="gray">
            <a:xfrm>
              <a:off x="9414258" y="4167301"/>
              <a:ext cx="2160000" cy="900000"/>
            </a:xfrm>
            <a:prstGeom prst="rect">
              <a:avLst/>
            </a:prstGeom>
            <a:solidFill>
              <a:srgbClr val="95C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Green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149 G 198 B 42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95C62A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B47977B7-6935-F14F-A5AC-850B73E6D657}"/>
                </a:ext>
              </a:extLst>
            </p:cNvPr>
            <p:cNvSpPr/>
            <p:nvPr userDrawn="1"/>
          </p:nvSpPr>
          <p:spPr bwMode="gray">
            <a:xfrm>
              <a:off x="9414258" y="5067301"/>
              <a:ext cx="2160000" cy="900000"/>
            </a:xfrm>
            <a:prstGeom prst="rect">
              <a:avLst/>
            </a:prstGeom>
            <a:solidFill>
              <a:srgbClr val="F296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Orange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242 G 150 B 20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F29614</a:t>
              </a: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403D7310-F881-034C-B7B2-1008805369CB}"/>
                </a:ext>
              </a:extLst>
            </p:cNvPr>
            <p:cNvSpPr/>
            <p:nvPr userDrawn="1"/>
          </p:nvSpPr>
          <p:spPr bwMode="gray">
            <a:xfrm>
              <a:off x="9414258" y="73831"/>
              <a:ext cx="2160000" cy="493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kumimoji="1" lang="ja-JP" altLang="en-US" sz="1200" b="1" dirty="0">
                  <a:solidFill>
                    <a:schemeClr val="tx1"/>
                  </a:solidFill>
                </a:rPr>
                <a:t>コミュニケーションカラー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9023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  <p:sldLayoutId id="2147484073" r:id="rId14"/>
    <p:sldLayoutId id="2147484074" r:id="rId15"/>
    <p:sldLayoutId id="2147484075" r:id="rId16"/>
    <p:sldLayoutId id="2147484076" r:id="rId17"/>
    <p:sldLayoutId id="2147484077" r:id="rId18"/>
    <p:sldLayoutId id="2147484078" r:id="rId19"/>
    <p:sldLayoutId id="2147484111" r:id="rId20"/>
    <p:sldLayoutId id="2147484079" r:id="rId21"/>
    <p:sldLayoutId id="2147484126" r:id="rId22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200" b="1" i="0" kern="120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 bwMode="gray">
          <a:xfrm>
            <a:off x="432000" y="135299"/>
            <a:ext cx="11328000" cy="432000"/>
          </a:xfrm>
          <a:prstGeom prst="rect">
            <a:avLst/>
          </a:prstGeom>
        </p:spPr>
        <p:txBody>
          <a:bodyPr vert="horz" wrap="none" lIns="0" tIns="72000" rIns="0" bIns="0" rtlCol="0" anchor="t">
            <a:normAutofit/>
          </a:bodyPr>
          <a:lstStyle/>
          <a:p>
            <a:r>
              <a:rPr kumimoji="1" lang="ja-JP" altLang="en-US" dirty="0"/>
              <a:t>ページタイトル</a:t>
            </a:r>
            <a:r>
              <a:rPr kumimoji="1" lang="en-US" altLang="ja-JP" dirty="0"/>
              <a:t> 22pt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432000" y="864000"/>
            <a:ext cx="11328000" cy="52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grpSp>
        <p:nvGrpSpPr>
          <p:cNvPr id="20" name="図形グループ 19"/>
          <p:cNvGrpSpPr/>
          <p:nvPr userDrawn="1"/>
        </p:nvGrpSpPr>
        <p:grpSpPr bwMode="gray">
          <a:xfrm>
            <a:off x="-2430126" y="1"/>
            <a:ext cx="2160248" cy="5400000"/>
            <a:chOff x="-2430126" y="1"/>
            <a:chExt cx="2160248" cy="5400000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21E1859-E405-124F-AF79-A67A32778B95}"/>
                </a:ext>
              </a:extLst>
            </p:cNvPr>
            <p:cNvSpPr txBox="1"/>
            <p:nvPr userDrawn="1"/>
          </p:nvSpPr>
          <p:spPr bwMode="gray">
            <a:xfrm>
              <a:off x="-2429878" y="1"/>
              <a:ext cx="2160000" cy="720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カラーテーマ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en-US" altLang="ja-JP" sz="2000" b="1" dirty="0">
                  <a:solidFill>
                    <a:schemeClr val="tx1"/>
                  </a:solidFill>
                </a:rPr>
                <a:t>Light Green</a:t>
              </a:r>
              <a:endParaRPr kumimoji="1" lang="en-US" altLang="ja-JP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4661331-9374-D041-A121-10EFE0AD4230}"/>
                </a:ext>
              </a:extLst>
            </p:cNvPr>
            <p:cNvSpPr txBox="1"/>
            <p:nvPr userDrawn="1"/>
          </p:nvSpPr>
          <p:spPr bwMode="gray">
            <a:xfrm>
              <a:off x="-2430002" y="720001"/>
              <a:ext cx="216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背景色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Light Green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R 149 G 198 B 42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95C62A</a:t>
              </a:r>
              <a:endPara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テキストカラー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Black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is-I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 0 G 0 B 0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E3D10CBE-F5C0-A544-868A-F8C0ACAD6AA6}"/>
                </a:ext>
              </a:extLst>
            </p:cNvPr>
            <p:cNvSpPr/>
            <p:nvPr userDrawn="1"/>
          </p:nvSpPr>
          <p:spPr bwMode="gray">
            <a:xfrm>
              <a:off x="-2430126" y="4500001"/>
              <a:ext cx="2160000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サブカラー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it-IT" altLang="ja-JP" sz="1200" b="1" dirty="0" err="1">
                  <a:solidFill>
                    <a:schemeClr val="tx1"/>
                  </a:solidFill>
                </a:rPr>
                <a:t>R</a:t>
              </a:r>
              <a:r>
                <a:rPr kumimoji="1" lang="it-IT" altLang="ja-JP" sz="1200" b="1" dirty="0">
                  <a:solidFill>
                    <a:schemeClr val="tx1"/>
                  </a:solidFill>
                </a:rPr>
                <a:t> 192 G 192 B 192</a:t>
              </a:r>
            </a:p>
            <a:p>
              <a:pPr marL="0" indent="0">
                <a:buFontTx/>
                <a:buNone/>
              </a:pPr>
              <a:r>
                <a:rPr kumimoji="1" lang="it-IT" altLang="ja-JP" sz="1200" b="1" dirty="0">
                  <a:solidFill>
                    <a:schemeClr val="tx1"/>
                  </a:solidFill>
                </a:rPr>
                <a:t>C0C0C0</a:t>
              </a:r>
              <a:endParaRPr kumimoji="1" lang="mr-IN" altLang="ja-JP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9BAC09B0-8FD9-2F48-83F3-0249A53CC359}"/>
                </a:ext>
              </a:extLst>
            </p:cNvPr>
            <p:cNvSpPr/>
            <p:nvPr userDrawn="1"/>
          </p:nvSpPr>
          <p:spPr bwMode="gray">
            <a:xfrm>
              <a:off x="-2430126" y="3600001"/>
              <a:ext cx="2160000" cy="90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b="1" dirty="0">
                  <a:solidFill>
                    <a:schemeClr val="bg1"/>
                  </a:solidFill>
                </a:rPr>
                <a:t>アクセントカラー</a:t>
              </a:r>
              <a:endParaRPr lang="en-US" altLang="ja-JP" sz="1200" b="1" dirty="0">
                <a:solidFill>
                  <a:schemeClr val="bg1"/>
                </a:solidFill>
              </a:endParaRPr>
            </a:p>
            <a:p>
              <a:r>
                <a:rPr lang="cs-CZ" altLang="ja-JP" sz="1200" b="1" dirty="0" err="1">
                  <a:solidFill>
                    <a:schemeClr val="bg1"/>
                  </a:solidFill>
                </a:rPr>
                <a:t>R</a:t>
              </a:r>
              <a:r>
                <a:rPr lang="cs-CZ" altLang="ja-JP" sz="1200" b="1" dirty="0">
                  <a:solidFill>
                    <a:schemeClr val="bg1"/>
                  </a:solidFill>
                </a:rPr>
                <a:t> 225 G 13 B 125</a:t>
              </a:r>
            </a:p>
            <a:p>
              <a:r>
                <a:rPr lang="cs-CZ" altLang="ja-JP" sz="1200" b="1" dirty="0">
                  <a:solidFill>
                    <a:schemeClr val="bg1"/>
                  </a:solidFill>
                </a:rPr>
                <a:t>E10D7D</a:t>
              </a:r>
            </a:p>
          </p:txBody>
        </p:sp>
      </p:grpSp>
      <p:grpSp>
        <p:nvGrpSpPr>
          <p:cNvPr id="30" name="図形グループ 29"/>
          <p:cNvGrpSpPr/>
          <p:nvPr userDrawn="1"/>
        </p:nvGrpSpPr>
        <p:grpSpPr bwMode="gray">
          <a:xfrm>
            <a:off x="12461878" y="73831"/>
            <a:ext cx="2160000" cy="5893470"/>
            <a:chOff x="9414258" y="73831"/>
            <a:chExt cx="2160000" cy="589347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20291749-600C-6F44-B44A-30EE4F750BC2}"/>
                </a:ext>
              </a:extLst>
            </p:cNvPr>
            <p:cNvSpPr/>
            <p:nvPr userDrawn="1"/>
          </p:nvSpPr>
          <p:spPr bwMode="gray">
            <a:xfrm>
              <a:off x="9414258" y="2367301"/>
              <a:ext cx="2160000" cy="900000"/>
            </a:xfrm>
            <a:prstGeom prst="rect">
              <a:avLst/>
            </a:prstGeom>
            <a:solidFill>
              <a:srgbClr val="FD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Yellow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253 G 208 B 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FDD000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9BAC09B0-8FD9-2F48-83F3-0249A53CC359}"/>
                </a:ext>
              </a:extLst>
            </p:cNvPr>
            <p:cNvSpPr/>
            <p:nvPr userDrawn="1"/>
          </p:nvSpPr>
          <p:spPr bwMode="gray">
            <a:xfrm>
              <a:off x="9414258" y="1467301"/>
              <a:ext cx="2160000" cy="900000"/>
            </a:xfrm>
            <a:prstGeom prst="rect">
              <a:avLst/>
            </a:prstGeom>
            <a:solidFill>
              <a:srgbClr val="E10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k-SK" altLang="ja-JP" sz="1200" b="1" dirty="0" err="1"/>
                <a:t>Magenta</a:t>
              </a:r>
              <a:endParaRPr lang="sk-SK" altLang="ja-JP" sz="1200" b="1" dirty="0"/>
            </a:p>
            <a:p>
              <a:r>
                <a:rPr lang="is-IS" altLang="ja-JP" sz="1200" b="1" dirty="0"/>
                <a:t>R 225 G 13 B 125</a:t>
              </a:r>
              <a:endParaRPr lang="sk-SK" altLang="ja-JP" sz="1200" b="1" dirty="0"/>
            </a:p>
            <a:p>
              <a:r>
                <a:rPr lang="sk-SK" altLang="ja-JP" sz="1200" b="1" dirty="0"/>
                <a:t>E10D7D</a:t>
              </a:r>
              <a:endParaRPr lang="en-US" altLang="ja-JP" sz="1200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1570B1A-A7CC-0248-813B-F16299697CD3}"/>
                </a:ext>
              </a:extLst>
            </p:cNvPr>
            <p:cNvSpPr/>
            <p:nvPr userDrawn="1"/>
          </p:nvSpPr>
          <p:spPr bwMode="gray">
            <a:xfrm>
              <a:off x="9414258" y="567301"/>
              <a:ext cx="2160000" cy="900000"/>
            </a:xfrm>
            <a:prstGeom prst="rect">
              <a:avLst/>
            </a:prstGeom>
            <a:solidFill>
              <a:srgbClr val="1AB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Blue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26 G 188 B 239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1ABCEF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CE0C46B0-3187-604A-8836-F173F09F871B}"/>
                </a:ext>
              </a:extLst>
            </p:cNvPr>
            <p:cNvSpPr/>
            <p:nvPr userDrawn="1"/>
          </p:nvSpPr>
          <p:spPr bwMode="gray">
            <a:xfrm>
              <a:off x="9414258" y="3267301"/>
              <a:ext cx="2160000" cy="9000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Gray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230 G 230 B 230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E6E6E6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26B3F25-041D-F946-89A6-A08D03EA045D}"/>
                </a:ext>
              </a:extLst>
            </p:cNvPr>
            <p:cNvSpPr/>
            <p:nvPr userDrawn="1"/>
          </p:nvSpPr>
          <p:spPr bwMode="gray">
            <a:xfrm>
              <a:off x="9414258" y="4167301"/>
              <a:ext cx="2160000" cy="900000"/>
            </a:xfrm>
            <a:prstGeom prst="rect">
              <a:avLst/>
            </a:prstGeom>
            <a:solidFill>
              <a:srgbClr val="95C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Green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149 G 198 B 42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95C62A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47977B7-6935-F14F-A5AC-850B73E6D657}"/>
                </a:ext>
              </a:extLst>
            </p:cNvPr>
            <p:cNvSpPr/>
            <p:nvPr userDrawn="1"/>
          </p:nvSpPr>
          <p:spPr bwMode="gray">
            <a:xfrm>
              <a:off x="9414258" y="5067301"/>
              <a:ext cx="2160000" cy="900000"/>
            </a:xfrm>
            <a:prstGeom prst="rect">
              <a:avLst/>
            </a:prstGeom>
            <a:solidFill>
              <a:srgbClr val="F296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Orange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242 G 150 B 20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F29614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403D7310-F881-034C-B7B2-1008805369CB}"/>
                </a:ext>
              </a:extLst>
            </p:cNvPr>
            <p:cNvSpPr/>
            <p:nvPr userDrawn="1"/>
          </p:nvSpPr>
          <p:spPr bwMode="gray">
            <a:xfrm>
              <a:off x="9414258" y="73831"/>
              <a:ext cx="2160000" cy="493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kumimoji="1" lang="ja-JP" altLang="en-US" sz="1200" b="1" dirty="0">
                  <a:solidFill>
                    <a:schemeClr val="tx1"/>
                  </a:solidFill>
                </a:rPr>
                <a:t>コミュニケーションカラー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340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  <p:sldLayoutId id="2147484090" r:id="rId17"/>
    <p:sldLayoutId id="2147484091" r:id="rId18"/>
    <p:sldLayoutId id="2147484092" r:id="rId19"/>
    <p:sldLayoutId id="2147484112" r:id="rId20"/>
    <p:sldLayoutId id="2147484093" r:id="rId2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200" b="1" i="0" kern="120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 bwMode="gray">
          <a:xfrm>
            <a:off x="432000" y="135299"/>
            <a:ext cx="11328000" cy="432000"/>
          </a:xfrm>
          <a:prstGeom prst="rect">
            <a:avLst/>
          </a:prstGeom>
        </p:spPr>
        <p:txBody>
          <a:bodyPr vert="horz" wrap="none" lIns="0" tIns="72000" rIns="0" bIns="0" rtlCol="0" anchor="t">
            <a:normAutofit/>
          </a:bodyPr>
          <a:lstStyle/>
          <a:p>
            <a:r>
              <a:rPr kumimoji="1" lang="ja-JP" altLang="en-US" dirty="0"/>
              <a:t>ページタイトル</a:t>
            </a:r>
            <a:r>
              <a:rPr kumimoji="1" lang="en-US" altLang="ja-JP" dirty="0"/>
              <a:t> 22pt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432000" y="864000"/>
            <a:ext cx="11328000" cy="52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 dirty="0"/>
              <a:t>本文テキスト</a:t>
            </a:r>
            <a:r>
              <a:rPr kumimoji="1" lang="en-US" altLang="ja-JP" dirty="0"/>
              <a:t> 18pt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16pt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14pt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12pt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10.5 </a:t>
            </a:r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レベル</a:t>
            </a:r>
            <a:r>
              <a:rPr kumimoji="1" lang="en-US" altLang="ja-JP" dirty="0"/>
              <a:t> 9pt</a:t>
            </a:r>
            <a:endParaRPr kumimoji="1" lang="ja-JP" altLang="en-US" dirty="0"/>
          </a:p>
        </p:txBody>
      </p:sp>
      <p:grpSp>
        <p:nvGrpSpPr>
          <p:cNvPr id="27" name="図形グループ 26"/>
          <p:cNvGrpSpPr/>
          <p:nvPr userDrawn="1"/>
        </p:nvGrpSpPr>
        <p:grpSpPr bwMode="gray">
          <a:xfrm>
            <a:off x="-2430126" y="1"/>
            <a:ext cx="2160248" cy="5400000"/>
            <a:chOff x="-2430126" y="1"/>
            <a:chExt cx="2160248" cy="5400000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21E1859-E405-124F-AF79-A67A32778B95}"/>
                </a:ext>
              </a:extLst>
            </p:cNvPr>
            <p:cNvSpPr txBox="1"/>
            <p:nvPr userDrawn="1"/>
          </p:nvSpPr>
          <p:spPr bwMode="gray">
            <a:xfrm>
              <a:off x="-2429878" y="1"/>
              <a:ext cx="2160000" cy="720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カラーテーマ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en-US" altLang="ja-JP" sz="2000" b="1" dirty="0">
                  <a:solidFill>
                    <a:schemeClr val="tx1"/>
                  </a:solidFill>
                </a:rPr>
                <a:t>Orange</a:t>
              </a:r>
              <a:endParaRPr kumimoji="1" lang="en-US" altLang="ja-JP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84661331-9374-D041-A121-10EFE0AD4230}"/>
                </a:ext>
              </a:extLst>
            </p:cNvPr>
            <p:cNvSpPr txBox="1"/>
            <p:nvPr userDrawn="1"/>
          </p:nvSpPr>
          <p:spPr bwMode="gray">
            <a:xfrm>
              <a:off x="-2430002" y="720001"/>
              <a:ext cx="216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135000" tIns="135000" rIns="135000" bIns="13500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背景色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Orange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R 242 G 150 B 20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b="1" dirty="0">
                  <a:solidFill>
                    <a:schemeClr val="tx1"/>
                  </a:solidFill>
                </a:rPr>
                <a:t>F29614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テキストカラー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Black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is-I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 0 G 0 B 0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3D10CBE-F5C0-A544-868A-F8C0ACAD6AA6}"/>
                </a:ext>
              </a:extLst>
            </p:cNvPr>
            <p:cNvSpPr/>
            <p:nvPr userDrawn="1"/>
          </p:nvSpPr>
          <p:spPr bwMode="gray">
            <a:xfrm>
              <a:off x="-2430126" y="4500001"/>
              <a:ext cx="2160000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FontTx/>
                <a:buNone/>
              </a:pPr>
              <a:r>
                <a:rPr kumimoji="1" lang="ja-JP" altLang="en-US" sz="1200" b="1" dirty="0">
                  <a:solidFill>
                    <a:schemeClr val="tx1"/>
                  </a:solidFill>
                </a:rPr>
                <a:t>サブカラー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  <a:p>
              <a:pPr marL="0" indent="0">
                <a:buFontTx/>
                <a:buNone/>
              </a:pPr>
              <a:r>
                <a:rPr kumimoji="1" lang="it-IT" altLang="ja-JP" sz="1200" b="1" dirty="0" err="1">
                  <a:solidFill>
                    <a:schemeClr val="tx1"/>
                  </a:solidFill>
                </a:rPr>
                <a:t>R</a:t>
              </a:r>
              <a:r>
                <a:rPr kumimoji="1" lang="it-IT" altLang="ja-JP" sz="1200" b="1" dirty="0">
                  <a:solidFill>
                    <a:schemeClr val="tx1"/>
                  </a:solidFill>
                </a:rPr>
                <a:t> 192 G 192 B 192</a:t>
              </a:r>
            </a:p>
            <a:p>
              <a:pPr marL="0" indent="0">
                <a:buFontTx/>
                <a:buNone/>
              </a:pPr>
              <a:r>
                <a:rPr kumimoji="1" lang="it-IT" altLang="ja-JP" sz="1200" b="1" dirty="0">
                  <a:solidFill>
                    <a:schemeClr val="tx1"/>
                  </a:solidFill>
                </a:rPr>
                <a:t>C0C0C0</a:t>
              </a:r>
              <a:endParaRPr kumimoji="1" lang="mr-IN" altLang="ja-JP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BAC09B0-8FD9-2F48-83F3-0249A53CC359}"/>
                </a:ext>
              </a:extLst>
            </p:cNvPr>
            <p:cNvSpPr/>
            <p:nvPr userDrawn="1"/>
          </p:nvSpPr>
          <p:spPr bwMode="gray">
            <a:xfrm>
              <a:off x="-2430126" y="3600001"/>
              <a:ext cx="2160000" cy="90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b="1" dirty="0">
                  <a:solidFill>
                    <a:schemeClr val="tx1"/>
                  </a:solidFill>
                </a:rPr>
                <a:t>アクセントカラー</a:t>
              </a:r>
              <a:endParaRPr lang="en-US" altLang="ja-JP" sz="1200" b="1" dirty="0">
                <a:solidFill>
                  <a:schemeClr val="tx1"/>
                </a:solidFill>
              </a:endParaRPr>
            </a:p>
            <a:p>
              <a:r>
                <a:rPr lang="pt-BR" altLang="ja-JP" sz="1200" b="1" dirty="0" err="1">
                  <a:solidFill>
                    <a:schemeClr val="tx1"/>
                  </a:solidFill>
                </a:rPr>
                <a:t>R</a:t>
              </a:r>
              <a:r>
                <a:rPr lang="pt-BR" altLang="ja-JP" sz="1200" b="1" dirty="0">
                  <a:solidFill>
                    <a:schemeClr val="tx1"/>
                  </a:solidFill>
                </a:rPr>
                <a:t> 26 </a:t>
              </a:r>
              <a:r>
                <a:rPr lang="pt-BR" altLang="ja-JP" sz="1200" b="1" dirty="0" err="1">
                  <a:solidFill>
                    <a:schemeClr val="tx1"/>
                  </a:solidFill>
                </a:rPr>
                <a:t>G</a:t>
              </a:r>
              <a:r>
                <a:rPr lang="pt-BR" altLang="ja-JP" sz="1200" b="1" dirty="0">
                  <a:solidFill>
                    <a:schemeClr val="tx1"/>
                  </a:solidFill>
                </a:rPr>
                <a:t> 188 </a:t>
              </a:r>
              <a:r>
                <a:rPr lang="pt-BR" altLang="ja-JP" sz="1200" b="1" dirty="0" err="1">
                  <a:solidFill>
                    <a:schemeClr val="tx1"/>
                  </a:solidFill>
                </a:rPr>
                <a:t>B</a:t>
              </a:r>
              <a:r>
                <a:rPr lang="pt-BR" altLang="ja-JP" sz="1200" b="1" dirty="0">
                  <a:solidFill>
                    <a:schemeClr val="tx1"/>
                  </a:solidFill>
                </a:rPr>
                <a:t> 239</a:t>
              </a:r>
            </a:p>
            <a:p>
              <a:r>
                <a:rPr lang="pt-BR" altLang="ja-JP" sz="1200" b="1" dirty="0">
                  <a:solidFill>
                    <a:schemeClr val="tx1"/>
                  </a:solidFill>
                </a:rPr>
                <a:t>1ABCEF</a:t>
              </a:r>
              <a:endParaRPr lang="cs-CZ" altLang="ja-JP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図形グループ 31"/>
          <p:cNvGrpSpPr/>
          <p:nvPr userDrawn="1"/>
        </p:nvGrpSpPr>
        <p:grpSpPr bwMode="gray">
          <a:xfrm>
            <a:off x="12461878" y="73831"/>
            <a:ext cx="2160000" cy="5893470"/>
            <a:chOff x="9414258" y="73831"/>
            <a:chExt cx="2160000" cy="589347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20291749-600C-6F44-B44A-30EE4F750BC2}"/>
                </a:ext>
              </a:extLst>
            </p:cNvPr>
            <p:cNvSpPr/>
            <p:nvPr userDrawn="1"/>
          </p:nvSpPr>
          <p:spPr bwMode="gray">
            <a:xfrm>
              <a:off x="9414258" y="2367301"/>
              <a:ext cx="2160000" cy="900000"/>
            </a:xfrm>
            <a:prstGeom prst="rect">
              <a:avLst/>
            </a:prstGeom>
            <a:solidFill>
              <a:srgbClr val="FD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Yellow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253 G 208 B 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FDD000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9BAC09B0-8FD9-2F48-83F3-0249A53CC359}"/>
                </a:ext>
              </a:extLst>
            </p:cNvPr>
            <p:cNvSpPr/>
            <p:nvPr userDrawn="1"/>
          </p:nvSpPr>
          <p:spPr bwMode="gray">
            <a:xfrm>
              <a:off x="9414258" y="1467301"/>
              <a:ext cx="2160000" cy="900000"/>
            </a:xfrm>
            <a:prstGeom prst="rect">
              <a:avLst/>
            </a:prstGeom>
            <a:solidFill>
              <a:srgbClr val="E10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k-SK" altLang="ja-JP" sz="1200" b="1" dirty="0" err="1"/>
                <a:t>Magenta</a:t>
              </a:r>
              <a:endParaRPr lang="sk-SK" altLang="ja-JP" sz="1200" b="1" dirty="0"/>
            </a:p>
            <a:p>
              <a:r>
                <a:rPr lang="is-IS" altLang="ja-JP" sz="1200" b="1" dirty="0"/>
                <a:t>R 225 G 13 B 125</a:t>
              </a:r>
              <a:endParaRPr lang="sk-SK" altLang="ja-JP" sz="1200" b="1" dirty="0"/>
            </a:p>
            <a:p>
              <a:r>
                <a:rPr lang="sk-SK" altLang="ja-JP" sz="1200" b="1" dirty="0"/>
                <a:t>E10D7D</a:t>
              </a:r>
              <a:endParaRPr lang="en-US" altLang="ja-JP" sz="12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B1570B1A-A7CC-0248-813B-F16299697CD3}"/>
                </a:ext>
              </a:extLst>
            </p:cNvPr>
            <p:cNvSpPr/>
            <p:nvPr userDrawn="1"/>
          </p:nvSpPr>
          <p:spPr bwMode="gray">
            <a:xfrm>
              <a:off x="9414258" y="567301"/>
              <a:ext cx="2160000" cy="900000"/>
            </a:xfrm>
            <a:prstGeom prst="rect">
              <a:avLst/>
            </a:prstGeom>
            <a:solidFill>
              <a:srgbClr val="1AB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Blue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26 G 188 B 239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1ABCEF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E0C46B0-3187-604A-8836-F173F09F871B}"/>
                </a:ext>
              </a:extLst>
            </p:cNvPr>
            <p:cNvSpPr/>
            <p:nvPr userDrawn="1"/>
          </p:nvSpPr>
          <p:spPr bwMode="gray">
            <a:xfrm>
              <a:off x="9414258" y="3267301"/>
              <a:ext cx="2160000" cy="9000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Gray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230 G 230 B 230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E6E6E6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326B3F25-041D-F946-89A6-A08D03EA045D}"/>
                </a:ext>
              </a:extLst>
            </p:cNvPr>
            <p:cNvSpPr/>
            <p:nvPr userDrawn="1"/>
          </p:nvSpPr>
          <p:spPr bwMode="gray">
            <a:xfrm>
              <a:off x="9414258" y="4167301"/>
              <a:ext cx="2160000" cy="900000"/>
            </a:xfrm>
            <a:prstGeom prst="rect">
              <a:avLst/>
            </a:prstGeom>
            <a:solidFill>
              <a:srgbClr val="95C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Light Green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149 G 198 B 42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95C62A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47977B7-6935-F14F-A5AC-850B73E6D657}"/>
                </a:ext>
              </a:extLst>
            </p:cNvPr>
            <p:cNvSpPr/>
            <p:nvPr userDrawn="1"/>
          </p:nvSpPr>
          <p:spPr bwMode="gray">
            <a:xfrm>
              <a:off x="9414258" y="5067301"/>
              <a:ext cx="2160000" cy="900000"/>
            </a:xfrm>
            <a:prstGeom prst="rect">
              <a:avLst/>
            </a:prstGeom>
            <a:solidFill>
              <a:srgbClr val="F296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</a:rPr>
                <a:t>Orange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R 242 G 150 B 20</a:t>
              </a:r>
            </a:p>
            <a:p>
              <a:r>
                <a:rPr lang="en-US" altLang="ja-JP" sz="1200" b="1" dirty="0">
                  <a:solidFill>
                    <a:schemeClr val="tx1"/>
                  </a:solidFill>
                </a:rPr>
                <a:t>F29614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403D7310-F881-034C-B7B2-1008805369CB}"/>
                </a:ext>
              </a:extLst>
            </p:cNvPr>
            <p:cNvSpPr/>
            <p:nvPr userDrawn="1"/>
          </p:nvSpPr>
          <p:spPr bwMode="gray">
            <a:xfrm>
              <a:off x="9414258" y="73831"/>
              <a:ext cx="2160000" cy="493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kumimoji="1" lang="ja-JP" altLang="en-US" sz="1200" b="1" dirty="0">
                  <a:solidFill>
                    <a:schemeClr val="tx1"/>
                  </a:solidFill>
                </a:rPr>
                <a:t>コミュニケーションカラー</a:t>
              </a:r>
              <a:endParaRPr kumimoji="1" lang="en-US" altLang="ja-JP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KIOXIA 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78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  <p:sldLayoutId id="2147484104" r:id="rId17"/>
    <p:sldLayoutId id="2147484105" r:id="rId18"/>
    <p:sldLayoutId id="2147484106" r:id="rId19"/>
    <p:sldLayoutId id="2147484113" r:id="rId20"/>
    <p:sldLayoutId id="2147484107" r:id="rId2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200" b="1" i="0" kern="120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0220" y="2325785"/>
            <a:ext cx="8058493" cy="1148345"/>
          </a:xfrm>
        </p:spPr>
        <p:txBody>
          <a:bodyPr/>
          <a:lstStyle/>
          <a:p>
            <a:r>
              <a:rPr lang="zh-TW" altLang="en-US" sz="6000" dirty="0"/>
              <a:t>若手業務報告会</a:t>
            </a:r>
            <a:r>
              <a:rPr lang="ja-JP" altLang="en-US" sz="6000" dirty="0"/>
              <a:t>：</a:t>
            </a:r>
            <a:r>
              <a:rPr lang="en-US" altLang="ja-JP" sz="6000" dirty="0" err="1"/>
              <a:t>TiNY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>
          <a:xfrm>
            <a:off x="490220" y="3418349"/>
            <a:ext cx="5696239" cy="836672"/>
          </a:xfrm>
        </p:spPr>
        <p:txBody>
          <a:bodyPr/>
          <a:lstStyle/>
          <a:p>
            <a:pPr lvl="0"/>
            <a:r>
              <a:rPr lang="ja-JP" altLang="en-US" dirty="0"/>
              <a:t>［一生技］（生推企）チャンタパラー　タンチャノック</a:t>
            </a:r>
            <a:endParaRPr lang="en-US" altLang="ja-JP" dirty="0"/>
          </a:p>
          <a:p>
            <a:r>
              <a:rPr lang="ja-JP" altLang="en-US" dirty="0"/>
              <a:t>［一生技］（生推企）パートンタナサーン　チャンヤ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dirty="0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48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69B7772-5F28-4E69-97C7-53DDB837DD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32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フェーズ２：</a:t>
            </a:r>
            <a:r>
              <a:rPr lang="ja-JP" altLang="en-US">
                <a:ea typeface="+mj-lt"/>
                <a:cs typeface="+mj-lt"/>
              </a:rPr>
              <a:t>表</a:t>
            </a:r>
            <a:r>
              <a:rPr lang="ja-JP">
                <a:ea typeface="+mj-lt"/>
                <a:cs typeface="+mj-lt"/>
              </a:rPr>
              <a:t>示方法改善</a:t>
            </a:r>
            <a:r>
              <a:rPr lang="ja-JP" altLang="en-US">
                <a:ea typeface="+mj-lt"/>
                <a:cs typeface="+mj-lt"/>
              </a:rPr>
              <a:t> 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ja-JP" altLang="en-US">
                <a:ea typeface="+mn-lt"/>
                <a:cs typeface="+mn-lt"/>
              </a:rPr>
              <a:t>出力は</a:t>
            </a:r>
            <a:r>
              <a:rPr lang="en-US" altLang="ja-JP" dirty="0">
                <a:ea typeface="+mn-lt"/>
                <a:cs typeface="+mn-lt"/>
              </a:rPr>
              <a:t>DB</a:t>
            </a:r>
            <a:r>
              <a:rPr lang="ja-JP">
                <a:ea typeface="+mn-lt"/>
                <a:cs typeface="+mn-lt"/>
              </a:rPr>
              <a:t>に変わって、</a:t>
            </a:r>
            <a:r>
              <a:rPr lang="ja-JP" altLang="en-US">
                <a:ea typeface="+mn-lt"/>
                <a:cs typeface="+mn-lt"/>
              </a:rPr>
              <a:t>ウェブアプ</a:t>
            </a:r>
            <a:r>
              <a:rPr lang="ja-JP">
                <a:ea typeface="+mn-lt"/>
                <a:cs typeface="+mn-lt"/>
              </a:rPr>
              <a:t>リ</a:t>
            </a:r>
            <a:r>
              <a:rPr lang="ja-JP" altLang="en-US">
                <a:ea typeface="+mn-lt"/>
                <a:cs typeface="+mn-lt"/>
              </a:rPr>
              <a:t>に</a:t>
            </a:r>
            <a:r>
              <a:rPr lang="ja-JP">
                <a:ea typeface="+mn-lt"/>
                <a:cs typeface="+mn-lt"/>
              </a:rPr>
              <a:t>変</a:t>
            </a:r>
            <a:r>
              <a:rPr lang="ja-JP" altLang="en-US">
                <a:ea typeface="+mn-lt"/>
                <a:cs typeface="+mn-lt"/>
              </a:rPr>
              <a:t>わる</a:t>
            </a:r>
            <a:endParaRPr lang="ja-JP" b="0">
              <a:ea typeface="+mn-lt"/>
              <a:cs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C612EE-DAA5-4337-9B39-E5A547E4E444}"/>
              </a:ext>
            </a:extLst>
          </p:cNvPr>
          <p:cNvGrpSpPr/>
          <p:nvPr/>
        </p:nvGrpSpPr>
        <p:grpSpPr>
          <a:xfrm>
            <a:off x="640597" y="1914925"/>
            <a:ext cx="2330452" cy="3795472"/>
            <a:chOff x="640597" y="1914925"/>
            <a:chExt cx="2330452" cy="37954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BF1163-F85C-4185-AE79-93530768D291}"/>
                </a:ext>
              </a:extLst>
            </p:cNvPr>
            <p:cNvSpPr/>
            <p:nvPr/>
          </p:nvSpPr>
          <p:spPr>
            <a:xfrm>
              <a:off x="788336" y="3464298"/>
              <a:ext cx="1963270" cy="201705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フローチャート: 複数書類 8"/>
            <p:cNvSpPr/>
            <p:nvPr/>
          </p:nvSpPr>
          <p:spPr>
            <a:xfrm>
              <a:off x="909745" y="2275108"/>
              <a:ext cx="1697519" cy="543978"/>
            </a:xfrm>
            <a:prstGeom prst="flowChartMultidocumen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kumimoji="1" lang="en-US" altLang="ja-JP" sz="1200" dirty="0">
                  <a:solidFill>
                    <a:srgbClr val="FF0000"/>
                  </a:solidFill>
                </a:rPr>
                <a:t>*</a:t>
              </a:r>
              <a:r>
                <a:rPr kumimoji="1" lang="en-US" altLang="ja-JP" sz="1200" dirty="0">
                  <a:solidFill>
                    <a:schemeClr val="tx1"/>
                  </a:solidFill>
                </a:rPr>
                <a:t>HTML</a:t>
              </a:r>
              <a:r>
                <a:rPr lang="en-US" sz="1200" dirty="0">
                  <a:solidFill>
                    <a:schemeClr val="tx1"/>
                  </a:solidFill>
                </a:rPr>
                <a:t>＋JS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1132537" y="4459990"/>
              <a:ext cx="1264672" cy="819812"/>
              <a:chOff x="9868134" y="3899307"/>
              <a:chExt cx="953651" cy="819812"/>
            </a:xfrm>
          </p:grpSpPr>
          <p:sp>
            <p:nvSpPr>
              <p:cNvPr id="15" name="角丸四角形 14"/>
              <p:cNvSpPr/>
              <p:nvPr/>
            </p:nvSpPr>
            <p:spPr>
              <a:xfrm>
                <a:off x="9868134" y="3899307"/>
                <a:ext cx="953651" cy="819812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線コネクタ 15"/>
              <p:cNvCxnSpPr/>
              <p:nvPr/>
            </p:nvCxnSpPr>
            <p:spPr>
              <a:xfrm flipV="1">
                <a:off x="9868134" y="4536408"/>
                <a:ext cx="953651" cy="481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テキスト ボックス 16"/>
            <p:cNvSpPr txBox="1"/>
            <p:nvPr/>
          </p:nvSpPr>
          <p:spPr>
            <a:xfrm>
              <a:off x="1398432" y="4846810"/>
              <a:ext cx="8612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http://…</a:t>
              </a:r>
              <a:endParaRPr kumimoji="1" lang="ja-JP" altLang="en-US" sz="1400" dirty="0"/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587151" y="4527188"/>
              <a:ext cx="360143" cy="362310"/>
              <a:chOff x="9379974" y="2443293"/>
              <a:chExt cx="1961536" cy="1973338"/>
            </a:xfrm>
          </p:grpSpPr>
          <p:sp>
            <p:nvSpPr>
              <p:cNvPr id="19" name="円/楕円 18"/>
              <p:cNvSpPr/>
              <p:nvPr/>
            </p:nvSpPr>
            <p:spPr>
              <a:xfrm>
                <a:off x="9379974" y="2455095"/>
                <a:ext cx="1961536" cy="196153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9749498" y="2443293"/>
                <a:ext cx="1240906" cy="196153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直線コネクタ 20"/>
              <p:cNvCxnSpPr>
                <a:stCxn id="20" idx="0"/>
                <a:endCxn id="20" idx="4"/>
              </p:cNvCxnSpPr>
              <p:nvPr/>
            </p:nvCxnSpPr>
            <p:spPr>
              <a:xfrm>
                <a:off x="10369951" y="2443293"/>
                <a:ext cx="0" cy="1961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>
                <a:stCxn id="19" idx="2"/>
                <a:endCxn id="19" idx="6"/>
              </p:cNvCxnSpPr>
              <p:nvPr/>
            </p:nvCxnSpPr>
            <p:spPr>
              <a:xfrm>
                <a:off x="9379974" y="3435863"/>
                <a:ext cx="19615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>
                <a:off x="9560644" y="3971637"/>
                <a:ext cx="1557978" cy="113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9452803" y="2980805"/>
                <a:ext cx="1683531" cy="122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矢印コネクタ 24"/>
            <p:cNvCxnSpPr>
              <a:cxnSpLocks/>
            </p:cNvCxnSpPr>
            <p:nvPr/>
          </p:nvCxnSpPr>
          <p:spPr>
            <a:xfrm>
              <a:off x="1765970" y="2852272"/>
              <a:ext cx="16832" cy="603671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正方形/長方形 25"/>
            <p:cNvSpPr/>
            <p:nvPr/>
          </p:nvSpPr>
          <p:spPr>
            <a:xfrm>
              <a:off x="640597" y="1914925"/>
              <a:ext cx="2330452" cy="37954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フローチャート: 磁気ディスク 41">
              <a:extLst>
                <a:ext uri="{FF2B5EF4-FFF2-40B4-BE49-F238E27FC236}">
                  <a16:creationId xmlns:a16="http://schemas.microsoft.com/office/drawing/2014/main" id="{3DB10992-EB21-4F28-96ED-FF69F49985ED}"/>
                </a:ext>
              </a:extLst>
            </p:cNvPr>
            <p:cNvSpPr/>
            <p:nvPr/>
          </p:nvSpPr>
          <p:spPr bwMode="auto">
            <a:xfrm>
              <a:off x="939953" y="3624713"/>
              <a:ext cx="1738028" cy="611905"/>
            </a:xfrm>
            <a:prstGeom prst="flowChartMagneticDisk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68375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200" dirty="0" err="1">
                  <a:solidFill>
                    <a:schemeClr val="tx1"/>
                  </a:solidFill>
                  <a:latin typeface="Arial"/>
                  <a:ea typeface="ＭＳ Ｐゴシック" pitchFamily="50" charset="-128"/>
                  <a:cs typeface="Arial"/>
                </a:rPr>
                <a:t>データベース</a:t>
              </a:r>
              <a:endParaRPr lang="en-US" dirty="0" err="1"/>
            </a:p>
          </p:txBody>
        </p:sp>
      </p:grp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04D57AB-C200-4B04-B226-5E8ADC0B05C7}"/>
              </a:ext>
            </a:extLst>
          </p:cNvPr>
          <p:cNvSpPr txBox="1"/>
          <p:nvPr/>
        </p:nvSpPr>
        <p:spPr>
          <a:xfrm>
            <a:off x="6321371" y="1910865"/>
            <a:ext cx="5438628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>
              <a:defRPr/>
            </a:pPr>
            <a:r>
              <a:rPr lang="ja-JP" altLang="en-US" sz="2000" b="1">
                <a:ea typeface="+mn-lt"/>
                <a:cs typeface="+mn-lt"/>
              </a:rPr>
              <a:t>改良</a:t>
            </a:r>
            <a:r>
              <a:rPr lang="ja-JP" altLang="en-US" sz="2000" b="1"/>
              <a:t>：</a:t>
            </a:r>
            <a:r>
              <a:rPr lang="ja-JP" altLang="en-US" sz="2000" b="1">
                <a:ea typeface="+mn-lt"/>
                <a:cs typeface="+mn-lt"/>
              </a:rPr>
              <a:t>セキュリティ</a:t>
            </a:r>
            <a:r>
              <a:rPr lang="ja-JP" sz="2000" b="1">
                <a:ea typeface="+mn-lt"/>
                <a:cs typeface="+mn-lt"/>
              </a:rPr>
              <a:t>ー向上</a:t>
            </a:r>
            <a:endParaRPr lang="en-US" altLang="ja-JP" sz="2000" b="1">
              <a:cs typeface="Arial"/>
            </a:endParaRPr>
          </a:p>
          <a:p>
            <a:pPr>
              <a:defRPr/>
            </a:pPr>
            <a:r>
              <a:rPr lang="ja-JP" altLang="en-US" sz="2000" dirty="0">
                <a:ea typeface="+mn-lt"/>
                <a:cs typeface="+mn-lt"/>
              </a:rPr>
              <a:t> </a:t>
            </a:r>
            <a:r>
              <a:rPr lang="ja-JP" sz="2000">
                <a:ea typeface="+mn-lt"/>
                <a:cs typeface="+mn-lt"/>
              </a:rPr>
              <a:t>●</a:t>
            </a:r>
            <a:r>
              <a:rPr lang="ja-JP" altLang="en-US" sz="2000">
                <a:ea typeface="+mn-lt"/>
                <a:cs typeface="+mn-lt"/>
              </a:rPr>
              <a:t> </a:t>
            </a:r>
            <a:r>
              <a:rPr lang="ja-JP" sz="2000">
                <a:ea typeface="+mn-lt"/>
                <a:cs typeface="+mn-lt"/>
              </a:rPr>
              <a:t>キオクシア認証サービスにつなぐ</a:t>
            </a:r>
            <a:r>
              <a:rPr lang="ja-JP" altLang="en-US" sz="2000">
                <a:ea typeface="+mn-lt"/>
                <a:cs typeface="+mn-lt"/>
              </a:rPr>
              <a:t>　 </a:t>
            </a:r>
            <a:endParaRPr lang="ja-JP" sz="2000">
              <a:cs typeface="Arial"/>
            </a:endParaRPr>
          </a:p>
          <a:p>
            <a:pPr>
              <a:defRPr/>
            </a:pPr>
            <a:r>
              <a:rPr lang="ja-JP" altLang="en-US" sz="2000"/>
              <a:t>　 ○ ログインシステム</a:t>
            </a:r>
            <a:endParaRPr lang="ja-JP" sz="2000">
              <a:cs typeface="Arial"/>
            </a:endParaRPr>
          </a:p>
          <a:p>
            <a:pPr>
              <a:defRPr/>
            </a:pPr>
            <a:endParaRPr lang="ja-JP" altLang="en-US" sz="2000" dirty="0">
              <a:ea typeface="メイリオ"/>
              <a:cs typeface="+mn-lt"/>
            </a:endParaRPr>
          </a:p>
          <a:p>
            <a:pPr>
              <a:defRPr/>
            </a:pPr>
            <a:r>
              <a:rPr lang="ja-JP" sz="2000" b="1">
                <a:ea typeface="+mn-lt"/>
                <a:cs typeface="+mn-lt"/>
              </a:rPr>
              <a:t>改良</a:t>
            </a:r>
            <a:r>
              <a:rPr lang="ja-JP" sz="2000" b="1"/>
              <a:t>：</a:t>
            </a:r>
            <a:r>
              <a:rPr lang="ja-JP" sz="2000" b="1">
                <a:ea typeface="+mn-lt"/>
                <a:cs typeface="+mn-lt"/>
              </a:rPr>
              <a:t>操作性向上</a:t>
            </a:r>
            <a:endParaRPr lang="en-US" altLang="ja-JP" sz="2000"/>
          </a:p>
          <a:p>
            <a:pPr>
              <a:defRPr/>
            </a:pPr>
            <a:r>
              <a:rPr lang="ja-JP" sz="2000"/>
              <a:t> ● </a:t>
            </a:r>
            <a:r>
              <a:rPr lang="ja-JP" sz="2000">
                <a:ea typeface="+mn-lt"/>
                <a:cs typeface="+mn-lt"/>
              </a:rPr>
              <a:t>補足情報の追加</a:t>
            </a:r>
            <a:endParaRPr lang="en-US" altLang="ja-JP">
              <a:ea typeface="メイリオ"/>
              <a:cs typeface="+mn-lt"/>
            </a:endParaRPr>
          </a:p>
          <a:p>
            <a:pPr>
              <a:defRPr/>
            </a:pPr>
            <a:r>
              <a:rPr lang="ja-JP" altLang="en-US" sz="2000">
                <a:ea typeface="+mn-lt"/>
                <a:cs typeface="+mn-lt"/>
              </a:rPr>
              <a:t>　 ○ </a:t>
            </a:r>
            <a:r>
              <a:rPr lang="ja-JP" sz="2000">
                <a:ea typeface="+mn-lt"/>
                <a:cs typeface="+mn-lt"/>
              </a:rPr>
              <a:t>画像ポップアップ</a:t>
            </a:r>
            <a:r>
              <a:rPr lang="en-US" altLang="ja-JP" sz="2000" dirty="0">
                <a:ea typeface="+mn-lt"/>
                <a:cs typeface="+mn-lt"/>
              </a:rPr>
              <a:t>/</a:t>
            </a:r>
            <a:r>
              <a:rPr lang="ja-JP" sz="2000">
                <a:ea typeface="+mn-lt"/>
                <a:cs typeface="+mn-lt"/>
              </a:rPr>
              <a:t>サブページ作成</a:t>
            </a:r>
            <a:endParaRPr lang="en-US">
              <a:ea typeface="メイリオ"/>
              <a:cs typeface="+mn-lt"/>
            </a:endParaRPr>
          </a:p>
          <a:p>
            <a:pPr>
              <a:defRPr/>
            </a:pPr>
            <a:r>
              <a:rPr lang="ja-JP" altLang="en-US" sz="2000">
                <a:ea typeface="+mn-lt"/>
                <a:cs typeface="+mn-lt"/>
              </a:rPr>
              <a:t> ● </a:t>
            </a:r>
            <a:r>
              <a:rPr lang="ja-JP" sz="2000">
                <a:ea typeface="+mn-lt"/>
                <a:cs typeface="+mn-lt"/>
              </a:rPr>
              <a:t>不要な情報の低減</a:t>
            </a:r>
          </a:p>
          <a:p>
            <a:pPr>
              <a:defRPr/>
            </a:pPr>
            <a:r>
              <a:rPr lang="ja-JP" sz="2000">
                <a:ea typeface="+mn-lt"/>
                <a:cs typeface="+mn-lt"/>
              </a:rPr>
              <a:t>　 ○ フィルター機能の実装 </a:t>
            </a:r>
            <a:r>
              <a:rPr lang="en-US" altLang="ja-JP" sz="2000" dirty="0">
                <a:ea typeface="+mn-lt"/>
                <a:cs typeface="+mn-lt"/>
              </a:rPr>
              <a:t>(</a:t>
            </a:r>
            <a:r>
              <a:rPr lang="ja-JP" sz="2000">
                <a:ea typeface="+mn-lt"/>
                <a:cs typeface="+mn-lt"/>
              </a:rPr>
              <a:t>列・行</a:t>
            </a:r>
            <a:r>
              <a:rPr lang="en-US" altLang="ja-JP" sz="2000" dirty="0">
                <a:ea typeface="+mn-lt"/>
                <a:cs typeface="+mn-lt"/>
              </a:rPr>
              <a:t>)</a:t>
            </a:r>
            <a:endParaRPr lang="en-US" dirty="0"/>
          </a:p>
          <a:p>
            <a:pPr>
              <a:defRPr/>
            </a:pPr>
            <a:r>
              <a:rPr lang="ja-JP" sz="2000">
                <a:ea typeface="+mn-lt"/>
                <a:cs typeface="+mn-lt"/>
              </a:rPr>
              <a:t> ● レポート管理</a:t>
            </a:r>
            <a:endParaRPr lang="en-US" altLang="ja-JP" sz="2000">
              <a:ea typeface="メイリオ"/>
              <a:cs typeface="+mn-lt"/>
            </a:endParaRPr>
          </a:p>
          <a:p>
            <a:pPr>
              <a:defRPr/>
            </a:pPr>
            <a:r>
              <a:rPr lang="ja-JP" altLang="en-US" sz="2000">
                <a:ea typeface="+mn-lt"/>
                <a:cs typeface="+mn-lt"/>
              </a:rPr>
              <a:t>　 ○ </a:t>
            </a:r>
            <a:r>
              <a:rPr lang="ja-JP" sz="2000">
                <a:ea typeface="+mn-lt"/>
                <a:cs typeface="+mn-lt"/>
              </a:rPr>
              <a:t>アプリバーの実装</a:t>
            </a:r>
            <a:endParaRPr lang="en-US" altLang="ja-JP" sz="2000">
              <a:ea typeface="メイリオ"/>
              <a:cs typeface="+mn-lt"/>
            </a:endParaRPr>
          </a:p>
          <a:p>
            <a:pPr>
              <a:defRPr/>
            </a:pPr>
            <a:r>
              <a:rPr lang="ja-JP" altLang="en-US" sz="2000">
                <a:ea typeface="+mn-lt"/>
                <a:cs typeface="+mn-lt"/>
              </a:rPr>
              <a:t> ● </a:t>
            </a:r>
            <a:r>
              <a:rPr lang="ja-JP" sz="2000">
                <a:ea typeface="+mn-lt"/>
                <a:cs typeface="+mn-lt"/>
              </a:rPr>
              <a:t>データの説明</a:t>
            </a:r>
            <a:endParaRPr lang="en-US" altLang="ja-JP" sz="2000">
              <a:ea typeface="メイリオ"/>
              <a:cs typeface="+mn-lt"/>
            </a:endParaRPr>
          </a:p>
          <a:p>
            <a:pPr>
              <a:defRPr/>
            </a:pPr>
            <a:r>
              <a:rPr lang="ja-JP" altLang="en-US" sz="2000" dirty="0">
                <a:ea typeface="+mn-lt"/>
                <a:cs typeface="+mn-lt"/>
              </a:rPr>
              <a:t>　 ○ </a:t>
            </a:r>
            <a:r>
              <a:rPr lang="ja-JP" sz="2000" dirty="0">
                <a:ea typeface="+mn-lt"/>
                <a:cs typeface="+mn-lt"/>
              </a:rPr>
              <a:t>ツールチップの実装</a:t>
            </a:r>
            <a:r>
              <a:rPr lang="ja-JP" altLang="en-US" sz="2000" dirty="0"/>
              <a:t>データの重複が減る</a:t>
            </a:r>
            <a:endParaRPr lang="en-US" altLang="ja-JP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74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フェーズ２：</a:t>
            </a:r>
            <a:r>
              <a:rPr lang="ja-JP" altLang="en-US">
                <a:ea typeface="+mj-lt"/>
                <a:cs typeface="+mj-lt"/>
              </a:rPr>
              <a:t>表示方法</a:t>
            </a:r>
            <a:r>
              <a:rPr lang="ja-JP">
                <a:ea typeface="+mj-lt"/>
                <a:cs typeface="+mj-lt"/>
              </a:rPr>
              <a:t>改善</a:t>
            </a:r>
            <a:r>
              <a:rPr lang="ja-JP" altLang="en-US">
                <a:ea typeface="+mj-lt"/>
                <a:cs typeface="+mj-lt"/>
              </a:rPr>
              <a:t> 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ja-JP">
                <a:cs typeface="Arial"/>
              </a:rPr>
              <a:t>ウェブアプリのため、</a:t>
            </a:r>
            <a:r>
              <a:rPr lang="en-US" altLang="ja-JP" dirty="0">
                <a:ea typeface="メイリオ"/>
                <a:cs typeface="+mn-lt"/>
              </a:rPr>
              <a:t>1日24時間実行</a:t>
            </a:r>
            <a:endParaRPr lang="ja-JP" altLang="en-US" b="0" dirty="0">
              <a:ea typeface="+mn-lt"/>
              <a:cs typeface="+mn-lt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937193" y="5322391"/>
            <a:ext cx="142404" cy="237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51509" y="1994177"/>
            <a:ext cx="4647181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b="1">
                <a:ea typeface="+mn-lt"/>
                <a:cs typeface="+mn-lt"/>
              </a:rPr>
              <a:t>Webアプリの仕組み</a:t>
            </a:r>
            <a:endParaRPr lang="en-US" altLang="ja-JP" b="1">
              <a:cs typeface="Arial"/>
            </a:endParaRPr>
          </a:p>
          <a:p>
            <a:r>
              <a:rPr kumimoji="1" lang="ja-JP" altLang="en-US"/>
              <a:t>１．ウザーから環境に</a:t>
            </a:r>
            <a:r>
              <a:rPr kumimoji="1" lang="en-US" altLang="ja-JP" dirty="0"/>
              <a:t>URI Request</a:t>
            </a:r>
            <a:r>
              <a:rPr kumimoji="1" lang="ja-JP" altLang="en-US"/>
              <a:t>を送る</a:t>
            </a:r>
            <a:endParaRPr lang="en-US" altLang="ja-JP">
              <a:cs typeface="Arial"/>
            </a:endParaRPr>
          </a:p>
          <a:p>
            <a:r>
              <a:rPr lang="ja-JP" altLang="en-US" dirty="0"/>
              <a:t>２．環境の中に</a:t>
            </a:r>
            <a:r>
              <a:rPr lang="en-US" altLang="ja-JP" dirty="0"/>
              <a:t>DB</a:t>
            </a:r>
            <a:r>
              <a:rPr lang="ja-JP" altLang="en-US" dirty="0"/>
              <a:t>からデータを取得</a:t>
            </a:r>
            <a:endParaRPr lang="en-US" altLang="ja-JP" dirty="0"/>
          </a:p>
          <a:p>
            <a:r>
              <a:rPr kumimoji="1" lang="ja-JP" altLang="en-US" dirty="0"/>
              <a:t>３．取ったデータをウザーブラウザに送る</a:t>
            </a:r>
            <a:endParaRPr kumimoji="1" lang="en-US" altLang="ja-JP" dirty="0"/>
          </a:p>
          <a:p>
            <a:r>
              <a:rPr lang="ja-JP" altLang="en-US" dirty="0"/>
              <a:t>４．ブラウザはデータを表示する</a:t>
            </a:r>
            <a:endParaRPr kumimoji="1" lang="ja-JP" alt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D3398D-3C3B-406E-AD04-F70E26E9014A}"/>
              </a:ext>
            </a:extLst>
          </p:cNvPr>
          <p:cNvGrpSpPr/>
          <p:nvPr/>
        </p:nvGrpSpPr>
        <p:grpSpPr>
          <a:xfrm>
            <a:off x="600077" y="1832721"/>
            <a:ext cx="4056238" cy="4177552"/>
            <a:chOff x="600077" y="1832721"/>
            <a:chExt cx="4056238" cy="41775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3B9AE9-27BB-469C-BB09-264545FF157B}"/>
                </a:ext>
              </a:extLst>
            </p:cNvPr>
            <p:cNvSpPr/>
            <p:nvPr/>
          </p:nvSpPr>
          <p:spPr>
            <a:xfrm>
              <a:off x="600077" y="1832721"/>
              <a:ext cx="2205319" cy="417755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右矢印 38"/>
            <p:cNvSpPr/>
            <p:nvPr/>
          </p:nvSpPr>
          <p:spPr>
            <a:xfrm rot="5400000">
              <a:off x="1522335" y="2793365"/>
              <a:ext cx="357913" cy="161075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078600" y="5292199"/>
              <a:ext cx="142404" cy="237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67" name="右矢印 66"/>
            <p:cNvSpPr/>
            <p:nvPr/>
          </p:nvSpPr>
          <p:spPr>
            <a:xfrm rot="16200000">
              <a:off x="1319363" y="4051686"/>
              <a:ext cx="466274" cy="167855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734745" y="5478012"/>
              <a:ext cx="1813708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ja-JP" alt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MS PMincho"/>
                  <a:cs typeface="Arial"/>
                </a:rPr>
                <a:t>サーバー環境</a:t>
              </a:r>
            </a:p>
          </p:txBody>
        </p:sp>
        <p:sp>
          <p:nvSpPr>
            <p:cNvPr id="17" name="フローチャート: 磁気ディスク 41">
              <a:extLst>
                <a:ext uri="{FF2B5EF4-FFF2-40B4-BE49-F238E27FC236}">
                  <a16:creationId xmlns:a16="http://schemas.microsoft.com/office/drawing/2014/main" id="{3E058051-95A8-4C03-B024-43859C310C58}"/>
                </a:ext>
              </a:extLst>
            </p:cNvPr>
            <p:cNvSpPr/>
            <p:nvPr/>
          </p:nvSpPr>
          <p:spPr bwMode="auto">
            <a:xfrm>
              <a:off x="868235" y="2046926"/>
              <a:ext cx="1738028" cy="611905"/>
            </a:xfrm>
            <a:prstGeom prst="flowChartMagneticDisk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68375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200" dirty="0" err="1">
                  <a:solidFill>
                    <a:schemeClr val="tx1"/>
                  </a:solidFill>
                  <a:ea typeface="ＭＳ Ｐゴシック"/>
                  <a:cs typeface="Arial"/>
                </a:rPr>
                <a:t>データベース</a:t>
              </a:r>
            </a:p>
          </p:txBody>
        </p:sp>
        <p:sp>
          <p:nvSpPr>
            <p:cNvPr id="18" name="正方形/長方形 29">
              <a:extLst>
                <a:ext uri="{FF2B5EF4-FFF2-40B4-BE49-F238E27FC236}">
                  <a16:creationId xmlns:a16="http://schemas.microsoft.com/office/drawing/2014/main" id="{57BFA586-90B3-44B1-A75C-738AD50FEC5F}"/>
                </a:ext>
              </a:extLst>
            </p:cNvPr>
            <p:cNvSpPr/>
            <p:nvPr/>
          </p:nvSpPr>
          <p:spPr>
            <a:xfrm>
              <a:off x="895472" y="3074793"/>
              <a:ext cx="1621139" cy="77576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ea typeface="+mn-lt"/>
                  <a:cs typeface="+mn-lt"/>
                </a:rPr>
                <a:t>アプリサーバー</a:t>
              </a:r>
              <a:endParaRPr lang="en-US"/>
            </a:p>
          </p:txBody>
        </p:sp>
        <p:sp>
          <p:nvSpPr>
            <p:cNvPr id="38" name="右矢印 66">
              <a:extLst>
                <a:ext uri="{FF2B5EF4-FFF2-40B4-BE49-F238E27FC236}">
                  <a16:creationId xmlns:a16="http://schemas.microsoft.com/office/drawing/2014/main" id="{A4C5A7F4-3E96-4CA0-850D-C52CF4F9D6B9}"/>
                </a:ext>
              </a:extLst>
            </p:cNvPr>
            <p:cNvSpPr/>
            <p:nvPr/>
          </p:nvSpPr>
          <p:spPr>
            <a:xfrm rot="5400000">
              <a:off x="1467280" y="4083060"/>
              <a:ext cx="502133" cy="158892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29">
              <a:extLst>
                <a:ext uri="{FF2B5EF4-FFF2-40B4-BE49-F238E27FC236}">
                  <a16:creationId xmlns:a16="http://schemas.microsoft.com/office/drawing/2014/main" id="{5E40B7CA-4767-4F60-8293-2B83590FE30C}"/>
                </a:ext>
              </a:extLst>
            </p:cNvPr>
            <p:cNvSpPr/>
            <p:nvPr/>
          </p:nvSpPr>
          <p:spPr>
            <a:xfrm>
              <a:off x="868578" y="4464322"/>
              <a:ext cx="1621139" cy="77576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ea typeface="+mn-lt"/>
                  <a:cs typeface="+mn-lt"/>
                </a:rPr>
                <a:t>ウェブサーバー</a:t>
              </a:r>
            </a:p>
          </p:txBody>
        </p:sp>
        <p:grpSp>
          <p:nvGrpSpPr>
            <p:cNvPr id="7" name="グループ化 13">
              <a:extLst>
                <a:ext uri="{FF2B5EF4-FFF2-40B4-BE49-F238E27FC236}">
                  <a16:creationId xmlns:a16="http://schemas.microsoft.com/office/drawing/2014/main" id="{72685827-FAB2-4725-B2F8-6CEB47FBFA3C}"/>
                </a:ext>
              </a:extLst>
            </p:cNvPr>
            <p:cNvGrpSpPr/>
            <p:nvPr/>
          </p:nvGrpSpPr>
          <p:grpSpPr>
            <a:xfrm>
              <a:off x="3391643" y="4433096"/>
              <a:ext cx="1264672" cy="819812"/>
              <a:chOff x="9868134" y="3899307"/>
              <a:chExt cx="953651" cy="819812"/>
            </a:xfrm>
          </p:grpSpPr>
          <p:sp>
            <p:nvSpPr>
              <p:cNvPr id="53" name="角丸四角形 14">
                <a:extLst>
                  <a:ext uri="{FF2B5EF4-FFF2-40B4-BE49-F238E27FC236}">
                    <a16:creationId xmlns:a16="http://schemas.microsoft.com/office/drawing/2014/main" id="{F196A411-3E86-4DE0-A322-586805592502}"/>
                  </a:ext>
                </a:extLst>
              </p:cNvPr>
              <p:cNvSpPr/>
              <p:nvPr/>
            </p:nvSpPr>
            <p:spPr>
              <a:xfrm>
                <a:off x="9868134" y="3899307"/>
                <a:ext cx="953651" cy="819812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直線コネクタ 15">
                <a:extLst>
                  <a:ext uri="{FF2B5EF4-FFF2-40B4-BE49-F238E27FC236}">
                    <a16:creationId xmlns:a16="http://schemas.microsoft.com/office/drawing/2014/main" id="{DC44AF1E-A88F-4000-92B2-A2BF99AD19E2}"/>
                  </a:ext>
                </a:extLst>
              </p:cNvPr>
              <p:cNvCxnSpPr/>
              <p:nvPr/>
            </p:nvCxnSpPr>
            <p:spPr>
              <a:xfrm flipV="1">
                <a:off x="9868134" y="4536408"/>
                <a:ext cx="953651" cy="481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テキスト ボックス 16">
              <a:extLst>
                <a:ext uri="{FF2B5EF4-FFF2-40B4-BE49-F238E27FC236}">
                  <a16:creationId xmlns:a16="http://schemas.microsoft.com/office/drawing/2014/main" id="{9BF5EB46-6E3C-43CA-A505-652D2962DF4A}"/>
                </a:ext>
              </a:extLst>
            </p:cNvPr>
            <p:cNvSpPr txBox="1"/>
            <p:nvPr/>
          </p:nvSpPr>
          <p:spPr>
            <a:xfrm>
              <a:off x="3720291" y="4775092"/>
              <a:ext cx="8612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http://…</a:t>
              </a:r>
              <a:endParaRPr kumimoji="1" lang="ja-JP" altLang="en-US" sz="1400" dirty="0"/>
            </a:p>
          </p:txBody>
        </p:sp>
        <p:grpSp>
          <p:nvGrpSpPr>
            <p:cNvPr id="21" name="グループ化 17">
              <a:extLst>
                <a:ext uri="{FF2B5EF4-FFF2-40B4-BE49-F238E27FC236}">
                  <a16:creationId xmlns:a16="http://schemas.microsoft.com/office/drawing/2014/main" id="{5A646805-8314-4167-BC4F-C6A854504542}"/>
                </a:ext>
              </a:extLst>
            </p:cNvPr>
            <p:cNvGrpSpPr/>
            <p:nvPr/>
          </p:nvGrpSpPr>
          <p:grpSpPr>
            <a:xfrm>
              <a:off x="3864187" y="4482364"/>
              <a:ext cx="360143" cy="362310"/>
              <a:chOff x="9379974" y="2443293"/>
              <a:chExt cx="1961536" cy="1973338"/>
            </a:xfrm>
          </p:grpSpPr>
          <p:sp>
            <p:nvSpPr>
              <p:cNvPr id="57" name="円/楕円 18">
                <a:extLst>
                  <a:ext uri="{FF2B5EF4-FFF2-40B4-BE49-F238E27FC236}">
                    <a16:creationId xmlns:a16="http://schemas.microsoft.com/office/drawing/2014/main" id="{2961628E-EDFB-4BF6-83F1-D5FE730225F4}"/>
                  </a:ext>
                </a:extLst>
              </p:cNvPr>
              <p:cNvSpPr/>
              <p:nvPr/>
            </p:nvSpPr>
            <p:spPr>
              <a:xfrm>
                <a:off x="9379974" y="2455095"/>
                <a:ext cx="1961536" cy="196153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円/楕円 19">
                <a:extLst>
                  <a:ext uri="{FF2B5EF4-FFF2-40B4-BE49-F238E27FC236}">
                    <a16:creationId xmlns:a16="http://schemas.microsoft.com/office/drawing/2014/main" id="{8C0441B5-D0E1-4094-8ADF-81605BF487E6}"/>
                  </a:ext>
                </a:extLst>
              </p:cNvPr>
              <p:cNvSpPr/>
              <p:nvPr/>
            </p:nvSpPr>
            <p:spPr>
              <a:xfrm>
                <a:off x="9749498" y="2443293"/>
                <a:ext cx="1240906" cy="196153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直線コネクタ 20">
                <a:extLst>
                  <a:ext uri="{FF2B5EF4-FFF2-40B4-BE49-F238E27FC236}">
                    <a16:creationId xmlns:a16="http://schemas.microsoft.com/office/drawing/2014/main" id="{88364AA3-28DC-4804-A101-3DCEF7FAB1DA}"/>
                  </a:ext>
                </a:extLst>
              </p:cNvPr>
              <p:cNvCxnSpPr>
                <a:stCxn id="20" idx="0"/>
                <a:endCxn id="20" idx="4"/>
              </p:cNvCxnSpPr>
              <p:nvPr/>
            </p:nvCxnSpPr>
            <p:spPr>
              <a:xfrm>
                <a:off x="10355783" y="3842342"/>
                <a:ext cx="14166" cy="5624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21">
                <a:extLst>
                  <a:ext uri="{FF2B5EF4-FFF2-40B4-BE49-F238E27FC236}">
                    <a16:creationId xmlns:a16="http://schemas.microsoft.com/office/drawing/2014/main" id="{5EB9BD54-3CF4-4460-A652-7C2170A659AE}"/>
                  </a:ext>
                </a:extLst>
              </p:cNvPr>
              <p:cNvCxnSpPr>
                <a:stCxn id="19" idx="2"/>
                <a:endCxn id="19" idx="6"/>
              </p:cNvCxnSpPr>
              <p:nvPr/>
            </p:nvCxnSpPr>
            <p:spPr>
              <a:xfrm>
                <a:off x="9379974" y="3435863"/>
                <a:ext cx="19615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22">
                <a:extLst>
                  <a:ext uri="{FF2B5EF4-FFF2-40B4-BE49-F238E27FC236}">
                    <a16:creationId xmlns:a16="http://schemas.microsoft.com/office/drawing/2014/main" id="{EB8CAB7A-578F-4F8E-91E4-AD8F4AA86D99}"/>
                  </a:ext>
                </a:extLst>
              </p:cNvPr>
              <p:cNvCxnSpPr/>
              <p:nvPr/>
            </p:nvCxnSpPr>
            <p:spPr>
              <a:xfrm>
                <a:off x="9560644" y="3971637"/>
                <a:ext cx="1557978" cy="113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23">
                <a:extLst>
                  <a:ext uri="{FF2B5EF4-FFF2-40B4-BE49-F238E27FC236}">
                    <a16:creationId xmlns:a16="http://schemas.microsoft.com/office/drawing/2014/main" id="{91CD5950-2C2F-4846-B41D-17C55F2CE81D}"/>
                  </a:ext>
                </a:extLst>
              </p:cNvPr>
              <p:cNvCxnSpPr/>
              <p:nvPr/>
            </p:nvCxnSpPr>
            <p:spPr>
              <a:xfrm>
                <a:off x="9452803" y="2980805"/>
                <a:ext cx="1683531" cy="122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EA4B5F-4423-4853-ACFD-C4F86F5C79F0}"/>
                </a:ext>
              </a:extLst>
            </p:cNvPr>
            <p:cNvGrpSpPr/>
            <p:nvPr/>
          </p:nvGrpSpPr>
          <p:grpSpPr>
            <a:xfrm>
              <a:off x="3675529" y="3034549"/>
              <a:ext cx="806824" cy="1004050"/>
              <a:chOff x="6194611" y="3993773"/>
              <a:chExt cx="806824" cy="100405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D4A0E3E-AF9E-427C-A9F5-AE2DC2E1E14C}"/>
                  </a:ext>
                </a:extLst>
              </p:cNvPr>
              <p:cNvSpPr/>
              <p:nvPr/>
            </p:nvSpPr>
            <p:spPr>
              <a:xfrm>
                <a:off x="6221504" y="4334434"/>
                <a:ext cx="717177" cy="591671"/>
              </a:xfrm>
              <a:prstGeom prst="ellipse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94582C-F6BD-4B10-9A58-6BE799DF11AD}"/>
                  </a:ext>
                </a:extLst>
              </p:cNvPr>
              <p:cNvSpPr/>
              <p:nvPr/>
            </p:nvSpPr>
            <p:spPr>
              <a:xfrm>
                <a:off x="6194611" y="4585447"/>
                <a:ext cx="806824" cy="41237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D0611C7-9D73-4E35-9F6B-6AFF0476B1DC}"/>
                  </a:ext>
                </a:extLst>
              </p:cNvPr>
              <p:cNvSpPr/>
              <p:nvPr/>
            </p:nvSpPr>
            <p:spPr>
              <a:xfrm>
                <a:off x="6373904" y="3993773"/>
                <a:ext cx="403414" cy="385485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右矢印 38">
              <a:extLst>
                <a:ext uri="{FF2B5EF4-FFF2-40B4-BE49-F238E27FC236}">
                  <a16:creationId xmlns:a16="http://schemas.microsoft.com/office/drawing/2014/main" id="{95C6514B-5A66-413D-BF3E-6E34E80E58EF}"/>
                </a:ext>
              </a:extLst>
            </p:cNvPr>
            <p:cNvSpPr/>
            <p:nvPr/>
          </p:nvSpPr>
          <p:spPr>
            <a:xfrm rot="5400000">
              <a:off x="3808335" y="3931882"/>
              <a:ext cx="474453" cy="152111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右矢印 66">
              <a:extLst>
                <a:ext uri="{FF2B5EF4-FFF2-40B4-BE49-F238E27FC236}">
                  <a16:creationId xmlns:a16="http://schemas.microsoft.com/office/drawing/2014/main" id="{D5036313-8DA7-48F9-A1D9-E5A70C9E89C5}"/>
                </a:ext>
              </a:extLst>
            </p:cNvPr>
            <p:cNvSpPr/>
            <p:nvPr/>
          </p:nvSpPr>
          <p:spPr>
            <a:xfrm rot="10800000">
              <a:off x="2605797" y="4925741"/>
              <a:ext cx="654533" cy="14992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右矢印 66">
              <a:extLst>
                <a:ext uri="{FF2B5EF4-FFF2-40B4-BE49-F238E27FC236}">
                  <a16:creationId xmlns:a16="http://schemas.microsoft.com/office/drawing/2014/main" id="{6A663046-D2A2-4A4F-A10A-F115491C4D79}"/>
                </a:ext>
              </a:extLst>
            </p:cNvPr>
            <p:cNvSpPr/>
            <p:nvPr/>
          </p:nvSpPr>
          <p:spPr>
            <a:xfrm>
              <a:off x="2605797" y="4764376"/>
              <a:ext cx="654533" cy="14992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1101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フェーズ２：</a:t>
            </a:r>
            <a:r>
              <a:rPr lang="en-US" altLang="ja-JP" dirty="0" err="1"/>
              <a:t>WebUI</a:t>
            </a:r>
            <a:r>
              <a:rPr lang="ja-JP" altLang="en-US" dirty="0"/>
              <a:t>の作成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lvl="0">
              <a:defRPr/>
            </a:pPr>
            <a:r>
              <a:rPr lang="ja-JP" altLang="ja-JP" sz="2800" dirty="0"/>
              <a:t>旧TiNY(html)にはない機能を</a:t>
            </a:r>
            <a:r>
              <a:rPr lang="ja-JP" altLang="en-US" sz="2800" dirty="0"/>
              <a:t>追加で</a:t>
            </a:r>
            <a:r>
              <a:rPr lang="ja-JP" altLang="ja-JP" sz="2800" dirty="0"/>
              <a:t>実装 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3" y="1572380"/>
            <a:ext cx="11882034" cy="3942917"/>
          </a:xfrm>
          <a:prstGeom prst="rect">
            <a:avLst/>
          </a:prstGeom>
        </p:spPr>
      </p:pic>
      <p:sp>
        <p:nvSpPr>
          <p:cNvPr id="19" name="円/楕円 18"/>
          <p:cNvSpPr/>
          <p:nvPr/>
        </p:nvSpPr>
        <p:spPr>
          <a:xfrm>
            <a:off x="2853935" y="1695544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ja-JP" dirty="0"/>
              <a:t>2</a:t>
            </a:r>
            <a:endParaRPr kumimoji="1" lang="ja-JP" altLang="en-US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392" y="1949673"/>
            <a:ext cx="565323" cy="401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5"/>
          <a:srcRect l="29078" t="28445" r="29932" b="18318"/>
          <a:stretch/>
        </p:blipFill>
        <p:spPr>
          <a:xfrm>
            <a:off x="432000" y="2674406"/>
            <a:ext cx="2743200" cy="1889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円/楕円 25"/>
          <p:cNvSpPr/>
          <p:nvPr/>
        </p:nvSpPr>
        <p:spPr>
          <a:xfrm>
            <a:off x="619603" y="2854692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0188" y="1958273"/>
            <a:ext cx="1527483" cy="243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円/楕円 26"/>
          <p:cNvSpPr/>
          <p:nvPr/>
        </p:nvSpPr>
        <p:spPr>
          <a:xfrm>
            <a:off x="10278124" y="1749470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5116" y="4395746"/>
            <a:ext cx="1131702" cy="1757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6222" y="4395746"/>
            <a:ext cx="1018531" cy="1757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正方形/長方形 28"/>
          <p:cNvSpPr/>
          <p:nvPr/>
        </p:nvSpPr>
        <p:spPr>
          <a:xfrm>
            <a:off x="7094097" y="2549398"/>
            <a:ext cx="1604473" cy="250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7051847" y="2352088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ja-JP" dirty="0"/>
              <a:t>5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3619626" y="4200335"/>
            <a:ext cx="528895" cy="23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3</a:t>
            </a:r>
            <a:r>
              <a:rPr kumimoji="1" lang="en-US" altLang="ja-JP" sz="1200" dirty="0"/>
              <a:t>.1</a:t>
            </a:r>
            <a:endParaRPr kumimoji="1" lang="ja-JP" altLang="en-US" sz="1200" dirty="0"/>
          </a:p>
        </p:txBody>
      </p:sp>
      <p:sp>
        <p:nvSpPr>
          <p:cNvPr id="32" name="角丸四角形 31"/>
          <p:cNvSpPr/>
          <p:nvPr/>
        </p:nvSpPr>
        <p:spPr>
          <a:xfrm>
            <a:off x="5268436" y="4207555"/>
            <a:ext cx="528895" cy="23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3</a:t>
            </a:r>
            <a:r>
              <a:rPr kumimoji="1" lang="en-US" altLang="ja-JP" sz="1200" dirty="0"/>
              <a:t>.2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4073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3" y="1572380"/>
            <a:ext cx="11882034" cy="39429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フェーズ２：</a:t>
            </a:r>
            <a:r>
              <a:rPr lang="en-US" altLang="ja-JP" dirty="0" err="1"/>
              <a:t>WebUI</a:t>
            </a:r>
            <a:r>
              <a:rPr lang="ja-JP" altLang="en-US" dirty="0"/>
              <a:t>の作成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9"/>
          </p:nvPr>
        </p:nvSpPr>
        <p:spPr>
          <a:xfrm>
            <a:off x="0" y="559697"/>
            <a:ext cx="12192000" cy="826743"/>
          </a:xfrm>
        </p:spPr>
        <p:txBody>
          <a:bodyPr/>
          <a:lstStyle/>
          <a:p>
            <a:r>
              <a:rPr lang="ja-JP" altLang="ja-JP" sz="2800" dirty="0"/>
              <a:t>ユーザ要求により</a:t>
            </a:r>
            <a:r>
              <a:rPr lang="en-US" altLang="ja-JP" sz="2800" dirty="0" err="1"/>
              <a:t>MapLabo</a:t>
            </a:r>
            <a:r>
              <a:rPr lang="ja-JP" altLang="ja-JP" sz="2800" dirty="0"/>
              <a:t>にない機能も実装</a:t>
            </a:r>
          </a:p>
        </p:txBody>
      </p:sp>
      <p:sp>
        <p:nvSpPr>
          <p:cNvPr id="39" name="円/楕円 38"/>
          <p:cNvSpPr/>
          <p:nvPr/>
        </p:nvSpPr>
        <p:spPr>
          <a:xfrm>
            <a:off x="1181034" y="2276113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ja-JP" dirty="0"/>
              <a:t>3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59" y="4479902"/>
            <a:ext cx="1132689" cy="1670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角丸四角形 24"/>
          <p:cNvSpPr/>
          <p:nvPr/>
        </p:nvSpPr>
        <p:spPr>
          <a:xfrm>
            <a:off x="834104" y="4432426"/>
            <a:ext cx="528895" cy="23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3</a:t>
            </a:r>
            <a:r>
              <a:rPr kumimoji="1" lang="en-US" altLang="ja-JP" sz="1200" dirty="0"/>
              <a:t>.1</a:t>
            </a:r>
            <a:endParaRPr kumimoji="1" lang="ja-JP" altLang="en-US" sz="1200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700" y="3002556"/>
            <a:ext cx="3996530" cy="14298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0229" y="5170041"/>
            <a:ext cx="6138001" cy="1428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円/楕円 28"/>
          <p:cNvSpPr/>
          <p:nvPr/>
        </p:nvSpPr>
        <p:spPr>
          <a:xfrm>
            <a:off x="5346878" y="5124681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ja-JP" dirty="0"/>
              <a:t>5</a:t>
            </a:r>
            <a:endParaRPr kumimoji="1" lang="ja-JP" altLang="en-US" dirty="0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6878" y="3082998"/>
            <a:ext cx="1384525" cy="1309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円/楕円 30"/>
          <p:cNvSpPr/>
          <p:nvPr/>
        </p:nvSpPr>
        <p:spPr>
          <a:xfrm>
            <a:off x="5128289" y="2974914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2550" y="5174375"/>
            <a:ext cx="1403593" cy="6818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7" name="図 36"/>
          <p:cNvPicPr>
            <a:picLocks noChangeAspect="1"/>
          </p:cNvPicPr>
          <p:nvPr/>
        </p:nvPicPr>
        <p:blipFill rotWithShape="1">
          <a:blip r:embed="rId9"/>
          <a:srcRect r="31448"/>
          <a:stretch/>
        </p:blipFill>
        <p:spPr>
          <a:xfrm>
            <a:off x="4429703" y="4856394"/>
            <a:ext cx="776383" cy="1145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8" name="図 37"/>
          <p:cNvPicPr>
            <a:picLocks noChangeAspect="1"/>
          </p:cNvPicPr>
          <p:nvPr/>
        </p:nvPicPr>
        <p:blipFill rotWithShape="1">
          <a:blip r:embed="rId10"/>
          <a:srcRect b="57306"/>
          <a:stretch/>
        </p:blipFill>
        <p:spPr>
          <a:xfrm>
            <a:off x="3030143" y="4878435"/>
            <a:ext cx="1144562" cy="11011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4" name="角丸四角形 43"/>
          <p:cNvSpPr/>
          <p:nvPr/>
        </p:nvSpPr>
        <p:spPr>
          <a:xfrm>
            <a:off x="2282899" y="5058329"/>
            <a:ext cx="528895" cy="23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3</a:t>
            </a:r>
            <a:r>
              <a:rPr kumimoji="1" lang="en-US" altLang="ja-JP" sz="1200" dirty="0"/>
              <a:t>.2</a:t>
            </a:r>
            <a:endParaRPr kumimoji="1" lang="ja-JP" altLang="en-US" sz="1200" dirty="0"/>
          </a:p>
        </p:txBody>
      </p:sp>
      <p:sp>
        <p:nvSpPr>
          <p:cNvPr id="45" name="角丸四角形 44"/>
          <p:cNvSpPr/>
          <p:nvPr/>
        </p:nvSpPr>
        <p:spPr>
          <a:xfrm>
            <a:off x="3663436" y="4775600"/>
            <a:ext cx="528895" cy="23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3</a:t>
            </a:r>
            <a:r>
              <a:rPr kumimoji="1" lang="en-US" altLang="ja-JP" sz="1200" dirty="0"/>
              <a:t>.3</a:t>
            </a:r>
            <a:endParaRPr kumimoji="1" lang="ja-JP" altLang="en-US" sz="1200" dirty="0"/>
          </a:p>
        </p:txBody>
      </p:sp>
      <p:sp>
        <p:nvSpPr>
          <p:cNvPr id="46" name="角丸四角形 45"/>
          <p:cNvSpPr/>
          <p:nvPr/>
        </p:nvSpPr>
        <p:spPr>
          <a:xfrm>
            <a:off x="4756307" y="4798354"/>
            <a:ext cx="528895" cy="232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3</a:t>
            </a:r>
            <a:r>
              <a:rPr kumimoji="1" lang="en-US" altLang="ja-JP" sz="1200" dirty="0"/>
              <a:t>.4</a:t>
            </a:r>
            <a:endParaRPr kumimoji="1" lang="ja-JP" altLang="en-US" sz="1200" dirty="0"/>
          </a:p>
        </p:txBody>
      </p:sp>
      <p:sp>
        <p:nvSpPr>
          <p:cNvPr id="47" name="円/楕円 46"/>
          <p:cNvSpPr/>
          <p:nvPr/>
        </p:nvSpPr>
        <p:spPr>
          <a:xfrm>
            <a:off x="1940989" y="2114954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8" name="円/楕円 47"/>
          <p:cNvSpPr/>
          <p:nvPr/>
        </p:nvSpPr>
        <p:spPr>
          <a:xfrm>
            <a:off x="7458982" y="2841397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89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539970" y="85085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Ｂ）ＭａｐｌａｂｏからＴｉＮＹに変わる</a:t>
            </a:r>
            <a:endParaRPr lang="en-US" altLang="ja-JP" dirty="0"/>
          </a:p>
          <a:p>
            <a:r>
              <a:rPr lang="ja-JP" altLang="en-US" dirty="0"/>
              <a:t>Ｍｏｄｕｌｅ</a:t>
            </a:r>
            <a:br>
              <a:rPr lang="en-US" altLang="ja-JP" dirty="0"/>
            </a:br>
            <a:r>
              <a:rPr lang="ja-JP" altLang="en-US" dirty="0"/>
              <a:t>ａ）ＵＲＩ</a:t>
            </a:r>
            <a:r>
              <a:rPr lang="en-US" altLang="ja-JP" dirty="0"/>
              <a:t>	</a:t>
            </a:r>
            <a:br>
              <a:rPr lang="en-US" altLang="ja-JP" dirty="0"/>
            </a:br>
            <a:r>
              <a:rPr lang="ja-JP" altLang="en-US" dirty="0"/>
              <a:t>ｂ）ＡｐｐＢａｒ</a:t>
            </a:r>
            <a:br>
              <a:rPr lang="en-US" altLang="ja-JP" dirty="0"/>
            </a:br>
            <a:r>
              <a:rPr lang="ja-JP" altLang="en-US" dirty="0"/>
              <a:t>ｃ）ＴａｂｌｅＤａｔａ</a:t>
            </a:r>
            <a:br>
              <a:rPr lang="en-US" altLang="ja-JP" dirty="0"/>
            </a:br>
            <a:r>
              <a:rPr lang="ja-JP" altLang="en-US" dirty="0"/>
              <a:t>ｄ）Ｆｉｌｔｅｒ</a:t>
            </a:r>
            <a:br>
              <a:rPr lang="en-US" altLang="ja-JP" dirty="0"/>
            </a:br>
            <a:r>
              <a:rPr lang="en-US" altLang="ja-JP" dirty="0"/>
              <a:t>e</a:t>
            </a:r>
            <a:r>
              <a:rPr lang="ja-JP" altLang="en-US" dirty="0"/>
              <a:t>）Ｐａｇｅ２　Ｓｅｍ</a:t>
            </a:r>
            <a:br>
              <a:rPr lang="en-US" altLang="ja-JP" dirty="0"/>
            </a:br>
            <a:r>
              <a:rPr lang="ja-JP" altLang="en-US" dirty="0"/>
              <a:t>ｆ）Ｐａｇｅ２　Ｃｈａｒａ　Ａｎｄ　ｅｔｃ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Ｅａｃｈ　Ｍｏｄｕｌｅ</a:t>
            </a:r>
            <a:endParaRPr lang="en-US" altLang="ja-JP" dirty="0"/>
          </a:p>
          <a:p>
            <a:r>
              <a:rPr lang="ja-JP" altLang="en-US" dirty="0"/>
              <a:t>１）計画</a:t>
            </a:r>
            <a:r>
              <a:rPr lang="en-US" altLang="ja-JP" dirty="0"/>
              <a:t>	</a:t>
            </a:r>
            <a:br>
              <a:rPr lang="en-US" altLang="ja-JP" dirty="0"/>
            </a:br>
            <a:r>
              <a:rPr lang="ja-JP" altLang="en-US" dirty="0"/>
              <a:t>２）</a:t>
            </a:r>
            <a:r>
              <a:rPr lang="en-US" altLang="ja-JP" dirty="0"/>
              <a:t>Database</a:t>
            </a:r>
            <a:r>
              <a:rPr lang="ja-JP" altLang="en-US" dirty="0"/>
              <a:t>の作成</a:t>
            </a:r>
            <a:br>
              <a:rPr lang="en-US" altLang="ja-JP" dirty="0"/>
            </a:br>
            <a:r>
              <a:rPr lang="ja-JP" altLang="en-US" dirty="0"/>
              <a:t>３）</a:t>
            </a:r>
            <a:r>
              <a:rPr lang="en-US" altLang="ja-JP" dirty="0"/>
              <a:t>Backend</a:t>
            </a:r>
            <a:r>
              <a:rPr lang="ja-JP" altLang="en-US" dirty="0"/>
              <a:t>の修正</a:t>
            </a:r>
            <a:br>
              <a:rPr lang="en-US" altLang="ja-JP" dirty="0"/>
            </a:br>
            <a:r>
              <a:rPr lang="ja-JP" altLang="en-US" dirty="0"/>
              <a:t>４）</a:t>
            </a:r>
            <a:r>
              <a:rPr lang="en-US" altLang="ja-JP" dirty="0"/>
              <a:t>Frontend</a:t>
            </a:r>
            <a:r>
              <a:rPr lang="ja-JP" altLang="en-US" dirty="0"/>
              <a:t>の修正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Ｄｒａｆｔ　ただきだい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7586" y="497796"/>
            <a:ext cx="4906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２．</a:t>
            </a:r>
            <a:r>
              <a:rPr lang="en-US" altLang="ja-JP" dirty="0" err="1"/>
              <a:t>TiNYWebUI</a:t>
            </a:r>
            <a:r>
              <a:rPr lang="ja-JP" altLang="en-US" dirty="0"/>
              <a:t>の作成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Ａ）</a:t>
            </a:r>
            <a:r>
              <a:rPr lang="en-US" altLang="ja-JP" dirty="0"/>
              <a:t>Local</a:t>
            </a:r>
            <a:r>
              <a:rPr lang="ja-JP" altLang="en-US" dirty="0"/>
              <a:t>で開発環境　</a:t>
            </a:r>
            <a:endParaRPr lang="en-US" altLang="ja-JP" dirty="0"/>
          </a:p>
          <a:p>
            <a:r>
              <a:rPr lang="ja-JP" altLang="en-US" dirty="0"/>
              <a:t>Ｂ）ＭａｐｌａｂｏからＴｉＮＹに変わる</a:t>
            </a:r>
            <a:endParaRPr lang="en-US" altLang="ja-JP" dirty="0"/>
          </a:p>
          <a:p>
            <a:r>
              <a:rPr lang="ja-JP" altLang="en-US" dirty="0"/>
              <a:t>Ｃ）今のＨＴＭＬのデータを抽出する</a:t>
            </a:r>
            <a:endParaRPr lang="en-US" altLang="ja-JP" dirty="0"/>
          </a:p>
          <a:p>
            <a:r>
              <a:rPr lang="ja-JP" altLang="en-US" dirty="0"/>
              <a:t>Ｄ）サバーでＤｅｐｌｏｙする</a:t>
            </a:r>
            <a:endParaRPr lang="en-US" altLang="ja-JP" dirty="0"/>
          </a:p>
          <a:p>
            <a:r>
              <a:rPr lang="en-US" altLang="ja-JP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0108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TiNY</a:t>
            </a:r>
            <a:r>
              <a:rPr kumimoji="1" lang="ja-JP" altLang="en-US" dirty="0"/>
              <a:t>と</a:t>
            </a:r>
            <a:r>
              <a:rPr lang="ja-JP" altLang="en-US" dirty="0"/>
              <a:t>は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ja-JP" dirty="0">
                <a:latin typeface="Meiryo"/>
              </a:rPr>
              <a:t>PLY</a:t>
            </a:r>
            <a:r>
              <a:rPr lang="ja-JP" altLang="en-US" dirty="0">
                <a:latin typeface="Meiryo"/>
                <a:ea typeface="Meiryo"/>
              </a:rPr>
              <a:t>の</a:t>
            </a:r>
            <a:r>
              <a:rPr lang="en-US" altLang="ja-JP" dirty="0">
                <a:latin typeface="Meiryo"/>
              </a:rPr>
              <a:t>Map</a:t>
            </a:r>
            <a:r>
              <a:rPr lang="ja-JP" altLang="en-US" dirty="0">
                <a:latin typeface="Meiryo"/>
                <a:ea typeface="Meiryo"/>
              </a:rPr>
              <a:t>傾向で</a:t>
            </a:r>
            <a:r>
              <a:rPr lang="en-US" altLang="ja-JP" dirty="0">
                <a:latin typeface="Meiryo"/>
              </a:rPr>
              <a:t>Clustering</a:t>
            </a:r>
            <a:r>
              <a:rPr lang="ja-JP" altLang="en-US" dirty="0">
                <a:latin typeface="Meiryo"/>
                <a:ea typeface="Meiryo"/>
              </a:rPr>
              <a:t>をして課題出しを行う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2547"/>
          <a:stretch/>
        </p:blipFill>
        <p:spPr>
          <a:xfrm>
            <a:off x="2071474" y="1728616"/>
            <a:ext cx="8049051" cy="424885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/>
          <a:srcRect t="7507" r="57895" b="35883"/>
          <a:stretch/>
        </p:blipFill>
        <p:spPr>
          <a:xfrm>
            <a:off x="922949" y="4472610"/>
            <a:ext cx="2297049" cy="1672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/>
          <a:srcRect l="27651" t="7691" r="27859" b="48170"/>
          <a:stretch/>
        </p:blipFill>
        <p:spPr>
          <a:xfrm>
            <a:off x="432000" y="1891986"/>
            <a:ext cx="2015067" cy="1082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t="6932" r="20055"/>
          <a:stretch/>
        </p:blipFill>
        <p:spPr>
          <a:xfrm>
            <a:off x="9704517" y="3560231"/>
            <a:ext cx="1920017" cy="12107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57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2" name="直線コネクタ 1161"/>
          <p:cNvCxnSpPr/>
          <p:nvPr/>
        </p:nvCxnSpPr>
        <p:spPr>
          <a:xfrm>
            <a:off x="3136130" y="2101907"/>
            <a:ext cx="0" cy="772675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6" name="直線コネクタ 1165"/>
          <p:cNvCxnSpPr/>
          <p:nvPr/>
        </p:nvCxnSpPr>
        <p:spPr>
          <a:xfrm>
            <a:off x="6025563" y="2101907"/>
            <a:ext cx="0" cy="772675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7" name="直線コネクタ 1166"/>
          <p:cNvCxnSpPr/>
          <p:nvPr/>
        </p:nvCxnSpPr>
        <p:spPr>
          <a:xfrm>
            <a:off x="9427505" y="2099561"/>
            <a:ext cx="0" cy="772675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TiNY</a:t>
            </a:r>
            <a:r>
              <a:rPr kumimoji="1" lang="ja-JP" altLang="en-US" dirty="0"/>
              <a:t>開発プロジェクト体制　</a:t>
            </a:r>
          </a:p>
        </p:txBody>
      </p:sp>
      <p:sp>
        <p:nvSpPr>
          <p:cNvPr id="1156" name="テキスト ボックス 18"/>
          <p:cNvSpPr txBox="1"/>
          <p:nvPr/>
        </p:nvSpPr>
        <p:spPr>
          <a:xfrm>
            <a:off x="8564880" y="2870627"/>
            <a:ext cx="1536713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ja-JP" altLang="en-US" sz="1600" b="1" u="sng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ユーザー</a:t>
            </a:r>
            <a:endParaRPr lang="ja-JP" altLang="en-US" sz="1600" b="1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テキスト ボックス 19"/>
          <p:cNvSpPr txBox="1"/>
          <p:nvPr/>
        </p:nvSpPr>
        <p:spPr>
          <a:xfrm>
            <a:off x="8807173" y="3736994"/>
            <a:ext cx="1520079" cy="2881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>
            <a:defPPr>
              <a:defRPr lang="ja-JP"/>
            </a:defPPr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(PI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水上</a:t>
            </a:r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(E)</a:t>
            </a:r>
            <a:endParaRPr lang="ja-JP" altLang="en-US" baseline="30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テキスト ボックス 20"/>
          <p:cNvSpPr txBox="1"/>
          <p:nvPr/>
        </p:nvSpPr>
        <p:spPr>
          <a:xfrm>
            <a:off x="8807172" y="3203315"/>
            <a:ext cx="1520079" cy="2881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>
            <a:defPPr>
              <a:defRPr lang="ja-JP"/>
            </a:defPPr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(PI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西尾</a:t>
            </a:r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(S)</a:t>
            </a:r>
            <a:endParaRPr lang="ja-JP" altLang="en-US" baseline="30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テキスト ボックス 21"/>
          <p:cNvSpPr txBox="1"/>
          <p:nvPr/>
        </p:nvSpPr>
        <p:spPr>
          <a:xfrm>
            <a:off x="8807173" y="4298516"/>
            <a:ext cx="1520079" cy="2881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>
            <a:defPPr>
              <a:defRPr lang="ja-JP"/>
            </a:defPPr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(PI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二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柴田</a:t>
            </a:r>
            <a:r>
              <a:rPr lang="en-US" altLang="ja-JP" sz="900">
                <a:latin typeface="Meiryo UI" panose="020B0604030504040204" pitchFamily="50" charset="-128"/>
                <a:ea typeface="Meiryo UI" panose="020B0604030504040204" pitchFamily="50" charset="-128"/>
              </a:rPr>
              <a:t>(S</a:t>
            </a:r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baseline="30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6" name="グループ化 3"/>
          <p:cNvGrpSpPr/>
          <p:nvPr/>
        </p:nvGrpSpPr>
        <p:grpSpPr>
          <a:xfrm>
            <a:off x="432546" y="984747"/>
            <a:ext cx="2345794" cy="310072"/>
            <a:chOff x="3009924" y="1427794"/>
            <a:chExt cx="2345794" cy="310072"/>
          </a:xfrm>
        </p:grpSpPr>
        <p:sp>
          <p:nvSpPr>
            <p:cNvPr id="14" name="テキスト ボックス 4"/>
            <p:cNvSpPr txBox="1"/>
            <p:nvPr/>
          </p:nvSpPr>
          <p:spPr>
            <a:xfrm>
              <a:off x="3835639" y="1428942"/>
              <a:ext cx="1520079" cy="2881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lang="ja-JP" altLang="en-US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生推企</a:t>
              </a:r>
              <a:r>
                <a:rPr lang="en-US" altLang="ja-JP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r>
                <a:rPr lang="ja-JP" altLang="en-US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江口</a:t>
              </a:r>
              <a:r>
                <a:rPr lang="en-US" altLang="ja-JP" sz="9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(CS)</a:t>
              </a:r>
              <a:endPara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0" name="角丸四角形 6"/>
            <p:cNvSpPr/>
            <p:nvPr/>
          </p:nvSpPr>
          <p:spPr>
            <a:xfrm>
              <a:off x="3009924" y="1427794"/>
              <a:ext cx="809100" cy="310072"/>
            </a:xfrm>
            <a:prstGeom prst="round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PJL</a:t>
              </a:r>
              <a:endParaRPr lang="ja-JP" altLang="en-US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02" name="グループ化 11"/>
          <p:cNvGrpSpPr/>
          <p:nvPr/>
        </p:nvGrpSpPr>
        <p:grpSpPr>
          <a:xfrm>
            <a:off x="3466973" y="1472920"/>
            <a:ext cx="2432795" cy="479349"/>
            <a:chOff x="4839384" y="2057282"/>
            <a:chExt cx="2432795" cy="479349"/>
          </a:xfrm>
        </p:grpSpPr>
        <p:grpSp>
          <p:nvGrpSpPr>
            <p:cNvPr id="75" name="グループ化 12"/>
            <p:cNvGrpSpPr/>
            <p:nvPr/>
          </p:nvGrpSpPr>
          <p:grpSpPr>
            <a:xfrm>
              <a:off x="4839384" y="2057282"/>
              <a:ext cx="2345794" cy="310072"/>
              <a:chOff x="3009924" y="1427794"/>
              <a:chExt cx="2345794" cy="310072"/>
            </a:xfrm>
          </p:grpSpPr>
          <p:sp>
            <p:nvSpPr>
              <p:cNvPr id="76" name="テキスト ボックス 15"/>
              <p:cNvSpPr txBox="1"/>
              <p:nvPr/>
            </p:nvSpPr>
            <p:spPr>
              <a:xfrm>
                <a:off x="3835639" y="1428942"/>
                <a:ext cx="1520079" cy="2881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ja-JP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lang="ja-JP" altLang="en-US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生推企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  <a:r>
                  <a:rPr lang="ja-JP" altLang="en-US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真嶋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(E)</a:t>
                </a:r>
                <a:endParaRPr lang="ja-JP" altLang="en-US" sz="9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78" name="角丸四角形 16"/>
              <p:cNvSpPr/>
              <p:nvPr/>
            </p:nvSpPr>
            <p:spPr>
              <a:xfrm>
                <a:off x="3009924" y="1427794"/>
                <a:ext cx="809100" cy="310072"/>
              </a:xfrm>
              <a:prstGeom prst="round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ja-JP" sz="11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PMO</a:t>
                </a:r>
                <a:endPara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59" name="テキスト ボックス 14"/>
            <p:cNvSpPr txBox="1"/>
            <p:nvPr/>
          </p:nvSpPr>
          <p:spPr>
            <a:xfrm>
              <a:off x="6617863" y="2325428"/>
              <a:ext cx="654316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9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‘20/12~</a:t>
              </a:r>
              <a:endPara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6" name="テキスト ボックス 14"/>
            <p:cNvSpPr txBox="1"/>
            <p:nvPr/>
          </p:nvSpPr>
          <p:spPr>
            <a:xfrm>
              <a:off x="6452016" y="2114225"/>
              <a:ext cx="654316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endPara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86" name="グループ化 22"/>
          <p:cNvGrpSpPr/>
          <p:nvPr/>
        </p:nvGrpSpPr>
        <p:grpSpPr>
          <a:xfrm>
            <a:off x="1975597" y="4753845"/>
            <a:ext cx="2345794" cy="310072"/>
            <a:chOff x="3009924" y="1427794"/>
            <a:chExt cx="2345794" cy="310072"/>
          </a:xfrm>
        </p:grpSpPr>
        <p:sp>
          <p:nvSpPr>
            <p:cNvPr id="87" name="テキスト ボックス 23"/>
            <p:cNvSpPr txBox="1"/>
            <p:nvPr/>
          </p:nvSpPr>
          <p:spPr>
            <a:xfrm>
              <a:off x="3835639" y="1428942"/>
              <a:ext cx="1520079" cy="2881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lang="ja-JP" altLang="en-US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技術推</a:t>
              </a:r>
              <a:r>
                <a:rPr lang="en-US" altLang="ja-JP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r>
                <a:rPr lang="ja-JP" altLang="en-US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有竹</a:t>
              </a:r>
              <a:r>
                <a:rPr lang="en-US" altLang="ja-JP" sz="9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(CS)</a:t>
              </a:r>
              <a:endPara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8" name="角丸四角形 24"/>
            <p:cNvSpPr/>
            <p:nvPr/>
          </p:nvSpPr>
          <p:spPr>
            <a:xfrm>
              <a:off x="3009924" y="1427794"/>
              <a:ext cx="809100" cy="31007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サポート</a:t>
              </a:r>
            </a:p>
          </p:txBody>
        </p:sp>
      </p:grpSp>
      <p:grpSp>
        <p:nvGrpSpPr>
          <p:cNvPr id="101" name="グループ化 28"/>
          <p:cNvGrpSpPr/>
          <p:nvPr/>
        </p:nvGrpSpPr>
        <p:grpSpPr>
          <a:xfrm>
            <a:off x="1987916" y="3192901"/>
            <a:ext cx="2530161" cy="461949"/>
            <a:chOff x="1655079" y="2850472"/>
            <a:chExt cx="2530161" cy="461949"/>
          </a:xfrm>
        </p:grpSpPr>
        <p:grpSp>
          <p:nvGrpSpPr>
            <p:cNvPr id="89" name="グループ化 29"/>
            <p:cNvGrpSpPr/>
            <p:nvPr/>
          </p:nvGrpSpPr>
          <p:grpSpPr>
            <a:xfrm>
              <a:off x="1655079" y="2850472"/>
              <a:ext cx="2345794" cy="310072"/>
              <a:chOff x="3009924" y="1427794"/>
              <a:chExt cx="2345794" cy="310072"/>
            </a:xfrm>
          </p:grpSpPr>
          <p:sp>
            <p:nvSpPr>
              <p:cNvPr id="90" name="テキスト ボックス 224"/>
              <p:cNvSpPr txBox="1"/>
              <p:nvPr/>
            </p:nvSpPr>
            <p:spPr>
              <a:xfrm>
                <a:off x="3835639" y="1428942"/>
                <a:ext cx="1520079" cy="2881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ja-JP" sz="1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lang="ja-JP" altLang="en-US" sz="1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技術推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  <a:r>
                  <a:rPr lang="ja-JP" altLang="en-US" sz="1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張</a:t>
                </a:r>
                <a:r>
                  <a:rPr lang="en-US" altLang="ja-JP" sz="9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(S)</a:t>
                </a:r>
                <a:endParaRPr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91" name="角丸四角形 225"/>
              <p:cNvSpPr/>
              <p:nvPr/>
            </p:nvSpPr>
            <p:spPr>
              <a:xfrm>
                <a:off x="3009924" y="1427794"/>
                <a:ext cx="809100" cy="310072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ja-JP" altLang="en-US" sz="11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リーダー</a:t>
                </a:r>
              </a:p>
            </p:txBody>
          </p:sp>
        </p:grpSp>
        <p:sp>
          <p:nvSpPr>
            <p:cNvPr id="60" name="テキスト ボックス 30"/>
            <p:cNvSpPr txBox="1"/>
            <p:nvPr/>
          </p:nvSpPr>
          <p:spPr>
            <a:xfrm>
              <a:off x="3530924" y="3101218"/>
              <a:ext cx="654316" cy="2112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9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‘21/3~</a:t>
              </a:r>
              <a:endPara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03" name="テキスト ボックス 69"/>
          <p:cNvSpPr txBox="1"/>
          <p:nvPr/>
        </p:nvSpPr>
        <p:spPr>
          <a:xfrm>
            <a:off x="2472470" y="2870627"/>
            <a:ext cx="1446258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ja-JP" altLang="en-US" sz="16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システム開発</a:t>
            </a:r>
          </a:p>
        </p:txBody>
      </p:sp>
      <p:grpSp>
        <p:nvGrpSpPr>
          <p:cNvPr id="116" name="グループ化 232"/>
          <p:cNvGrpSpPr/>
          <p:nvPr/>
        </p:nvGrpSpPr>
        <p:grpSpPr>
          <a:xfrm>
            <a:off x="1971387" y="3713055"/>
            <a:ext cx="2510753" cy="457306"/>
            <a:chOff x="1638550" y="3320009"/>
            <a:chExt cx="2510753" cy="457306"/>
          </a:xfrm>
        </p:grpSpPr>
        <p:grpSp>
          <p:nvGrpSpPr>
            <p:cNvPr id="92" name="グループ化 233"/>
            <p:cNvGrpSpPr/>
            <p:nvPr/>
          </p:nvGrpSpPr>
          <p:grpSpPr>
            <a:xfrm>
              <a:off x="1638550" y="3320009"/>
              <a:ext cx="2345794" cy="310072"/>
              <a:chOff x="3009924" y="1427794"/>
              <a:chExt cx="2345794" cy="310072"/>
            </a:xfrm>
          </p:grpSpPr>
          <p:sp>
            <p:nvSpPr>
              <p:cNvPr id="93" name="テキスト ボックス 235"/>
              <p:cNvSpPr txBox="1"/>
              <p:nvPr/>
            </p:nvSpPr>
            <p:spPr>
              <a:xfrm>
                <a:off x="3835639" y="1428942"/>
                <a:ext cx="1520079" cy="2881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ja-JP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lang="ja-JP" altLang="en-US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生推企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  <a:r>
                  <a:rPr lang="ja-JP" altLang="en-US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チャンヤ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(E)</a:t>
                </a:r>
                <a:endParaRPr lang="ja-JP" altLang="en-US" sz="9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94" name="角丸四角形 236"/>
              <p:cNvSpPr/>
              <p:nvPr/>
            </p:nvSpPr>
            <p:spPr>
              <a:xfrm>
                <a:off x="3009924" y="1427794"/>
                <a:ext cx="809100" cy="310072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ja-JP" altLang="en-US" sz="11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エンジニア</a:t>
                </a:r>
              </a:p>
            </p:txBody>
          </p:sp>
        </p:grpSp>
        <p:sp>
          <p:nvSpPr>
            <p:cNvPr id="113" name="テキスト ボックス 234"/>
            <p:cNvSpPr txBox="1"/>
            <p:nvPr/>
          </p:nvSpPr>
          <p:spPr>
            <a:xfrm>
              <a:off x="3494987" y="3566112"/>
              <a:ext cx="654316" cy="2112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‘21/4~</a:t>
              </a:r>
              <a:endPara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15" name="グループ化 243"/>
          <p:cNvGrpSpPr/>
          <p:nvPr/>
        </p:nvGrpSpPr>
        <p:grpSpPr>
          <a:xfrm>
            <a:off x="1969240" y="4223098"/>
            <a:ext cx="2512900" cy="464284"/>
            <a:chOff x="1638550" y="3789770"/>
            <a:chExt cx="2512900" cy="464284"/>
          </a:xfrm>
        </p:grpSpPr>
        <p:grpSp>
          <p:nvGrpSpPr>
            <p:cNvPr id="97" name="グループ化 244"/>
            <p:cNvGrpSpPr/>
            <p:nvPr/>
          </p:nvGrpSpPr>
          <p:grpSpPr>
            <a:xfrm>
              <a:off x="1638550" y="3789770"/>
              <a:ext cx="2345794" cy="310072"/>
              <a:chOff x="3009924" y="1427794"/>
              <a:chExt cx="2345794" cy="310072"/>
            </a:xfrm>
          </p:grpSpPr>
          <p:sp>
            <p:nvSpPr>
              <p:cNvPr id="98" name="テキスト ボックス 246"/>
              <p:cNvSpPr txBox="1"/>
              <p:nvPr/>
            </p:nvSpPr>
            <p:spPr>
              <a:xfrm>
                <a:off x="3835639" y="1428942"/>
                <a:ext cx="1520079" cy="2881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0" bIns="36000" rtlCol="0">
                <a:spAutoFit/>
              </a:bodyPr>
              <a:lstStyle/>
              <a:p>
                <a:r>
                  <a:rPr lang="en-US" altLang="ja-JP" sz="1400" kern="1100" spc="-17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lang="ja-JP" altLang="en-US" sz="1400" kern="1100" spc="-17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生推企</a:t>
                </a:r>
                <a:r>
                  <a:rPr lang="en-US" altLang="ja-JP" sz="1400" kern="1100" spc="-17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  <a:r>
                  <a:rPr lang="ja-JP" altLang="en-US" sz="1400" kern="1100" spc="-17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タンチャノック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(E)</a:t>
                </a:r>
                <a:endParaRPr lang="ja-JP" altLang="en-US" sz="9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99" name="角丸四角形 248"/>
              <p:cNvSpPr/>
              <p:nvPr/>
            </p:nvSpPr>
            <p:spPr>
              <a:xfrm>
                <a:off x="3009924" y="1427794"/>
                <a:ext cx="809100" cy="310072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ja-JP" altLang="en-US" sz="11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エンジニア</a:t>
                </a:r>
              </a:p>
            </p:txBody>
          </p:sp>
        </p:grpSp>
        <p:sp>
          <p:nvSpPr>
            <p:cNvPr id="114" name="テキスト ボックス 245"/>
            <p:cNvSpPr txBox="1"/>
            <p:nvPr/>
          </p:nvSpPr>
          <p:spPr>
            <a:xfrm>
              <a:off x="3497134" y="4042851"/>
              <a:ext cx="654316" cy="2112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9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‘21/4~</a:t>
              </a:r>
              <a:endPara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77" name="テキスト ボックス 69"/>
          <p:cNvSpPr txBox="1"/>
          <p:nvPr/>
        </p:nvSpPr>
        <p:spPr>
          <a:xfrm>
            <a:off x="5406763" y="2870627"/>
            <a:ext cx="1446258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ja-JP" altLang="en-US" sz="1600" b="1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エンジン開発</a:t>
            </a:r>
          </a:p>
        </p:txBody>
      </p:sp>
      <p:grpSp>
        <p:nvGrpSpPr>
          <p:cNvPr id="79" name="グループ化 254"/>
          <p:cNvGrpSpPr/>
          <p:nvPr/>
        </p:nvGrpSpPr>
        <p:grpSpPr>
          <a:xfrm>
            <a:off x="4833385" y="3191754"/>
            <a:ext cx="2355319" cy="310072"/>
            <a:chOff x="3009924" y="1427794"/>
            <a:chExt cx="2355319" cy="310072"/>
          </a:xfrm>
        </p:grpSpPr>
        <p:sp>
          <p:nvSpPr>
            <p:cNvPr id="80" name="テキスト ボックス 31"/>
            <p:cNvSpPr txBox="1"/>
            <p:nvPr/>
          </p:nvSpPr>
          <p:spPr>
            <a:xfrm>
              <a:off x="3845164" y="1428942"/>
              <a:ext cx="1520079" cy="2881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lang="ja-JP" altLang="en-US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生推企</a:t>
              </a:r>
              <a:r>
                <a:rPr lang="en-US" altLang="ja-JP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r>
                <a:rPr lang="ja-JP" altLang="en-US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有村</a:t>
              </a:r>
              <a:r>
                <a:rPr lang="en-US" altLang="ja-JP" sz="9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(E)</a:t>
              </a:r>
              <a:endPara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角丸四角形 32"/>
            <p:cNvSpPr/>
            <p:nvPr/>
          </p:nvSpPr>
          <p:spPr>
            <a:xfrm>
              <a:off x="3009924" y="1427794"/>
              <a:ext cx="809100" cy="31007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ja-JP" altLang="en-US" sz="11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リーダー</a:t>
              </a:r>
            </a:p>
          </p:txBody>
        </p:sp>
      </p:grpSp>
      <p:grpSp>
        <p:nvGrpSpPr>
          <p:cNvPr id="132" name="グループ化 36"/>
          <p:cNvGrpSpPr/>
          <p:nvPr/>
        </p:nvGrpSpPr>
        <p:grpSpPr>
          <a:xfrm>
            <a:off x="4840902" y="3592356"/>
            <a:ext cx="2392444" cy="482297"/>
            <a:chOff x="3842850" y="4030114"/>
            <a:chExt cx="2392444" cy="482297"/>
          </a:xfrm>
        </p:grpSpPr>
        <p:grpSp>
          <p:nvGrpSpPr>
            <p:cNvPr id="83" name="グループ化 37"/>
            <p:cNvGrpSpPr/>
            <p:nvPr/>
          </p:nvGrpSpPr>
          <p:grpSpPr>
            <a:xfrm>
              <a:off x="3842850" y="4030114"/>
              <a:ext cx="2345794" cy="310072"/>
              <a:chOff x="3009924" y="1427794"/>
              <a:chExt cx="2345794" cy="310072"/>
            </a:xfrm>
          </p:grpSpPr>
          <p:sp>
            <p:nvSpPr>
              <p:cNvPr id="84" name="テキスト ボックス 41"/>
              <p:cNvSpPr txBox="1"/>
              <p:nvPr/>
            </p:nvSpPr>
            <p:spPr>
              <a:xfrm>
                <a:off x="3835639" y="1428942"/>
                <a:ext cx="1520079" cy="2881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ja-JP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lang="ja-JP" altLang="en-US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生推企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  <a:r>
                  <a:rPr lang="ja-JP" altLang="en-US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ソン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(E)</a:t>
                </a:r>
                <a:endParaRPr lang="ja-JP" altLang="en-US" sz="9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85" name="角丸四角形 42"/>
              <p:cNvSpPr/>
              <p:nvPr/>
            </p:nvSpPr>
            <p:spPr>
              <a:xfrm>
                <a:off x="3009924" y="1427794"/>
                <a:ext cx="809100" cy="310072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ja-JP" altLang="en-US" sz="11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エンジニア</a:t>
                </a:r>
              </a:p>
            </p:txBody>
          </p:sp>
        </p:grpSp>
        <p:sp>
          <p:nvSpPr>
            <p:cNvPr id="131" name="テキスト ボックス 38"/>
            <p:cNvSpPr txBox="1"/>
            <p:nvPr/>
          </p:nvSpPr>
          <p:spPr>
            <a:xfrm>
              <a:off x="5675600" y="4301208"/>
              <a:ext cx="559694" cy="2112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9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‘20/12~</a:t>
              </a:r>
              <a:endPara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29" name="直線コネクタ 228"/>
          <p:cNvCxnSpPr>
            <a:endCxn id="78" idx="1"/>
          </p:cNvCxnSpPr>
          <p:nvPr/>
        </p:nvCxnSpPr>
        <p:spPr>
          <a:xfrm flipV="1">
            <a:off x="1987916" y="1627956"/>
            <a:ext cx="1479057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正方形/長方形 229"/>
          <p:cNvSpPr/>
          <p:nvPr/>
        </p:nvSpPr>
        <p:spPr>
          <a:xfrm>
            <a:off x="4729820" y="2874582"/>
            <a:ext cx="2578624" cy="23538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ja-JP" altLang="en-US" sz="14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正方形/長方形 230"/>
          <p:cNvSpPr/>
          <p:nvPr/>
        </p:nvSpPr>
        <p:spPr>
          <a:xfrm>
            <a:off x="1881523" y="2874582"/>
            <a:ext cx="2582699" cy="23538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ja-JP" altLang="en-US" sz="14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232"/>
          <p:cNvSpPr/>
          <p:nvPr/>
        </p:nvSpPr>
        <p:spPr>
          <a:xfrm>
            <a:off x="7876671" y="2866939"/>
            <a:ext cx="2785321" cy="23614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ja-JP" altLang="en-US" sz="14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角丸四角形 52"/>
          <p:cNvSpPr/>
          <p:nvPr/>
        </p:nvSpPr>
        <p:spPr>
          <a:xfrm>
            <a:off x="7987375" y="3190738"/>
            <a:ext cx="809100" cy="31007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YA</a:t>
            </a:r>
            <a:endParaRPr lang="ja-JP" altLang="en-US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角丸四角形 55"/>
          <p:cNvSpPr/>
          <p:nvPr/>
        </p:nvSpPr>
        <p:spPr>
          <a:xfrm>
            <a:off x="7987375" y="3760989"/>
            <a:ext cx="809100" cy="31007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YA</a:t>
            </a:r>
            <a:endParaRPr lang="ja-JP" altLang="en-US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角丸四角形 60"/>
          <p:cNvSpPr/>
          <p:nvPr/>
        </p:nvSpPr>
        <p:spPr>
          <a:xfrm>
            <a:off x="7987375" y="4298516"/>
            <a:ext cx="809100" cy="31007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YM</a:t>
            </a:r>
            <a:endParaRPr lang="ja-JP" altLang="en-US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48" name="グループ化 67"/>
          <p:cNvGrpSpPr/>
          <p:nvPr/>
        </p:nvGrpSpPr>
        <p:grpSpPr>
          <a:xfrm>
            <a:off x="6437688" y="1250161"/>
            <a:ext cx="2431668" cy="735962"/>
            <a:chOff x="5064278" y="1474897"/>
            <a:chExt cx="2431668" cy="735962"/>
          </a:xfrm>
        </p:grpSpPr>
        <p:grpSp>
          <p:nvGrpSpPr>
            <p:cNvPr id="23" name="グループ化 68"/>
            <p:cNvGrpSpPr/>
            <p:nvPr/>
          </p:nvGrpSpPr>
          <p:grpSpPr>
            <a:xfrm>
              <a:off x="5107227" y="1526688"/>
              <a:ext cx="2362409" cy="668592"/>
              <a:chOff x="5190129" y="1324041"/>
              <a:chExt cx="2362409" cy="668592"/>
            </a:xfrm>
          </p:grpSpPr>
          <p:sp>
            <p:nvSpPr>
              <p:cNvPr id="105" name="テキスト ボックス 69"/>
              <p:cNvSpPr txBox="1"/>
              <p:nvPr/>
            </p:nvSpPr>
            <p:spPr>
              <a:xfrm>
                <a:off x="6032459" y="1683709"/>
                <a:ext cx="1520079" cy="2881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ja-JP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lang="ja-JP" altLang="en-US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生推企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  <a:r>
                  <a:rPr lang="ja-JP" altLang="en-US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九津見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(S) </a:t>
                </a:r>
                <a:endParaRPr lang="ja-JP" altLang="en-US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6" name="角丸四角形 70"/>
              <p:cNvSpPr/>
              <p:nvPr/>
            </p:nvSpPr>
            <p:spPr>
              <a:xfrm>
                <a:off x="5190129" y="1682561"/>
                <a:ext cx="809100" cy="310072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ja-JP" altLang="en-US" sz="11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サポート</a:t>
                </a:r>
              </a:p>
            </p:txBody>
          </p:sp>
          <p:sp>
            <p:nvSpPr>
              <p:cNvPr id="108" name="テキスト ボックス 71"/>
              <p:cNvSpPr txBox="1"/>
              <p:nvPr/>
            </p:nvSpPr>
            <p:spPr>
              <a:xfrm>
                <a:off x="6032459" y="1325189"/>
                <a:ext cx="1520079" cy="2881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ja-JP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lang="ja-JP" altLang="en-US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生推企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  <a:r>
                  <a:rPr lang="ja-JP" altLang="en-US" sz="140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河井</a:t>
                </a:r>
                <a:r>
                  <a:rPr lang="en-US" altLang="ja-JP" sz="90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(CS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 </a:t>
                </a:r>
                <a:endParaRPr lang="ja-JP" altLang="en-US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9" name="角丸四角形 72"/>
              <p:cNvSpPr/>
              <p:nvPr/>
            </p:nvSpPr>
            <p:spPr>
              <a:xfrm>
                <a:off x="5190129" y="1324041"/>
                <a:ext cx="809100" cy="310072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ja-JP" altLang="en-US" sz="11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サポート</a:t>
                </a:r>
              </a:p>
            </p:txBody>
          </p:sp>
        </p:grpSp>
        <p:sp>
          <p:nvSpPr>
            <p:cNvPr id="122" name="正方形/長方形 36"/>
            <p:cNvSpPr/>
            <p:nvPr/>
          </p:nvSpPr>
          <p:spPr>
            <a:xfrm>
              <a:off x="5064278" y="1474897"/>
              <a:ext cx="2431668" cy="73596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ja-JP" altLang="en-US" sz="14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56" name="直線コネクタ 127"/>
          <p:cNvCxnSpPr>
            <a:stCxn id="76" idx="3"/>
            <a:endCxn id="122" idx="1"/>
          </p:cNvCxnSpPr>
          <p:nvPr/>
        </p:nvCxnSpPr>
        <p:spPr>
          <a:xfrm>
            <a:off x="5812767" y="1618142"/>
            <a:ext cx="624921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6" name="グループ化 236"/>
          <p:cNvGrpSpPr/>
          <p:nvPr/>
        </p:nvGrpSpPr>
        <p:grpSpPr>
          <a:xfrm>
            <a:off x="9865883" y="986148"/>
            <a:ext cx="1893572" cy="869567"/>
            <a:chOff x="9936480" y="1242920"/>
            <a:chExt cx="1893572" cy="869567"/>
          </a:xfrm>
        </p:grpSpPr>
        <p:sp>
          <p:nvSpPr>
            <p:cNvPr id="57" name="テキスト ボックス 107"/>
            <p:cNvSpPr txBox="1"/>
            <p:nvPr/>
          </p:nvSpPr>
          <p:spPr>
            <a:xfrm>
              <a:off x="10165436" y="1395095"/>
              <a:ext cx="440001" cy="2112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>
              <a:spAutoFit/>
            </a:bodyPr>
            <a:lstStyle/>
            <a:p>
              <a:pPr algn="ctr"/>
              <a:endPara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テキスト ボックス 108"/>
            <p:cNvSpPr txBox="1"/>
            <p:nvPr/>
          </p:nvSpPr>
          <p:spPr>
            <a:xfrm>
              <a:off x="10165436" y="1710159"/>
              <a:ext cx="440001" cy="2112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>
              <a:spAutoFit/>
            </a:bodyPr>
            <a:lstStyle/>
            <a:p>
              <a:pPr algn="ctr"/>
              <a:endParaRPr lang="ja-JP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テキスト ボックス 107"/>
            <p:cNvSpPr txBox="1"/>
            <p:nvPr/>
          </p:nvSpPr>
          <p:spPr>
            <a:xfrm>
              <a:off x="10605437" y="1316714"/>
              <a:ext cx="1224615" cy="2881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lang="ja-JP" altLang="en-US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一生技</a:t>
              </a:r>
              <a:r>
                <a:rPr lang="en-US" altLang="ja-JP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]</a:t>
              </a:r>
              <a:endPara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テキスト ボックス 108"/>
            <p:cNvSpPr txBox="1"/>
            <p:nvPr/>
          </p:nvSpPr>
          <p:spPr>
            <a:xfrm>
              <a:off x="10605437" y="1649196"/>
              <a:ext cx="1224615" cy="2881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lang="ja-JP" altLang="en-US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二生技</a:t>
              </a:r>
              <a:r>
                <a:rPr lang="en-US" altLang="ja-JP" sz="14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]</a:t>
              </a:r>
              <a:endPara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正方形/長方形 140"/>
            <p:cNvSpPr/>
            <p:nvPr/>
          </p:nvSpPr>
          <p:spPr>
            <a:xfrm>
              <a:off x="9936480" y="1242920"/>
              <a:ext cx="1823520" cy="86956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ja-JP" altLang="en-US" sz="11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32" name="テキスト ボックス 12"/>
          <p:cNvSpPr txBox="1"/>
          <p:nvPr/>
        </p:nvSpPr>
        <p:spPr>
          <a:xfrm>
            <a:off x="886366" y="2360039"/>
            <a:ext cx="1655725" cy="234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>
            <a:defPPr>
              <a:defRPr lang="ja-JP"/>
            </a:defPPr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毎朝ミーティング</a:t>
            </a:r>
            <a:endParaRPr lang="ja-JP" altLang="en-US" sz="1050" baseline="30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8" name="直線コネクタ 207"/>
          <p:cNvCxnSpPr>
            <a:stCxn id="432" idx="3"/>
          </p:cNvCxnSpPr>
          <p:nvPr/>
        </p:nvCxnSpPr>
        <p:spPr>
          <a:xfrm>
            <a:off x="2542091" y="2477182"/>
            <a:ext cx="5111431" cy="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/>
          <p:nvPr/>
        </p:nvCxnSpPr>
        <p:spPr>
          <a:xfrm>
            <a:off x="7653522" y="2462748"/>
            <a:ext cx="0" cy="1418903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/>
          <p:cNvCxnSpPr/>
          <p:nvPr/>
        </p:nvCxnSpPr>
        <p:spPr>
          <a:xfrm>
            <a:off x="7653522" y="3888349"/>
            <a:ext cx="331068" cy="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/>
          <p:nvPr/>
        </p:nvCxnSpPr>
        <p:spPr>
          <a:xfrm>
            <a:off x="7653522" y="3347938"/>
            <a:ext cx="331068" cy="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/>
          <p:cNvCxnSpPr/>
          <p:nvPr/>
        </p:nvCxnSpPr>
        <p:spPr>
          <a:xfrm>
            <a:off x="4621820" y="3336975"/>
            <a:ext cx="216000" cy="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/>
          <p:nvPr/>
        </p:nvCxnSpPr>
        <p:spPr>
          <a:xfrm>
            <a:off x="4621820" y="3731567"/>
            <a:ext cx="216000" cy="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/>
          <p:nvPr/>
        </p:nvCxnSpPr>
        <p:spPr>
          <a:xfrm>
            <a:off x="4621820" y="2480099"/>
            <a:ext cx="0" cy="1232956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/>
          <p:nvPr/>
        </p:nvCxnSpPr>
        <p:spPr>
          <a:xfrm>
            <a:off x="1674916" y="2594325"/>
            <a:ext cx="0" cy="1773994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/>
          <p:nvPr/>
        </p:nvCxnSpPr>
        <p:spPr>
          <a:xfrm>
            <a:off x="1677079" y="3336975"/>
            <a:ext cx="288000" cy="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/>
          <p:cNvCxnSpPr/>
          <p:nvPr/>
        </p:nvCxnSpPr>
        <p:spPr>
          <a:xfrm>
            <a:off x="1658118" y="3854972"/>
            <a:ext cx="288000" cy="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/>
          <p:cNvCxnSpPr/>
          <p:nvPr/>
        </p:nvCxnSpPr>
        <p:spPr>
          <a:xfrm>
            <a:off x="1648853" y="4378134"/>
            <a:ext cx="288000" cy="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/>
          <p:nvPr/>
        </p:nvCxnSpPr>
        <p:spPr>
          <a:xfrm>
            <a:off x="4909222" y="1741066"/>
            <a:ext cx="0" cy="721682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/>
          <p:nvPr/>
        </p:nvCxnSpPr>
        <p:spPr>
          <a:xfrm>
            <a:off x="659440" y="1303100"/>
            <a:ext cx="0" cy="4489928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/>
          <p:nvPr/>
        </p:nvCxnSpPr>
        <p:spPr>
          <a:xfrm>
            <a:off x="659440" y="5793028"/>
            <a:ext cx="4258362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/>
          <p:cNvCxnSpPr/>
          <p:nvPr/>
        </p:nvCxnSpPr>
        <p:spPr>
          <a:xfrm>
            <a:off x="7127377" y="5774173"/>
            <a:ext cx="2356257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/>
          <p:nvPr/>
        </p:nvCxnSpPr>
        <p:spPr>
          <a:xfrm>
            <a:off x="6019132" y="5228427"/>
            <a:ext cx="0" cy="564292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62"/>
          <p:cNvSpPr txBox="1"/>
          <p:nvPr/>
        </p:nvSpPr>
        <p:spPr>
          <a:xfrm>
            <a:off x="4909221" y="5630100"/>
            <a:ext cx="2219824" cy="2881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>
            <a:defPPr>
              <a:defRPr lang="ja-JP"/>
            </a:defPPr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全体定例（毎週月曜）</a:t>
            </a:r>
            <a:endParaRPr lang="ja-JP" altLang="en-US" baseline="30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5" name="直線コネクタ 314"/>
          <p:cNvCxnSpPr/>
          <p:nvPr/>
        </p:nvCxnSpPr>
        <p:spPr>
          <a:xfrm>
            <a:off x="9483634" y="5228736"/>
            <a:ext cx="0" cy="564292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/>
          <p:nvPr/>
        </p:nvCxnSpPr>
        <p:spPr>
          <a:xfrm>
            <a:off x="3172873" y="5228427"/>
            <a:ext cx="0" cy="564292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直線コネクタ 1159"/>
          <p:cNvCxnSpPr/>
          <p:nvPr/>
        </p:nvCxnSpPr>
        <p:spPr>
          <a:xfrm>
            <a:off x="2018301" y="1246498"/>
            <a:ext cx="0" cy="855409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4" name="直線コネクタ 228"/>
          <p:cNvCxnSpPr/>
          <p:nvPr/>
        </p:nvCxnSpPr>
        <p:spPr>
          <a:xfrm>
            <a:off x="1971387" y="2106449"/>
            <a:ext cx="7512247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37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システム開発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週一回最新データのレポートを</a:t>
            </a:r>
            <a:r>
              <a:rPr lang="en-US" altLang="ja-JP" dirty="0"/>
              <a:t>Web</a:t>
            </a:r>
            <a:r>
              <a:rPr lang="ja-JP" altLang="en-US" dirty="0"/>
              <a:t>アプリで表示できるようにする</a:t>
            </a:r>
          </a:p>
        </p:txBody>
      </p:sp>
      <p:cxnSp>
        <p:nvCxnSpPr>
          <p:cNvPr id="63" name="直線コネクタ 62"/>
          <p:cNvCxnSpPr/>
          <p:nvPr/>
        </p:nvCxnSpPr>
        <p:spPr>
          <a:xfrm>
            <a:off x="5049078" y="1600200"/>
            <a:ext cx="0" cy="4598215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82D1D29-4733-465A-BBC4-E4F05DFC3F1A}"/>
              </a:ext>
            </a:extLst>
          </p:cNvPr>
          <p:cNvGrpSpPr/>
          <p:nvPr/>
        </p:nvGrpSpPr>
        <p:grpSpPr>
          <a:xfrm>
            <a:off x="432000" y="1691343"/>
            <a:ext cx="4333632" cy="4505713"/>
            <a:chOff x="432000" y="1691343"/>
            <a:chExt cx="4333632" cy="4505713"/>
          </a:xfrm>
        </p:grpSpPr>
        <p:sp>
          <p:nvSpPr>
            <p:cNvPr id="72" name="テキスト ボックス 7"/>
            <p:cNvSpPr txBox="1"/>
            <p:nvPr/>
          </p:nvSpPr>
          <p:spPr>
            <a:xfrm>
              <a:off x="432000" y="1691343"/>
              <a:ext cx="41698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ja-JP" altLang="en-US" sz="2000" b="1" u="sng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元々の構造</a:t>
              </a:r>
              <a:endParaRPr kumimoji="0" lang="en-US" altLang="ja-JP" sz="20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32000" y="2090094"/>
              <a:ext cx="4333632" cy="410696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フローチャート: 複数書類 11"/>
            <p:cNvSpPr/>
            <p:nvPr/>
          </p:nvSpPr>
          <p:spPr>
            <a:xfrm>
              <a:off x="1926333" y="3361265"/>
              <a:ext cx="1697519" cy="543978"/>
            </a:xfrm>
            <a:prstGeom prst="flowChartMultidocumen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CSV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447036" y="4211910"/>
              <a:ext cx="2427962" cy="77576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処理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フローチャート: 複数書類 13"/>
            <p:cNvSpPr/>
            <p:nvPr/>
          </p:nvSpPr>
          <p:spPr>
            <a:xfrm>
              <a:off x="1699788" y="5264141"/>
              <a:ext cx="1697519" cy="543978"/>
            </a:xfrm>
            <a:prstGeom prst="flowChartMultidocumen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HTML</a:t>
              </a:r>
              <a:r>
                <a:rPr lang="en-US" altLang="ja-JP" sz="1200" dirty="0">
                  <a:solidFill>
                    <a:schemeClr val="tx1"/>
                  </a:solidFill>
                </a:rPr>
                <a:t>＋JS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線矢印コネクタ 4"/>
            <p:cNvCxnSpPr>
              <a:stCxn id="12" idx="2"/>
              <a:endCxn id="13" idx="0"/>
            </p:cNvCxnSpPr>
            <p:nvPr/>
          </p:nvCxnSpPr>
          <p:spPr>
            <a:xfrm>
              <a:off x="2657052" y="3884642"/>
              <a:ext cx="3965" cy="3272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13" idx="2"/>
              <a:endCxn id="14" idx="0"/>
            </p:cNvCxnSpPr>
            <p:nvPr/>
          </p:nvCxnSpPr>
          <p:spPr>
            <a:xfrm>
              <a:off x="2661017" y="4987676"/>
              <a:ext cx="4314" cy="27646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フローチャート: 磁気ディスク 41"/>
            <p:cNvSpPr/>
            <p:nvPr/>
          </p:nvSpPr>
          <p:spPr bwMode="auto">
            <a:xfrm>
              <a:off x="1796317" y="2442693"/>
              <a:ext cx="1738028" cy="611905"/>
            </a:xfrm>
            <a:prstGeom prst="flowChartMagneticDisk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683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ja-JP" sz="1200" dirty="0" err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BigReport</a:t>
              </a:r>
              <a:endParaRPr kumimoji="0" lang="en-US" altLang="ja-JP" sz="12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cxnSp>
          <p:nvCxnSpPr>
            <p:cNvPr id="50" name="直線矢印コネクタ 49"/>
            <p:cNvCxnSpPr>
              <a:stCxn id="49" idx="3"/>
            </p:cNvCxnSpPr>
            <p:nvPr/>
          </p:nvCxnSpPr>
          <p:spPr>
            <a:xfrm>
              <a:off x="2665331" y="3054598"/>
              <a:ext cx="0" cy="3066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CEFD5F8-723C-4E9F-9DA6-12FB820026CE}"/>
              </a:ext>
            </a:extLst>
          </p:cNvPr>
          <p:cNvGrpSpPr/>
          <p:nvPr/>
        </p:nvGrpSpPr>
        <p:grpSpPr>
          <a:xfrm>
            <a:off x="5369331" y="1690140"/>
            <a:ext cx="6427476" cy="4516681"/>
            <a:chOff x="5369331" y="1690140"/>
            <a:chExt cx="6427476" cy="4516681"/>
          </a:xfrm>
        </p:grpSpPr>
        <p:sp>
          <p:nvSpPr>
            <p:cNvPr id="383" name="テキスト ボックス 382"/>
            <p:cNvSpPr txBox="1"/>
            <p:nvPr/>
          </p:nvSpPr>
          <p:spPr>
            <a:xfrm>
              <a:off x="5375329" y="1690140"/>
              <a:ext cx="48238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0" lang="ja-JP" altLang="en-US" sz="2000" b="1" u="sng" kern="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新しい構造</a:t>
              </a:r>
              <a:endParaRPr kumimoji="0" lang="en-US" altLang="ja-JP" sz="2000" b="1" u="sng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369331" y="2099859"/>
              <a:ext cx="6427476" cy="410696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698857" y="4216725"/>
              <a:ext cx="2427962" cy="77576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処理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フローチャート: 複数書類 32"/>
            <p:cNvSpPr/>
            <p:nvPr/>
          </p:nvSpPr>
          <p:spPr>
            <a:xfrm>
              <a:off x="6951609" y="5268956"/>
              <a:ext cx="1697519" cy="543978"/>
            </a:xfrm>
            <a:prstGeom prst="flowChartMultidocumen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kumimoji="1" lang="en-US" altLang="ja-JP" sz="1200" dirty="0">
                  <a:solidFill>
                    <a:srgbClr val="FF0000"/>
                  </a:solidFill>
                </a:rPr>
                <a:t>*</a:t>
              </a:r>
              <a:r>
                <a:rPr kumimoji="1" lang="en-US" altLang="ja-JP" sz="1200" dirty="0">
                  <a:solidFill>
                    <a:schemeClr val="tx1"/>
                  </a:solidFill>
                </a:rPr>
                <a:t>HTML</a:t>
              </a:r>
              <a:r>
                <a:rPr lang="en-US" sz="1200" dirty="0">
                  <a:solidFill>
                    <a:schemeClr val="tx1"/>
                  </a:solidFill>
                </a:rPr>
                <a:t>＋JS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線矢印コネクタ 33"/>
            <p:cNvCxnSpPr>
              <a:stCxn id="36" idx="3"/>
              <a:endCxn id="32" idx="0"/>
            </p:cNvCxnSpPr>
            <p:nvPr/>
          </p:nvCxnSpPr>
          <p:spPr>
            <a:xfrm flipH="1">
              <a:off x="7912838" y="3962127"/>
              <a:ext cx="4314" cy="25459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>
              <a:stCxn id="32" idx="2"/>
              <a:endCxn id="33" idx="0"/>
            </p:cNvCxnSpPr>
            <p:nvPr/>
          </p:nvCxnSpPr>
          <p:spPr>
            <a:xfrm>
              <a:off x="7912838" y="4992491"/>
              <a:ext cx="4314" cy="27646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フローチャート: 磁気ディスク 41"/>
            <p:cNvSpPr/>
            <p:nvPr/>
          </p:nvSpPr>
          <p:spPr bwMode="auto">
            <a:xfrm>
              <a:off x="7048138" y="3350222"/>
              <a:ext cx="1738028" cy="611905"/>
            </a:xfrm>
            <a:prstGeom prst="flowChartMagneticDisk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68375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200" dirty="0" err="1">
                  <a:solidFill>
                    <a:schemeClr val="tx1"/>
                  </a:solidFill>
                  <a:latin typeface="Arial"/>
                  <a:ea typeface="ＭＳ Ｐゴシック" pitchFamily="50" charset="-128"/>
                  <a:cs typeface="Arial"/>
                </a:rPr>
                <a:t>データベース</a:t>
              </a:r>
              <a:endParaRPr lang="en-US" dirty="0" err="1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9428438" y="4545340"/>
              <a:ext cx="1661030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ja-JP" altLang="en-US" sz="1400">
                  <a:solidFill>
                    <a:srgbClr val="FF0000"/>
                  </a:solidFill>
                </a:rPr>
                <a:t>フェーズ２</a:t>
              </a:r>
              <a:r>
                <a:rPr kumimoji="1" lang="ja-JP" altLang="en-US" sz="1400">
                  <a:solidFill>
                    <a:srgbClr val="FF0000"/>
                  </a:solidFill>
                </a:rPr>
                <a:t>：</a:t>
              </a:r>
              <a:endParaRPr lang="en-US" altLang="ja-JP">
                <a:solidFill>
                  <a:srgbClr val="FF0000"/>
                </a:solidFill>
                <a:ea typeface="メイリオ"/>
                <a:cs typeface="+mn-lt"/>
              </a:endParaRPr>
            </a:p>
            <a:p>
              <a:r>
                <a:rPr lang="ja-JP" sz="1400">
                  <a:solidFill>
                    <a:srgbClr val="FF0000"/>
                  </a:solidFill>
                  <a:ea typeface="+mn-lt"/>
                  <a:cs typeface="+mn-lt"/>
                </a:rPr>
                <a:t>表示方法改善</a:t>
              </a:r>
              <a:endParaRPr lang="ja-JP" altLang="en-US" sz="1400">
                <a:solidFill>
                  <a:srgbClr val="FF0000"/>
                </a:solidFill>
                <a:cs typeface="Arial"/>
              </a:endParaRPr>
            </a:p>
          </p:txBody>
        </p:sp>
        <p:grpSp>
          <p:nvGrpSpPr>
            <p:cNvPr id="45" name="グループ化 44"/>
            <p:cNvGrpSpPr/>
            <p:nvPr/>
          </p:nvGrpSpPr>
          <p:grpSpPr>
            <a:xfrm>
              <a:off x="9711384" y="5126224"/>
              <a:ext cx="1264672" cy="819812"/>
              <a:chOff x="9868134" y="3899307"/>
              <a:chExt cx="953651" cy="819812"/>
            </a:xfrm>
          </p:grpSpPr>
          <p:sp>
            <p:nvSpPr>
              <p:cNvPr id="41" name="角丸四角形 40"/>
              <p:cNvSpPr/>
              <p:nvPr/>
            </p:nvSpPr>
            <p:spPr>
              <a:xfrm>
                <a:off x="9868134" y="3899307"/>
                <a:ext cx="953651" cy="819812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線コネクタ 42"/>
              <p:cNvCxnSpPr/>
              <p:nvPr/>
            </p:nvCxnSpPr>
            <p:spPr>
              <a:xfrm flipV="1">
                <a:off x="9868134" y="4536408"/>
                <a:ext cx="953651" cy="481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テキスト ボックス 46"/>
            <p:cNvSpPr txBox="1"/>
            <p:nvPr/>
          </p:nvSpPr>
          <p:spPr>
            <a:xfrm>
              <a:off x="9977279" y="5513044"/>
              <a:ext cx="8612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http://…</a:t>
              </a:r>
              <a:endParaRPr kumimoji="1" lang="ja-JP" altLang="en-US" sz="1400" dirty="0"/>
            </a:p>
          </p:txBody>
        </p:sp>
        <p:grpSp>
          <p:nvGrpSpPr>
            <p:cNvPr id="76" name="グループ化 75"/>
            <p:cNvGrpSpPr/>
            <p:nvPr/>
          </p:nvGrpSpPr>
          <p:grpSpPr>
            <a:xfrm>
              <a:off x="10165998" y="5193422"/>
              <a:ext cx="360143" cy="362310"/>
              <a:chOff x="9379974" y="2443293"/>
              <a:chExt cx="1961536" cy="1973338"/>
            </a:xfrm>
          </p:grpSpPr>
          <p:sp>
            <p:nvSpPr>
              <p:cNvPr id="48" name="円/楕円 47"/>
              <p:cNvSpPr/>
              <p:nvPr/>
            </p:nvSpPr>
            <p:spPr>
              <a:xfrm>
                <a:off x="9379974" y="2455095"/>
                <a:ext cx="1961536" cy="196153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円/楕円 52"/>
              <p:cNvSpPr/>
              <p:nvPr/>
            </p:nvSpPr>
            <p:spPr>
              <a:xfrm>
                <a:off x="9749498" y="2443293"/>
                <a:ext cx="1240906" cy="196153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直線コネクタ 50"/>
              <p:cNvCxnSpPr>
                <a:stCxn id="53" idx="0"/>
                <a:endCxn id="53" idx="4"/>
              </p:cNvCxnSpPr>
              <p:nvPr/>
            </p:nvCxnSpPr>
            <p:spPr>
              <a:xfrm>
                <a:off x="10369951" y="2443293"/>
                <a:ext cx="0" cy="1961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>
                <a:stCxn id="48" idx="2"/>
                <a:endCxn id="48" idx="6"/>
              </p:cNvCxnSpPr>
              <p:nvPr/>
            </p:nvCxnSpPr>
            <p:spPr>
              <a:xfrm>
                <a:off x="9379974" y="3435863"/>
                <a:ext cx="19615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>
                <a:off x="9560644" y="3971637"/>
                <a:ext cx="1557978" cy="113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/>
              <p:cNvCxnSpPr/>
              <p:nvPr/>
            </p:nvCxnSpPr>
            <p:spPr>
              <a:xfrm>
                <a:off x="9452803" y="2980805"/>
                <a:ext cx="1683531" cy="122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直線矢印コネクタ 78"/>
            <p:cNvCxnSpPr>
              <a:stCxn id="33" idx="3"/>
              <a:endCxn id="41" idx="1"/>
            </p:cNvCxnSpPr>
            <p:nvPr/>
          </p:nvCxnSpPr>
          <p:spPr>
            <a:xfrm flipV="1">
              <a:off x="8649128" y="5536130"/>
              <a:ext cx="1062256" cy="481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正方形/長方形 80"/>
            <p:cNvSpPr/>
            <p:nvPr/>
          </p:nvSpPr>
          <p:spPr>
            <a:xfrm>
              <a:off x="9379571" y="4541223"/>
              <a:ext cx="1835403" cy="155048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6725395" y="2159696"/>
              <a:ext cx="2401424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ja-JP" altLang="en-US" sz="1400">
                  <a:solidFill>
                    <a:srgbClr val="FF0000"/>
                  </a:solidFill>
                </a:rPr>
                <a:t>フェーズ１</a:t>
              </a:r>
              <a:r>
                <a:rPr kumimoji="1" lang="ja-JP" altLang="en-US" sz="1400">
                  <a:solidFill>
                    <a:srgbClr val="FF0000"/>
                  </a:solidFill>
                </a:rPr>
                <a:t>：</a:t>
              </a:r>
              <a:r>
                <a:rPr lang="ja-JP" sz="1400">
                  <a:solidFill>
                    <a:srgbClr val="FF0000"/>
                  </a:solidFill>
                  <a:ea typeface="+mn-lt"/>
                  <a:cs typeface="+mn-lt"/>
                </a:rPr>
                <a:t>システム改善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6562065" y="2137650"/>
              <a:ext cx="2679994" cy="39450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フローチャート: 磁気ディスク 41"/>
            <p:cNvSpPr/>
            <p:nvPr/>
          </p:nvSpPr>
          <p:spPr bwMode="auto">
            <a:xfrm>
              <a:off x="7048138" y="2442693"/>
              <a:ext cx="1738028" cy="611905"/>
            </a:xfrm>
            <a:prstGeom prst="flowChartMagneticDisk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683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ja-JP" sz="1200" dirty="0" err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BigReport</a:t>
              </a:r>
              <a:endParaRPr kumimoji="0" lang="en-US" altLang="ja-JP" sz="12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cxnSp>
          <p:nvCxnSpPr>
            <p:cNvPr id="52" name="直線矢印コネクタ 51"/>
            <p:cNvCxnSpPr>
              <a:endCxn id="36" idx="1"/>
            </p:cNvCxnSpPr>
            <p:nvPr/>
          </p:nvCxnSpPr>
          <p:spPr>
            <a:xfrm flipH="1">
              <a:off x="7917152" y="3054598"/>
              <a:ext cx="8955" cy="2956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テキスト ボックス 36">
              <a:extLst>
                <a:ext uri="{FF2B5EF4-FFF2-40B4-BE49-F238E27FC236}">
                  <a16:creationId xmlns:a16="http://schemas.microsoft.com/office/drawing/2014/main" id="{2A9EE707-4C54-442A-84D6-41C7568C4F49}"/>
                </a:ext>
              </a:extLst>
            </p:cNvPr>
            <p:cNvSpPr txBox="1"/>
            <p:nvPr/>
          </p:nvSpPr>
          <p:spPr>
            <a:xfrm>
              <a:off x="8365477" y="3066423"/>
              <a:ext cx="2894741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ja-JP" altLang="en-US" sz="1400"/>
                <a:t>最新一日分</a:t>
              </a:r>
              <a:r>
                <a:rPr kumimoji="1" lang="en-US" altLang="ja-JP" sz="1400" dirty="0"/>
                <a:t>PLY</a:t>
              </a:r>
              <a:r>
                <a:rPr kumimoji="1" lang="ja-JP" altLang="en-US" sz="1400"/>
                <a:t>データ</a:t>
              </a:r>
              <a:r>
                <a:rPr lang="ja-JP" altLang="en-US" sz="1400"/>
                <a:t>取得</a:t>
              </a:r>
              <a:endParaRPr lang="en-US" altLang="ja-JP" sz="1400">
                <a:cs typeface="Arial"/>
              </a:endParaRPr>
            </a:p>
          </p:txBody>
        </p:sp>
      </p:grpSp>
      <p:sp>
        <p:nvSpPr>
          <p:cNvPr id="37" name="テキスト ボックス 36"/>
          <p:cNvSpPr txBox="1"/>
          <p:nvPr/>
        </p:nvSpPr>
        <p:spPr>
          <a:xfrm>
            <a:off x="2863580" y="3066425"/>
            <a:ext cx="288182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1400" dirty="0"/>
              <a:t>PLY</a:t>
            </a:r>
            <a:r>
              <a:rPr kumimoji="1" lang="ja-JP" altLang="en-US" sz="1400"/>
              <a:t>データ</a:t>
            </a:r>
            <a:r>
              <a:rPr kumimoji="1" lang="en-US" altLang="ja-JP" sz="1400" dirty="0"/>
              <a:t>(6</a:t>
            </a:r>
            <a:r>
              <a:rPr lang="ja-JP" altLang="en-US" sz="1400"/>
              <a:t>ヵ</a:t>
            </a:r>
            <a:r>
              <a:rPr kumimoji="1" lang="ja-JP" altLang="en-US" sz="1400"/>
              <a:t>月分、全</a:t>
            </a:r>
            <a:r>
              <a:rPr kumimoji="1" lang="en-US" altLang="ja-JP" sz="1400" dirty="0"/>
              <a:t>PLY</a:t>
            </a:r>
            <a:r>
              <a:rPr kumimoji="1" lang="ja-JP" altLang="en-US" sz="1400"/>
              <a:t>工程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762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フェーズ１：</a:t>
            </a:r>
            <a:r>
              <a:rPr lang="ja-JP">
                <a:ea typeface="+mj-lt"/>
                <a:cs typeface="+mj-lt"/>
              </a:rPr>
              <a:t>システムを改善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入力は</a:t>
            </a:r>
            <a:r>
              <a:rPr lang="en-US" altLang="ja-JP" dirty="0"/>
              <a:t>DB</a:t>
            </a:r>
            <a:r>
              <a:rPr lang="ja-JP" altLang="en-US"/>
              <a:t>に変わって、スクリプトも変</a:t>
            </a:r>
            <a:r>
              <a:rPr lang="ja-JP" altLang="en-US">
                <a:ea typeface="メイリオ"/>
                <a:cs typeface="+mn-lt"/>
              </a:rPr>
              <a:t>更</a:t>
            </a:r>
            <a:endParaRPr lang="ja-JP" altLang="en-US">
              <a:cs typeface="Arial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34737" y="1910865"/>
            <a:ext cx="8325263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>
              <a:defRPr/>
            </a:pPr>
            <a:r>
              <a:rPr lang="ja-JP" altLang="en-US" sz="2000" b="1">
                <a:ea typeface="+mn-lt"/>
                <a:cs typeface="+mn-lt"/>
              </a:rPr>
              <a:t>改良</a:t>
            </a:r>
            <a:r>
              <a:rPr lang="ja-JP" altLang="en-US" sz="2000" b="1"/>
              <a:t>：</a:t>
            </a:r>
            <a:r>
              <a:rPr lang="en-US" altLang="ja-JP" sz="2000" b="1" dirty="0"/>
              <a:t>User</a:t>
            </a:r>
            <a:r>
              <a:rPr lang="ja-JP" altLang="en-US" sz="2000" b="1"/>
              <a:t>のため</a:t>
            </a:r>
            <a:endParaRPr lang="en-US" altLang="ja-JP" sz="2000" b="1">
              <a:cs typeface="Arial"/>
            </a:endParaRPr>
          </a:p>
          <a:p>
            <a:pPr>
              <a:defRPr/>
            </a:pPr>
            <a:r>
              <a:rPr lang="ja-JP" altLang="en-US" sz="2000" dirty="0">
                <a:ea typeface="+mn-lt"/>
                <a:cs typeface="+mn-lt"/>
              </a:rPr>
              <a:t> </a:t>
            </a:r>
            <a:r>
              <a:rPr lang="ja-JP" sz="2000">
                <a:ea typeface="+mn-lt"/>
                <a:cs typeface="+mn-lt"/>
              </a:rPr>
              <a:t>●</a:t>
            </a:r>
            <a:r>
              <a:rPr lang="ja-JP" altLang="en-US" sz="2000">
                <a:ea typeface="+mn-lt"/>
                <a:cs typeface="+mn-lt"/>
              </a:rPr>
              <a:t> </a:t>
            </a:r>
            <a:r>
              <a:rPr lang="ja-JP" sz="2000">
                <a:ea typeface="+mn-lt"/>
                <a:cs typeface="+mn-lt"/>
              </a:rPr>
              <a:t>処理の高速</a:t>
            </a:r>
            <a:r>
              <a:rPr lang="ja-JP" altLang="en-US" sz="2000">
                <a:ea typeface="+mn-lt"/>
                <a:cs typeface="+mn-lt"/>
              </a:rPr>
              <a:t>化</a:t>
            </a:r>
            <a:endParaRPr lang="en-US" altLang="ja-JP" sz="2000">
              <a:cs typeface="Arial"/>
            </a:endParaRPr>
          </a:p>
          <a:p>
            <a:pPr>
              <a:defRPr/>
            </a:pPr>
            <a:r>
              <a:rPr lang="ja-JP" altLang="en-US" sz="2000"/>
              <a:t>　 ○ ほとんどのスクリプトをパラレルに修正した。</a:t>
            </a:r>
            <a:endParaRPr lang="en-US" altLang="ja-JP" sz="2000">
              <a:cs typeface="Arial"/>
            </a:endParaRPr>
          </a:p>
          <a:p>
            <a:pPr>
              <a:defRPr/>
            </a:pPr>
            <a:r>
              <a:rPr lang="ja-JP" altLang="en-US" sz="2000">
                <a:ea typeface="+mn-lt"/>
                <a:cs typeface="+mn-lt"/>
              </a:rPr>
              <a:t> ● </a:t>
            </a:r>
            <a:r>
              <a:rPr lang="ja-JP" sz="2000">
                <a:ea typeface="+mn-lt"/>
                <a:cs typeface="+mn-lt"/>
              </a:rPr>
              <a:t>人的ミスの低減</a:t>
            </a:r>
            <a:endParaRPr lang="en-US" sz="2000">
              <a:ea typeface="+mn-lt"/>
              <a:cs typeface="+mn-lt"/>
            </a:endParaRPr>
          </a:p>
          <a:p>
            <a:pPr>
              <a:defRPr/>
            </a:pPr>
            <a:r>
              <a:rPr lang="ja-JP" sz="2000">
                <a:ea typeface="+mn-lt"/>
                <a:cs typeface="+mn-lt"/>
              </a:rPr>
              <a:t>　 ○ </a:t>
            </a:r>
            <a:r>
              <a:rPr lang="ja-JP" altLang="en-US" sz="2000"/>
              <a:t>自動実行できるため、転送スクリプトとかログモジュールとか、</a:t>
            </a:r>
            <a:endParaRPr lang="en-US" altLang="ja-JP" sz="2000">
              <a:cs typeface="Arial"/>
            </a:endParaRPr>
          </a:p>
          <a:p>
            <a:pPr>
              <a:defRPr/>
            </a:pPr>
            <a:r>
              <a:rPr lang="ja-JP" sz="2000"/>
              <a:t>　</a:t>
            </a:r>
            <a:r>
              <a:rPr lang="ja-JP" altLang="en-US" sz="2000"/>
              <a:t>  </a:t>
            </a:r>
            <a:r>
              <a:rPr lang="ja-JP" sz="2000"/>
              <a:t>  </a:t>
            </a:r>
            <a:r>
              <a:rPr lang="ja-JP" altLang="en-US" sz="2000"/>
              <a:t>サポートスクリプトを追加した。</a:t>
            </a:r>
            <a:endParaRPr lang="en-US" altLang="ja-JP" sz="2000">
              <a:cs typeface="Arial"/>
            </a:endParaRPr>
          </a:p>
          <a:p>
            <a:pPr lvl="0">
              <a:defRPr/>
            </a:pPr>
            <a:endParaRPr lang="en-US" altLang="ja-JP" sz="2000" dirty="0"/>
          </a:p>
          <a:p>
            <a:pPr lvl="0">
              <a:defRPr/>
            </a:pPr>
            <a:r>
              <a:rPr lang="ja-JP" sz="2000" b="1">
                <a:ea typeface="+mn-lt"/>
                <a:cs typeface="+mn-lt"/>
              </a:rPr>
              <a:t>改良</a:t>
            </a:r>
            <a:r>
              <a:rPr lang="ja-JP" sz="2000" b="1"/>
              <a:t>：</a:t>
            </a:r>
            <a:r>
              <a:rPr lang="ja-JP" altLang="en-US" sz="2000" b="1"/>
              <a:t>開発のため</a:t>
            </a:r>
            <a:endParaRPr lang="en-US" altLang="ja-JP" sz="2000" b="1">
              <a:cs typeface="Arial"/>
            </a:endParaRPr>
          </a:p>
          <a:p>
            <a:pPr>
              <a:defRPr/>
            </a:pPr>
            <a:r>
              <a:rPr lang="ja-JP" sz="2000"/>
              <a:t> ● </a:t>
            </a:r>
            <a:r>
              <a:rPr lang="ja-JP" altLang="en-US" sz="2000"/>
              <a:t>データの重複が減る</a:t>
            </a:r>
            <a:endParaRPr lang="en-US" altLang="ja-JP" sz="2000">
              <a:cs typeface="Arial"/>
            </a:endParaRPr>
          </a:p>
          <a:p>
            <a:pPr>
              <a:defRPr/>
            </a:pPr>
            <a:r>
              <a:rPr lang="ja-JP" altLang="en-US" sz="2000"/>
              <a:t>　 ○ </a:t>
            </a:r>
            <a:r>
              <a:rPr lang="en-US" altLang="ja-JP" sz="2000" dirty="0"/>
              <a:t>DB</a:t>
            </a:r>
            <a:r>
              <a:rPr lang="ja-JP" altLang="en-US" sz="2000"/>
              <a:t>から入力できるため、元の処理スクリプトを修正した。</a:t>
            </a:r>
            <a:endParaRPr lang="en-US" altLang="ja-JP" sz="2000">
              <a:cs typeface="Arial"/>
            </a:endParaRPr>
          </a:p>
          <a:p>
            <a:pPr>
              <a:defRPr/>
            </a:pPr>
            <a:r>
              <a:rPr lang="ja-JP" sz="2000"/>
              <a:t> ● </a:t>
            </a:r>
            <a:r>
              <a:rPr lang="ja-JP" altLang="en-US" sz="2000"/>
              <a:t>システムの管理をしやすくなる</a:t>
            </a:r>
            <a:r>
              <a:rPr lang="ja-JP" altLang="en-US" sz="2000">
                <a:ea typeface="+mn-lt"/>
                <a:cs typeface="+mn-lt"/>
              </a:rPr>
              <a:t>　</a:t>
            </a:r>
            <a:endParaRPr lang="en-US" altLang="ja-JP" sz="2000">
              <a:cs typeface="Arial"/>
            </a:endParaRPr>
          </a:p>
          <a:p>
            <a:pPr>
              <a:defRPr/>
            </a:pPr>
            <a:r>
              <a:rPr lang="ja-JP" sz="2000">
                <a:ea typeface="+mn-lt"/>
                <a:cs typeface="+mn-lt"/>
              </a:rPr>
              <a:t>　 ○ </a:t>
            </a:r>
            <a:r>
              <a:rPr lang="ja-JP" altLang="en-US" sz="2000"/>
              <a:t>コードをバージョン管理システムにアップロードした。</a:t>
            </a:r>
            <a:endParaRPr lang="en-US" altLang="ja-JP" sz="2000">
              <a:cs typeface="Arial"/>
            </a:endParaRPr>
          </a:p>
          <a:p>
            <a:pPr>
              <a:defRPr/>
            </a:pPr>
            <a:r>
              <a:rPr lang="ja-JP" altLang="en-US" sz="2000"/>
              <a:t>　 ○ </a:t>
            </a:r>
            <a:r>
              <a:rPr lang="ja-JP" sz="2000"/>
              <a:t>ー</a:t>
            </a:r>
            <a:r>
              <a:rPr lang="ja-JP" altLang="en-US" sz="2000"/>
              <a:t>コードのリファクタリングした。</a:t>
            </a:r>
            <a:endParaRPr lang="en-US" altLang="ja-JP" sz="2000">
              <a:cs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ED087E-29BD-4CB1-9BC8-B602FC45F969}"/>
              </a:ext>
            </a:extLst>
          </p:cNvPr>
          <p:cNvGrpSpPr/>
          <p:nvPr/>
        </p:nvGrpSpPr>
        <p:grpSpPr>
          <a:xfrm>
            <a:off x="435951" y="1909636"/>
            <a:ext cx="3016008" cy="4221483"/>
            <a:chOff x="435951" y="1909636"/>
            <a:chExt cx="3016008" cy="4221483"/>
          </a:xfrm>
        </p:grpSpPr>
        <p:sp>
          <p:nvSpPr>
            <p:cNvPr id="28" name="正方形/長方形 27"/>
            <p:cNvSpPr/>
            <p:nvPr/>
          </p:nvSpPr>
          <p:spPr>
            <a:xfrm>
              <a:off x="435951" y="1909636"/>
              <a:ext cx="2868252" cy="42214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63778" y="4132628"/>
              <a:ext cx="2427962" cy="77576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処理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フローチャート: 複数書類 30"/>
            <p:cNvSpPr/>
            <p:nvPr/>
          </p:nvSpPr>
          <p:spPr>
            <a:xfrm>
              <a:off x="843424" y="5283471"/>
              <a:ext cx="1697519" cy="543978"/>
            </a:xfrm>
            <a:prstGeom prst="flowChartMultidocumen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HTML＋JS</a:t>
              </a:r>
              <a:endParaRPr lang="en-US" sz="1200" dirty="0">
                <a:solidFill>
                  <a:schemeClr val="tx1"/>
                </a:solidFill>
                <a:ea typeface="+mn-lt"/>
                <a:cs typeface="+mn-lt"/>
              </a:endParaRPr>
            </a:p>
          </p:txBody>
        </p:sp>
        <p:cxnSp>
          <p:nvCxnSpPr>
            <p:cNvPr id="32" name="直線矢印コネクタ 31"/>
            <p:cNvCxnSpPr>
              <a:cxnSpLocks/>
            </p:cNvCxnSpPr>
            <p:nvPr/>
          </p:nvCxnSpPr>
          <p:spPr>
            <a:xfrm>
              <a:off x="1795688" y="3797349"/>
              <a:ext cx="8601" cy="33664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>
              <a:cxnSpLocks/>
            </p:cNvCxnSpPr>
            <p:nvPr/>
          </p:nvCxnSpPr>
          <p:spPr>
            <a:xfrm>
              <a:off x="1795688" y="4917360"/>
              <a:ext cx="4314" cy="37507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フローチャート: 磁気ディスク 41"/>
            <p:cNvSpPr/>
            <p:nvPr/>
          </p:nvSpPr>
          <p:spPr bwMode="auto">
            <a:xfrm>
              <a:off x="930988" y="3176478"/>
              <a:ext cx="1738028" cy="611905"/>
            </a:xfrm>
            <a:prstGeom prst="flowChartMagneticDisk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68375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200" dirty="0" err="1">
                  <a:solidFill>
                    <a:schemeClr val="tx1"/>
                  </a:solidFill>
                  <a:latin typeface="Arial"/>
                  <a:ea typeface="ＭＳ Ｐゴシック" pitchFamily="50" charset="-128"/>
                  <a:cs typeface="Arial"/>
                </a:rPr>
                <a:t>データベース</a:t>
              </a:r>
              <a:endParaRPr lang="en-US" dirty="0" err="1"/>
            </a:p>
          </p:txBody>
        </p:sp>
        <p:sp>
          <p:nvSpPr>
            <p:cNvPr id="35" name="フローチャート: 磁気ディスク 41"/>
            <p:cNvSpPr/>
            <p:nvPr/>
          </p:nvSpPr>
          <p:spPr bwMode="auto">
            <a:xfrm>
              <a:off x="930988" y="2098620"/>
              <a:ext cx="1738028" cy="611905"/>
            </a:xfrm>
            <a:prstGeom prst="flowChartMagneticDisk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683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ja-JP" sz="1200" dirty="0" err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BigReport</a:t>
              </a:r>
              <a:endParaRPr kumimoji="0" lang="en-US" altLang="ja-JP" sz="12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cxnSp>
          <p:nvCxnSpPr>
            <p:cNvPr id="36" name="直線矢印コネクタ 35"/>
            <p:cNvCxnSpPr>
              <a:cxnSpLocks/>
            </p:cNvCxnSpPr>
            <p:nvPr/>
          </p:nvCxnSpPr>
          <p:spPr>
            <a:xfrm>
              <a:off x="1799993" y="2710525"/>
              <a:ext cx="8973" cy="46595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テキスト ボックス 36">
              <a:extLst>
                <a:ext uri="{FF2B5EF4-FFF2-40B4-BE49-F238E27FC236}">
                  <a16:creationId xmlns:a16="http://schemas.microsoft.com/office/drawing/2014/main" id="{DAFC1C6F-7DC8-45EF-BB55-7DF810E42EB2}"/>
                </a:ext>
              </a:extLst>
            </p:cNvPr>
            <p:cNvSpPr txBox="1"/>
            <p:nvPr/>
          </p:nvSpPr>
          <p:spPr>
            <a:xfrm>
              <a:off x="1892959" y="2680941"/>
              <a:ext cx="1559000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ja-JP" altLang="en-US" sz="1400"/>
                <a:t>最新一日分</a:t>
              </a:r>
              <a:r>
                <a:rPr kumimoji="1" lang="en-US" altLang="ja-JP" sz="1400" dirty="0"/>
                <a:t>PLY</a:t>
              </a:r>
              <a:br>
                <a:rPr lang="en-US" altLang="ja-JP" sz="1400" dirty="0"/>
              </a:br>
              <a:r>
                <a:rPr kumimoji="1" lang="ja-JP" altLang="en-US" sz="1400"/>
                <a:t>データ</a:t>
              </a:r>
              <a:r>
                <a:rPr lang="ja-JP" altLang="en-US" sz="1400"/>
                <a:t>取得</a:t>
              </a:r>
              <a:endParaRPr lang="en-US" altLang="ja-JP" sz="1400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22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フェーズ２：</a:t>
            </a:r>
            <a:r>
              <a:rPr lang="ja-JP" altLang="en-US">
                <a:ea typeface="+mj-lt"/>
                <a:cs typeface="+mj-lt"/>
              </a:rPr>
              <a:t>表</a:t>
            </a:r>
            <a:r>
              <a:rPr lang="ja-JP">
                <a:ea typeface="+mj-lt"/>
                <a:cs typeface="+mj-lt"/>
              </a:rPr>
              <a:t>示方法改善</a:t>
            </a:r>
            <a:r>
              <a:rPr lang="ja-JP" altLang="en-US">
                <a:ea typeface="+mj-lt"/>
                <a:cs typeface="+mj-lt"/>
              </a:rPr>
              <a:t> 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ja-JP" altLang="en-US">
                <a:ea typeface="+mn-lt"/>
                <a:cs typeface="+mn-lt"/>
              </a:rPr>
              <a:t>出力は</a:t>
            </a:r>
            <a:r>
              <a:rPr lang="en-US" altLang="ja-JP" dirty="0">
                <a:ea typeface="+mn-lt"/>
                <a:cs typeface="+mn-lt"/>
              </a:rPr>
              <a:t>DB</a:t>
            </a:r>
            <a:r>
              <a:rPr lang="ja-JP">
                <a:ea typeface="+mn-lt"/>
                <a:cs typeface="+mn-lt"/>
              </a:rPr>
              <a:t>に変わって、</a:t>
            </a:r>
            <a:r>
              <a:rPr lang="ja-JP" altLang="en-US">
                <a:ea typeface="+mn-lt"/>
                <a:cs typeface="+mn-lt"/>
              </a:rPr>
              <a:t>ウェブアプ</a:t>
            </a:r>
            <a:r>
              <a:rPr lang="ja-JP">
                <a:ea typeface="+mn-lt"/>
                <a:cs typeface="+mn-lt"/>
              </a:rPr>
              <a:t>リ</a:t>
            </a:r>
            <a:r>
              <a:rPr lang="ja-JP" altLang="en-US">
                <a:ea typeface="+mn-lt"/>
                <a:cs typeface="+mn-lt"/>
              </a:rPr>
              <a:t>に</a:t>
            </a:r>
            <a:r>
              <a:rPr lang="ja-JP">
                <a:ea typeface="+mn-lt"/>
                <a:cs typeface="+mn-lt"/>
              </a:rPr>
              <a:t>変</a:t>
            </a:r>
            <a:r>
              <a:rPr lang="ja-JP" altLang="en-US">
                <a:ea typeface="+mn-lt"/>
                <a:cs typeface="+mn-lt"/>
              </a:rPr>
              <a:t>わる</a:t>
            </a:r>
            <a:endParaRPr lang="ja-JP" b="0">
              <a:ea typeface="+mn-lt"/>
              <a:cs typeface="+mn-lt"/>
            </a:endParaRPr>
          </a:p>
        </p:txBody>
      </p:sp>
      <p:sp>
        <p:nvSpPr>
          <p:cNvPr id="9" name="フローチャート: 複数書類 8"/>
          <p:cNvSpPr/>
          <p:nvPr/>
        </p:nvSpPr>
        <p:spPr>
          <a:xfrm>
            <a:off x="981462" y="1710332"/>
            <a:ext cx="1697519" cy="54397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*</a:t>
            </a:r>
            <a:r>
              <a:rPr kumimoji="1" lang="en-US" altLang="ja-JP" sz="1200" dirty="0">
                <a:solidFill>
                  <a:schemeClr val="tx1"/>
                </a:solidFill>
              </a:rPr>
              <a:t>HTML</a:t>
            </a:r>
            <a:r>
              <a:rPr lang="en-US" sz="1200" dirty="0">
                <a:solidFill>
                  <a:schemeClr val="tx1"/>
                </a:solidFill>
              </a:rPr>
              <a:t>＋JS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>
            <a:cxnSpLocks/>
          </p:cNvCxnSpPr>
          <p:nvPr/>
        </p:nvCxnSpPr>
        <p:spPr>
          <a:xfrm>
            <a:off x="2456253" y="2430930"/>
            <a:ext cx="25796" cy="35266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34408" y="1610125"/>
            <a:ext cx="3953063" cy="79229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04D57AB-C200-4B04-B226-5E8ADC0B05C7}"/>
              </a:ext>
            </a:extLst>
          </p:cNvPr>
          <p:cNvSpPr txBox="1"/>
          <p:nvPr/>
        </p:nvSpPr>
        <p:spPr>
          <a:xfrm>
            <a:off x="5120100" y="1785359"/>
            <a:ext cx="5438628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>
              <a:defRPr/>
            </a:pPr>
            <a:r>
              <a:rPr lang="ja-JP" altLang="en-US" sz="2000" b="1">
                <a:ea typeface="+mn-lt"/>
                <a:cs typeface="+mn-lt"/>
              </a:rPr>
              <a:t>改良</a:t>
            </a:r>
            <a:r>
              <a:rPr lang="ja-JP" altLang="en-US" sz="2000" b="1"/>
              <a:t>：</a:t>
            </a:r>
            <a:r>
              <a:rPr lang="ja-JP" altLang="en-US" sz="2000" b="1">
                <a:ea typeface="+mn-lt"/>
                <a:cs typeface="+mn-lt"/>
              </a:rPr>
              <a:t>セキュリティ</a:t>
            </a:r>
            <a:r>
              <a:rPr lang="ja-JP" sz="2000" b="1">
                <a:ea typeface="+mn-lt"/>
                <a:cs typeface="+mn-lt"/>
              </a:rPr>
              <a:t>ー向上</a:t>
            </a:r>
            <a:endParaRPr lang="en-US" altLang="ja-JP" sz="2000" b="1">
              <a:cs typeface="Arial"/>
            </a:endParaRPr>
          </a:p>
          <a:p>
            <a:pPr>
              <a:defRPr/>
            </a:pPr>
            <a:r>
              <a:rPr lang="ja-JP" altLang="en-US" sz="2000" dirty="0">
                <a:ea typeface="+mn-lt"/>
                <a:cs typeface="+mn-lt"/>
              </a:rPr>
              <a:t> </a:t>
            </a:r>
            <a:r>
              <a:rPr lang="ja-JP" sz="2000">
                <a:ea typeface="+mn-lt"/>
                <a:cs typeface="+mn-lt"/>
              </a:rPr>
              <a:t>●</a:t>
            </a:r>
            <a:r>
              <a:rPr lang="ja-JP" altLang="en-US" sz="2000">
                <a:ea typeface="+mn-lt"/>
                <a:cs typeface="+mn-lt"/>
              </a:rPr>
              <a:t> </a:t>
            </a:r>
            <a:r>
              <a:rPr lang="ja-JP" sz="2000">
                <a:ea typeface="+mn-lt"/>
                <a:cs typeface="+mn-lt"/>
              </a:rPr>
              <a:t>キオクシア認証サービスにつなぐ</a:t>
            </a:r>
            <a:r>
              <a:rPr lang="ja-JP" altLang="en-US" sz="2000">
                <a:ea typeface="+mn-lt"/>
                <a:cs typeface="+mn-lt"/>
              </a:rPr>
              <a:t>　 </a:t>
            </a:r>
            <a:endParaRPr lang="ja-JP" sz="2000">
              <a:cs typeface="Arial"/>
            </a:endParaRPr>
          </a:p>
          <a:p>
            <a:pPr>
              <a:defRPr/>
            </a:pPr>
            <a:r>
              <a:rPr lang="ja-JP" altLang="en-US" sz="2000"/>
              <a:t>　 ○ ログインシステム</a:t>
            </a:r>
            <a:endParaRPr lang="ja-JP" sz="2000">
              <a:cs typeface="Arial"/>
            </a:endParaRPr>
          </a:p>
          <a:p>
            <a:pPr>
              <a:defRPr/>
            </a:pPr>
            <a:endParaRPr lang="ja-JP" altLang="en-US" sz="2000" dirty="0">
              <a:ea typeface="メイリオ"/>
              <a:cs typeface="+mn-lt"/>
            </a:endParaRPr>
          </a:p>
          <a:p>
            <a:pPr>
              <a:defRPr/>
            </a:pPr>
            <a:r>
              <a:rPr lang="ja-JP" sz="2000" b="1">
                <a:ea typeface="+mn-lt"/>
                <a:cs typeface="+mn-lt"/>
              </a:rPr>
              <a:t>改良</a:t>
            </a:r>
            <a:r>
              <a:rPr lang="ja-JP" sz="2000" b="1"/>
              <a:t>：</a:t>
            </a:r>
            <a:r>
              <a:rPr lang="ja-JP" sz="2000" b="1">
                <a:ea typeface="+mn-lt"/>
                <a:cs typeface="+mn-lt"/>
              </a:rPr>
              <a:t>操作性向上</a:t>
            </a:r>
            <a:endParaRPr lang="en-US" altLang="ja-JP" sz="2000"/>
          </a:p>
          <a:p>
            <a:pPr>
              <a:defRPr/>
            </a:pPr>
            <a:r>
              <a:rPr lang="ja-JP" sz="2000"/>
              <a:t> ● </a:t>
            </a:r>
            <a:r>
              <a:rPr lang="ja-JP" sz="2000">
                <a:ea typeface="+mn-lt"/>
                <a:cs typeface="+mn-lt"/>
              </a:rPr>
              <a:t>補足情報の追加</a:t>
            </a:r>
            <a:endParaRPr lang="en-US" altLang="ja-JP">
              <a:ea typeface="メイリオ"/>
              <a:cs typeface="+mn-lt"/>
            </a:endParaRPr>
          </a:p>
          <a:p>
            <a:pPr>
              <a:defRPr/>
            </a:pPr>
            <a:r>
              <a:rPr lang="ja-JP" altLang="en-US" sz="2000">
                <a:ea typeface="+mn-lt"/>
                <a:cs typeface="+mn-lt"/>
              </a:rPr>
              <a:t>　 ○ </a:t>
            </a:r>
            <a:r>
              <a:rPr lang="ja-JP" sz="2000">
                <a:ea typeface="+mn-lt"/>
                <a:cs typeface="+mn-lt"/>
              </a:rPr>
              <a:t>画像ポップアップ</a:t>
            </a:r>
            <a:r>
              <a:rPr lang="en-US" altLang="ja-JP" sz="2000" dirty="0">
                <a:ea typeface="+mn-lt"/>
                <a:cs typeface="+mn-lt"/>
              </a:rPr>
              <a:t>/</a:t>
            </a:r>
            <a:r>
              <a:rPr lang="ja-JP" sz="2000">
                <a:ea typeface="+mn-lt"/>
                <a:cs typeface="+mn-lt"/>
              </a:rPr>
              <a:t>サブページ作成</a:t>
            </a:r>
            <a:endParaRPr lang="en-US">
              <a:ea typeface="メイリオ"/>
              <a:cs typeface="+mn-lt"/>
            </a:endParaRPr>
          </a:p>
          <a:p>
            <a:pPr>
              <a:defRPr/>
            </a:pPr>
            <a:r>
              <a:rPr lang="ja-JP" altLang="en-US" sz="2000">
                <a:ea typeface="+mn-lt"/>
                <a:cs typeface="+mn-lt"/>
              </a:rPr>
              <a:t> ● </a:t>
            </a:r>
            <a:r>
              <a:rPr lang="ja-JP" sz="2000">
                <a:ea typeface="+mn-lt"/>
                <a:cs typeface="+mn-lt"/>
              </a:rPr>
              <a:t>不要な情報の低減</a:t>
            </a:r>
          </a:p>
          <a:p>
            <a:pPr>
              <a:defRPr/>
            </a:pPr>
            <a:r>
              <a:rPr lang="ja-JP" sz="2000">
                <a:ea typeface="+mn-lt"/>
                <a:cs typeface="+mn-lt"/>
              </a:rPr>
              <a:t>　 ○ フィルター機能の実装 </a:t>
            </a:r>
            <a:r>
              <a:rPr lang="en-US" altLang="ja-JP" sz="2000" dirty="0">
                <a:ea typeface="+mn-lt"/>
                <a:cs typeface="+mn-lt"/>
              </a:rPr>
              <a:t>(</a:t>
            </a:r>
            <a:r>
              <a:rPr lang="ja-JP" sz="2000">
                <a:ea typeface="+mn-lt"/>
                <a:cs typeface="+mn-lt"/>
              </a:rPr>
              <a:t>列・行</a:t>
            </a:r>
            <a:r>
              <a:rPr lang="en-US" altLang="ja-JP" sz="2000" dirty="0">
                <a:ea typeface="+mn-lt"/>
                <a:cs typeface="+mn-lt"/>
              </a:rPr>
              <a:t>)</a:t>
            </a:r>
            <a:endParaRPr lang="en-US" dirty="0"/>
          </a:p>
          <a:p>
            <a:pPr>
              <a:defRPr/>
            </a:pPr>
            <a:r>
              <a:rPr lang="ja-JP" sz="2000">
                <a:ea typeface="+mn-lt"/>
                <a:cs typeface="+mn-lt"/>
              </a:rPr>
              <a:t> ● レポート管理</a:t>
            </a:r>
            <a:endParaRPr lang="en-US" altLang="ja-JP" sz="2000">
              <a:ea typeface="メイリオ"/>
              <a:cs typeface="+mn-lt"/>
            </a:endParaRPr>
          </a:p>
          <a:p>
            <a:pPr>
              <a:defRPr/>
            </a:pPr>
            <a:r>
              <a:rPr lang="ja-JP" altLang="en-US" sz="2000">
                <a:ea typeface="+mn-lt"/>
                <a:cs typeface="+mn-lt"/>
              </a:rPr>
              <a:t>　 ○ </a:t>
            </a:r>
            <a:r>
              <a:rPr lang="ja-JP" sz="2000">
                <a:ea typeface="+mn-lt"/>
                <a:cs typeface="+mn-lt"/>
              </a:rPr>
              <a:t>アプリバーの実装</a:t>
            </a:r>
            <a:endParaRPr lang="en-US" altLang="ja-JP" sz="2000">
              <a:ea typeface="メイリオ"/>
              <a:cs typeface="+mn-lt"/>
            </a:endParaRPr>
          </a:p>
          <a:p>
            <a:pPr>
              <a:defRPr/>
            </a:pPr>
            <a:r>
              <a:rPr lang="ja-JP" altLang="en-US" sz="2000">
                <a:ea typeface="+mn-lt"/>
                <a:cs typeface="+mn-lt"/>
              </a:rPr>
              <a:t> ● </a:t>
            </a:r>
            <a:r>
              <a:rPr lang="ja-JP" sz="2000">
                <a:ea typeface="+mn-lt"/>
                <a:cs typeface="+mn-lt"/>
              </a:rPr>
              <a:t>データの説明</a:t>
            </a:r>
            <a:endParaRPr lang="en-US" altLang="ja-JP" sz="2000">
              <a:ea typeface="メイリオ"/>
              <a:cs typeface="+mn-lt"/>
            </a:endParaRPr>
          </a:p>
          <a:p>
            <a:pPr>
              <a:defRPr/>
            </a:pPr>
            <a:r>
              <a:rPr lang="ja-JP" altLang="en-US" sz="2000" dirty="0">
                <a:ea typeface="+mn-lt"/>
                <a:cs typeface="+mn-lt"/>
              </a:rPr>
              <a:t>　 ○ </a:t>
            </a:r>
            <a:r>
              <a:rPr lang="ja-JP" sz="2000" dirty="0">
                <a:ea typeface="+mn-lt"/>
                <a:cs typeface="+mn-lt"/>
              </a:rPr>
              <a:t>ツールチップの実装</a:t>
            </a:r>
            <a:r>
              <a:rPr lang="ja-JP" altLang="en-US" sz="2000" dirty="0"/>
              <a:t>データの重複が減る</a:t>
            </a:r>
            <a:endParaRPr lang="en-US" altLang="ja-JP" sz="2000" dirty="0">
              <a:cs typeface="Arial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FFC637-1D28-4D95-AC31-E9B849CFB0A4}"/>
              </a:ext>
            </a:extLst>
          </p:cNvPr>
          <p:cNvGrpSpPr/>
          <p:nvPr/>
        </p:nvGrpSpPr>
        <p:grpSpPr>
          <a:xfrm>
            <a:off x="913842" y="2962273"/>
            <a:ext cx="2998403" cy="3092823"/>
            <a:chOff x="600077" y="1832721"/>
            <a:chExt cx="4056238" cy="41775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F58003-187E-4557-BC62-99EAE157B727}"/>
                </a:ext>
              </a:extLst>
            </p:cNvPr>
            <p:cNvSpPr/>
            <p:nvPr/>
          </p:nvSpPr>
          <p:spPr>
            <a:xfrm>
              <a:off x="600077" y="1832721"/>
              <a:ext cx="2205319" cy="417755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右矢印 38">
              <a:extLst>
                <a:ext uri="{FF2B5EF4-FFF2-40B4-BE49-F238E27FC236}">
                  <a16:creationId xmlns:a16="http://schemas.microsoft.com/office/drawing/2014/main" id="{D8C13C74-8250-4674-A1FD-019A8A75E790}"/>
                </a:ext>
              </a:extLst>
            </p:cNvPr>
            <p:cNvSpPr/>
            <p:nvPr/>
          </p:nvSpPr>
          <p:spPr>
            <a:xfrm rot="5400000">
              <a:off x="1522335" y="2793365"/>
              <a:ext cx="357913" cy="161075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46">
              <a:extLst>
                <a:ext uri="{FF2B5EF4-FFF2-40B4-BE49-F238E27FC236}">
                  <a16:creationId xmlns:a16="http://schemas.microsoft.com/office/drawing/2014/main" id="{BC0582E0-362A-491D-B1A2-C8663C315DEF}"/>
                </a:ext>
              </a:extLst>
            </p:cNvPr>
            <p:cNvSpPr txBox="1"/>
            <p:nvPr/>
          </p:nvSpPr>
          <p:spPr>
            <a:xfrm>
              <a:off x="4078600" y="5292199"/>
              <a:ext cx="142404" cy="237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400" dirty="0"/>
            </a:p>
          </p:txBody>
        </p:sp>
        <p:sp>
          <p:nvSpPr>
            <p:cNvPr id="31" name="右矢印 66">
              <a:extLst>
                <a:ext uri="{FF2B5EF4-FFF2-40B4-BE49-F238E27FC236}">
                  <a16:creationId xmlns:a16="http://schemas.microsoft.com/office/drawing/2014/main" id="{902FEAA2-BB8C-4C7F-AC8A-51D05D025762}"/>
                </a:ext>
              </a:extLst>
            </p:cNvPr>
            <p:cNvSpPr/>
            <p:nvPr/>
          </p:nvSpPr>
          <p:spPr>
            <a:xfrm rot="16200000">
              <a:off x="1319363" y="4051686"/>
              <a:ext cx="466274" cy="167855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67">
              <a:extLst>
                <a:ext uri="{FF2B5EF4-FFF2-40B4-BE49-F238E27FC236}">
                  <a16:creationId xmlns:a16="http://schemas.microsoft.com/office/drawing/2014/main" id="{EE89FD56-BD2C-496A-81E2-FEE9A9DCB66E}"/>
                </a:ext>
              </a:extLst>
            </p:cNvPr>
            <p:cNvSpPr txBox="1"/>
            <p:nvPr/>
          </p:nvSpPr>
          <p:spPr>
            <a:xfrm>
              <a:off x="734745" y="5478012"/>
              <a:ext cx="1813708" cy="41572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MS PMincho"/>
                  <a:cs typeface="Arial"/>
                </a:rPr>
                <a:t>サーバー環境</a:t>
              </a:r>
            </a:p>
          </p:txBody>
        </p:sp>
        <p:sp>
          <p:nvSpPr>
            <p:cNvPr id="33" name="フローチャート: 磁気ディスク 41">
              <a:extLst>
                <a:ext uri="{FF2B5EF4-FFF2-40B4-BE49-F238E27FC236}">
                  <a16:creationId xmlns:a16="http://schemas.microsoft.com/office/drawing/2014/main" id="{09A00B10-94B8-4D2A-A487-393E85D8056F}"/>
                </a:ext>
              </a:extLst>
            </p:cNvPr>
            <p:cNvSpPr/>
            <p:nvPr/>
          </p:nvSpPr>
          <p:spPr bwMode="auto">
            <a:xfrm>
              <a:off x="868235" y="2046926"/>
              <a:ext cx="1738028" cy="611905"/>
            </a:xfrm>
            <a:prstGeom prst="flowChartMagneticDisk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68375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100" dirty="0" err="1">
                  <a:solidFill>
                    <a:schemeClr val="tx1"/>
                  </a:solidFill>
                  <a:ea typeface="ＭＳ Ｐゴシック"/>
                  <a:cs typeface="Arial"/>
                </a:rPr>
                <a:t>データベース</a:t>
              </a:r>
              <a:endParaRPr lang="en-US" altLang="ja-JP" sz="1100" dirty="0">
                <a:solidFill>
                  <a:schemeClr val="tx1"/>
                </a:solidFill>
                <a:ea typeface="ＭＳ Ｐゴシック"/>
                <a:cs typeface="Arial"/>
              </a:endParaRPr>
            </a:p>
          </p:txBody>
        </p:sp>
        <p:sp>
          <p:nvSpPr>
            <p:cNvPr id="34" name="正方形/長方形 29">
              <a:extLst>
                <a:ext uri="{FF2B5EF4-FFF2-40B4-BE49-F238E27FC236}">
                  <a16:creationId xmlns:a16="http://schemas.microsoft.com/office/drawing/2014/main" id="{AD86CA6B-4A84-45D6-B0ED-056EFA6DD0CA}"/>
                </a:ext>
              </a:extLst>
            </p:cNvPr>
            <p:cNvSpPr/>
            <p:nvPr/>
          </p:nvSpPr>
          <p:spPr>
            <a:xfrm>
              <a:off x="895472" y="3074793"/>
              <a:ext cx="1621139" cy="77576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100">
                  <a:solidFill>
                    <a:schemeClr val="tx1"/>
                  </a:solidFill>
                  <a:ea typeface="+mn-lt"/>
                  <a:cs typeface="+mn-lt"/>
                </a:rPr>
                <a:t>アプリサーバー</a:t>
              </a:r>
              <a:endParaRPr lang="en-US" sz="110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35" name="右矢印 66">
              <a:extLst>
                <a:ext uri="{FF2B5EF4-FFF2-40B4-BE49-F238E27FC236}">
                  <a16:creationId xmlns:a16="http://schemas.microsoft.com/office/drawing/2014/main" id="{18B714E9-A810-406B-8245-DD48131F677B}"/>
                </a:ext>
              </a:extLst>
            </p:cNvPr>
            <p:cNvSpPr/>
            <p:nvPr/>
          </p:nvSpPr>
          <p:spPr>
            <a:xfrm rot="5400000">
              <a:off x="1467280" y="4083060"/>
              <a:ext cx="502133" cy="158892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36" name="正方形/長方形 29">
              <a:extLst>
                <a:ext uri="{FF2B5EF4-FFF2-40B4-BE49-F238E27FC236}">
                  <a16:creationId xmlns:a16="http://schemas.microsoft.com/office/drawing/2014/main" id="{22CC66B4-DF4B-47BA-BF7C-DF26EB084EE4}"/>
                </a:ext>
              </a:extLst>
            </p:cNvPr>
            <p:cNvSpPr/>
            <p:nvPr/>
          </p:nvSpPr>
          <p:spPr>
            <a:xfrm>
              <a:off x="868578" y="4464322"/>
              <a:ext cx="1621139" cy="77576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100">
                  <a:solidFill>
                    <a:schemeClr val="tx1"/>
                  </a:solidFill>
                  <a:ea typeface="+mn-lt"/>
                  <a:cs typeface="+mn-lt"/>
                </a:rPr>
                <a:t>ウェブサーバー</a:t>
              </a:r>
            </a:p>
          </p:txBody>
        </p:sp>
        <p:grpSp>
          <p:nvGrpSpPr>
            <p:cNvPr id="37" name="グループ化 13">
              <a:extLst>
                <a:ext uri="{FF2B5EF4-FFF2-40B4-BE49-F238E27FC236}">
                  <a16:creationId xmlns:a16="http://schemas.microsoft.com/office/drawing/2014/main" id="{ECE3AFCD-FC51-4CF4-B6EB-D91637B09FCC}"/>
                </a:ext>
              </a:extLst>
            </p:cNvPr>
            <p:cNvGrpSpPr/>
            <p:nvPr/>
          </p:nvGrpSpPr>
          <p:grpSpPr>
            <a:xfrm>
              <a:off x="3391643" y="4263573"/>
              <a:ext cx="1264672" cy="989335"/>
              <a:chOff x="3391643" y="4263573"/>
              <a:chExt cx="953651" cy="989335"/>
            </a:xfrm>
          </p:grpSpPr>
          <p:sp>
            <p:nvSpPr>
              <p:cNvPr id="53" name="角丸四角形 14">
                <a:extLst>
                  <a:ext uri="{FF2B5EF4-FFF2-40B4-BE49-F238E27FC236}">
                    <a16:creationId xmlns:a16="http://schemas.microsoft.com/office/drawing/2014/main" id="{CCFD092A-83C0-4B6D-8E99-BC20AA36F6A1}"/>
                  </a:ext>
                </a:extLst>
              </p:cNvPr>
              <p:cNvSpPr/>
              <p:nvPr/>
            </p:nvSpPr>
            <p:spPr>
              <a:xfrm>
                <a:off x="3400787" y="4263573"/>
                <a:ext cx="944507" cy="989335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直線コネクタ 15">
                <a:extLst>
                  <a:ext uri="{FF2B5EF4-FFF2-40B4-BE49-F238E27FC236}">
                    <a16:creationId xmlns:a16="http://schemas.microsoft.com/office/drawing/2014/main" id="{093BCC1D-24BC-49E2-8288-CD3B24385464}"/>
                  </a:ext>
                </a:extLst>
              </p:cNvPr>
              <p:cNvCxnSpPr/>
              <p:nvPr/>
            </p:nvCxnSpPr>
            <p:spPr>
              <a:xfrm flipV="1">
                <a:off x="3391643" y="5070197"/>
                <a:ext cx="953651" cy="481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テキスト ボックス 16">
              <a:extLst>
                <a:ext uri="{FF2B5EF4-FFF2-40B4-BE49-F238E27FC236}">
                  <a16:creationId xmlns:a16="http://schemas.microsoft.com/office/drawing/2014/main" id="{A3585038-A4F2-4E4A-B443-97D390D5DC91}"/>
                </a:ext>
              </a:extLst>
            </p:cNvPr>
            <p:cNvSpPr txBox="1"/>
            <p:nvPr/>
          </p:nvSpPr>
          <p:spPr>
            <a:xfrm>
              <a:off x="3514125" y="4775092"/>
              <a:ext cx="1067432" cy="3533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100" dirty="0"/>
                <a:t>http://…</a:t>
              </a:r>
              <a:endParaRPr lang="ja-JP" altLang="en-US" sz="1100">
                <a:cs typeface="Arial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F7A0FC5-82D0-4642-916D-689390DDD069}"/>
                </a:ext>
              </a:extLst>
            </p:cNvPr>
            <p:cNvGrpSpPr/>
            <p:nvPr/>
          </p:nvGrpSpPr>
          <p:grpSpPr>
            <a:xfrm>
              <a:off x="3675529" y="3034549"/>
              <a:ext cx="806824" cy="1004050"/>
              <a:chOff x="3675529" y="3034549"/>
              <a:chExt cx="806824" cy="100405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0C270AB-0B7D-40DF-96A9-303AEF7305D8}"/>
                  </a:ext>
                </a:extLst>
              </p:cNvPr>
              <p:cNvSpPr/>
              <p:nvPr/>
            </p:nvSpPr>
            <p:spPr>
              <a:xfrm>
                <a:off x="3702422" y="3375210"/>
                <a:ext cx="717177" cy="591671"/>
              </a:xfrm>
              <a:prstGeom prst="ellipse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B768CAC-72BE-42DE-A8FF-10679A79AAFB}"/>
                  </a:ext>
                </a:extLst>
              </p:cNvPr>
              <p:cNvSpPr/>
              <p:nvPr/>
            </p:nvSpPr>
            <p:spPr>
              <a:xfrm>
                <a:off x="3675529" y="3626223"/>
                <a:ext cx="806824" cy="41237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113EDC2-77FE-4F17-B004-587617AA224C}"/>
                  </a:ext>
                </a:extLst>
              </p:cNvPr>
              <p:cNvSpPr/>
              <p:nvPr/>
            </p:nvSpPr>
            <p:spPr>
              <a:xfrm>
                <a:off x="3854822" y="3034549"/>
                <a:ext cx="403414" cy="385485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右矢印 38">
              <a:extLst>
                <a:ext uri="{FF2B5EF4-FFF2-40B4-BE49-F238E27FC236}">
                  <a16:creationId xmlns:a16="http://schemas.microsoft.com/office/drawing/2014/main" id="{23FA9349-A6B9-4D8A-8095-DB08A8B0DB65}"/>
                </a:ext>
              </a:extLst>
            </p:cNvPr>
            <p:cNvSpPr/>
            <p:nvPr/>
          </p:nvSpPr>
          <p:spPr>
            <a:xfrm rot="5400000">
              <a:off x="3808335" y="3931882"/>
              <a:ext cx="474453" cy="152111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42" name="右矢印 66">
              <a:extLst>
                <a:ext uri="{FF2B5EF4-FFF2-40B4-BE49-F238E27FC236}">
                  <a16:creationId xmlns:a16="http://schemas.microsoft.com/office/drawing/2014/main" id="{B82FF80A-B6A7-42DD-8BF6-A748FBFF0AFE}"/>
                </a:ext>
              </a:extLst>
            </p:cNvPr>
            <p:cNvSpPr/>
            <p:nvPr/>
          </p:nvSpPr>
          <p:spPr>
            <a:xfrm rot="10800000">
              <a:off x="2605797" y="4925741"/>
              <a:ext cx="654533" cy="14992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43" name="右矢印 66">
              <a:extLst>
                <a:ext uri="{FF2B5EF4-FFF2-40B4-BE49-F238E27FC236}">
                  <a16:creationId xmlns:a16="http://schemas.microsoft.com/office/drawing/2014/main" id="{166F0858-1646-41A6-8D54-1F0803FC85F9}"/>
                </a:ext>
              </a:extLst>
            </p:cNvPr>
            <p:cNvSpPr/>
            <p:nvPr/>
          </p:nvSpPr>
          <p:spPr>
            <a:xfrm>
              <a:off x="2605797" y="4764376"/>
              <a:ext cx="654533" cy="14992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53C5FB10-95DF-4DD6-B017-65C41DB60478}"/>
              </a:ext>
            </a:extLst>
          </p:cNvPr>
          <p:cNvSpPr/>
          <p:nvPr/>
        </p:nvSpPr>
        <p:spPr>
          <a:xfrm>
            <a:off x="3251944" y="1961679"/>
            <a:ext cx="530143" cy="438040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7A406-30B7-4DB5-8B53-8EC4D89FE286}"/>
              </a:ext>
            </a:extLst>
          </p:cNvPr>
          <p:cNvSpPr/>
          <p:nvPr/>
        </p:nvSpPr>
        <p:spPr>
          <a:xfrm>
            <a:off x="3249993" y="2147515"/>
            <a:ext cx="578482" cy="25151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B810B5-2962-49DD-A6EF-FFD2CBFF1C78}"/>
              </a:ext>
            </a:extLst>
          </p:cNvPr>
          <p:cNvSpPr/>
          <p:nvPr/>
        </p:nvSpPr>
        <p:spPr>
          <a:xfrm>
            <a:off x="3364599" y="1709473"/>
            <a:ext cx="298207" cy="28539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右矢印 66">
            <a:extLst>
              <a:ext uri="{FF2B5EF4-FFF2-40B4-BE49-F238E27FC236}">
                <a16:creationId xmlns:a16="http://schemas.microsoft.com/office/drawing/2014/main" id="{364D4F00-8A64-4B52-B0BD-F9C6B85EB9E5}"/>
              </a:ext>
            </a:extLst>
          </p:cNvPr>
          <p:cNvSpPr/>
          <p:nvPr/>
        </p:nvSpPr>
        <p:spPr>
          <a:xfrm rot="10800000">
            <a:off x="2746109" y="1872476"/>
            <a:ext cx="483836" cy="11099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/>
        </p:nvGrpSpPr>
        <p:grpSpPr>
          <a:xfrm>
            <a:off x="3272515" y="4823021"/>
            <a:ext cx="360143" cy="362310"/>
            <a:chOff x="9379974" y="2443293"/>
            <a:chExt cx="1961536" cy="1973338"/>
          </a:xfrm>
        </p:grpSpPr>
        <p:sp>
          <p:nvSpPr>
            <p:cNvPr id="19" name="円/楕円 18"/>
            <p:cNvSpPr/>
            <p:nvPr/>
          </p:nvSpPr>
          <p:spPr>
            <a:xfrm>
              <a:off x="9379974" y="2455095"/>
              <a:ext cx="1961536" cy="19615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9749498" y="2443293"/>
              <a:ext cx="1240906" cy="19615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コネクタ 20"/>
            <p:cNvCxnSpPr>
              <a:stCxn id="20" idx="0"/>
              <a:endCxn id="20" idx="4"/>
            </p:cNvCxnSpPr>
            <p:nvPr/>
          </p:nvCxnSpPr>
          <p:spPr>
            <a:xfrm>
              <a:off x="10369951" y="2443293"/>
              <a:ext cx="0" cy="1961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stCxn id="19" idx="2"/>
              <a:endCxn id="19" idx="6"/>
            </p:cNvCxnSpPr>
            <p:nvPr/>
          </p:nvCxnSpPr>
          <p:spPr>
            <a:xfrm>
              <a:off x="9379974" y="3435863"/>
              <a:ext cx="1961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9560641" y="3971637"/>
              <a:ext cx="1557980" cy="11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9452803" y="2980805"/>
              <a:ext cx="1683531" cy="122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正方形/長方形 25">
            <a:extLst>
              <a:ext uri="{FF2B5EF4-FFF2-40B4-BE49-F238E27FC236}">
                <a16:creationId xmlns:a16="http://schemas.microsoft.com/office/drawing/2014/main" id="{CD8525F1-F448-42A4-A9FC-EBC157800BB4}"/>
              </a:ext>
            </a:extLst>
          </p:cNvPr>
          <p:cNvSpPr/>
          <p:nvPr/>
        </p:nvSpPr>
        <p:spPr>
          <a:xfrm>
            <a:off x="434408" y="2793467"/>
            <a:ext cx="3953063" cy="339206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8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3" y="1572380"/>
            <a:ext cx="11882034" cy="39429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フェーズ２：</a:t>
            </a:r>
            <a:r>
              <a:rPr lang="ja-JP" altLang="en-US">
                <a:ea typeface="+mj-lt"/>
                <a:cs typeface="+mj-lt"/>
              </a:rPr>
              <a:t>表示方法</a:t>
            </a:r>
            <a:r>
              <a:rPr lang="ja-JP">
                <a:ea typeface="+mj-lt"/>
                <a:cs typeface="+mj-lt"/>
              </a:rPr>
              <a:t>改善</a:t>
            </a:r>
            <a:r>
              <a:rPr lang="ja-JP" altLang="en-US" b="0">
                <a:ea typeface="+mj-lt"/>
                <a:cs typeface="+mj-lt"/>
              </a:rPr>
              <a:t> 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9"/>
          </p:nvPr>
        </p:nvSpPr>
        <p:spPr>
          <a:xfrm>
            <a:off x="0" y="559697"/>
            <a:ext cx="12192000" cy="826743"/>
          </a:xfrm>
        </p:spPr>
        <p:txBody>
          <a:bodyPr/>
          <a:lstStyle/>
          <a:p>
            <a:pPr lvl="0">
              <a:defRPr/>
            </a:pPr>
            <a:r>
              <a:rPr lang="ja-JP" altLang="ja-JP" sz="2800" dirty="0"/>
              <a:t>旧TiNY(html)にはない機能を</a:t>
            </a:r>
            <a:r>
              <a:rPr lang="ja-JP" altLang="en-US" sz="2800" dirty="0"/>
              <a:t>追加で</a:t>
            </a:r>
            <a:r>
              <a:rPr lang="ja-JP" altLang="ja-JP" sz="2800" dirty="0"/>
              <a:t>実装 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77" y="2708559"/>
            <a:ext cx="1132689" cy="1670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円/楕円 20"/>
          <p:cNvSpPr/>
          <p:nvPr/>
        </p:nvSpPr>
        <p:spPr>
          <a:xfrm>
            <a:off x="2853935" y="1695544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3392" y="1949673"/>
            <a:ext cx="565323" cy="401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0188" y="1958273"/>
            <a:ext cx="1527483" cy="243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円/楕円 23"/>
          <p:cNvSpPr/>
          <p:nvPr/>
        </p:nvSpPr>
        <p:spPr>
          <a:xfrm>
            <a:off x="10278124" y="1749470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7094097" y="2549398"/>
            <a:ext cx="1604473" cy="250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7051847" y="2352088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 rotWithShape="1">
          <a:blip r:embed="rId7"/>
          <a:srcRect l="29078" t="28445" r="29932" b="18318"/>
          <a:stretch/>
        </p:blipFill>
        <p:spPr>
          <a:xfrm>
            <a:off x="1751792" y="4437950"/>
            <a:ext cx="2743200" cy="1889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円/楕円 33"/>
          <p:cNvSpPr/>
          <p:nvPr/>
        </p:nvSpPr>
        <p:spPr>
          <a:xfrm>
            <a:off x="1939395" y="4618236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9" name="円/楕円 38"/>
          <p:cNvSpPr/>
          <p:nvPr/>
        </p:nvSpPr>
        <p:spPr>
          <a:xfrm>
            <a:off x="169651" y="2481378"/>
            <a:ext cx="305436" cy="322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ja-JP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629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ガントチャート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KIOXIA Confidential</a:t>
            </a:r>
            <a:endParaRPr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63748"/>
              </p:ext>
            </p:extLst>
          </p:nvPr>
        </p:nvGraphicFramePr>
        <p:xfrm>
          <a:off x="192149" y="638613"/>
          <a:ext cx="11807702" cy="557618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71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13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13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13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13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13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13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6612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ncho"/>
                        </a:rPr>
                        <a:t>タスク内容</a:t>
                      </a:r>
                      <a:endParaRPr kumimoji="1" lang="ja-JP" altLang="en-US" sz="1400">
                        <a:solidFill>
                          <a:schemeClr val="tx1"/>
                        </a:solidFill>
                        <a:latin typeface="Mincho"/>
                      </a:endParaRP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28575">
                      <a:solidFill>
                        <a:schemeClr val="accent6">
                          <a:lumMod val="25000"/>
                        </a:schemeClr>
                      </a:solidFill>
                    </a:lnR>
                    <a:lnT w="28575">
                      <a:solidFill>
                        <a:schemeClr val="accent6">
                          <a:lumMod val="25000"/>
                        </a:schemeClr>
                      </a:solidFill>
                    </a:lnT>
                    <a:lnB w="28575">
                      <a:solidFill>
                        <a:schemeClr val="accent6">
                          <a:lumMod val="2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200" b="1" i="0" u="none" strike="noStrike" noProof="0">
                          <a:solidFill>
                            <a:schemeClr val="tx1"/>
                          </a:solidFill>
                          <a:latin typeface="Mincho"/>
                        </a:rPr>
                        <a:t>第１四半期</a:t>
                      </a:r>
                      <a:endParaRPr kumimoji="1" lang="en-US" sz="1200" b="1" i="0" u="none" strike="noStrike" noProof="0">
                        <a:solidFill>
                          <a:schemeClr val="tx1"/>
                        </a:solidFill>
                        <a:latin typeface="Mincho"/>
                      </a:endParaRP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ja-JP" altLang="en-US" sz="1200" b="1" i="0" u="none" strike="noStrike" noProof="0">
                          <a:solidFill>
                            <a:schemeClr val="tx1"/>
                          </a:solidFill>
                          <a:latin typeface="Mincho"/>
                        </a:rPr>
                        <a:t>第２四半期</a:t>
                      </a:r>
                      <a:endParaRPr kumimoji="1" lang="en-US" sz="1200">
                        <a:solidFill>
                          <a:schemeClr val="tx1"/>
                        </a:solidFill>
                        <a:latin typeface="Mincho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ja-JP" altLang="en-US" sz="1200" b="1" i="0" u="none" strike="noStrike" noProof="0" dirty="0">
                          <a:solidFill>
                            <a:schemeClr val="tx1"/>
                          </a:solidFill>
                          <a:latin typeface="Mincho"/>
                        </a:rPr>
                        <a:t>第３四半期</a:t>
                      </a:r>
                      <a:endParaRPr kumimoji="1" lang="en-US" sz="1200">
                        <a:solidFill>
                          <a:schemeClr val="tx1"/>
                        </a:solidFill>
                        <a:latin typeface="Mincho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ja-JP" altLang="en-US" sz="1200" b="1" i="0" u="none" strike="noStrike" noProof="0">
                          <a:solidFill>
                            <a:schemeClr val="tx1"/>
                          </a:solidFill>
                          <a:latin typeface="Mincho"/>
                        </a:rPr>
                        <a:t>第４四半期</a:t>
                      </a:r>
                      <a:endParaRPr kumimoji="1" lang="en-US" sz="1200">
                        <a:solidFill>
                          <a:schemeClr val="tx1"/>
                        </a:solidFill>
                        <a:latin typeface="Mincho"/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61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incho"/>
                        </a:rPr>
                        <a:t>4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incho"/>
                        </a:rPr>
                        <a:t>月</a:t>
                      </a: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incho"/>
                        </a:rPr>
                        <a:t>5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incho"/>
                        </a:rPr>
                        <a:t>月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incho"/>
                        </a:rPr>
                        <a:t>6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incho"/>
                        </a:rPr>
                        <a:t>月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incho"/>
                        </a:rPr>
                        <a:t>7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incho"/>
                        </a:rPr>
                        <a:t>月</a:t>
                      </a: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incho"/>
                        </a:rPr>
                        <a:t>8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incho"/>
                        </a:rPr>
                        <a:t>月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incho"/>
                        </a:rPr>
                        <a:t>9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incho"/>
                        </a:rPr>
                        <a:t>月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incho"/>
                        </a:rPr>
                        <a:t>10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incho"/>
                        </a:rPr>
                        <a:t>月</a:t>
                      </a: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incho"/>
                        </a:rPr>
                        <a:t>11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incho"/>
                        </a:rPr>
                        <a:t>月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incho"/>
                        </a:rPr>
                        <a:t>12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incho"/>
                        </a:rPr>
                        <a:t>月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incho"/>
                        </a:rPr>
                        <a:t>1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incho"/>
                        </a:rPr>
                        <a:t>月</a:t>
                      </a: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incho"/>
                        </a:rPr>
                        <a:t>2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incho"/>
                        </a:rPr>
                        <a:t>月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incho"/>
                        </a:rPr>
                        <a:t>3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incho"/>
                        </a:rPr>
                        <a:t>月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87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ja-JP" altLang="en-US" sz="1400" kern="1200">
                          <a:solidFill>
                            <a:schemeClr val="tx1"/>
                          </a:solidFill>
                          <a:effectLst/>
                          <a:latin typeface="Mincho"/>
                        </a:rPr>
                        <a:t>フェーズ１</a:t>
                      </a:r>
                      <a:r>
                        <a:rPr kumimoji="1" lang="ja-JP" altLang="en-US" sz="1400" kern="1200">
                          <a:solidFill>
                            <a:schemeClr val="tx1"/>
                          </a:solidFill>
                          <a:effectLst/>
                          <a:latin typeface="Mincho"/>
                        </a:rPr>
                        <a:t>：</a:t>
                      </a:r>
                      <a:r>
                        <a:rPr lang="ja-JP" sz="14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Mincho"/>
                        </a:rPr>
                        <a:t>システムを改善する</a:t>
                      </a:r>
                      <a:endParaRPr kumimoji="1" lang="ja-JP" sz="1400" b="1" kern="1200">
                        <a:solidFill>
                          <a:schemeClr val="tx1"/>
                        </a:solidFill>
                        <a:effectLst/>
                        <a:latin typeface="Mincho"/>
                      </a:endParaRP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28575">
                      <a:solidFill>
                        <a:schemeClr val="accent6">
                          <a:lumMod val="25000"/>
                        </a:schemeClr>
                      </a:solidFill>
                    </a:lnR>
                    <a:lnT w="28575">
                      <a:solidFill>
                        <a:schemeClr val="accent6">
                          <a:lumMod val="25000"/>
                        </a:schemeClr>
                      </a:solidFill>
                    </a:lnT>
                    <a:lnB w="28575">
                      <a:solidFill>
                        <a:schemeClr val="accent6">
                          <a:lumMod val="2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8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zh-TW" altLang="en-US" sz="1400" b="0" kern="1200" dirty="0">
                          <a:solidFill>
                            <a:schemeClr val="tx1"/>
                          </a:solidFill>
                          <a:effectLst/>
                          <a:latin typeface="Mincho"/>
                        </a:rPr>
                        <a:t>技術調査</a:t>
                      </a:r>
                      <a:r>
                        <a:rPr kumimoji="1"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Mincho"/>
                        </a:rPr>
                        <a:t>/</a:t>
                      </a:r>
                      <a:r>
                        <a:rPr kumimoji="1" lang="zh-TW" altLang="en-US" sz="1400" b="0" kern="1200" dirty="0">
                          <a:solidFill>
                            <a:schemeClr val="tx1"/>
                          </a:solidFill>
                          <a:effectLst/>
                          <a:latin typeface="Mincho"/>
                        </a:rPr>
                        <a:t>環境構築</a:t>
                      </a:r>
                      <a:endParaRPr kumimoji="1" lang="zh-TW" altLang="en-US" sz="1400" b="0" i="0" kern="1200">
                        <a:solidFill>
                          <a:schemeClr val="tx1"/>
                        </a:solidFill>
                        <a:effectLst/>
                        <a:latin typeface="Mincho"/>
                        <a:ea typeface="+mn-ea"/>
                        <a:cs typeface="+mn-cs"/>
                      </a:endParaRP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28575">
                      <a:solidFill>
                        <a:schemeClr val="accent6">
                          <a:lumMod val="25000"/>
                        </a:schemeClr>
                      </a:solidFill>
                    </a:lnR>
                    <a:lnT w="28575">
                      <a:solidFill>
                        <a:schemeClr val="accent6">
                          <a:lumMod val="25000"/>
                        </a:schemeClr>
                      </a:solidFill>
                    </a:lnT>
                    <a:lnB w="6350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88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en-US" altLang="ja-JP" sz="1400" b="0" kern="1200" dirty="0">
                          <a:solidFill>
                            <a:schemeClr val="tx1"/>
                          </a:solidFill>
                          <a:effectLst/>
                          <a:latin typeface="Mincho"/>
                        </a:rPr>
                        <a:t>DB</a:t>
                      </a:r>
                      <a:r>
                        <a:rPr kumimoji="1" lang="ja-JP" altLang="en-US" sz="1400" b="0" kern="1200" dirty="0">
                          <a:solidFill>
                            <a:schemeClr val="tx1"/>
                          </a:solidFill>
                          <a:effectLst/>
                          <a:latin typeface="Mincho"/>
                        </a:rPr>
                        <a:t>構築・スクリプト修正</a:t>
                      </a:r>
                      <a:endParaRPr kumimoji="1" lang="ja-JP" altLang="en-US" sz="1400" b="0" i="0" kern="1200">
                        <a:solidFill>
                          <a:schemeClr val="tx1"/>
                        </a:solidFill>
                        <a:effectLst/>
                        <a:latin typeface="Mincho"/>
                        <a:ea typeface="+mn-ea"/>
                        <a:cs typeface="+mn-cs"/>
                      </a:endParaRP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28575">
                      <a:solidFill>
                        <a:schemeClr val="accent6">
                          <a:lumMod val="25000"/>
                        </a:schemeClr>
                      </a:solidFill>
                    </a:lnR>
                    <a:lnT w="6350">
                      <a:solidFill>
                        <a:schemeClr val="accent5"/>
                      </a:solidFill>
                    </a:lnT>
                    <a:lnB w="6350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88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incho"/>
                        </a:rPr>
                        <a:t>スクリプト整理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incho"/>
                        </a:rPr>
                        <a:t>(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incho"/>
                        </a:rPr>
                        <a:t>リファクトリング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incho"/>
                        </a:rPr>
                        <a:t>)</a:t>
                      </a: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28575">
                      <a:solidFill>
                        <a:schemeClr val="accent6">
                          <a:lumMod val="25000"/>
                        </a:schemeClr>
                      </a:solidFill>
                    </a:lnR>
                    <a:lnT w="6350">
                      <a:solidFill>
                        <a:schemeClr val="accent5"/>
                      </a:solidFill>
                    </a:lnT>
                    <a:lnB w="6350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88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incho"/>
                        </a:rPr>
                        <a:t>処理の並列化</a:t>
                      </a: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28575">
                      <a:solidFill>
                        <a:schemeClr val="accent6">
                          <a:lumMod val="25000"/>
                        </a:schemeClr>
                      </a:solidFill>
                    </a:lnR>
                    <a:lnT w="6350">
                      <a:solidFill>
                        <a:schemeClr val="accent5"/>
                      </a:solidFill>
                    </a:lnT>
                    <a:lnB w="6350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88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incho"/>
                        </a:rPr>
                        <a:t>バグ修正</a:t>
                      </a: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28575">
                      <a:solidFill>
                        <a:schemeClr val="accent6">
                          <a:lumMod val="25000"/>
                        </a:schemeClr>
                      </a:solidFill>
                    </a:lnR>
                    <a:lnT w="6350">
                      <a:solidFill>
                        <a:schemeClr val="accent5"/>
                      </a:solidFill>
                    </a:lnT>
                    <a:lnB w="28575">
                      <a:solidFill>
                        <a:schemeClr val="accent6">
                          <a:lumMod val="2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887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400" b="1" i="0" u="none" strike="noStrike" noProof="0">
                          <a:solidFill>
                            <a:schemeClr val="tx1"/>
                          </a:solidFill>
                        </a:rPr>
                        <a:t>フェーズ</a:t>
                      </a:r>
                      <a:r>
                        <a:rPr kumimoji="1" lang="ja-JP" altLang="en-US" sz="1400">
                          <a:solidFill>
                            <a:schemeClr val="tx1"/>
                          </a:solidFill>
                          <a:latin typeface="Mincho"/>
                        </a:rPr>
                        <a:t>２：</a:t>
                      </a:r>
                      <a:r>
                        <a:rPr lang="ja-JP" sz="1400" b="0" i="0" u="none" strike="noStrike" noProof="0">
                          <a:solidFill>
                            <a:schemeClr val="tx1"/>
                          </a:solidFill>
                        </a:rPr>
                        <a:t>表示方法改善</a:t>
                      </a:r>
                      <a:r>
                        <a:rPr lang="ja-JP" altLang="en-US" sz="1400" b="0" i="0" u="none" strike="noStrike" noProof="0">
                          <a:solidFill>
                            <a:schemeClr val="tx1"/>
                          </a:solidFill>
                        </a:rPr>
                        <a:t> 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  <a:latin typeface="Mincho"/>
                      </a:endParaRP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28575">
                      <a:solidFill>
                        <a:schemeClr val="accent6">
                          <a:lumMod val="25000"/>
                        </a:schemeClr>
                      </a:solidFill>
                    </a:lnR>
                    <a:lnT w="28575">
                      <a:solidFill>
                        <a:schemeClr val="accent6">
                          <a:lumMod val="25000"/>
                        </a:schemeClr>
                      </a:solidFill>
                    </a:lnT>
                    <a:lnB w="28575">
                      <a:solidFill>
                        <a:schemeClr val="accent6">
                          <a:lumMod val="2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88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incho"/>
                        </a:rPr>
                        <a:t>技術調査</a:t>
                      </a: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28575">
                      <a:solidFill>
                        <a:schemeClr val="accent6">
                          <a:lumMod val="25000"/>
                        </a:schemeClr>
                      </a:solidFill>
                    </a:lnR>
                    <a:lnT w="28575">
                      <a:solidFill>
                        <a:schemeClr val="accent6">
                          <a:lumMod val="25000"/>
                        </a:schemeClr>
                      </a:solidFill>
                    </a:lnT>
                    <a:lnB w="6350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88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incho"/>
                        </a:rPr>
                        <a:t>環境構築</a:t>
                      </a: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28575">
                      <a:solidFill>
                        <a:schemeClr val="accent6">
                          <a:lumMod val="25000"/>
                        </a:schemeClr>
                      </a:solidFill>
                    </a:lnR>
                    <a:lnT w="6350">
                      <a:solidFill>
                        <a:schemeClr val="accent5"/>
                      </a:solidFill>
                    </a:lnT>
                    <a:lnB w="6350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88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incho"/>
                        </a:rPr>
                        <a:t>既存機能の実装</a:t>
                      </a: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28575">
                      <a:solidFill>
                        <a:schemeClr val="accent6">
                          <a:lumMod val="25000"/>
                        </a:schemeClr>
                      </a:solidFill>
                    </a:lnR>
                    <a:lnT w="6350">
                      <a:solidFill>
                        <a:schemeClr val="accent5"/>
                      </a:solidFill>
                    </a:lnT>
                    <a:lnB w="6350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310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incho"/>
                        </a:rPr>
                        <a:t>サーバ納入・データ移行</a:t>
                      </a: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28575">
                      <a:solidFill>
                        <a:schemeClr val="accent6">
                          <a:lumMod val="25000"/>
                        </a:schemeClr>
                      </a:solidFill>
                    </a:lnR>
                    <a:lnT w="6350">
                      <a:solidFill>
                        <a:schemeClr val="accent5"/>
                      </a:solidFill>
                    </a:lnT>
                    <a:lnB w="6350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288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ja-JP" altLang="en-US" sz="1400" b="0" kern="1200" dirty="0">
                          <a:solidFill>
                            <a:schemeClr val="tx1"/>
                          </a:solidFill>
                          <a:effectLst/>
                          <a:latin typeface="Mincho"/>
                        </a:rPr>
                        <a:t>新機能の追加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incho"/>
                      </a:endParaRP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28575">
                      <a:solidFill>
                        <a:schemeClr val="accent6">
                          <a:lumMod val="25000"/>
                        </a:schemeClr>
                      </a:solidFill>
                    </a:lnR>
                    <a:lnT w="6350">
                      <a:solidFill>
                        <a:schemeClr val="accent5"/>
                      </a:solidFill>
                    </a:lnT>
                    <a:lnB w="6350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288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incho"/>
                        </a:rPr>
                        <a:t>デプロイ</a:t>
                      </a: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28575">
                      <a:solidFill>
                        <a:schemeClr val="accent6">
                          <a:lumMod val="25000"/>
                        </a:schemeClr>
                      </a:solidFill>
                    </a:lnR>
                    <a:lnT w="6350">
                      <a:solidFill>
                        <a:schemeClr val="accent5"/>
                      </a:solidFill>
                    </a:lnT>
                    <a:lnB w="6350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3175">
                      <a:solidFill>
                        <a:schemeClr val="accent5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9794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kumimoji="1" lang="en-GB" altLang="ja-JP" sz="1400" b="0" dirty="0">
                          <a:solidFill>
                            <a:schemeClr val="tx1"/>
                          </a:solidFill>
                          <a:latin typeface="Mincho"/>
                        </a:rPr>
                        <a:t>UI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incho"/>
                        </a:rPr>
                        <a:t>の改良</a:t>
                      </a: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28575">
                      <a:solidFill>
                        <a:schemeClr val="accent6">
                          <a:lumMod val="25000"/>
                        </a:schemeClr>
                      </a:solidFill>
                    </a:lnR>
                    <a:lnT w="6350">
                      <a:solidFill>
                        <a:schemeClr val="accent5"/>
                      </a:solidFill>
                    </a:lnT>
                    <a:lnB w="28575">
                      <a:solidFill>
                        <a:schemeClr val="accent6">
                          <a:lumMod val="2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accent6">
                          <a:lumMod val="25000"/>
                        </a:schemeClr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>
                      <a:solidFill>
                        <a:schemeClr val="tx1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3175">
                      <a:solidFill>
                        <a:schemeClr val="accent5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accent5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3175">
                      <a:solidFill>
                        <a:schemeClr val="accent5"/>
                      </a:solidFill>
                    </a:lnT>
                    <a:lnB w="28575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角丸四角形 3"/>
          <p:cNvSpPr/>
          <p:nvPr/>
        </p:nvSpPr>
        <p:spPr>
          <a:xfrm>
            <a:off x="4935923" y="1248229"/>
            <a:ext cx="6998341" cy="174171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949372" y="1617093"/>
            <a:ext cx="711200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660572" y="1985957"/>
            <a:ext cx="943428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004258" y="2331444"/>
            <a:ext cx="130629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7151635" y="2654466"/>
            <a:ext cx="130629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282263" y="3024585"/>
            <a:ext cx="2926861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6689969" y="3390106"/>
            <a:ext cx="5257743" cy="174171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6689968" y="3771818"/>
            <a:ext cx="1145931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7306196" y="4090777"/>
            <a:ext cx="130629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7603459" y="4446934"/>
            <a:ext cx="803942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9512300" y="5195389"/>
            <a:ext cx="696824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9512300" y="5567677"/>
            <a:ext cx="850900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0515600" y="5916956"/>
            <a:ext cx="1432112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角丸四角形 15">
            <a:extLst>
              <a:ext uri="{FF2B5EF4-FFF2-40B4-BE49-F238E27FC236}">
                <a16:creationId xmlns:a16="http://schemas.microsoft.com/office/drawing/2014/main" id="{07A23B75-F12B-4731-81B9-FC41213F12DB}"/>
              </a:ext>
            </a:extLst>
          </p:cNvPr>
          <p:cNvSpPr/>
          <p:nvPr/>
        </p:nvSpPr>
        <p:spPr>
          <a:xfrm>
            <a:off x="9243358" y="4818871"/>
            <a:ext cx="302377" cy="17417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6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4FC1583D-2759-4928-B9AF-FDC5A9CA317A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ja-JP"/>
              <a:t>KIOXIA Confidential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2001" y="823198"/>
            <a:ext cx="11103508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b="1" dirty="0"/>
              <a:t>■</a:t>
            </a:r>
            <a:r>
              <a:rPr lang="ja-JP" altLang="en-US" b="1" dirty="0"/>
              <a:t>できたところ</a:t>
            </a:r>
            <a:endParaRPr kumimoji="1" lang="en-US" altLang="ja-JP" b="1" dirty="0"/>
          </a:p>
          <a:p>
            <a:pPr lvl="1"/>
            <a:r>
              <a:rPr lang="en-US" altLang="ja-JP" dirty="0"/>
              <a:t>‐</a:t>
            </a:r>
            <a:r>
              <a:rPr lang="ja-JP" altLang="en-US" dirty="0"/>
              <a:t>　データ処理入力は</a:t>
            </a:r>
            <a:r>
              <a:rPr lang="en-US" altLang="ja-JP" dirty="0"/>
              <a:t>DB</a:t>
            </a:r>
            <a:r>
              <a:rPr lang="ja-JP" altLang="en-US" dirty="0"/>
              <a:t>に変わった。</a:t>
            </a:r>
            <a:endParaRPr lang="en-US" altLang="ja-JP" dirty="0"/>
          </a:p>
          <a:p>
            <a:pPr lvl="1"/>
            <a:r>
              <a:rPr lang="en-US" altLang="ja-JP" dirty="0"/>
              <a:t>‐</a:t>
            </a:r>
            <a:r>
              <a:rPr lang="ja-JP" altLang="en-US"/>
              <a:t>　レポート</a:t>
            </a:r>
            <a:r>
              <a:rPr lang="en-US" altLang="ja-JP" dirty="0"/>
              <a:t>Vol</a:t>
            </a:r>
            <a:r>
              <a:rPr lang="ja-JP" altLang="en-US"/>
              <a:t>９まで</a:t>
            </a:r>
            <a:r>
              <a:rPr lang="en-US" altLang="ja-JP" dirty="0" err="1"/>
              <a:t>WebUI</a:t>
            </a:r>
            <a:r>
              <a:rPr lang="ja-JP" altLang="en-US"/>
              <a:t>サバーでを使えてた</a:t>
            </a:r>
            <a:endParaRPr lang="en-US" altLang="ja-JP"/>
          </a:p>
          <a:p>
            <a:pPr lvl="1"/>
            <a:endParaRPr lang="ja-JP" altLang="en-US" dirty="0"/>
          </a:p>
          <a:p>
            <a:pPr>
              <a:lnSpc>
                <a:spcPct val="150000"/>
              </a:lnSpc>
            </a:pPr>
            <a:r>
              <a:rPr lang="ja-JP" altLang="en-US" b="1" dirty="0"/>
              <a:t>■できていないところ</a:t>
            </a:r>
            <a:endParaRPr lang="en-US" altLang="ja-JP" b="1" dirty="0"/>
          </a:p>
          <a:p>
            <a:pPr lvl="1"/>
            <a:r>
              <a:rPr lang="en-US" altLang="ja-JP" dirty="0"/>
              <a:t>‐</a:t>
            </a:r>
            <a:r>
              <a:rPr lang="ja-JP" altLang="en-US"/>
              <a:t>　自動で処理終わってから、</a:t>
            </a:r>
            <a:r>
              <a:rPr lang="en-US" altLang="ja-JP" dirty="0" err="1"/>
              <a:t>WebUI</a:t>
            </a:r>
            <a:r>
              <a:rPr lang="ja-JP" altLang="en-US"/>
              <a:t>の</a:t>
            </a:r>
            <a:r>
              <a:rPr lang="en-US" altLang="ja-JP" dirty="0"/>
              <a:t>DB</a:t>
            </a:r>
            <a:r>
              <a:rPr lang="ja-JP" altLang="en-US"/>
              <a:t>にデータを登録</a:t>
            </a:r>
            <a:endParaRPr lang="en-US" altLang="ja-JP"/>
          </a:p>
          <a:p>
            <a:pPr lvl="1"/>
            <a:r>
              <a:rPr lang="en-US" altLang="ja-JP" dirty="0"/>
              <a:t>‐</a:t>
            </a:r>
            <a:r>
              <a:rPr lang="ja-JP" altLang="en-US" dirty="0"/>
              <a:t>　</a:t>
            </a:r>
            <a:r>
              <a:rPr lang="en-US" altLang="ja-JP" dirty="0" err="1"/>
              <a:t>WebUI</a:t>
            </a:r>
            <a:r>
              <a:rPr lang="ja-JP" altLang="en-US"/>
              <a:t>のデータのダウンロードモジュール</a:t>
            </a:r>
            <a:endParaRPr lang="en-US" altLang="ja-JP"/>
          </a:p>
          <a:p>
            <a:pPr lvl="1"/>
            <a:endParaRPr lang="ja-JP" altLang="en-US" dirty="0"/>
          </a:p>
          <a:p>
            <a:r>
              <a:rPr lang="ja-JP" altLang="en-US" b="1"/>
              <a:t>■もっと改善できること</a:t>
            </a:r>
            <a:endParaRPr lang="ja-JP" altLang="en-US" b="1">
              <a:cs typeface="Arial"/>
            </a:endParaRPr>
          </a:p>
          <a:p>
            <a:r>
              <a:rPr lang="ja-JP" altLang="en-US" dirty="0"/>
              <a:t>　　</a:t>
            </a:r>
            <a:r>
              <a:rPr lang="en-US" altLang="ja-JP" dirty="0"/>
              <a:t>‐</a:t>
            </a:r>
            <a:r>
              <a:rPr lang="ja-JP" altLang="en-US" dirty="0"/>
              <a:t>　</a:t>
            </a:r>
            <a:r>
              <a:rPr lang="en-US" altLang="ja-JP" dirty="0"/>
              <a:t>CI/CD</a:t>
            </a:r>
            <a:r>
              <a:rPr lang="ja-JP" altLang="en-US" dirty="0"/>
              <a:t>にする（テスト、モジュールにする、デバッグ方法、構造）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‐</a:t>
            </a:r>
            <a:r>
              <a:rPr lang="ja-JP" altLang="en-US" dirty="0"/>
              <a:t>　</a:t>
            </a:r>
            <a:r>
              <a:rPr lang="en-US" altLang="ja-JP" dirty="0" err="1"/>
              <a:t>WebUI</a:t>
            </a:r>
            <a:r>
              <a:rPr lang="ja-JP" altLang="en-US"/>
              <a:t>の見た目（使いやすくなる）</a:t>
            </a:r>
            <a:endParaRPr lang="en-US" altLang="ja-JP"/>
          </a:p>
          <a:p>
            <a:endParaRPr lang="ja-JP" altLang="en-US" dirty="0"/>
          </a:p>
          <a:p>
            <a:r>
              <a:rPr lang="ja-JP" altLang="en-US" b="1" dirty="0"/>
              <a:t>■難しいこと</a:t>
            </a:r>
            <a:endParaRPr lang="en-US" altLang="ja-JP" b="1" dirty="0"/>
          </a:p>
          <a:p>
            <a:r>
              <a:rPr lang="ja-JP" altLang="en-US" dirty="0"/>
              <a:t>　　</a:t>
            </a:r>
            <a:r>
              <a:rPr lang="en-US" altLang="ja-JP" dirty="0"/>
              <a:t>‐</a:t>
            </a:r>
            <a:r>
              <a:rPr lang="ja-JP" altLang="en-US" dirty="0"/>
              <a:t>　他の人コードの理解できるのは難しかった</a:t>
            </a:r>
            <a:endParaRPr lang="en-US" altLang="ja-JP" b="1" dirty="0"/>
          </a:p>
          <a:p>
            <a:r>
              <a:rPr lang="ja-JP" altLang="en-US" dirty="0"/>
              <a:t>　　</a:t>
            </a:r>
            <a:r>
              <a:rPr lang="en-US" altLang="ja-JP" dirty="0"/>
              <a:t>‐</a:t>
            </a:r>
            <a:r>
              <a:rPr lang="ja-JP" altLang="en-US" dirty="0"/>
              <a:t>　</a:t>
            </a:r>
            <a:r>
              <a:rPr lang="en-US" altLang="ja-JP" dirty="0" err="1"/>
              <a:t>WebUI</a:t>
            </a:r>
            <a:r>
              <a:rPr lang="ja-JP" altLang="en-US"/>
              <a:t>の開発は能力がたりない</a:t>
            </a:r>
            <a:endParaRPr lang="en-US" altLang="ja-JP"/>
          </a:p>
          <a:p>
            <a:r>
              <a:rPr lang="ja-JP" altLang="en-US" dirty="0"/>
              <a:t>　　</a:t>
            </a:r>
            <a:r>
              <a:rPr lang="en-US" altLang="ja-JP" dirty="0"/>
              <a:t>‐</a:t>
            </a:r>
            <a:r>
              <a:rPr lang="ja-JP" altLang="en-US" dirty="0"/>
              <a:t>　</a:t>
            </a:r>
            <a:r>
              <a:rPr lang="en-US" altLang="ja-JP" dirty="0" err="1"/>
              <a:t>MapLabo</a:t>
            </a:r>
            <a:r>
              <a:rPr lang="ja-JP" altLang="en-US"/>
              <a:t>がない機能は調べる時間が多かった</a:t>
            </a:r>
            <a:endParaRPr lang="en-US" altLang="ja-JP"/>
          </a:p>
          <a:p>
            <a:r>
              <a:rPr lang="ja-JP" altLang="en-US" dirty="0"/>
              <a:t>　　</a:t>
            </a:r>
            <a:r>
              <a:rPr lang="en-US" altLang="ja-JP" dirty="0"/>
              <a:t>‐</a:t>
            </a:r>
            <a:r>
              <a:rPr lang="ja-JP" altLang="en-US"/>
              <a:t>　ウザー的にはどうやって使いやすいのは分からなかった</a:t>
            </a:r>
            <a:endParaRPr lang="en-US" altLang="ja-JP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8E0CA-3F32-47C9-83CE-2966B282B261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65939596"/>
      </p:ext>
    </p:extLst>
  </p:cSld>
  <p:clrMapOvr>
    <a:masterClrMapping/>
  </p:clrMapOvr>
</p:sld>
</file>

<file path=ppt/theme/theme1.xml><?xml version="1.0" encoding="utf-8"?>
<a:theme xmlns:a="http://schemas.openxmlformats.org/drawingml/2006/main" name="ライトブルー">
  <a:themeElements>
    <a:clrScheme name="0903_BlueFin">
      <a:dk1>
        <a:srgbClr val="000000"/>
      </a:dk1>
      <a:lt1>
        <a:srgbClr val="FFFFFF"/>
      </a:lt1>
      <a:dk2>
        <a:srgbClr val="E10D7D"/>
      </a:dk2>
      <a:lt2>
        <a:srgbClr val="C0C0C0"/>
      </a:lt2>
      <a:accent1>
        <a:srgbClr val="1ABCEF"/>
      </a:accent1>
      <a:accent2>
        <a:srgbClr val="8CDDF7"/>
      </a:accent2>
      <a:accent3>
        <a:srgbClr val="0E81B3"/>
      </a:accent3>
      <a:accent4>
        <a:srgbClr val="53CDF3"/>
      </a:accent4>
      <a:accent5>
        <a:srgbClr val="129FDC"/>
      </a:accent5>
      <a:accent6>
        <a:srgbClr val="C6EEFB"/>
      </a:accent6>
      <a:hlink>
        <a:srgbClr val="0066A7"/>
      </a:hlink>
      <a:folHlink>
        <a:srgbClr val="69206C"/>
      </a:folHlink>
    </a:clrScheme>
    <a:fontScheme name="Arial+Meiryo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16_9 R1_2021_秘密区分追加版.pptx[読み取り専用]" id="{985B84C9-C670-4C2D-B805-F1F6B6C31DCD}" vid="{D59ECA85-9E93-4E80-90B9-C612D6DD58B3}"/>
    </a:ext>
  </a:extLst>
</a:theme>
</file>

<file path=ppt/theme/theme2.xml><?xml version="1.0" encoding="utf-8"?>
<a:theme xmlns:a="http://schemas.openxmlformats.org/drawingml/2006/main" name="マゼンタ">
  <a:themeElements>
    <a:clrScheme name="NewMagenta-Fin2">
      <a:dk1>
        <a:srgbClr val="000000"/>
      </a:dk1>
      <a:lt1>
        <a:srgbClr val="FFFFFF"/>
      </a:lt1>
      <a:dk2>
        <a:srgbClr val="1ABCEF"/>
      </a:dk2>
      <a:lt2>
        <a:srgbClr val="C0C0C0"/>
      </a:lt2>
      <a:accent1>
        <a:srgbClr val="E10D7D"/>
      </a:accent1>
      <a:accent2>
        <a:srgbClr val="F086BE"/>
      </a:accent2>
      <a:accent3>
        <a:srgbClr val="A30751"/>
      </a:accent3>
      <a:accent4>
        <a:srgbClr val="E9499D"/>
      </a:accent4>
      <a:accent5>
        <a:srgbClr val="C90965"/>
      </a:accent5>
      <a:accent6>
        <a:srgbClr val="FADBEB"/>
      </a:accent6>
      <a:hlink>
        <a:srgbClr val="0066A7"/>
      </a:hlink>
      <a:folHlink>
        <a:srgbClr val="69206C"/>
      </a:folHlink>
    </a:clrScheme>
    <a:fontScheme name="Arial+Meiryo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16_9 R1_2021_秘密区分追加版.pptx[読み取り専用]" id="{985B84C9-C670-4C2D-B805-F1F6B6C31DCD}" vid="{A58B6119-16E2-4DBC-8C14-D4776002CD65}"/>
    </a:ext>
  </a:extLst>
</a:theme>
</file>

<file path=ppt/theme/theme3.xml><?xml version="1.0" encoding="utf-8"?>
<a:theme xmlns:a="http://schemas.openxmlformats.org/drawingml/2006/main" name="イエロー">
  <a:themeElements>
    <a:clrScheme name="Yellow0902">
      <a:dk1>
        <a:srgbClr val="000000"/>
      </a:dk1>
      <a:lt1>
        <a:srgbClr val="FFFFFF"/>
      </a:lt1>
      <a:dk2>
        <a:srgbClr val="1ABCEF"/>
      </a:dk2>
      <a:lt2>
        <a:srgbClr val="C0C0C0"/>
      </a:lt2>
      <a:accent1>
        <a:srgbClr val="FDD000"/>
      </a:accent1>
      <a:accent2>
        <a:srgbClr val="FEE880"/>
      </a:accent2>
      <a:accent3>
        <a:srgbClr val="C79B00"/>
      </a:accent3>
      <a:accent4>
        <a:srgbClr val="FEDC40"/>
      </a:accent4>
      <a:accent5>
        <a:srgbClr val="F5BF00"/>
      </a:accent5>
      <a:accent6>
        <a:srgbClr val="FFF3BF"/>
      </a:accent6>
      <a:hlink>
        <a:srgbClr val="0066A7"/>
      </a:hlink>
      <a:folHlink>
        <a:srgbClr val="69206C"/>
      </a:folHlink>
    </a:clrScheme>
    <a:fontScheme name="Arial+Meiryo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16_9 R1_2021_秘密区分追加版.pptx[読み取り専用]" id="{985B84C9-C670-4C2D-B805-F1F6B6C31DCD}" vid="{20AA2381-4E98-43C6-BD4D-5CE123A44850}"/>
    </a:ext>
  </a:extLst>
</a:theme>
</file>

<file path=ppt/theme/theme4.xml><?xml version="1.0" encoding="utf-8"?>
<a:theme xmlns:a="http://schemas.openxmlformats.org/drawingml/2006/main" name="ライトグレー">
  <a:themeElements>
    <a:clrScheme name="NewGray-Fin">
      <a:dk1>
        <a:srgbClr val="000000"/>
      </a:dk1>
      <a:lt1>
        <a:srgbClr val="FFFFFF"/>
      </a:lt1>
      <a:dk2>
        <a:srgbClr val="E10D7C"/>
      </a:dk2>
      <a:lt2>
        <a:srgbClr val="1ABCEF"/>
      </a:lt2>
      <a:accent1>
        <a:srgbClr val="C0C0C0"/>
      </a:accent1>
      <a:accent2>
        <a:srgbClr val="E6E6E6"/>
      </a:accent2>
      <a:accent3>
        <a:srgbClr val="8C8C8C"/>
      </a:accent3>
      <a:accent4>
        <a:srgbClr val="D3D3D3"/>
      </a:accent4>
      <a:accent5>
        <a:srgbClr val="ACACAC"/>
      </a:accent5>
      <a:accent6>
        <a:srgbClr val="F2F2F2"/>
      </a:accent6>
      <a:hlink>
        <a:srgbClr val="0066A7"/>
      </a:hlink>
      <a:folHlink>
        <a:srgbClr val="69206C"/>
      </a:folHlink>
    </a:clrScheme>
    <a:fontScheme name="Arial+Meiryo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 template 16_9 R1_2021_秘密区分追加版.pptx[読み取り専用]" id="{985B84C9-C670-4C2D-B805-F1F6B6C31DCD}" vid="{304986DD-ADFF-42C8-BDF5-4797C963A5FF}"/>
    </a:ext>
  </a:extLst>
</a:theme>
</file>

<file path=ppt/theme/theme5.xml><?xml version="1.0" encoding="utf-8"?>
<a:theme xmlns:a="http://schemas.openxmlformats.org/drawingml/2006/main" name="ライトグリーン">
  <a:themeElements>
    <a:clrScheme name="NewLightGreen-Fin">
      <a:dk1>
        <a:srgbClr val="000000"/>
      </a:dk1>
      <a:lt1>
        <a:srgbClr val="FFFFFF"/>
      </a:lt1>
      <a:dk2>
        <a:srgbClr val="E10D7D"/>
      </a:dk2>
      <a:lt2>
        <a:srgbClr val="C0C0C0"/>
      </a:lt2>
      <a:accent1>
        <a:srgbClr val="95C62A"/>
      </a:accent1>
      <a:accent2>
        <a:srgbClr val="CAE393"/>
      </a:accent2>
      <a:accent3>
        <a:srgbClr val="618F19"/>
      </a:accent3>
      <a:accent4>
        <a:srgbClr val="AFD35F"/>
      </a:accent4>
      <a:accent5>
        <a:srgbClr val="79B01F"/>
      </a:accent5>
      <a:accent6>
        <a:srgbClr val="E5F1CA"/>
      </a:accent6>
      <a:hlink>
        <a:srgbClr val="0066A7"/>
      </a:hlink>
      <a:folHlink>
        <a:srgbClr val="69206C"/>
      </a:folHlink>
    </a:clrScheme>
    <a:fontScheme name="Arial+Meiryo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16_9 R1_2021_秘密区分追加版.pptx[読み取り専用]" id="{985B84C9-C670-4C2D-B805-F1F6B6C31DCD}" vid="{DE4F051D-3734-40F8-B1D4-2B77EDE14869}"/>
    </a:ext>
  </a:extLst>
</a:theme>
</file>

<file path=ppt/theme/theme6.xml><?xml version="1.0" encoding="utf-8"?>
<a:theme xmlns:a="http://schemas.openxmlformats.org/drawingml/2006/main" name="オレンジ">
  <a:themeElements>
    <a:clrScheme name="0903_OrangeFin">
      <a:dk1>
        <a:srgbClr val="000000"/>
      </a:dk1>
      <a:lt1>
        <a:srgbClr val="FFFFFF"/>
      </a:lt1>
      <a:dk2>
        <a:srgbClr val="1ABCEF"/>
      </a:dk2>
      <a:lt2>
        <a:srgbClr val="C0C0C0"/>
      </a:lt2>
      <a:accent1>
        <a:srgbClr val="F29614"/>
      </a:accent1>
      <a:accent2>
        <a:srgbClr val="F9CB89"/>
      </a:accent2>
      <a:accent3>
        <a:srgbClr val="BC670C"/>
      </a:accent3>
      <a:accent4>
        <a:srgbClr val="F5B04F"/>
      </a:accent4>
      <a:accent5>
        <a:srgbClr val="E77E0E"/>
      </a:accent5>
      <a:accent6>
        <a:srgbClr val="FCE5C3"/>
      </a:accent6>
      <a:hlink>
        <a:srgbClr val="0066A7"/>
      </a:hlink>
      <a:folHlink>
        <a:srgbClr val="69206C"/>
      </a:folHlink>
    </a:clrScheme>
    <a:fontScheme name="Arial+Meiryo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16_9 R1_2021_秘密区分追加版.pptx[読み取り専用]" id="{985B84C9-C670-4C2D-B805-F1F6B6C31DCD}" vid="{510934E3-EB92-47EB-BB2B-72B26FF9260E}"/>
    </a:ext>
  </a:extLst>
</a:theme>
</file>

<file path=ppt/theme/theme7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BA3D11918E7EB44A17922ABE7DFC31C" ma:contentTypeVersion="0" ma:contentTypeDescription="新しいドキュメントを作成します。" ma:contentTypeScope="" ma:versionID="d18b3419672e5e22294fa83bc8a159a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c216975fa0084bb3f54c3fd858a610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9EF2B-4B35-4696-B971-BA7F8DC2B8B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499B19-97D0-4595-80A7-CC3256DFC0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804149-34CC-4839-A167-41EFE7EC96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16_9 R1_2021_秘密区分追加版</Template>
  <TotalTime>0</TotalTime>
  <Words>813</Words>
  <Application>Microsoft Office PowerPoint</Application>
  <PresentationFormat>Widescreen</PresentationFormat>
  <Paragraphs>302</Paragraphs>
  <Slides>15</Slides>
  <Notes>13</Notes>
  <HiddenSlides>5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ライトブルー</vt:lpstr>
      <vt:lpstr>マゼンタ</vt:lpstr>
      <vt:lpstr>イエロー</vt:lpstr>
      <vt:lpstr>ライトグレー</vt:lpstr>
      <vt:lpstr>ライトグリーン</vt:lpstr>
      <vt:lpstr>オレンジ</vt:lpstr>
      <vt:lpstr>若手業務報告会：TiNY</vt:lpstr>
      <vt:lpstr>TiNYとは</vt:lpstr>
      <vt:lpstr>TiNY開発プロジェクト体制　</vt:lpstr>
      <vt:lpstr>システム開発</vt:lpstr>
      <vt:lpstr>フェーズ１：システムを改善</vt:lpstr>
      <vt:lpstr>フェーズ２：表示方法改善 </vt:lpstr>
      <vt:lpstr>フェーズ２：表示方法改善 </vt:lpstr>
      <vt:lpstr>ガントチャート</vt:lpstr>
      <vt:lpstr>まとめ</vt:lpstr>
      <vt:lpstr>PowerPoint Presentation</vt:lpstr>
      <vt:lpstr>フェーズ２：表示方法改善 </vt:lpstr>
      <vt:lpstr>フェーズ２：表示方法改善 </vt:lpstr>
      <vt:lpstr>フェーズ２：WebUIの作成</vt:lpstr>
      <vt:lpstr>フェーズ２：WebUIの作成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若手業務報告会：TiNY</dc:title>
  <dc:subject/>
  <dc:creator/>
  <cp:keywords/>
  <dc:description/>
  <cp:lastModifiedBy/>
  <cp:revision>564</cp:revision>
  <cp:lastPrinted>2019-07-17T05:12:58Z</cp:lastPrinted>
  <dcterms:created xsi:type="dcterms:W3CDTF">2021-12-22T08:25:07Z</dcterms:created>
  <dcterms:modified xsi:type="dcterms:W3CDTF">2022-01-10T14:14:11Z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0x0101005BA3D11918E7EB44A17922ABE7DFC31C</vt:lpwstr>
  </property>
</Properties>
</file>