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4"/>
    <p:sldMasterId id="2147483785" r:id="rId5"/>
    <p:sldMasterId id="2147483805" r:id="rId6"/>
    <p:sldMasterId id="2147483825" r:id="rId7"/>
    <p:sldMasterId id="2147483845" r:id="rId8"/>
    <p:sldMasterId id="2147483865" r:id="rId9"/>
  </p:sldMasterIdLst>
  <p:notesMasterIdLst>
    <p:notesMasterId r:id="rId24"/>
  </p:notesMasterIdLst>
  <p:handoutMasterIdLst>
    <p:handoutMasterId r:id="rId25"/>
  </p:handoutMasterIdLst>
  <p:sldIdLst>
    <p:sldId id="369" r:id="rId10"/>
    <p:sldId id="394" r:id="rId11"/>
    <p:sldId id="370" r:id="rId12"/>
    <p:sldId id="409" r:id="rId13"/>
    <p:sldId id="411" r:id="rId14"/>
    <p:sldId id="397" r:id="rId15"/>
    <p:sldId id="410" r:id="rId16"/>
    <p:sldId id="406" r:id="rId17"/>
    <p:sldId id="408" r:id="rId18"/>
    <p:sldId id="399" r:id="rId19"/>
    <p:sldId id="398" r:id="rId20"/>
    <p:sldId id="386" r:id="rId21"/>
    <p:sldId id="404" r:id="rId22"/>
    <p:sldId id="3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0000"/>
    <a:srgbClr val="1ABCEF"/>
    <a:srgbClr val="E10D7D"/>
    <a:srgbClr val="E6E6E6"/>
    <a:srgbClr val="C0C0C0"/>
    <a:srgbClr val="CE3C00"/>
    <a:srgbClr val="338000"/>
    <a:srgbClr val="E39400"/>
    <a:srgbClr val="91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B55B3-8D50-4CFB-B31C-6904D98888A6}" v="4" dt="2020-10-22T03:34:59.28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74460" autoAdjust="0"/>
  </p:normalViewPr>
  <p:slideViewPr>
    <p:cSldViewPr snapToGrid="0" snapToObjects="1">
      <p:cViewPr varScale="1">
        <p:scale>
          <a:sx n="55" d="100"/>
          <a:sy n="55" d="100"/>
        </p:scale>
        <p:origin x="15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16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xmlns="" id="{62707A5F-A7D6-C641-8208-3E6DFDB2F4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70554B22-9586-484A-A766-0C4435114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2A3B7-46B2-E94A-9EF8-D8D874E780F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ED85D71E-D7E7-1E4D-A100-20172004F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1F7FD02-B9AC-5040-9426-86C1B469DF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1043-B07B-A34C-A6AD-E266C03B3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0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1F98-6922-D549-90B4-4FEE2DCA453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B8F7-F11D-7247-854D-760B0122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挨拶：</a:t>
            </a:r>
            <a:endParaRPr kumimoji="1" lang="en-US" altLang="ja-JP" dirty="0" smtClean="0"/>
          </a:p>
          <a:p>
            <a:r>
              <a:rPr kumimoji="1" lang="ja-JP" altLang="en-US" dirty="0" smtClean="0"/>
              <a:t>部課</a:t>
            </a:r>
            <a:endParaRPr kumimoji="1" lang="en-US" altLang="ja-JP" dirty="0" smtClean="0"/>
          </a:p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66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概要 </a:t>
            </a:r>
            <a:r>
              <a:rPr kumimoji="1" lang="en-US" altLang="ja-JP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en-US" altLang="ja-JP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継続的インテグレーション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継続的デリバリー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kumimoji="1"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、アプリケーション開発のステージに自動化を取り入れて、顧客にアプリケーションを提供する頻度を高める手法です。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talked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dirty="0" err="1" smtClean="0"/>
              <a:t>TiNY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err="1" smtClean="0"/>
              <a:t>webUi</a:t>
            </a:r>
            <a:endParaRPr kumimoji="1" lang="en-US" altLang="ja-JP" sz="1200" dirty="0" smtClean="0"/>
          </a:p>
          <a:p>
            <a:pPr marL="342900" indent="-342900">
              <a:buAutoNum type="arabicPeriod"/>
            </a:pPr>
            <a:r>
              <a:rPr lang="en-US" altLang="ja-JP" sz="1200" dirty="0" smtClean="0"/>
              <a:t>lack of knowledge about react redux typescript</a:t>
            </a:r>
          </a:p>
          <a:p>
            <a:pPr marL="342900" indent="-342900">
              <a:buAutoNum type="arabicPeriod"/>
            </a:pPr>
            <a:r>
              <a:rPr lang="en-US" altLang="ja-JP" sz="1200" dirty="0" smtClean="0"/>
              <a:t>Have to understand </a:t>
            </a:r>
            <a:r>
              <a:rPr lang="en-US" altLang="ja-JP" sz="1200" dirty="0" err="1" smtClean="0"/>
              <a:t>Maplabo</a:t>
            </a:r>
            <a:r>
              <a:rPr lang="en-US" altLang="ja-JP" sz="1200" dirty="0" smtClean="0"/>
              <a:t> for modify Tiny </a:t>
            </a:r>
            <a:r>
              <a:rPr lang="en-US" altLang="ja-JP" sz="1200" dirty="0" err="1" smtClean="0"/>
              <a:t>webUI</a:t>
            </a:r>
            <a:endParaRPr lang="en-US" altLang="ja-JP" sz="1200" dirty="0" smtClean="0"/>
          </a:p>
          <a:p>
            <a:pPr marL="342900" indent="-342900">
              <a:buAutoNum type="arabicPeriod"/>
            </a:pPr>
            <a:r>
              <a:rPr lang="en-US" altLang="ja-JP" sz="1200" dirty="0" smtClean="0"/>
              <a:t>Learn new React library Material UI V4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71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から依頼があったこと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Ｄｅｐｌｏｙした、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Ｐｒｏｘｙ</a:t>
            </a:r>
            <a:r>
              <a:rPr kumimoji="1" lang="en-US" altLang="ja-JP" dirty="0" smtClean="0"/>
              <a:t>Problem</a:t>
            </a:r>
            <a:r>
              <a:rPr kumimoji="1" lang="ja-JP" altLang="en-US" dirty="0" smtClean="0"/>
              <a:t>があったことを説明する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解決しました。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旧TiNY(html)にはない機能をMaplaboを参考に実装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4</a:t>
            </a:r>
            <a:r>
              <a:rPr kumimoji="1" lang="en-US" altLang="ja-JP" baseline="0" dirty="0" smtClean="0"/>
              <a:t> no need to talk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Maplabo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nai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kinou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setsumei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suru</a:t>
            </a:r>
            <a:endParaRPr kumimoji="1" lang="en-US" altLang="ja-JP" dirty="0" smtClean="0"/>
          </a:p>
          <a:p>
            <a:r>
              <a:rPr kumimoji="1" lang="en-US" altLang="ja-JP" dirty="0" smtClean="0"/>
              <a:t>2 page ha Map </a:t>
            </a:r>
            <a:r>
              <a:rPr kumimoji="1" lang="en-US" altLang="ja-JP" dirty="0" err="1" smtClean="0"/>
              <a:t>labo</a:t>
            </a:r>
            <a:r>
              <a:rPr kumimoji="1" lang="en-US" altLang="ja-JP" dirty="0" smtClean="0"/>
              <a:t> to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nakatta</a:t>
            </a:r>
            <a:r>
              <a:rPr kumimoji="1" lang="en-US" altLang="ja-JP" baseline="0" dirty="0" smtClean="0"/>
              <a:t> node,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 smtClean="0"/>
              <a:t>Shirabete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iremashita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 smtClean="0"/>
              <a:t>Maplabo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nai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ＨＴＭＬ　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４、６、７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ＭＡＰＬＡＢＯ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４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3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aseline="0" dirty="0" smtClean="0"/>
              <a:t>２製品を（</a:t>
            </a:r>
            <a:r>
              <a:rPr kumimoji="1" lang="en-US" altLang="ja-JP" baseline="0" dirty="0" smtClean="0"/>
              <a:t>BiCS6</a:t>
            </a:r>
            <a:r>
              <a:rPr kumimoji="1" lang="ja-JP" altLang="en-US" baseline="0" dirty="0" smtClean="0"/>
              <a:t>）選択できるよう</a:t>
            </a:r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５カラムの説明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3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 smtClean="0"/>
              <a:t>TiNY</a:t>
            </a:r>
            <a:r>
              <a:rPr kumimoji="1" lang="ja-JP" altLang="en-US" dirty="0" smtClean="0"/>
              <a:t>プロージェクトとは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（前説明してもらった言葉）加速</a:t>
            </a:r>
            <a:r>
              <a:rPr kumimoji="1" lang="ja-JP" altLang="en-US" dirty="0" err="1" smtClean="0"/>
              <a:t>するの</a:t>
            </a:r>
            <a:r>
              <a:rPr kumimoji="1" lang="ja-JP" altLang="en-US" dirty="0" smtClean="0"/>
              <a:t>ため、サポートシステム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5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9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左は</a:t>
            </a: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右は</a:t>
            </a: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２つフェーズ分ける</a:t>
            </a: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１．元のシステムが自動で実行できる</a:t>
            </a: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２．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WebUI</a:t>
            </a:r>
            <a:r>
              <a:rPr lang="ja-JP" altLang="en-US" dirty="0" smtClean="0"/>
              <a:t>に変化する</a:t>
            </a: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Origin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毎週</a:t>
            </a:r>
            <a:r>
              <a:rPr lang="en-US" altLang="ja-JP" dirty="0" err="1" smtClean="0"/>
              <a:t>BigReport</a:t>
            </a:r>
            <a:r>
              <a:rPr lang="ja-JP" altLang="en-US" dirty="0" smtClean="0"/>
              <a:t>から６が月分のデータを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に取得する。</a:t>
            </a:r>
            <a:endParaRPr lang="en-US" altLang="ja-JP" dirty="0" smtClean="0"/>
          </a:p>
          <a:p>
            <a:r>
              <a:rPr lang="en-US" altLang="ja-JP" dirty="0" smtClean="0"/>
              <a:t>Improvement</a:t>
            </a:r>
            <a:r>
              <a:rPr lang="ja-JP" altLang="en-US" dirty="0" smtClean="0"/>
              <a:t> 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毎日</a:t>
            </a:r>
            <a:r>
              <a:rPr lang="en-US" altLang="ja-JP" dirty="0" err="1" smtClean="0"/>
              <a:t>BigReport</a:t>
            </a:r>
            <a:r>
              <a:rPr lang="ja-JP" altLang="en-US" dirty="0" smtClean="0"/>
              <a:t>から１日分のデータを</a:t>
            </a:r>
            <a:r>
              <a:rPr lang="en-US" altLang="ja-JP" dirty="0" smtClean="0"/>
              <a:t>DB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  <a:p>
            <a:r>
              <a:rPr lang="ja-JP" altLang="en-US" dirty="0" smtClean="0"/>
              <a:t>改良：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かぶってたデータはなくなりました。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Origin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人の手で毎回レポートを実行。（入力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の準備とか、出力場所設定）</a:t>
            </a:r>
            <a:endParaRPr lang="en-US" altLang="ja-JP" dirty="0" smtClean="0"/>
          </a:p>
          <a:p>
            <a:r>
              <a:rPr lang="en-US" altLang="ja-JP" dirty="0" smtClean="0"/>
              <a:t>Improvement</a:t>
            </a:r>
            <a:r>
              <a:rPr lang="ja-JP" altLang="en-US" dirty="0" smtClean="0"/>
              <a:t> 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レポートの実行はほとんど機械的に実行。</a:t>
            </a:r>
            <a:endParaRPr lang="en-US" altLang="ja-JP" dirty="0" smtClean="0"/>
          </a:p>
          <a:p>
            <a:r>
              <a:rPr lang="ja-JP" altLang="en-US" dirty="0" smtClean="0"/>
              <a:t>改良：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早く実行できる、人間ミスが少なる。</a:t>
            </a:r>
            <a:endParaRPr lang="th-TH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Origin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HTML</a:t>
            </a:r>
            <a:r>
              <a:rPr lang="ja-JP" altLang="en-US" dirty="0" smtClean="0"/>
              <a:t>ファイルで処理したデータを表示する。</a:t>
            </a:r>
            <a:endParaRPr lang="en-US" altLang="ja-JP" dirty="0" smtClean="0"/>
          </a:p>
          <a:p>
            <a:r>
              <a:rPr lang="en-US" altLang="ja-JP" dirty="0" smtClean="0"/>
              <a:t>Improvement</a:t>
            </a:r>
            <a:r>
              <a:rPr lang="ja-JP" altLang="en-US" dirty="0" smtClean="0"/>
              <a:t> ：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WebUI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のデータを表示する。</a:t>
            </a:r>
            <a:endParaRPr lang="en-US" altLang="ja-JP" dirty="0" smtClean="0"/>
          </a:p>
          <a:p>
            <a:r>
              <a:rPr lang="ja-JP" altLang="en-US" dirty="0" smtClean="0"/>
              <a:t>改良：</a:t>
            </a:r>
            <a:r>
              <a:rPr lang="en-US" altLang="ja-JP" dirty="0" smtClean="0"/>
              <a:t>		Why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WebUI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ログインの機能をできる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smtClean="0"/>
              <a:t>社会の人使えないようになります。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WesternDigital</a:t>
            </a:r>
            <a:r>
              <a:rPr lang="ja-JP" altLang="en-US" dirty="0" smtClean="0"/>
              <a:t>の人達が使えない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操作しやすくなること</a:t>
            </a:r>
            <a:endParaRPr lang="en-US" altLang="ja-JP" dirty="0" smtClean="0"/>
          </a:p>
          <a:p>
            <a:r>
              <a:rPr lang="en-US" altLang="ja-JP" dirty="0" smtClean="0"/>
              <a:t>		User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Usability</a:t>
            </a:r>
            <a:r>
              <a:rPr lang="ja-JP" altLang="en-US" dirty="0" smtClean="0"/>
              <a:t>　いい</a:t>
            </a:r>
            <a:endParaRPr lang="en-US" altLang="ja-JP" dirty="0" smtClean="0"/>
          </a:p>
          <a:p>
            <a:r>
              <a:rPr lang="en-US" altLang="ja-JP" dirty="0" smtClean="0"/>
              <a:t>		System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1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4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作ったために何か勉強した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 smtClean="0"/>
              <a:t>ー</a:t>
            </a:r>
            <a:r>
              <a:rPr kumimoji="1" lang="en-US" altLang="ja-JP" dirty="0" err="1" smtClean="0"/>
              <a:t>TypeScript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 smtClean="0"/>
              <a:t>ー</a:t>
            </a:r>
            <a:r>
              <a:rPr kumimoji="1" lang="en-US" altLang="ja-JP" dirty="0" smtClean="0"/>
              <a:t>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Typescript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Docker</a:t>
            </a:r>
            <a:r>
              <a:rPr kumimoji="1" lang="ja-JP" altLang="en-US" dirty="0" smtClean="0"/>
              <a:t>とかのサイトで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初心者の手順を読んで、</a:t>
            </a:r>
            <a:r>
              <a:rPr kumimoji="1" lang="en-US" altLang="ja-JP" dirty="0" err="1" smtClean="0"/>
              <a:t>MapLabo</a:t>
            </a:r>
            <a:r>
              <a:rPr kumimoji="1" lang="ja-JP" altLang="en-US" dirty="0" smtClean="0"/>
              <a:t>コードの理解をして、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開発しました。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Phrase1 And p</a:t>
            </a:r>
            <a:r>
              <a:rPr kumimoji="1" lang="en-US" altLang="ja-JP" baseline="0" dirty="0" smtClean="0"/>
              <a:t> 2 the same thing is write </a:t>
            </a:r>
            <a:r>
              <a:rPr kumimoji="1" lang="en-US" altLang="ja-JP" baseline="0" dirty="0" err="1" smtClean="0"/>
              <a:t>sbout</a:t>
            </a:r>
            <a:r>
              <a:rPr kumimoji="1" lang="en-US" altLang="ja-JP" baseline="0" dirty="0" smtClean="0"/>
              <a:t> how to improve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Mention which one is added from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8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aseline="0" dirty="0" smtClean="0"/>
              <a:t>２製品を（</a:t>
            </a:r>
            <a:r>
              <a:rPr kumimoji="1" lang="en-US" altLang="ja-JP" baseline="0" dirty="0" smtClean="0"/>
              <a:t>BiCS6</a:t>
            </a:r>
            <a:r>
              <a:rPr kumimoji="1" lang="ja-JP" altLang="en-US" baseline="0" dirty="0" smtClean="0"/>
              <a:t>）選択できるよう</a:t>
            </a:r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５カラムの説明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Login</a:t>
            </a:r>
            <a:r>
              <a:rPr kumimoji="1" lang="ja-JP" altLang="en-US" dirty="0" smtClean="0"/>
              <a:t>　私たち問題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システム管理問題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5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作ったために何か勉強した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 smtClean="0"/>
              <a:t>ー</a:t>
            </a:r>
            <a:r>
              <a:rPr kumimoji="1" lang="en-US" altLang="ja-JP" dirty="0" err="1" smtClean="0"/>
              <a:t>TypeScript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 smtClean="0"/>
              <a:t>ー</a:t>
            </a:r>
            <a:r>
              <a:rPr kumimoji="1" lang="en-US" altLang="ja-JP" dirty="0" smtClean="0"/>
              <a:t>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Typescript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Docker</a:t>
            </a:r>
            <a:r>
              <a:rPr kumimoji="1" lang="ja-JP" altLang="en-US" dirty="0" smtClean="0"/>
              <a:t>とかのサイトで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初心者の手順を読んで、</a:t>
            </a:r>
            <a:r>
              <a:rPr kumimoji="1" lang="en-US" altLang="ja-JP" dirty="0" err="1" smtClean="0"/>
              <a:t>MapLabo</a:t>
            </a:r>
            <a:r>
              <a:rPr kumimoji="1" lang="ja-JP" altLang="en-US" dirty="0" smtClean="0"/>
              <a:t>コードの理解をして、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開発しました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Phrase1 And p</a:t>
            </a:r>
            <a:r>
              <a:rPr kumimoji="1" lang="en-US" altLang="ja-JP" baseline="0" dirty="0" smtClean="0"/>
              <a:t> 2 the same thing is write </a:t>
            </a:r>
            <a:r>
              <a:rPr kumimoji="1" lang="en-US" altLang="ja-JP" baseline="0" dirty="0" err="1" smtClean="0"/>
              <a:t>sbout</a:t>
            </a:r>
            <a:r>
              <a:rPr kumimoji="1" lang="en-US" altLang="ja-JP" baseline="0" dirty="0" smtClean="0"/>
              <a:t> how to improve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Mention which one is added from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1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79724352-797F-476F-9BCC-36433C52B6F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2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584DA2E0-211E-4C80-A404-7D296B0FBF5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xmlns="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9670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992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26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CBDB58D0-3D53-4D9F-BC73-C7D72E337B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392242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16305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646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12529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516BAAA0-007C-44E3-9AC8-E2BEF5755D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xmlns="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17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3083A886-8044-4CD2-B180-920F9E95C0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295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C4DB3808-1C5D-494D-A4B5-1046EB611AE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04E244EF-6867-497F-B8E9-3DEDD8182086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EE9D3D5-E5E4-4DE0-9A5C-5DA393EC8F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48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xmlns="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D180225-353A-4386-9FD6-28395302C8C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7FE7560A-A2A2-45AC-97C9-30094B936CB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2269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2F66DCD1-6A56-410E-9242-A3BC0C90DDF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400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1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D0ED9C85-9DA6-41E3-ACD1-A9A999D0D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45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>
                <a:solidFill>
                  <a:schemeClr val="bg1"/>
                </a:solidFill>
              </a:rPr>
              <a:t>© 2021 KIOXIA </a:t>
            </a:r>
            <a:r>
              <a:rPr lang="sk-SK" altLang="ja-JP" dirty="0">
                <a:solidFill>
                  <a:schemeClr val="bg1"/>
                </a:solidFill>
              </a:rPr>
              <a:t>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45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>
                <a:solidFill>
                  <a:schemeClr val="bg1"/>
                </a:solidFill>
              </a:rPr>
              <a:t>© 2021 KIOXIA </a:t>
            </a:r>
            <a:r>
              <a:rPr lang="sk-SK" altLang="ja-JP" dirty="0">
                <a:solidFill>
                  <a:schemeClr val="bg1"/>
                </a:solidFill>
              </a:rPr>
              <a:t>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022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>
                <a:solidFill>
                  <a:schemeClr val="bg1"/>
                </a:solidFill>
              </a:rPr>
              <a:t>© 2021 KIOXIA </a:t>
            </a:r>
            <a:r>
              <a:rPr lang="sk-SK" altLang="ja-JP" dirty="0">
                <a:solidFill>
                  <a:schemeClr val="bg1"/>
                </a:solidFill>
              </a:rPr>
              <a:t>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9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>
                <a:solidFill>
                  <a:schemeClr val="bg1"/>
                </a:solidFill>
              </a:rPr>
              <a:t>© 2021 KIOXIA </a:t>
            </a:r>
            <a:r>
              <a:rPr lang="sk-SK" altLang="ja-JP" dirty="0">
                <a:solidFill>
                  <a:schemeClr val="bg1"/>
                </a:solidFill>
              </a:rPr>
              <a:t>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844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6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651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bg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2pPr>
            <a:lvl3pPr marL="1080000">
              <a:defRPr>
                <a:solidFill>
                  <a:schemeClr val="bg1"/>
                </a:solidFill>
              </a:defRPr>
            </a:lvl3pPr>
            <a:lvl4pPr marL="1440000">
              <a:defRPr>
                <a:solidFill>
                  <a:schemeClr val="bg1"/>
                </a:solidFill>
              </a:defRPr>
            </a:lvl4pPr>
            <a:lvl5pPr marL="1800000"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6AE3A1B3-AFE3-4148-BEF7-8F530E2A94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950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</a:t>
            </a:r>
            <a:r>
              <a:rPr kumimoji="1" lang="ja-JP" altLang="en-US"/>
              <a:t>結論</a:t>
            </a:r>
            <a:r>
              <a:rPr kumimoji="1" lang="en-US" altLang="ja-JP"/>
              <a:t> 26pt</a:t>
            </a:r>
            <a:endParaRPr kumimoji="1" lang="en-US" altLang="ja-JP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xmlns="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45788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AD86A0A4-5899-45E3-8008-E600698726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832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9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80638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47425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728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92953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4814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94278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393FE227-DB66-46A6-AE84-470FE70FA1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39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xmlns="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FAEB61E7-1C32-4990-9422-9527CF375A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0889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99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0253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5273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4499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54111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84724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15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D83B6346-F14F-4EAC-B0BF-574EBD1EE1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1133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DA0063F-283E-4998-85F1-D5509D981FE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xmlns="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69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020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81399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35995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27732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5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48BAB5B9-5F5D-4B67-8D63-B651AD70C7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1721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79236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1666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xmlns="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76692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 smtClean="0"/>
              <a:t>© 2021 KIOXIA </a:t>
            </a:r>
            <a:r>
              <a:rPr lang="sk-SK" altLang="ja-JP" dirty="0"/>
              <a:t>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1" name="図形グループ 20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xmlns="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Light Blue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</a:rPr>
                <a:t>R 26 G </a:t>
              </a:r>
              <a:r>
                <a:rPr lang="mr-IN" altLang="ja-JP" sz="1600" b="1" dirty="0">
                  <a:solidFill>
                    <a:schemeClr val="tx1"/>
                  </a:solidFill>
                </a:rPr>
                <a:t>18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8 B </a:t>
              </a:r>
              <a:r>
                <a:rPr lang="mr-IN" altLang="ja-JP" sz="1600" b="1" dirty="0">
                  <a:solidFill>
                    <a:schemeClr val="tx1"/>
                  </a:solidFill>
                </a:rPr>
                <a:t>23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9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</a:rPr>
                <a:t>1ABCEF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bg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cs-CZ" altLang="ja-JP" sz="1200" b="1" dirty="0" err="1">
                  <a:solidFill>
                    <a:schemeClr val="bg1"/>
                  </a:solidFill>
                </a:rPr>
                <a:t>R</a:t>
              </a:r>
              <a:r>
                <a:rPr lang="cs-CZ" altLang="ja-JP" sz="1200" b="1" dirty="0">
                  <a:solidFill>
                    <a:schemeClr val="bg1"/>
                  </a:solidFill>
                </a:rPr>
                <a:t> 225 G 13 B 125</a:t>
              </a:r>
            </a:p>
            <a:p>
              <a:r>
                <a:rPr lang="cs-CZ" altLang="ja-JP" sz="1200" b="1" dirty="0">
                  <a:solidFill>
                    <a:schemeClr val="bg1"/>
                  </a:solidFill>
                </a:rPr>
                <a:t>E10D7D</a:t>
              </a:r>
            </a:p>
          </p:txBody>
        </p:sp>
      </p:grpSp>
      <p:grpSp>
        <p:nvGrpSpPr>
          <p:cNvPr id="26" name="図形グループ 25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xmlns="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xmlns="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xmlns="" id="{3542D789-A1C8-469F-B6ED-1C0F9E9C8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3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1" r:id="rId3"/>
    <p:sldLayoutId id="2147483712" r:id="rId4"/>
    <p:sldLayoutId id="2147483710" r:id="rId5"/>
    <p:sldLayoutId id="2147483713" r:id="rId6"/>
    <p:sldLayoutId id="2147483758" r:id="rId7"/>
    <p:sldLayoutId id="2147483775" r:id="rId8"/>
    <p:sldLayoutId id="2147483760" r:id="rId9"/>
    <p:sldLayoutId id="2147483941" r:id="rId10"/>
    <p:sldLayoutId id="2147483784" r:id="rId11"/>
    <p:sldLayoutId id="2147483783" r:id="rId12"/>
    <p:sldLayoutId id="2147483753" r:id="rId13"/>
    <p:sldLayoutId id="2147483782" r:id="rId14"/>
    <p:sldLayoutId id="2147483777" r:id="rId15"/>
    <p:sldLayoutId id="2147483756" r:id="rId16"/>
    <p:sldLayoutId id="2147483781" r:id="rId17"/>
    <p:sldLayoutId id="2147483757" r:id="rId18"/>
    <p:sldLayoutId id="2147483761" r:id="rId19"/>
    <p:sldLayoutId id="2147484108" r:id="rId20"/>
    <p:sldLayoutId id="2147483714" r:id="rId2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1" name="図形グループ 20"/>
          <p:cNvGrpSpPr/>
          <p:nvPr userDrawn="1"/>
        </p:nvGrpSpPr>
        <p:grpSpPr bwMode="lt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xmlns="" id="{721E1859-E405-124F-AF79-A67A32778B95}"/>
                </a:ext>
              </a:extLst>
            </p:cNvPr>
            <p:cNvSpPr txBox="1"/>
            <p:nvPr userDrawn="1"/>
          </p:nvSpPr>
          <p:spPr bwMode="lt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Magenta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84661331-9374-D041-A121-10EFE0AD4230}"/>
                </a:ext>
              </a:extLst>
            </p:cNvPr>
            <p:cNvSpPr txBox="1"/>
            <p:nvPr userDrawn="1"/>
          </p:nvSpPr>
          <p:spPr bwMode="lt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k-SK" altLang="ja-JP" sz="1600" b="1" dirty="0" err="1">
                  <a:solidFill>
                    <a:schemeClr val="bg1"/>
                  </a:solidFill>
                </a:rPr>
                <a:t>Magenta</a:t>
              </a:r>
              <a:endParaRPr lang="sk-SK" altLang="ja-JP" sz="1600" b="1" dirty="0">
                <a:solidFill>
                  <a:schemeClr val="bg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altLang="ja-JP" sz="1600" b="1" dirty="0">
                  <a:solidFill>
                    <a:schemeClr val="bg1"/>
                  </a:solidFill>
                </a:rPr>
                <a:t>R 225 G 13 B 125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altLang="ja-JP" sz="1600" b="1" dirty="0">
                  <a:solidFill>
                    <a:schemeClr val="bg1"/>
                  </a:solidFill>
                </a:rPr>
                <a:t>E10D7D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White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255 G 255 B 255</a:t>
              </a:r>
              <a:endParaRPr kumimoji="1" lang="is-IS" altLang="ja-JP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E3D10CBE-F5C0-A544-868A-F8C0ACAD6AA6}"/>
                </a:ext>
              </a:extLst>
            </p:cNvPr>
            <p:cNvSpPr/>
            <p:nvPr userDrawn="1"/>
          </p:nvSpPr>
          <p:spPr bwMode="lt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lt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tx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r>
                <a:rPr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r>
                <a:rPr lang="pt-BR" altLang="ja-JP" sz="1200" b="1" dirty="0">
                  <a:solidFill>
                    <a:schemeClr val="tx1"/>
                  </a:solidFill>
                </a:rPr>
                <a:t>1ABCEF</a:t>
              </a:r>
              <a:endParaRPr lang="cs-CZ" altLang="ja-JP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図形グループ 30"/>
          <p:cNvGrpSpPr/>
          <p:nvPr userDrawn="1"/>
        </p:nvGrpSpPr>
        <p:grpSpPr bwMode="lt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20291749-600C-6F44-B44A-30EE4F750BC2}"/>
                </a:ext>
              </a:extLst>
            </p:cNvPr>
            <p:cNvSpPr/>
            <p:nvPr userDrawn="1"/>
          </p:nvSpPr>
          <p:spPr bwMode="lt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lt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xmlns="" id="{B1570B1A-A7CC-0248-813B-F16299697CD3}"/>
                </a:ext>
              </a:extLst>
            </p:cNvPr>
            <p:cNvSpPr/>
            <p:nvPr userDrawn="1"/>
          </p:nvSpPr>
          <p:spPr bwMode="lt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CE0C46B0-3187-604A-8836-F173F09F871B}"/>
                </a:ext>
              </a:extLst>
            </p:cNvPr>
            <p:cNvSpPr/>
            <p:nvPr userDrawn="1"/>
          </p:nvSpPr>
          <p:spPr bwMode="lt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326B3F25-041D-F946-89A6-A08D03EA045D}"/>
                </a:ext>
              </a:extLst>
            </p:cNvPr>
            <p:cNvSpPr/>
            <p:nvPr userDrawn="1"/>
          </p:nvSpPr>
          <p:spPr bwMode="lt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B47977B7-6935-F14F-A5AC-850B73E6D657}"/>
                </a:ext>
              </a:extLst>
            </p:cNvPr>
            <p:cNvSpPr/>
            <p:nvPr userDrawn="1"/>
          </p:nvSpPr>
          <p:spPr bwMode="lt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xmlns="" id="{403D7310-F881-034C-B7B2-1008805369CB}"/>
                </a:ext>
              </a:extLst>
            </p:cNvPr>
            <p:cNvSpPr/>
            <p:nvPr userDrawn="1"/>
          </p:nvSpPr>
          <p:spPr bwMode="lt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KIOXIA Confidential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2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  <p:sldLayoutId id="2147484109" r:id="rId20"/>
    <p:sldLayoutId id="2147484051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7" name="図形グループ 26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xmlns="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Yellow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xmlns="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Yellow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253 G 208 B 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FDD000</a:t>
              </a: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xmlns="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tx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r>
                <a:rPr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r>
                <a:rPr lang="pt-BR" altLang="ja-JP" sz="1200" b="1" dirty="0">
                  <a:solidFill>
                    <a:schemeClr val="tx1"/>
                  </a:solidFill>
                </a:rPr>
                <a:t>1ABCEF</a:t>
              </a:r>
              <a:endParaRPr lang="cs-CZ" altLang="ja-JP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xmlns="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39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110" r:id="rId20"/>
    <p:sldLayoutId id="214748406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8" name="図形グループ 27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xmlns="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Light Gray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xmlns="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Light Gray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230 G 230 B 230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E6E6E6</a:t>
              </a: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※</a:t>
              </a:r>
              <a:r>
                <a:rPr kumimoji="1" lang="ja-JP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背景色を設定する場合は上記の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「ライトグレー」を使用してください</a:t>
              </a:r>
              <a:endPara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xmlns="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kumimoji="1"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kumimoji="1"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kumimoji="1"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kumimoji="1"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pPr marL="0" indent="0">
                <a:buFontTx/>
                <a:buNone/>
              </a:pPr>
              <a:r>
                <a:rPr kumimoji="1" lang="pt-BR" altLang="ja-JP" sz="1200" b="1" dirty="0">
                  <a:solidFill>
                    <a:schemeClr val="tx1"/>
                  </a:solidFill>
                </a:rPr>
                <a:t>1ABCEF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bg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is-IS" altLang="ja-JP" sz="1200" b="1" dirty="0">
                  <a:solidFill>
                    <a:schemeClr val="bg1"/>
                  </a:solidFill>
                </a:rPr>
                <a:t>R 225 G 13 B 125</a:t>
              </a:r>
            </a:p>
            <a:p>
              <a:r>
                <a:rPr lang="is-IS" altLang="ja-JP" sz="1200" b="1" dirty="0">
                  <a:solidFill>
                    <a:schemeClr val="bg1"/>
                  </a:solidFill>
                </a:rPr>
                <a:t>E10D7D</a:t>
              </a:r>
              <a:endParaRPr lang="cs-CZ" altLang="ja-JP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図形グループ 32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xmlns="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xmlns="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xmlns="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02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  <p:sldLayoutId id="2147484078" r:id="rId19"/>
    <p:sldLayoutId id="2147484111" r:id="rId20"/>
    <p:sldLayoutId id="2147484079" r:id="rId21"/>
    <p:sldLayoutId id="2147484126" r:id="rId22"/>
    <p:sldLayoutId id="2147484127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xmlns="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Light Green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xmlns="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Light Green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149 G 198 B 42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95C62A</a:t>
              </a: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xmlns="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bg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cs-CZ" altLang="ja-JP" sz="1200" b="1" dirty="0" err="1">
                  <a:solidFill>
                    <a:schemeClr val="bg1"/>
                  </a:solidFill>
                </a:rPr>
                <a:t>R</a:t>
              </a:r>
              <a:r>
                <a:rPr lang="cs-CZ" altLang="ja-JP" sz="1200" b="1" dirty="0">
                  <a:solidFill>
                    <a:schemeClr val="bg1"/>
                  </a:solidFill>
                </a:rPr>
                <a:t> 225 G 13 B 125</a:t>
              </a:r>
            </a:p>
            <a:p>
              <a:r>
                <a:rPr lang="cs-CZ" altLang="ja-JP" sz="1200" b="1" dirty="0">
                  <a:solidFill>
                    <a:schemeClr val="bg1"/>
                  </a:solidFill>
                </a:rPr>
                <a:t>E10D7D</a:t>
              </a:r>
            </a:p>
          </p:txBody>
        </p:sp>
      </p:grpSp>
      <p:grpSp>
        <p:nvGrpSpPr>
          <p:cNvPr id="30" name="図形グループ 29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xmlns="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xmlns="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34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  <p:sldLayoutId id="2147484091" r:id="rId18"/>
    <p:sldLayoutId id="2147484092" r:id="rId19"/>
    <p:sldLayoutId id="2147484112" r:id="rId20"/>
    <p:sldLayoutId id="2147484093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7" name="図形グループ 26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xmlns="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Orange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xmlns="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Orange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242 G 150 B 20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F29614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xmlns="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tx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r>
                <a:rPr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r>
                <a:rPr lang="pt-BR" altLang="ja-JP" sz="1200" b="1" dirty="0">
                  <a:solidFill>
                    <a:schemeClr val="tx1"/>
                  </a:solidFill>
                </a:rPr>
                <a:t>1ABCEF</a:t>
              </a:r>
              <a:endParaRPr lang="cs-CZ" altLang="ja-JP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xmlns="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xmlns="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7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  <p:sldLayoutId id="2147484105" r:id="rId18"/>
    <p:sldLayoutId id="2147484106" r:id="rId19"/>
    <p:sldLayoutId id="2147484113" r:id="rId20"/>
    <p:sldLayoutId id="214748410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0220" y="2325785"/>
            <a:ext cx="8058493" cy="1148345"/>
          </a:xfrm>
        </p:spPr>
        <p:txBody>
          <a:bodyPr/>
          <a:lstStyle/>
          <a:p>
            <a:r>
              <a:rPr lang="zh-TW" altLang="en-US" sz="6000" dirty="0"/>
              <a:t>若手業務</a:t>
            </a:r>
            <a:r>
              <a:rPr lang="zh-TW" altLang="en-US" sz="6000" dirty="0" smtClean="0"/>
              <a:t>報告会</a:t>
            </a:r>
            <a:r>
              <a:rPr lang="ja-JP" altLang="en-US" sz="6000" dirty="0" smtClean="0"/>
              <a:t>：</a:t>
            </a:r>
            <a:r>
              <a:rPr lang="en-US" altLang="ja-JP" sz="6000" dirty="0" err="1" smtClean="0"/>
              <a:t>TiNY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490220" y="3418349"/>
            <a:ext cx="5696239" cy="836672"/>
          </a:xfrm>
        </p:spPr>
        <p:txBody>
          <a:bodyPr/>
          <a:lstStyle/>
          <a:p>
            <a:pPr lvl="0"/>
            <a:r>
              <a:rPr lang="ja-JP" altLang="en-US" dirty="0" smtClean="0"/>
              <a:t>［一生技］（生推企</a:t>
            </a:r>
            <a:r>
              <a:rPr lang="ja-JP" altLang="en-US" dirty="0"/>
              <a:t>）</a:t>
            </a:r>
            <a:r>
              <a:rPr lang="ja-JP" altLang="en-US" dirty="0" smtClean="0"/>
              <a:t>チャンタパラー</a:t>
            </a:r>
            <a:r>
              <a:rPr lang="ja-JP" altLang="en-US" dirty="0"/>
              <a:t>　タンチャノック</a:t>
            </a:r>
            <a:endParaRPr lang="en-US" altLang="ja-JP" dirty="0" smtClean="0"/>
          </a:p>
          <a:p>
            <a:r>
              <a:rPr lang="ja-JP" altLang="en-US" dirty="0" smtClean="0"/>
              <a:t>［一生技］</a:t>
            </a:r>
            <a:r>
              <a:rPr lang="ja-JP" altLang="en-US" dirty="0"/>
              <a:t>（</a:t>
            </a:r>
            <a:r>
              <a:rPr lang="ja-JP" altLang="en-US" dirty="0" smtClean="0"/>
              <a:t>生推企）パートンタナサーン　チャンヤ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dirty="0" smtClean="0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4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="" xmlns:a16="http://schemas.microsoft.com/office/drawing/2014/main" id="{4FC1583D-2759-4928-B9AF-FDC5A9CA317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001" y="1008813"/>
            <a:ext cx="111035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b="1" dirty="0" smtClean="0"/>
              <a:t>■</a:t>
            </a:r>
            <a:r>
              <a:rPr lang="ja-JP" altLang="en-US" b="1" dirty="0" smtClean="0"/>
              <a:t>できたところ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‐</a:t>
            </a:r>
            <a:r>
              <a:rPr lang="ja-JP" altLang="en-US" dirty="0"/>
              <a:t>　データ処理入力は</a:t>
            </a:r>
            <a:r>
              <a:rPr lang="en-US" altLang="ja-JP" dirty="0"/>
              <a:t>DB</a:t>
            </a:r>
            <a:r>
              <a:rPr lang="ja-JP" altLang="en-US" dirty="0"/>
              <a:t>に変わった。</a:t>
            </a:r>
            <a:endParaRPr lang="en-US" altLang="ja-JP" dirty="0"/>
          </a:p>
          <a:p>
            <a:pPr lvl="1"/>
            <a:r>
              <a:rPr lang="en-US" altLang="ja-JP" dirty="0" smtClean="0"/>
              <a:t>‐</a:t>
            </a:r>
            <a:r>
              <a:rPr lang="ja-JP" altLang="en-US" dirty="0"/>
              <a:t>　レポート</a:t>
            </a:r>
            <a:r>
              <a:rPr lang="en-US" altLang="ja-JP" dirty="0"/>
              <a:t>Vol</a:t>
            </a:r>
            <a:r>
              <a:rPr lang="ja-JP" altLang="en-US" dirty="0"/>
              <a:t>９</a:t>
            </a:r>
            <a:r>
              <a:rPr lang="ja-JP" altLang="en-US" dirty="0" smtClean="0"/>
              <a:t>まで</a:t>
            </a:r>
            <a:r>
              <a:rPr lang="en-US" altLang="ja-JP" dirty="0" err="1"/>
              <a:t>WebUI</a:t>
            </a:r>
            <a:r>
              <a:rPr lang="ja-JP" altLang="en-US" dirty="0"/>
              <a:t>サバー</a:t>
            </a:r>
            <a:r>
              <a:rPr lang="ja-JP" altLang="en-US" dirty="0" err="1"/>
              <a:t>でを</a:t>
            </a:r>
            <a:r>
              <a:rPr lang="ja-JP" altLang="en-US" dirty="0"/>
              <a:t>使えてた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 dirty="0" smtClean="0"/>
              <a:t>■</a:t>
            </a:r>
            <a:r>
              <a:rPr lang="ja-JP" altLang="en-US" b="1" dirty="0" smtClean="0"/>
              <a:t>できていないところ</a:t>
            </a:r>
            <a:endParaRPr lang="en-US" altLang="ja-JP" b="1" dirty="0" smtClean="0"/>
          </a:p>
          <a:p>
            <a:pPr lvl="1"/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ja-JP" altLang="en-US" dirty="0" smtClean="0"/>
              <a:t>自動で処理終わってから、</a:t>
            </a:r>
            <a:r>
              <a:rPr lang="en-US" altLang="ja-JP" dirty="0" err="1" smtClean="0"/>
              <a:t>WebUI</a:t>
            </a:r>
            <a:r>
              <a:rPr lang="ja-JP" altLang="en-US" dirty="0"/>
              <a:t>の</a:t>
            </a:r>
            <a:r>
              <a:rPr lang="en-US" altLang="ja-JP" dirty="0"/>
              <a:t>DB</a:t>
            </a:r>
            <a:r>
              <a:rPr lang="ja-JP" altLang="en-US" dirty="0" smtClean="0"/>
              <a:t>にデータ</a:t>
            </a:r>
            <a:r>
              <a:rPr lang="ja-JP" altLang="en-US" dirty="0"/>
              <a:t>を登録</a:t>
            </a:r>
            <a:endParaRPr lang="en-US" altLang="ja-JP" dirty="0"/>
          </a:p>
          <a:p>
            <a:pPr lvl="1"/>
            <a:r>
              <a:rPr lang="en-US" altLang="ja-JP" dirty="0" smtClean="0"/>
              <a:t>‐</a:t>
            </a:r>
            <a:r>
              <a:rPr lang="ja-JP" altLang="en-US" dirty="0"/>
              <a:t>　</a:t>
            </a:r>
            <a:r>
              <a:rPr lang="en-US" altLang="ja-JP" dirty="0" err="1"/>
              <a:t>WebUI</a:t>
            </a:r>
            <a:r>
              <a:rPr lang="ja-JP" altLang="en-US" dirty="0"/>
              <a:t>のデータのダウンロードモジュール</a:t>
            </a:r>
            <a:endParaRPr lang="en-US" altLang="ja-JP" dirty="0"/>
          </a:p>
          <a:p>
            <a:r>
              <a:rPr lang="ja-JP" altLang="en-US" b="1" dirty="0" smtClean="0"/>
              <a:t>■</a:t>
            </a:r>
            <a:r>
              <a:rPr lang="en-US" altLang="ja-JP" b="1" dirty="0" smtClean="0"/>
              <a:t>Point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to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improve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smtClean="0"/>
              <a:t>CI/CD</a:t>
            </a:r>
            <a:r>
              <a:rPr lang="ja-JP" altLang="en-US" dirty="0" smtClean="0"/>
              <a:t>にする（テスト、モジュールにする、デバッグ方法、構造）</a:t>
            </a:r>
            <a:endParaRPr lang="en-US" altLang="ja-JP" dirty="0" smtClean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 smtClean="0"/>
              <a:t>WebUI</a:t>
            </a:r>
            <a:r>
              <a:rPr lang="ja-JP" altLang="en-US" dirty="0" smtClean="0"/>
              <a:t>の見た目（使いやすくなる）</a:t>
            </a:r>
            <a:endParaRPr lang="en-US" altLang="ja-JP" dirty="0" smtClean="0"/>
          </a:p>
          <a:p>
            <a:r>
              <a:rPr lang="ja-JP" altLang="en-US" b="1" dirty="0" smtClean="0"/>
              <a:t>■難しいこと</a:t>
            </a:r>
            <a:endParaRPr lang="en-US" altLang="ja-JP" b="1" dirty="0" smtClean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ja-JP" altLang="en-US" dirty="0" smtClean="0"/>
              <a:t>他の人コードの理解できるのは難しかった</a:t>
            </a:r>
            <a:endParaRPr lang="en-US" altLang="ja-JP" b="1" dirty="0" smtClean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 smtClean="0"/>
              <a:t>WebUI</a:t>
            </a:r>
            <a:r>
              <a:rPr lang="ja-JP" altLang="en-US" dirty="0" smtClean="0"/>
              <a:t>の開発は能力がたりない</a:t>
            </a:r>
            <a:endParaRPr lang="en-US" altLang="ja-JP" dirty="0" smtClean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 smtClean="0"/>
              <a:t>MapLabo</a:t>
            </a:r>
            <a:r>
              <a:rPr lang="ja-JP" altLang="en-US" dirty="0" smtClean="0"/>
              <a:t>がない機能は調べる時間が多かった</a:t>
            </a:r>
            <a:endParaRPr lang="en-US" altLang="ja-JP" dirty="0" smtClean="0"/>
          </a:p>
          <a:p>
            <a:r>
              <a:rPr lang="ja-JP" altLang="en-US" dirty="0"/>
              <a:t>　　</a:t>
            </a:r>
            <a:r>
              <a:rPr lang="en-US" altLang="ja-JP" dirty="0" smtClean="0"/>
              <a:t>‐</a:t>
            </a:r>
            <a:r>
              <a:rPr lang="ja-JP" altLang="en-US" dirty="0"/>
              <a:t>　</a:t>
            </a:r>
            <a:r>
              <a:rPr lang="ja-JP" altLang="en-US" dirty="0" smtClean="0"/>
              <a:t>ウザー的にはどうやって使いやすいの</a:t>
            </a:r>
            <a:r>
              <a:rPr lang="ja-JP" altLang="en-US" smtClean="0"/>
              <a:t>は分からなかった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59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="" xmlns:a16="http://schemas.microsoft.com/office/drawing/2014/main" id="{169B7772-5F28-4E69-97C7-53DDB837DD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3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フェーズ２：</a:t>
            </a:r>
            <a:r>
              <a:rPr lang="en-US" altLang="ja-JP" dirty="0" err="1"/>
              <a:t>WebUI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ja-JP" altLang="ja-JP" sz="2800" dirty="0"/>
              <a:t>旧TiNY(html)にはない機能</a:t>
            </a:r>
            <a:r>
              <a:rPr lang="ja-JP" altLang="ja-JP" sz="2800" dirty="0" smtClean="0"/>
              <a:t>を</a:t>
            </a:r>
            <a:r>
              <a:rPr lang="ja-JP" altLang="en-US" sz="2800" dirty="0" smtClean="0"/>
              <a:t>追加で</a:t>
            </a:r>
            <a:r>
              <a:rPr lang="ja-JP" altLang="ja-JP" sz="2800" dirty="0" smtClean="0"/>
              <a:t>実装 </a:t>
            </a:r>
            <a:endParaRPr lang="ja-JP" altLang="ja-JP" sz="28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572380"/>
            <a:ext cx="11882034" cy="3942917"/>
          </a:xfrm>
          <a:prstGeom prst="rect">
            <a:avLst/>
          </a:prstGeom>
        </p:spPr>
      </p:pic>
      <p:sp>
        <p:nvSpPr>
          <p:cNvPr id="19" name="円/楕円 18"/>
          <p:cNvSpPr/>
          <p:nvPr/>
        </p:nvSpPr>
        <p:spPr>
          <a:xfrm>
            <a:off x="2853935" y="169554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2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392" y="1949673"/>
            <a:ext cx="565323" cy="401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5"/>
          <a:srcRect l="29078" t="28445" r="29932" b="18318"/>
          <a:stretch/>
        </p:blipFill>
        <p:spPr>
          <a:xfrm>
            <a:off x="432000" y="2674406"/>
            <a:ext cx="2743200" cy="188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円/楕円 25"/>
          <p:cNvSpPr/>
          <p:nvPr/>
        </p:nvSpPr>
        <p:spPr>
          <a:xfrm>
            <a:off x="619603" y="2854692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188" y="1958273"/>
            <a:ext cx="1527483" cy="243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円/楕円 26"/>
          <p:cNvSpPr/>
          <p:nvPr/>
        </p:nvSpPr>
        <p:spPr>
          <a:xfrm>
            <a:off x="10278124" y="1749470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116" y="4395746"/>
            <a:ext cx="1131702" cy="175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222" y="4395746"/>
            <a:ext cx="1018531" cy="175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正方形/長方形 28"/>
          <p:cNvSpPr/>
          <p:nvPr/>
        </p:nvSpPr>
        <p:spPr>
          <a:xfrm>
            <a:off x="7094097" y="2549398"/>
            <a:ext cx="1604473" cy="250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051847" y="2352088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5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3619626" y="4200335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 smtClean="0"/>
              <a:t>.1</a:t>
            </a:r>
            <a:endParaRPr kumimoji="1" lang="ja-JP" altLang="en-US" sz="1200" dirty="0"/>
          </a:p>
        </p:txBody>
      </p:sp>
      <p:sp>
        <p:nvSpPr>
          <p:cNvPr id="32" name="角丸四角形 31"/>
          <p:cNvSpPr/>
          <p:nvPr/>
        </p:nvSpPr>
        <p:spPr>
          <a:xfrm>
            <a:off x="5268436" y="4207555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en-US" altLang="ja-JP" sz="1200" dirty="0" smtClean="0"/>
              <a:t>.2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407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572380"/>
            <a:ext cx="11882034" cy="394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フェーズ２：</a:t>
            </a:r>
            <a:r>
              <a:rPr lang="en-US" altLang="ja-JP" dirty="0" err="1"/>
              <a:t>WebUI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>
          <a:xfrm>
            <a:off x="0" y="559697"/>
            <a:ext cx="12192000" cy="826743"/>
          </a:xfrm>
        </p:spPr>
        <p:txBody>
          <a:bodyPr/>
          <a:lstStyle/>
          <a:p>
            <a:r>
              <a:rPr lang="ja-JP" altLang="ja-JP" sz="2800" dirty="0"/>
              <a:t>ユーザ要求により</a:t>
            </a:r>
            <a:r>
              <a:rPr lang="en-US" altLang="ja-JP" sz="2800" dirty="0" err="1"/>
              <a:t>MapLabo</a:t>
            </a:r>
            <a:r>
              <a:rPr lang="ja-JP" altLang="ja-JP" sz="2800" dirty="0"/>
              <a:t>にない機能も実装</a:t>
            </a:r>
          </a:p>
        </p:txBody>
      </p:sp>
      <p:sp>
        <p:nvSpPr>
          <p:cNvPr id="39" name="円/楕円 38"/>
          <p:cNvSpPr/>
          <p:nvPr/>
        </p:nvSpPr>
        <p:spPr>
          <a:xfrm>
            <a:off x="1181034" y="2276113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3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9" y="4479902"/>
            <a:ext cx="1132689" cy="1670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角丸四角形 24"/>
          <p:cNvSpPr/>
          <p:nvPr/>
        </p:nvSpPr>
        <p:spPr>
          <a:xfrm>
            <a:off x="834104" y="4432426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 smtClean="0"/>
              <a:t>.1</a:t>
            </a:r>
            <a:endParaRPr kumimoji="1" lang="ja-JP" altLang="en-US" sz="12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700" y="3002556"/>
            <a:ext cx="3996530" cy="1429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229" y="5170041"/>
            <a:ext cx="6138001" cy="1428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円/楕円 28"/>
          <p:cNvSpPr/>
          <p:nvPr/>
        </p:nvSpPr>
        <p:spPr>
          <a:xfrm>
            <a:off x="5346878" y="5124681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5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6878" y="3082998"/>
            <a:ext cx="1384525" cy="1309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円/楕円 30"/>
          <p:cNvSpPr/>
          <p:nvPr/>
        </p:nvSpPr>
        <p:spPr>
          <a:xfrm>
            <a:off x="5128289" y="297491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550" y="5174375"/>
            <a:ext cx="1403593" cy="681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9"/>
          <a:srcRect r="31448"/>
          <a:stretch/>
        </p:blipFill>
        <p:spPr>
          <a:xfrm>
            <a:off x="4429703" y="4856394"/>
            <a:ext cx="776383" cy="1145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10"/>
          <a:srcRect b="57306"/>
          <a:stretch/>
        </p:blipFill>
        <p:spPr>
          <a:xfrm>
            <a:off x="3030143" y="4878435"/>
            <a:ext cx="1144562" cy="1101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角丸四角形 43"/>
          <p:cNvSpPr/>
          <p:nvPr/>
        </p:nvSpPr>
        <p:spPr>
          <a:xfrm>
            <a:off x="2282899" y="5058329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en-US" altLang="ja-JP" sz="1200" dirty="0" smtClean="0"/>
              <a:t>.2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3663436" y="4775600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en-US" altLang="ja-JP" sz="1200" dirty="0" smtClean="0"/>
              <a:t>.3</a:t>
            </a:r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4756307" y="4798354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en-US" altLang="ja-JP" sz="1200" dirty="0" smtClean="0"/>
              <a:t>.4</a:t>
            </a:r>
            <a:endParaRPr kumimoji="1" lang="ja-JP" altLang="en-US" sz="1200" dirty="0"/>
          </a:p>
        </p:txBody>
      </p:sp>
      <p:sp>
        <p:nvSpPr>
          <p:cNvPr id="47" name="円/楕円 46"/>
          <p:cNvSpPr/>
          <p:nvPr/>
        </p:nvSpPr>
        <p:spPr>
          <a:xfrm>
            <a:off x="1940989" y="211495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7458982" y="2841397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89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539970" y="85085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Ｂ）ＭａｐｌａｂｏからＴｉＮＹに変わる</a:t>
            </a:r>
            <a:endParaRPr lang="en-US" altLang="ja-JP" dirty="0" smtClean="0"/>
          </a:p>
          <a:p>
            <a:r>
              <a:rPr lang="ja-JP" altLang="en-US" dirty="0" smtClean="0"/>
              <a:t>Ｍｏｄｕｌｅ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ａ）ＵＲＩ</a:t>
            </a:r>
            <a:r>
              <a:rPr lang="en-US" altLang="ja-JP" dirty="0" smtClean="0"/>
              <a:t>	</a:t>
            </a:r>
            <a:br>
              <a:rPr lang="en-US" altLang="ja-JP" dirty="0" smtClean="0"/>
            </a:br>
            <a:r>
              <a:rPr lang="ja-JP" altLang="en-US" dirty="0" smtClean="0"/>
              <a:t>ｂ）ＡｐｐＢａｒ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ｃ</a:t>
            </a:r>
            <a:r>
              <a:rPr lang="ja-JP" altLang="en-US" dirty="0" smtClean="0"/>
              <a:t>）ＴａｂｌｅＤａｔａ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ｄ</a:t>
            </a:r>
            <a:r>
              <a:rPr lang="ja-JP" altLang="en-US" dirty="0" smtClean="0"/>
              <a:t>）Ｆｉｌｔｅｒ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e</a:t>
            </a:r>
            <a:r>
              <a:rPr lang="ja-JP" altLang="en-US" dirty="0" smtClean="0"/>
              <a:t>）Ｐａｇｅ２　Ｓｅｍ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ｆ</a:t>
            </a:r>
            <a:r>
              <a:rPr lang="ja-JP" altLang="en-US" dirty="0" smtClean="0"/>
              <a:t>）Ｐａｇｅ２　Ｃｈａｒａ　Ａｎｄ　ｅｔｃ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Ｅａｃｈ　Ｍｏｄｕｌｅ</a:t>
            </a:r>
            <a:endParaRPr lang="en-US" altLang="ja-JP" dirty="0"/>
          </a:p>
          <a:p>
            <a:r>
              <a:rPr lang="ja-JP" altLang="en-US" dirty="0"/>
              <a:t>１</a:t>
            </a:r>
            <a:r>
              <a:rPr lang="ja-JP" altLang="en-US" dirty="0" smtClean="0"/>
              <a:t>）計画</a:t>
            </a:r>
            <a:r>
              <a:rPr lang="en-US" altLang="ja-JP" dirty="0" smtClean="0"/>
              <a:t>	</a:t>
            </a:r>
            <a:br>
              <a:rPr lang="en-US" altLang="ja-JP" dirty="0" smtClean="0"/>
            </a:br>
            <a:r>
              <a:rPr lang="ja-JP" altLang="en-US" dirty="0"/>
              <a:t>２</a:t>
            </a:r>
            <a:r>
              <a:rPr lang="ja-JP" altLang="en-US" dirty="0" smtClean="0"/>
              <a:t>）</a:t>
            </a:r>
            <a:r>
              <a:rPr lang="en-US" altLang="ja-JP" dirty="0" smtClean="0"/>
              <a:t>Database</a:t>
            </a:r>
            <a:r>
              <a:rPr lang="ja-JP" altLang="en-US" dirty="0" smtClean="0"/>
              <a:t>の作成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r>
              <a:rPr lang="en-US" altLang="ja-JP" dirty="0" smtClean="0"/>
              <a:t>Backend</a:t>
            </a:r>
            <a:r>
              <a:rPr lang="ja-JP" altLang="en-US" dirty="0" smtClean="0"/>
              <a:t>の修正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 smtClean="0"/>
              <a:t>Frontend</a:t>
            </a:r>
            <a:r>
              <a:rPr lang="ja-JP" altLang="en-US" dirty="0" smtClean="0"/>
              <a:t>の修正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Ｄｒａｆｔ　ただきだ</a:t>
            </a:r>
            <a:r>
              <a:rPr lang="ja-JP" altLang="en-US" dirty="0"/>
              <a:t>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7586" y="497796"/>
            <a:ext cx="4906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２．</a:t>
            </a:r>
            <a:r>
              <a:rPr lang="en-US" altLang="ja-JP" dirty="0" err="1" smtClean="0"/>
              <a:t>TiNYWebUI</a:t>
            </a:r>
            <a:r>
              <a:rPr lang="ja-JP" altLang="en-US" dirty="0" smtClean="0"/>
              <a:t>の作成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Ａ）</a:t>
            </a:r>
            <a:r>
              <a:rPr lang="en-US" altLang="ja-JP" dirty="0" smtClean="0"/>
              <a:t>Local</a:t>
            </a:r>
            <a:r>
              <a:rPr lang="ja-JP" altLang="en-US" dirty="0" smtClean="0"/>
              <a:t>で開発環境　</a:t>
            </a:r>
            <a:endParaRPr lang="en-US" altLang="ja-JP" dirty="0" smtClean="0"/>
          </a:p>
          <a:p>
            <a:r>
              <a:rPr lang="ja-JP" altLang="en-US" dirty="0" smtClean="0"/>
              <a:t>Ｂ）ＭａｐｌａｂｏからＴｉＮＹに変わる</a:t>
            </a:r>
            <a:endParaRPr lang="en-US" altLang="ja-JP" dirty="0" smtClean="0"/>
          </a:p>
          <a:p>
            <a:r>
              <a:rPr lang="ja-JP" altLang="en-US" dirty="0"/>
              <a:t>Ｃ</a:t>
            </a:r>
            <a:r>
              <a:rPr lang="ja-JP" altLang="en-US" dirty="0" smtClean="0"/>
              <a:t>）今のＨＴＭＬのデータを抽出する</a:t>
            </a:r>
            <a:endParaRPr lang="en-US" altLang="ja-JP" dirty="0" smtClean="0"/>
          </a:p>
          <a:p>
            <a:r>
              <a:rPr lang="ja-JP" altLang="en-US" dirty="0"/>
              <a:t>Ｄ</a:t>
            </a:r>
            <a:r>
              <a:rPr lang="ja-JP" altLang="en-US" dirty="0" smtClean="0"/>
              <a:t>）サバーでＤｅｐｌｏｙする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010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TiNY</a:t>
            </a:r>
            <a:r>
              <a:rPr kumimoji="1"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 smtClean="0"/>
              <a:t>PLY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Map</a:t>
            </a:r>
            <a:r>
              <a:rPr lang="ja-JP" altLang="en-US" dirty="0" smtClean="0"/>
              <a:t>傾向で</a:t>
            </a:r>
            <a:r>
              <a:rPr lang="en-US" altLang="ja-JP" dirty="0" smtClean="0"/>
              <a:t>Clustering</a:t>
            </a:r>
            <a:r>
              <a:rPr lang="ja-JP" altLang="en-US" dirty="0" smtClean="0"/>
              <a:t>をして</a:t>
            </a:r>
            <a:r>
              <a:rPr lang="ja-JP" altLang="en-US" dirty="0" smtClean="0"/>
              <a:t>課題出し</a:t>
            </a:r>
            <a:r>
              <a:rPr lang="ja-JP" altLang="en-US" dirty="0" smtClean="0"/>
              <a:t>を行う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2547"/>
          <a:stretch/>
        </p:blipFill>
        <p:spPr>
          <a:xfrm>
            <a:off x="2071474" y="1728616"/>
            <a:ext cx="8049051" cy="424885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7507" r="57895" b="35883"/>
          <a:stretch/>
        </p:blipFill>
        <p:spPr>
          <a:xfrm>
            <a:off x="922949" y="4472610"/>
            <a:ext cx="2297049" cy="1672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27651" t="7691" r="27859" b="48170"/>
          <a:stretch/>
        </p:blipFill>
        <p:spPr>
          <a:xfrm>
            <a:off x="432000" y="1891986"/>
            <a:ext cx="2015067" cy="108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t="6932" r="20055"/>
          <a:stretch/>
        </p:blipFill>
        <p:spPr>
          <a:xfrm>
            <a:off x="9704517" y="3560231"/>
            <a:ext cx="1920017" cy="1210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5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2" name="直線コネクタ 1161"/>
          <p:cNvCxnSpPr/>
          <p:nvPr/>
        </p:nvCxnSpPr>
        <p:spPr>
          <a:xfrm>
            <a:off x="3136130" y="2101907"/>
            <a:ext cx="0" cy="772675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6" name="直線コネクタ 1165"/>
          <p:cNvCxnSpPr/>
          <p:nvPr/>
        </p:nvCxnSpPr>
        <p:spPr>
          <a:xfrm>
            <a:off x="6025563" y="2101907"/>
            <a:ext cx="0" cy="772675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7" name="直線コネクタ 1166"/>
          <p:cNvCxnSpPr/>
          <p:nvPr/>
        </p:nvCxnSpPr>
        <p:spPr>
          <a:xfrm>
            <a:off x="9427505" y="2099561"/>
            <a:ext cx="0" cy="772675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TiNY</a:t>
            </a:r>
            <a:r>
              <a:rPr kumimoji="1" lang="ja-JP" altLang="en-US" dirty="0"/>
              <a:t>開発プロジェクト</a:t>
            </a:r>
            <a:r>
              <a:rPr kumimoji="1" lang="ja-JP" altLang="en-US" dirty="0" smtClean="0"/>
              <a:t>体制　</a:t>
            </a:r>
            <a:endParaRPr kumimoji="1" lang="ja-JP" altLang="en-US" dirty="0"/>
          </a:p>
        </p:txBody>
      </p:sp>
      <p:sp>
        <p:nvSpPr>
          <p:cNvPr id="1156" name="テキスト ボックス 18"/>
          <p:cNvSpPr txBox="1"/>
          <p:nvPr/>
        </p:nvSpPr>
        <p:spPr>
          <a:xfrm>
            <a:off x="8564880" y="2870627"/>
            <a:ext cx="153671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1600" b="1" u="sng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</a:t>
            </a:r>
            <a:endParaRPr lang="ja-JP" altLang="en-US" sz="16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テキスト ボックス 19"/>
          <p:cNvSpPr txBox="1"/>
          <p:nvPr/>
        </p:nvSpPr>
        <p:spPr>
          <a:xfrm>
            <a:off x="8807173" y="3736994"/>
            <a:ext cx="1520079" cy="288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水上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(E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テキスト ボックス 20"/>
          <p:cNvSpPr txBox="1"/>
          <p:nvPr/>
        </p:nvSpPr>
        <p:spPr>
          <a:xfrm>
            <a:off x="8807172" y="3203315"/>
            <a:ext cx="1520079" cy="288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西尾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(S)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テキスト ボックス 21"/>
          <p:cNvSpPr txBox="1"/>
          <p:nvPr/>
        </p:nvSpPr>
        <p:spPr>
          <a:xfrm>
            <a:off x="8807173" y="4298516"/>
            <a:ext cx="1520079" cy="288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二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柴田</a:t>
            </a:r>
            <a:r>
              <a:rPr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(S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6" name="グループ化 3"/>
          <p:cNvGrpSpPr/>
          <p:nvPr/>
        </p:nvGrpSpPr>
        <p:grpSpPr>
          <a:xfrm>
            <a:off x="432546" y="984747"/>
            <a:ext cx="2345794" cy="310072"/>
            <a:chOff x="3009924" y="1427794"/>
            <a:chExt cx="2345794" cy="310072"/>
          </a:xfrm>
        </p:grpSpPr>
        <p:sp>
          <p:nvSpPr>
            <p:cNvPr id="14" name="テキスト ボックス 4"/>
            <p:cNvSpPr txBox="1"/>
            <p:nvPr/>
          </p:nvSpPr>
          <p:spPr>
            <a:xfrm>
              <a:off x="3835639" y="1428942"/>
              <a:ext cx="1520079" cy="2881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生推企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江口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(CS)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0" name="角丸四角形 6"/>
            <p:cNvSpPr/>
            <p:nvPr/>
          </p:nvSpPr>
          <p:spPr>
            <a:xfrm>
              <a:off x="3009924" y="1427794"/>
              <a:ext cx="809100" cy="310072"/>
            </a:xfrm>
            <a:prstGeom prst="round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PJL</a:t>
              </a:r>
              <a:endPara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02" name="グループ化 11"/>
          <p:cNvGrpSpPr/>
          <p:nvPr/>
        </p:nvGrpSpPr>
        <p:grpSpPr>
          <a:xfrm>
            <a:off x="3466973" y="1472920"/>
            <a:ext cx="2432795" cy="479349"/>
            <a:chOff x="4839384" y="2057282"/>
            <a:chExt cx="2432795" cy="479349"/>
          </a:xfrm>
        </p:grpSpPr>
        <p:grpSp>
          <p:nvGrpSpPr>
            <p:cNvPr id="75" name="グループ化 12"/>
            <p:cNvGrpSpPr/>
            <p:nvPr/>
          </p:nvGrpSpPr>
          <p:grpSpPr>
            <a:xfrm>
              <a:off x="4839384" y="2057282"/>
              <a:ext cx="2345794" cy="310072"/>
              <a:chOff x="3009924" y="1427794"/>
              <a:chExt cx="2345794" cy="310072"/>
            </a:xfrm>
          </p:grpSpPr>
          <p:sp>
            <p:nvSpPr>
              <p:cNvPr id="76" name="テキスト ボックス 15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真嶋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8" name="角丸四角形 16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ja-JP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PMO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59" name="テキスト ボックス 14"/>
            <p:cNvSpPr txBox="1"/>
            <p:nvPr/>
          </p:nvSpPr>
          <p:spPr>
            <a:xfrm>
              <a:off x="6617863" y="2325428"/>
              <a:ext cx="654316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‘20/12~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テキスト ボックス 14"/>
            <p:cNvSpPr txBox="1"/>
            <p:nvPr/>
          </p:nvSpPr>
          <p:spPr>
            <a:xfrm>
              <a:off x="6452016" y="2114225"/>
              <a:ext cx="654316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6" name="グループ化 22"/>
          <p:cNvGrpSpPr/>
          <p:nvPr/>
        </p:nvGrpSpPr>
        <p:grpSpPr>
          <a:xfrm>
            <a:off x="1975597" y="4753845"/>
            <a:ext cx="2345794" cy="310072"/>
            <a:chOff x="3009924" y="1427794"/>
            <a:chExt cx="2345794" cy="310072"/>
          </a:xfrm>
        </p:grpSpPr>
        <p:sp>
          <p:nvSpPr>
            <p:cNvPr id="87" name="テキスト ボックス 23"/>
            <p:cNvSpPr txBox="1"/>
            <p:nvPr/>
          </p:nvSpPr>
          <p:spPr>
            <a:xfrm>
              <a:off x="3835639" y="1428942"/>
              <a:ext cx="1520079" cy="2881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技術推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有竹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(CS)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角丸四角形 24"/>
            <p:cNvSpPr/>
            <p:nvPr/>
          </p:nvSpPr>
          <p:spPr>
            <a:xfrm>
              <a:off x="3009924" y="1427794"/>
              <a:ext cx="809100" cy="31007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1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サポート</a:t>
              </a:r>
              <a:endPara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01" name="グループ化 28"/>
          <p:cNvGrpSpPr/>
          <p:nvPr/>
        </p:nvGrpSpPr>
        <p:grpSpPr>
          <a:xfrm>
            <a:off x="1987916" y="3192901"/>
            <a:ext cx="2530161" cy="461949"/>
            <a:chOff x="1655079" y="2850472"/>
            <a:chExt cx="2530161" cy="461949"/>
          </a:xfrm>
        </p:grpSpPr>
        <p:grpSp>
          <p:nvGrpSpPr>
            <p:cNvPr id="89" name="グループ化 29"/>
            <p:cNvGrpSpPr/>
            <p:nvPr/>
          </p:nvGrpSpPr>
          <p:grpSpPr>
            <a:xfrm>
              <a:off x="1655079" y="2850472"/>
              <a:ext cx="2345794" cy="310072"/>
              <a:chOff x="3009924" y="1427794"/>
              <a:chExt cx="2345794" cy="310072"/>
            </a:xfrm>
          </p:grpSpPr>
          <p:sp>
            <p:nvSpPr>
              <p:cNvPr id="90" name="テキスト ボックス 224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技術推</a:t>
                </a:r>
                <a:r>
                  <a:rPr lang="en-US" altLang="ja-JP" sz="14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張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(S)</a:t>
                </a:r>
                <a:endPara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1" name="角丸四角形 225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リーダー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0" name="テキスト ボックス 30"/>
            <p:cNvSpPr txBox="1"/>
            <p:nvPr/>
          </p:nvSpPr>
          <p:spPr>
            <a:xfrm>
              <a:off x="3530924" y="3101218"/>
              <a:ext cx="654316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‘21/3~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3" name="テキスト ボックス 69"/>
          <p:cNvSpPr txBox="1"/>
          <p:nvPr/>
        </p:nvSpPr>
        <p:spPr>
          <a:xfrm>
            <a:off x="2472470" y="2870627"/>
            <a:ext cx="144625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600" b="1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システム開発</a:t>
            </a:r>
            <a:endParaRPr lang="ja-JP" altLang="en-US" sz="16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6" name="グループ化 232"/>
          <p:cNvGrpSpPr/>
          <p:nvPr/>
        </p:nvGrpSpPr>
        <p:grpSpPr>
          <a:xfrm>
            <a:off x="1971387" y="3713055"/>
            <a:ext cx="2510753" cy="457306"/>
            <a:chOff x="1638550" y="3320009"/>
            <a:chExt cx="2510753" cy="457306"/>
          </a:xfrm>
        </p:grpSpPr>
        <p:grpSp>
          <p:nvGrpSpPr>
            <p:cNvPr id="92" name="グループ化 233"/>
            <p:cNvGrpSpPr/>
            <p:nvPr/>
          </p:nvGrpSpPr>
          <p:grpSpPr>
            <a:xfrm>
              <a:off x="1638550" y="3320009"/>
              <a:ext cx="2345794" cy="310072"/>
              <a:chOff x="3009924" y="1427794"/>
              <a:chExt cx="2345794" cy="310072"/>
            </a:xfrm>
          </p:grpSpPr>
          <p:sp>
            <p:nvSpPr>
              <p:cNvPr id="93" name="テキスト ボックス 235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チャンヤ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4" name="角丸四角形 236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エンジニア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13" name="テキスト ボックス 234"/>
            <p:cNvSpPr txBox="1"/>
            <p:nvPr/>
          </p:nvSpPr>
          <p:spPr>
            <a:xfrm>
              <a:off x="3494987" y="3566112"/>
              <a:ext cx="654316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‘21/4~</a:t>
              </a:r>
              <a:endPara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15" name="グループ化 243"/>
          <p:cNvGrpSpPr/>
          <p:nvPr/>
        </p:nvGrpSpPr>
        <p:grpSpPr>
          <a:xfrm>
            <a:off x="1969240" y="4223098"/>
            <a:ext cx="2512900" cy="464284"/>
            <a:chOff x="1638550" y="3789770"/>
            <a:chExt cx="2512900" cy="464284"/>
          </a:xfrm>
        </p:grpSpPr>
        <p:grpSp>
          <p:nvGrpSpPr>
            <p:cNvPr id="97" name="グループ化 244"/>
            <p:cNvGrpSpPr/>
            <p:nvPr/>
          </p:nvGrpSpPr>
          <p:grpSpPr>
            <a:xfrm>
              <a:off x="1638550" y="3789770"/>
              <a:ext cx="2345794" cy="310072"/>
              <a:chOff x="3009924" y="1427794"/>
              <a:chExt cx="2345794" cy="310072"/>
            </a:xfrm>
          </p:grpSpPr>
          <p:sp>
            <p:nvSpPr>
              <p:cNvPr id="98" name="テキスト ボックス 246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0" bIns="36000" rtlCol="0">
                <a:spAutoFit/>
              </a:bodyPr>
              <a:lstStyle/>
              <a:p>
                <a:r>
                  <a:rPr lang="en-US" altLang="ja-JP" sz="1400" kern="1100" spc="-17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kern="1100" spc="-17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kern="1100" spc="-17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kern="1100" spc="-17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タンチャノック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9" name="角丸四角形 248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エンジニア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14" name="テキスト ボックス 245"/>
            <p:cNvSpPr txBox="1"/>
            <p:nvPr/>
          </p:nvSpPr>
          <p:spPr>
            <a:xfrm>
              <a:off x="3497134" y="4042851"/>
              <a:ext cx="654316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‘21/4~</a:t>
              </a:r>
              <a:endPara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7" name="テキスト ボックス 69"/>
          <p:cNvSpPr txBox="1"/>
          <p:nvPr/>
        </p:nvSpPr>
        <p:spPr>
          <a:xfrm>
            <a:off x="5406763" y="2870627"/>
            <a:ext cx="144625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600" b="1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エンジン開発</a:t>
            </a:r>
            <a:endParaRPr lang="ja-JP" altLang="en-US" sz="16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9" name="グループ化 254"/>
          <p:cNvGrpSpPr/>
          <p:nvPr/>
        </p:nvGrpSpPr>
        <p:grpSpPr>
          <a:xfrm>
            <a:off x="4833385" y="3191754"/>
            <a:ext cx="2355319" cy="310072"/>
            <a:chOff x="3009924" y="1427794"/>
            <a:chExt cx="2355319" cy="310072"/>
          </a:xfrm>
        </p:grpSpPr>
        <p:sp>
          <p:nvSpPr>
            <p:cNvPr id="80" name="テキスト ボックス 31"/>
            <p:cNvSpPr txBox="1"/>
            <p:nvPr/>
          </p:nvSpPr>
          <p:spPr>
            <a:xfrm>
              <a:off x="3845164" y="1428942"/>
              <a:ext cx="1520079" cy="2881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生推企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有村</a:t>
              </a:r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(E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角丸四角形 32"/>
            <p:cNvSpPr/>
            <p:nvPr/>
          </p:nvSpPr>
          <p:spPr>
            <a:xfrm>
              <a:off x="3009924" y="1427794"/>
              <a:ext cx="809100" cy="31007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1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リーダー</a:t>
              </a:r>
              <a:endPara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32" name="グループ化 36"/>
          <p:cNvGrpSpPr/>
          <p:nvPr/>
        </p:nvGrpSpPr>
        <p:grpSpPr>
          <a:xfrm>
            <a:off x="4840902" y="3592356"/>
            <a:ext cx="2392444" cy="482297"/>
            <a:chOff x="3842850" y="4030114"/>
            <a:chExt cx="2392444" cy="482297"/>
          </a:xfrm>
        </p:grpSpPr>
        <p:grpSp>
          <p:nvGrpSpPr>
            <p:cNvPr id="83" name="グループ化 37"/>
            <p:cNvGrpSpPr/>
            <p:nvPr/>
          </p:nvGrpSpPr>
          <p:grpSpPr>
            <a:xfrm>
              <a:off x="3842850" y="4030114"/>
              <a:ext cx="2345794" cy="310072"/>
              <a:chOff x="3009924" y="1427794"/>
              <a:chExt cx="2345794" cy="310072"/>
            </a:xfrm>
          </p:grpSpPr>
          <p:sp>
            <p:nvSpPr>
              <p:cNvPr id="84" name="テキスト ボックス 41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ソン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" name="角丸四角形 42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エンジニア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31" name="テキスト ボックス 38"/>
            <p:cNvSpPr txBox="1"/>
            <p:nvPr/>
          </p:nvSpPr>
          <p:spPr>
            <a:xfrm>
              <a:off x="5675600" y="4301208"/>
              <a:ext cx="559694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‘20/12~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29" name="直線コネクタ 228"/>
          <p:cNvCxnSpPr>
            <a:endCxn id="78" idx="1"/>
          </p:cNvCxnSpPr>
          <p:nvPr/>
        </p:nvCxnSpPr>
        <p:spPr>
          <a:xfrm flipV="1">
            <a:off x="1987916" y="1627956"/>
            <a:ext cx="1479057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正方形/長方形 229"/>
          <p:cNvSpPr/>
          <p:nvPr/>
        </p:nvSpPr>
        <p:spPr>
          <a:xfrm>
            <a:off x="4729820" y="2874582"/>
            <a:ext cx="2578624" cy="23538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230"/>
          <p:cNvSpPr/>
          <p:nvPr/>
        </p:nvSpPr>
        <p:spPr>
          <a:xfrm>
            <a:off x="1881523" y="2874582"/>
            <a:ext cx="2582699" cy="23538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232"/>
          <p:cNvSpPr/>
          <p:nvPr/>
        </p:nvSpPr>
        <p:spPr>
          <a:xfrm>
            <a:off x="7876671" y="2866939"/>
            <a:ext cx="2785321" cy="236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角丸四角形 52"/>
          <p:cNvSpPr/>
          <p:nvPr/>
        </p:nvSpPr>
        <p:spPr>
          <a:xfrm>
            <a:off x="7987375" y="3190738"/>
            <a:ext cx="809100" cy="3100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角丸四角形 55"/>
          <p:cNvSpPr/>
          <p:nvPr/>
        </p:nvSpPr>
        <p:spPr>
          <a:xfrm>
            <a:off x="7987375" y="3760989"/>
            <a:ext cx="809100" cy="3100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角丸四角形 60"/>
          <p:cNvSpPr/>
          <p:nvPr/>
        </p:nvSpPr>
        <p:spPr>
          <a:xfrm>
            <a:off x="7987375" y="4298516"/>
            <a:ext cx="809100" cy="3100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YM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48" name="グループ化 67"/>
          <p:cNvGrpSpPr/>
          <p:nvPr/>
        </p:nvGrpSpPr>
        <p:grpSpPr>
          <a:xfrm>
            <a:off x="6437688" y="1250161"/>
            <a:ext cx="2431668" cy="735962"/>
            <a:chOff x="5064278" y="1474897"/>
            <a:chExt cx="2431668" cy="735962"/>
          </a:xfrm>
        </p:grpSpPr>
        <p:grpSp>
          <p:nvGrpSpPr>
            <p:cNvPr id="23" name="グループ化 68"/>
            <p:cNvGrpSpPr/>
            <p:nvPr/>
          </p:nvGrpSpPr>
          <p:grpSpPr>
            <a:xfrm>
              <a:off x="5107227" y="1526688"/>
              <a:ext cx="2362409" cy="668592"/>
              <a:chOff x="5190129" y="1324041"/>
              <a:chExt cx="2362409" cy="668592"/>
            </a:xfrm>
          </p:grpSpPr>
          <p:sp>
            <p:nvSpPr>
              <p:cNvPr id="105" name="テキスト ボックス 69"/>
              <p:cNvSpPr txBox="1"/>
              <p:nvPr/>
            </p:nvSpPr>
            <p:spPr>
              <a:xfrm>
                <a:off x="6032459" y="1683709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九津</a:t>
                </a:r>
                <a:r>
                  <a:rPr lang="ja-JP" altLang="en-US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見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(S) </a:t>
                </a:r>
                <a:endPara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6" name="角丸四角形 70"/>
              <p:cNvSpPr/>
              <p:nvPr/>
            </p:nvSpPr>
            <p:spPr>
              <a:xfrm>
                <a:off x="5190129" y="1682561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サポート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8" name="テキスト ボックス 71"/>
              <p:cNvSpPr txBox="1"/>
              <p:nvPr/>
            </p:nvSpPr>
            <p:spPr>
              <a:xfrm>
                <a:off x="6032459" y="1325189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河井</a:t>
                </a:r>
                <a:r>
                  <a:rPr lang="en-US" altLang="ja-JP" sz="900" smtClean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(CS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 </a:t>
                </a:r>
                <a:endPara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9" name="角丸四角形 72"/>
              <p:cNvSpPr/>
              <p:nvPr/>
            </p:nvSpPr>
            <p:spPr>
              <a:xfrm>
                <a:off x="5190129" y="1324041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サポート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22" name="正方形/長方形 36"/>
            <p:cNvSpPr/>
            <p:nvPr/>
          </p:nvSpPr>
          <p:spPr>
            <a:xfrm>
              <a:off x="5064278" y="1474897"/>
              <a:ext cx="2431668" cy="7359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ja-JP" altLang="en-US" sz="14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56" name="直線コネクタ 127"/>
          <p:cNvCxnSpPr>
            <a:stCxn id="76" idx="3"/>
            <a:endCxn id="122" idx="1"/>
          </p:cNvCxnSpPr>
          <p:nvPr/>
        </p:nvCxnSpPr>
        <p:spPr>
          <a:xfrm>
            <a:off x="5812767" y="1618142"/>
            <a:ext cx="62492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6" name="グループ化 236"/>
          <p:cNvGrpSpPr/>
          <p:nvPr/>
        </p:nvGrpSpPr>
        <p:grpSpPr>
          <a:xfrm>
            <a:off x="9865883" y="986148"/>
            <a:ext cx="1893572" cy="869567"/>
            <a:chOff x="9936480" y="1242920"/>
            <a:chExt cx="1893572" cy="869567"/>
          </a:xfrm>
        </p:grpSpPr>
        <p:sp>
          <p:nvSpPr>
            <p:cNvPr id="57" name="テキスト ボックス 107"/>
            <p:cNvSpPr txBox="1"/>
            <p:nvPr/>
          </p:nvSpPr>
          <p:spPr>
            <a:xfrm>
              <a:off x="10165436" y="1395095"/>
              <a:ext cx="440001" cy="211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ctr"/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108"/>
            <p:cNvSpPr txBox="1"/>
            <p:nvPr/>
          </p:nvSpPr>
          <p:spPr>
            <a:xfrm>
              <a:off x="10165436" y="1710159"/>
              <a:ext cx="440001" cy="2112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ctr"/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テキスト ボックス 107"/>
            <p:cNvSpPr txBox="1"/>
            <p:nvPr/>
          </p:nvSpPr>
          <p:spPr>
            <a:xfrm>
              <a:off x="10605437" y="1316714"/>
              <a:ext cx="1224615" cy="288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一生技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]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テキスト ボックス 108"/>
            <p:cNvSpPr txBox="1"/>
            <p:nvPr/>
          </p:nvSpPr>
          <p:spPr>
            <a:xfrm>
              <a:off x="10605437" y="1649196"/>
              <a:ext cx="1224615" cy="288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二</a:t>
              </a:r>
              <a:r>
                <a:rPr lang="ja-JP" altLang="en-US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生技</a:t>
              </a:r>
              <a:r>
                <a:rPr lang="en-US" altLang="ja-JP" sz="140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]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正方形/長方形 140"/>
            <p:cNvSpPr/>
            <p:nvPr/>
          </p:nvSpPr>
          <p:spPr>
            <a:xfrm>
              <a:off x="9936480" y="1242920"/>
              <a:ext cx="1823520" cy="86956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ja-JP" altLang="en-US" sz="11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32" name="テキスト ボックス 12"/>
          <p:cNvSpPr txBox="1"/>
          <p:nvPr/>
        </p:nvSpPr>
        <p:spPr>
          <a:xfrm>
            <a:off x="886366" y="2360039"/>
            <a:ext cx="1655725" cy="234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毎朝ミーティング</a:t>
            </a:r>
            <a:endParaRPr lang="ja-JP" altLang="en-US" sz="1050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8" name="直線コネクタ 207"/>
          <p:cNvCxnSpPr>
            <a:stCxn id="432" idx="3"/>
          </p:cNvCxnSpPr>
          <p:nvPr/>
        </p:nvCxnSpPr>
        <p:spPr>
          <a:xfrm>
            <a:off x="2542091" y="2477182"/>
            <a:ext cx="5111431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>
            <a:off x="7653522" y="2462748"/>
            <a:ext cx="0" cy="1418903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/>
          <p:nvPr/>
        </p:nvCxnSpPr>
        <p:spPr>
          <a:xfrm>
            <a:off x="7653522" y="3888349"/>
            <a:ext cx="331068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>
          <a:xfrm>
            <a:off x="7653522" y="3347938"/>
            <a:ext cx="331068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/>
          <p:nvPr/>
        </p:nvCxnSpPr>
        <p:spPr>
          <a:xfrm>
            <a:off x="4621820" y="3336975"/>
            <a:ext cx="216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>
            <a:off x="4621820" y="3731567"/>
            <a:ext cx="216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/>
          <p:nvPr/>
        </p:nvCxnSpPr>
        <p:spPr>
          <a:xfrm>
            <a:off x="4621820" y="2480099"/>
            <a:ext cx="0" cy="1232956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/>
          <p:nvPr/>
        </p:nvCxnSpPr>
        <p:spPr>
          <a:xfrm>
            <a:off x="1674916" y="2594325"/>
            <a:ext cx="0" cy="1773994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>
            <a:off x="1677079" y="3336975"/>
            <a:ext cx="288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>
            <a:off x="1658118" y="3854972"/>
            <a:ext cx="288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>
            <a:off x="1648853" y="4378134"/>
            <a:ext cx="288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>
            <a:off x="4909222" y="1741066"/>
            <a:ext cx="0" cy="721682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659440" y="1303100"/>
            <a:ext cx="0" cy="448992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>
          <a:xfrm>
            <a:off x="659440" y="5793028"/>
            <a:ext cx="4258362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7127377" y="5774173"/>
            <a:ext cx="2356257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>
            <a:off x="6019132" y="5228427"/>
            <a:ext cx="0" cy="5642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62"/>
          <p:cNvSpPr txBox="1"/>
          <p:nvPr/>
        </p:nvSpPr>
        <p:spPr>
          <a:xfrm>
            <a:off x="4909221" y="5630100"/>
            <a:ext cx="2219824" cy="288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定例（毎週月曜）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5" name="直線コネクタ 314"/>
          <p:cNvCxnSpPr/>
          <p:nvPr/>
        </p:nvCxnSpPr>
        <p:spPr>
          <a:xfrm>
            <a:off x="9483634" y="5228736"/>
            <a:ext cx="0" cy="5642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/>
          <p:nvPr/>
        </p:nvCxnSpPr>
        <p:spPr>
          <a:xfrm>
            <a:off x="3172873" y="5228427"/>
            <a:ext cx="0" cy="5642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直線コネクタ 1159"/>
          <p:cNvCxnSpPr/>
          <p:nvPr/>
        </p:nvCxnSpPr>
        <p:spPr>
          <a:xfrm>
            <a:off x="2018301" y="1246498"/>
            <a:ext cx="0" cy="855409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4" name="直線コネクタ 228"/>
          <p:cNvCxnSpPr/>
          <p:nvPr/>
        </p:nvCxnSpPr>
        <p:spPr>
          <a:xfrm>
            <a:off x="1971387" y="2106449"/>
            <a:ext cx="7512247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システム</a:t>
            </a:r>
            <a:r>
              <a:rPr lang="ja-JP" altLang="en-US" dirty="0"/>
              <a:t>開発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週一回最新データのレポートを</a:t>
            </a:r>
            <a:r>
              <a:rPr lang="en-US" altLang="ja-JP" dirty="0" smtClean="0"/>
              <a:t>We</a:t>
            </a:r>
            <a:r>
              <a:rPr lang="en-US" altLang="ja-JP" dirty="0"/>
              <a:t>b</a:t>
            </a:r>
            <a:r>
              <a:rPr lang="ja-JP" altLang="en-US" dirty="0" smtClean="0"/>
              <a:t>アプリで表示できるようにする</a:t>
            </a:r>
            <a:endParaRPr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5049078" y="1600200"/>
            <a:ext cx="0" cy="459821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"/>
          <p:cNvSpPr txBox="1"/>
          <p:nvPr/>
        </p:nvSpPr>
        <p:spPr>
          <a:xfrm>
            <a:off x="432000" y="1691343"/>
            <a:ext cx="416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元々</a:t>
            </a:r>
            <a:r>
              <a:rPr kumimoji="0" lang="ja-JP" altLang="en-US" sz="2000" b="1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  <a:endParaRPr kumimoji="0" lang="en-US" altLang="ja-JP" sz="2000" b="1" u="sng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3" name="テキスト ボックス 382"/>
          <p:cNvSpPr txBox="1"/>
          <p:nvPr/>
        </p:nvSpPr>
        <p:spPr>
          <a:xfrm>
            <a:off x="5375329" y="1690140"/>
            <a:ext cx="482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kumimoji="0" lang="ja-JP" altLang="en-US" sz="2000" b="1" u="sng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新しい構造</a:t>
            </a:r>
            <a:endParaRPr kumimoji="0" lang="en-US" altLang="ja-JP" sz="2000" b="1" u="sng" kern="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69331" y="2099859"/>
            <a:ext cx="6427476" cy="4106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32000" y="2090094"/>
            <a:ext cx="4333632" cy="4106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1926333" y="3361265"/>
            <a:ext cx="1697519" cy="543978"/>
          </a:xfrm>
          <a:prstGeom prst="flowChartMultidocumen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47036" y="4211910"/>
            <a:ext cx="2427962" cy="7757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処理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4" name="フローチャート: 複数書類 13"/>
          <p:cNvSpPr/>
          <p:nvPr/>
        </p:nvSpPr>
        <p:spPr>
          <a:xfrm>
            <a:off x="1699788" y="5264141"/>
            <a:ext cx="1697519" cy="54397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/>
          <p:cNvCxnSpPr>
            <a:stCxn id="12" idx="2"/>
            <a:endCxn id="13" idx="0"/>
          </p:cNvCxnSpPr>
          <p:nvPr/>
        </p:nvCxnSpPr>
        <p:spPr>
          <a:xfrm>
            <a:off x="2657052" y="3884642"/>
            <a:ext cx="3965" cy="32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3" idx="2"/>
            <a:endCxn id="14" idx="0"/>
          </p:cNvCxnSpPr>
          <p:nvPr/>
        </p:nvCxnSpPr>
        <p:spPr>
          <a:xfrm>
            <a:off x="2661017" y="4987676"/>
            <a:ext cx="4314" cy="276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6698857" y="4216725"/>
            <a:ext cx="2427962" cy="7757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処理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3" name="フローチャート: 複数書類 32"/>
          <p:cNvSpPr/>
          <p:nvPr/>
        </p:nvSpPr>
        <p:spPr>
          <a:xfrm>
            <a:off x="6951609" y="5268956"/>
            <a:ext cx="1697519" cy="54397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*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6" idx="3"/>
            <a:endCxn id="32" idx="0"/>
          </p:cNvCxnSpPr>
          <p:nvPr/>
        </p:nvCxnSpPr>
        <p:spPr>
          <a:xfrm flipH="1">
            <a:off x="7912838" y="3962127"/>
            <a:ext cx="4314" cy="254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2"/>
            <a:endCxn id="33" idx="0"/>
          </p:cNvCxnSpPr>
          <p:nvPr/>
        </p:nvCxnSpPr>
        <p:spPr>
          <a:xfrm>
            <a:off x="7912838" y="4992491"/>
            <a:ext cx="4314" cy="276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磁気ディスク 41"/>
          <p:cNvSpPr/>
          <p:nvPr/>
        </p:nvSpPr>
        <p:spPr bwMode="auto">
          <a:xfrm>
            <a:off x="7048138" y="3350222"/>
            <a:ext cx="1738028" cy="61190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defTabSz="9683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DB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428438" y="4563269"/>
            <a:ext cx="206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フェーズ２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：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We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r>
              <a:rPr lang="ja-JP" altLang="en-US" sz="1400" dirty="0" smtClean="0">
                <a:solidFill>
                  <a:srgbClr val="FF0000"/>
                </a:solidFill>
              </a:rPr>
              <a:t>アプリで表示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9711384" y="5126224"/>
            <a:ext cx="1264672" cy="819812"/>
            <a:chOff x="9868134" y="3899307"/>
            <a:chExt cx="953651" cy="819812"/>
          </a:xfrm>
        </p:grpSpPr>
        <p:sp>
          <p:nvSpPr>
            <p:cNvPr id="41" name="角丸四角形 40"/>
            <p:cNvSpPr/>
            <p:nvPr/>
          </p:nvSpPr>
          <p:spPr>
            <a:xfrm>
              <a:off x="9868134" y="3899307"/>
              <a:ext cx="953651" cy="819812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 flipV="1">
              <a:off x="9868134" y="4536408"/>
              <a:ext cx="953651" cy="4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9977279" y="5513044"/>
            <a:ext cx="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http://…</a:t>
            </a:r>
            <a:endParaRPr kumimoji="1" lang="ja-JP" altLang="en-US" sz="1400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0165998" y="5193422"/>
            <a:ext cx="360143" cy="362310"/>
            <a:chOff x="9379974" y="2443293"/>
            <a:chExt cx="1961536" cy="1973338"/>
          </a:xfrm>
        </p:grpSpPr>
        <p:sp>
          <p:nvSpPr>
            <p:cNvPr id="48" name="円/楕円 47"/>
            <p:cNvSpPr/>
            <p:nvPr/>
          </p:nvSpPr>
          <p:spPr>
            <a:xfrm>
              <a:off x="9379974" y="2455095"/>
              <a:ext cx="1961536" cy="19615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9749498" y="2443293"/>
              <a:ext cx="1240906" cy="19615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コネクタ 50"/>
            <p:cNvCxnSpPr>
              <a:stCxn id="53" idx="0"/>
              <a:endCxn id="53" idx="4"/>
            </p:cNvCxnSpPr>
            <p:nvPr/>
          </p:nvCxnSpPr>
          <p:spPr>
            <a:xfrm>
              <a:off x="10369951" y="2443293"/>
              <a:ext cx="0" cy="1961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8" idx="2"/>
              <a:endCxn id="48" idx="6"/>
            </p:cNvCxnSpPr>
            <p:nvPr/>
          </p:nvCxnSpPr>
          <p:spPr>
            <a:xfrm>
              <a:off x="9379974" y="3435863"/>
              <a:ext cx="1961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9560644" y="3971637"/>
              <a:ext cx="155797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9452803" y="2980805"/>
              <a:ext cx="1683531" cy="12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線矢印コネクタ 78"/>
          <p:cNvCxnSpPr>
            <a:stCxn id="33" idx="3"/>
            <a:endCxn id="41" idx="1"/>
          </p:cNvCxnSpPr>
          <p:nvPr/>
        </p:nvCxnSpPr>
        <p:spPr>
          <a:xfrm flipV="1">
            <a:off x="8649128" y="5536130"/>
            <a:ext cx="1062256" cy="4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9379571" y="4541223"/>
            <a:ext cx="2113308" cy="1541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25395" y="2159696"/>
            <a:ext cx="240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フェーズ１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：自動</a:t>
            </a:r>
            <a:r>
              <a:rPr kumimoji="1" lang="ja-JP" altLang="en-US" sz="1400" smtClean="0">
                <a:solidFill>
                  <a:srgbClr val="FF0000"/>
                </a:solidFill>
              </a:rPr>
              <a:t>で実行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562065" y="2137650"/>
            <a:ext cx="2679994" cy="394509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28438" y="2098430"/>
            <a:ext cx="2331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改良</a:t>
            </a:r>
            <a:endParaRPr kumimoji="1" lang="en-US" altLang="ja-JP" sz="1400" b="1" dirty="0" smtClean="0"/>
          </a:p>
          <a:p>
            <a:r>
              <a:rPr kumimoji="1" lang="ja-JP" altLang="en-US" sz="1400" i="1" dirty="0" smtClean="0"/>
              <a:t>フェーズ１</a:t>
            </a:r>
            <a:endParaRPr kumimoji="1" lang="en-US" altLang="ja-JP" sz="1400" i="1" dirty="0" smtClean="0"/>
          </a:p>
          <a:p>
            <a:r>
              <a:rPr kumimoji="1" lang="ja-JP" altLang="en-US" sz="1400" dirty="0" smtClean="0"/>
              <a:t>・データの重複をなくす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・処理の高速化</a:t>
            </a:r>
            <a:endParaRPr lang="en-US" altLang="ja-JP" sz="1400" dirty="0" smtClean="0"/>
          </a:p>
          <a:p>
            <a:r>
              <a:rPr lang="ja-JP" altLang="en-US" sz="1400" dirty="0" smtClean="0"/>
              <a:t>・人的ミスの低減</a:t>
            </a:r>
            <a:endParaRPr lang="en-US" altLang="ja-JP" sz="1400" dirty="0" smtClean="0"/>
          </a:p>
          <a:p>
            <a:r>
              <a:rPr lang="ja-JP" altLang="en-US" sz="1400" dirty="0" smtClean="0"/>
              <a:t>フェーズ２</a:t>
            </a:r>
            <a:endParaRPr lang="en-US" altLang="ja-JP" sz="1400" dirty="0" smtClean="0"/>
          </a:p>
          <a:p>
            <a:r>
              <a:rPr lang="ja-JP" altLang="en-US" sz="1400" dirty="0" smtClean="0"/>
              <a:t>・ユーザ管理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ログイン機能の追加</a:t>
            </a:r>
            <a:r>
              <a:rPr lang="en-US" altLang="ja-JP" sz="1400" dirty="0" smtClean="0"/>
              <a:t>)</a:t>
            </a:r>
          </a:p>
          <a:p>
            <a:r>
              <a:rPr lang="ja-JP" altLang="en-US" sz="1400" dirty="0"/>
              <a:t>・</a:t>
            </a:r>
            <a:r>
              <a:rPr lang="ja-JP" altLang="en-US" sz="1400" dirty="0" smtClean="0"/>
              <a:t>操作性向上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endParaRPr lang="th-TH" altLang="ja-JP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367274" y="3725103"/>
            <a:ext cx="188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PLY</a:t>
            </a:r>
            <a:r>
              <a:rPr kumimoji="1" lang="ja-JP" altLang="en-US" sz="1400" dirty="0" smtClean="0"/>
              <a:t>データ</a:t>
            </a:r>
            <a:r>
              <a:rPr kumimoji="1" lang="en-US" altLang="ja-JP" sz="1400" dirty="0" smtClean="0"/>
              <a:t>(6</a:t>
            </a:r>
            <a:r>
              <a:rPr lang="ja-JP" altLang="en-US" sz="1400" dirty="0"/>
              <a:t>ヵ</a:t>
            </a:r>
            <a:r>
              <a:rPr kumimoji="1" lang="ja-JP" altLang="en-US" sz="1400" dirty="0" smtClean="0"/>
              <a:t>月分、全</a:t>
            </a:r>
            <a:r>
              <a:rPr kumimoji="1" lang="en-US" altLang="ja-JP" sz="1400" dirty="0" smtClean="0"/>
              <a:t>PLY</a:t>
            </a:r>
            <a:r>
              <a:rPr kumimoji="1" lang="ja-JP" altLang="en-US" sz="1400" dirty="0" smtClean="0"/>
              <a:t>工程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46" name="フローチャート: 磁気ディスク 41"/>
          <p:cNvSpPr/>
          <p:nvPr/>
        </p:nvSpPr>
        <p:spPr bwMode="auto">
          <a:xfrm>
            <a:off x="7048138" y="2442693"/>
            <a:ext cx="1738028" cy="61190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defTabSz="9683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BigReport</a:t>
            </a:r>
            <a:endParaRPr kumimoji="0" lang="en-US" altLang="ja-JP" sz="12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49" name="フローチャート: 磁気ディスク 41"/>
          <p:cNvSpPr/>
          <p:nvPr/>
        </p:nvSpPr>
        <p:spPr bwMode="auto">
          <a:xfrm>
            <a:off x="1796317" y="2442693"/>
            <a:ext cx="1738028" cy="61190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defTabSz="9683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BigReport</a:t>
            </a:r>
            <a:endParaRPr kumimoji="0" lang="en-US" altLang="ja-JP" sz="12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50" name="直線矢印コネクタ 49"/>
          <p:cNvCxnSpPr>
            <a:stCxn id="49" idx="3"/>
          </p:cNvCxnSpPr>
          <p:nvPr/>
        </p:nvCxnSpPr>
        <p:spPr>
          <a:xfrm>
            <a:off x="2665331" y="3054598"/>
            <a:ext cx="0" cy="306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endCxn id="36" idx="1"/>
          </p:cNvCxnSpPr>
          <p:nvPr/>
        </p:nvCxnSpPr>
        <p:spPr>
          <a:xfrm flipH="1">
            <a:off x="7917152" y="3054598"/>
            <a:ext cx="8955" cy="29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ガントチャート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KIOXIA Confidential</a:t>
            </a:r>
            <a:endParaRPr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4018"/>
              </p:ext>
            </p:extLst>
          </p:nvPr>
        </p:nvGraphicFramePr>
        <p:xfrm>
          <a:off x="192149" y="638613"/>
          <a:ext cx="11807702" cy="570376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11154"/>
                <a:gridCol w="591379"/>
                <a:gridCol w="591379"/>
                <a:gridCol w="591379"/>
                <a:gridCol w="591379"/>
                <a:gridCol w="591379"/>
                <a:gridCol w="591379"/>
                <a:gridCol w="591379"/>
                <a:gridCol w="591379"/>
                <a:gridCol w="591379"/>
                <a:gridCol w="591379"/>
                <a:gridCol w="591379"/>
                <a:gridCol w="591379"/>
              </a:tblGrid>
              <a:tr h="26612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Q2 2021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Q3 2021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Q4 2021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Q1 2022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426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050" dirty="0" smtClean="0"/>
                        <a:t>4</a:t>
                      </a:r>
                      <a:r>
                        <a:rPr kumimoji="1" lang="ja-JP" altLang="en-US" sz="1050" dirty="0" smtClean="0"/>
                        <a:t>月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5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6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7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8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9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10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11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12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1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2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3</a:t>
                      </a:r>
                      <a:r>
                        <a:rPr kumimoji="1" lang="ja-JP" altLang="en-US" sz="1050" dirty="0" smtClean="0"/>
                        <a:t>月</a:t>
                      </a:r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1" lang="en-US" altLang="ja-JP" sz="1050" kern="1200" dirty="0" smtClean="0">
                          <a:effectLst/>
                        </a:rPr>
                        <a:t>Phase</a:t>
                      </a:r>
                      <a:r>
                        <a:rPr kumimoji="1" lang="ja-JP" altLang="en-US" sz="1050" kern="1200" dirty="0" smtClean="0">
                          <a:effectLst/>
                        </a:rPr>
                        <a:t>１：</a:t>
                      </a:r>
                      <a:r>
                        <a:rPr kumimoji="1" lang="en-US" altLang="ja-JP" sz="1050" kern="1200" dirty="0" smtClean="0">
                          <a:effectLst/>
                        </a:rPr>
                        <a:t>DB</a:t>
                      </a:r>
                      <a:r>
                        <a:rPr kumimoji="1" lang="ja-JP" altLang="en-US" sz="1050" kern="1200" dirty="0" smtClean="0">
                          <a:effectLst/>
                        </a:rPr>
                        <a:t>に変わる</a:t>
                      </a:r>
                      <a:endParaRPr kumimoji="1" lang="en-US" altLang="ja-JP" sz="105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zh-TW" altLang="en-US" sz="1050" kern="1200" dirty="0" smtClean="0">
                          <a:effectLst/>
                        </a:rPr>
                        <a:t>技術調査</a:t>
                      </a:r>
                      <a:r>
                        <a:rPr kumimoji="1" lang="en-US" altLang="zh-TW" sz="1050" kern="1200" dirty="0" smtClean="0">
                          <a:effectLst/>
                        </a:rPr>
                        <a:t>/</a:t>
                      </a:r>
                      <a:r>
                        <a:rPr kumimoji="1" lang="zh-TW" altLang="en-US" sz="1050" kern="1200" dirty="0" smtClean="0">
                          <a:effectLst/>
                        </a:rPr>
                        <a:t>環境構築</a:t>
                      </a:r>
                      <a:endParaRPr kumimoji="1" lang="zh-TW" altLang="en-US" sz="105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en-US" altLang="ja-JP" sz="1050" kern="1200" dirty="0" smtClean="0">
                          <a:effectLst/>
                        </a:rPr>
                        <a:t>DB</a:t>
                      </a:r>
                      <a:r>
                        <a:rPr kumimoji="1" lang="ja-JP" altLang="en-US" sz="1050" kern="1200" dirty="0" smtClean="0">
                          <a:effectLst/>
                        </a:rPr>
                        <a:t>構築・スクリプト修正</a:t>
                      </a:r>
                      <a:endParaRPr kumimoji="1" lang="ja-JP" altLang="en-US" sz="105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スクリプト整理</a:t>
                      </a:r>
                      <a:r>
                        <a:rPr kumimoji="1" lang="en-US" altLang="ja-JP" sz="1050" dirty="0" smtClean="0"/>
                        <a:t>(</a:t>
                      </a:r>
                      <a:r>
                        <a:rPr kumimoji="1" lang="ja-JP" altLang="en-US" sz="1050" dirty="0" smtClean="0"/>
                        <a:t>リファクトリング</a:t>
                      </a:r>
                      <a:r>
                        <a:rPr kumimoji="1" lang="en-US" altLang="ja-JP" sz="1050" dirty="0" smtClean="0"/>
                        <a:t>)</a:t>
                      </a:r>
                      <a:endParaRPr kumimoji="1" lang="en-US" altLang="ja-JP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処理の並列化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バグ修正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en-US" altLang="ja-JP" sz="1050" dirty="0" smtClean="0"/>
                        <a:t>Phase</a:t>
                      </a:r>
                      <a:r>
                        <a:rPr kumimoji="1" lang="ja-JP" altLang="en-US" sz="1050" dirty="0" smtClean="0"/>
                        <a:t>２：ウェブアプリに変わる</a:t>
                      </a:r>
                      <a:endParaRPr kumimoji="1" lang="ja-JP" altLang="en-US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技術調査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環境構築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既存機能の実装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42310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サーバ納入・データ移行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kern="1200" dirty="0" smtClean="0">
                          <a:effectLst/>
                        </a:rPr>
                        <a:t>新機能の追加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050" dirty="0" smtClean="0"/>
                        <a:t>デプロイ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en-GB" altLang="ja-JP" sz="1050" dirty="0" smtClean="0"/>
                        <a:t>UI</a:t>
                      </a:r>
                      <a:r>
                        <a:rPr kumimoji="1" lang="ja-JP" altLang="en-US" sz="1050" dirty="0" smtClean="0"/>
                        <a:t>の改良</a:t>
                      </a:r>
                      <a:endParaRPr kumimoji="1" lang="ja-JP" altLang="en-US" sz="105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角丸四角形 3"/>
          <p:cNvSpPr/>
          <p:nvPr/>
        </p:nvSpPr>
        <p:spPr>
          <a:xfrm>
            <a:off x="4935923" y="1248229"/>
            <a:ext cx="6998341" cy="17417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949372" y="1617093"/>
            <a:ext cx="711200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660572" y="1985957"/>
            <a:ext cx="943428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004258" y="2349373"/>
            <a:ext cx="130629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51635" y="2726184"/>
            <a:ext cx="130629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282263" y="3096303"/>
            <a:ext cx="2926861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689969" y="3461823"/>
            <a:ext cx="5257743" cy="17417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689968" y="3825606"/>
            <a:ext cx="1145931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306196" y="4189389"/>
            <a:ext cx="130629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603459" y="4536581"/>
            <a:ext cx="803942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512300" y="4944377"/>
            <a:ext cx="696824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12300" y="5343559"/>
            <a:ext cx="850900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0515600" y="5683874"/>
            <a:ext cx="1432112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フェーズ１</a:t>
            </a:r>
            <a:r>
              <a:rPr lang="ja-JP" altLang="en-US" dirty="0"/>
              <a:t>：自動で実行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入力は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に変わって、スクリプトも追加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5330" y="1910865"/>
            <a:ext cx="240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フェーズ１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：</a:t>
            </a:r>
            <a:r>
              <a:rPr lang="ja-JP" altLang="en-US" sz="1400" dirty="0" smtClean="0">
                <a:solidFill>
                  <a:srgbClr val="FF0000"/>
                </a:solidFill>
              </a:rPr>
              <a:t>自動で実行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32000" y="1888819"/>
            <a:ext cx="2679994" cy="394509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4737" y="1910865"/>
            <a:ext cx="83252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2000" b="1" dirty="0"/>
              <a:t>User</a:t>
            </a:r>
            <a:r>
              <a:rPr lang="ja-JP" altLang="en-US" sz="2000" b="1" dirty="0"/>
              <a:t>のため</a:t>
            </a:r>
            <a:endParaRPr lang="en-US" altLang="ja-JP" sz="2000" b="1" dirty="0"/>
          </a:p>
          <a:p>
            <a:pPr lvl="0">
              <a:defRPr/>
            </a:pPr>
            <a:r>
              <a:rPr lang="ja-JP" altLang="en-US" sz="2000" dirty="0" smtClean="0"/>
              <a:t>・早なる</a:t>
            </a:r>
            <a:endParaRPr lang="en-US" altLang="ja-JP" sz="2000" dirty="0"/>
          </a:p>
          <a:p>
            <a:pPr lvl="0">
              <a:defRPr/>
            </a:pPr>
            <a:r>
              <a:rPr lang="ja-JP" altLang="en-US" sz="2000" dirty="0"/>
              <a:t>　</a:t>
            </a:r>
            <a:r>
              <a:rPr lang="en-US" altLang="ja-JP" sz="2000" dirty="0" smtClean="0"/>
              <a:t>	‐</a:t>
            </a:r>
            <a:r>
              <a:rPr lang="ja-JP" altLang="en-US" sz="2000" dirty="0" smtClean="0"/>
              <a:t>ほとんど</a:t>
            </a:r>
            <a:r>
              <a:rPr lang="ja-JP" altLang="en-US" sz="2000" dirty="0"/>
              <a:t>のスクリプトをパラレルに修正した。</a:t>
            </a:r>
            <a:endParaRPr lang="en-US" altLang="ja-JP" sz="2000" dirty="0" smtClean="0"/>
          </a:p>
          <a:p>
            <a:pPr lvl="0">
              <a:defRPr/>
            </a:pPr>
            <a:r>
              <a:rPr lang="ja-JP" altLang="en-US" sz="2000" dirty="0"/>
              <a:t>・</a:t>
            </a:r>
            <a:r>
              <a:rPr lang="ja-JP" altLang="en-US" sz="2000" dirty="0" smtClean="0"/>
              <a:t>人</a:t>
            </a:r>
            <a:r>
              <a:rPr lang="ja-JP" altLang="en-US" sz="2000" dirty="0"/>
              <a:t>の手が減る</a:t>
            </a:r>
            <a:endParaRPr lang="en-US" altLang="ja-JP" sz="2000" dirty="0"/>
          </a:p>
          <a:p>
            <a:r>
              <a:rPr lang="en-US" altLang="ja-JP" sz="2000" dirty="0"/>
              <a:t>	 ‐</a:t>
            </a:r>
            <a:r>
              <a:rPr lang="ja-JP" altLang="en-US" sz="2000" dirty="0" smtClean="0"/>
              <a:t>自動</a:t>
            </a:r>
            <a:r>
              <a:rPr lang="ja-JP" altLang="en-US" sz="2000" dirty="0"/>
              <a:t>実行できるため</a:t>
            </a:r>
            <a:r>
              <a:rPr lang="ja-JP" altLang="en-US" sz="2000" dirty="0" smtClean="0"/>
              <a:t>、転送</a:t>
            </a:r>
            <a:r>
              <a:rPr lang="ja-JP" altLang="en-US" sz="2000" dirty="0"/>
              <a:t>スクリプトとか</a:t>
            </a:r>
            <a:r>
              <a:rPr lang="ja-JP" altLang="en-US" sz="2000" dirty="0" smtClean="0"/>
              <a:t>ログモジュール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とか、サポートスクリプト</a:t>
            </a:r>
            <a:r>
              <a:rPr lang="ja-JP" altLang="en-US" sz="2000" dirty="0"/>
              <a:t>を追加した。</a:t>
            </a:r>
            <a:endParaRPr lang="en-US" altLang="ja-JP" sz="2000" dirty="0"/>
          </a:p>
          <a:p>
            <a:pPr lvl="0">
              <a:defRPr/>
            </a:pPr>
            <a:endParaRPr lang="en-US" altLang="ja-JP" sz="2000" dirty="0"/>
          </a:p>
          <a:p>
            <a:pPr lvl="0">
              <a:defRPr/>
            </a:pPr>
            <a:r>
              <a:rPr lang="ja-JP" altLang="en-US" sz="2000" b="1" dirty="0" smtClean="0"/>
              <a:t>開発の</a:t>
            </a:r>
            <a:r>
              <a:rPr lang="ja-JP" altLang="en-US" sz="2000" b="1" dirty="0"/>
              <a:t>ため</a:t>
            </a:r>
            <a:endParaRPr lang="en-US" altLang="ja-JP" sz="2000" b="1" dirty="0"/>
          </a:p>
          <a:p>
            <a:pPr lvl="0">
              <a:defRPr/>
            </a:pPr>
            <a:r>
              <a:rPr lang="ja-JP" altLang="en-US" sz="2000" dirty="0"/>
              <a:t>・</a:t>
            </a:r>
            <a:r>
              <a:rPr lang="ja-JP" altLang="en-US" sz="2000" dirty="0" smtClean="0"/>
              <a:t>データ</a:t>
            </a:r>
            <a:r>
              <a:rPr lang="ja-JP" altLang="en-US" sz="2000" dirty="0"/>
              <a:t>の重複が</a:t>
            </a:r>
            <a:r>
              <a:rPr lang="ja-JP" altLang="en-US" sz="2000" dirty="0" smtClean="0"/>
              <a:t>減る</a:t>
            </a:r>
            <a:endParaRPr lang="en-US" altLang="ja-JP" sz="2000" dirty="0" smtClean="0"/>
          </a:p>
          <a:p>
            <a:r>
              <a:rPr lang="en-US" altLang="ja-JP" sz="2000" dirty="0" smtClean="0"/>
              <a:t>	‐DB</a:t>
            </a:r>
            <a:r>
              <a:rPr lang="ja-JP" altLang="en-US" sz="2000" dirty="0"/>
              <a:t>から入力できるため</a:t>
            </a:r>
            <a:r>
              <a:rPr lang="ja-JP" altLang="en-US" sz="2000" dirty="0" smtClean="0"/>
              <a:t>、元</a:t>
            </a:r>
            <a:r>
              <a:rPr lang="ja-JP" altLang="en-US" sz="2000" dirty="0"/>
              <a:t>の処理スクリプトを修正した</a:t>
            </a:r>
            <a:r>
              <a:rPr lang="ja-JP" altLang="en-US" sz="2000" dirty="0" smtClean="0"/>
              <a:t>。</a:t>
            </a:r>
            <a:endParaRPr lang="en-US" altLang="ja-JP" sz="2000" dirty="0"/>
          </a:p>
          <a:p>
            <a:pPr lvl="0">
              <a:defRPr/>
            </a:pPr>
            <a:r>
              <a:rPr lang="ja-JP" altLang="en-US" sz="2000" dirty="0"/>
              <a:t>・</a:t>
            </a:r>
            <a:r>
              <a:rPr lang="ja-JP" altLang="en-US" sz="2000" dirty="0" smtClean="0"/>
              <a:t>システム</a:t>
            </a:r>
            <a:r>
              <a:rPr lang="ja-JP" altLang="en-US" sz="2000" dirty="0"/>
              <a:t>の管理をしやすく</a:t>
            </a:r>
            <a:r>
              <a:rPr lang="ja-JP" altLang="en-US" sz="2000" dirty="0" smtClean="0"/>
              <a:t>なる</a:t>
            </a:r>
            <a:endParaRPr lang="en-US" altLang="ja-JP" sz="2000" dirty="0" smtClean="0"/>
          </a:p>
          <a:p>
            <a:pPr lvl="0">
              <a:defRPr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‐</a:t>
            </a:r>
            <a:r>
              <a:rPr lang="ja-JP" altLang="en-US" sz="2000" dirty="0" smtClean="0"/>
              <a:t>コード</a:t>
            </a:r>
            <a:r>
              <a:rPr lang="ja-JP" altLang="en-US" sz="2000" dirty="0"/>
              <a:t>をバージョン管理システムにアップロードした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lvl="0">
              <a:defRPr/>
            </a:pPr>
            <a:r>
              <a:rPr lang="en-US" altLang="ja-JP" sz="2000" dirty="0" smtClean="0"/>
              <a:t>	‐</a:t>
            </a:r>
            <a:r>
              <a:rPr lang="ja-JP" altLang="en-US" sz="2000" dirty="0" smtClean="0"/>
              <a:t>コード</a:t>
            </a:r>
            <a:r>
              <a:rPr lang="ja-JP" altLang="en-US" sz="2000" dirty="0"/>
              <a:t>のリファクタリングした</a:t>
            </a:r>
            <a:r>
              <a:rPr lang="ja-JP" altLang="en-US" sz="2000" dirty="0" smtClean="0"/>
              <a:t>。</a:t>
            </a:r>
            <a:endParaRPr lang="en-US" altLang="ja-JP" sz="2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68792" y="4014720"/>
            <a:ext cx="2427962" cy="7757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処理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1" name="フローチャート: 複数書類 30"/>
          <p:cNvSpPr/>
          <p:nvPr/>
        </p:nvSpPr>
        <p:spPr>
          <a:xfrm>
            <a:off x="821544" y="5066951"/>
            <a:ext cx="1697519" cy="54397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*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34" idx="3"/>
            <a:endCxn id="30" idx="0"/>
          </p:cNvCxnSpPr>
          <p:nvPr/>
        </p:nvCxnSpPr>
        <p:spPr>
          <a:xfrm flipH="1">
            <a:off x="1782773" y="3760122"/>
            <a:ext cx="4314" cy="254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0" idx="2"/>
            <a:endCxn id="31" idx="0"/>
          </p:cNvCxnSpPr>
          <p:nvPr/>
        </p:nvCxnSpPr>
        <p:spPr>
          <a:xfrm>
            <a:off x="1782773" y="4790486"/>
            <a:ext cx="4314" cy="276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フローチャート: 磁気ディスク 41"/>
          <p:cNvSpPr/>
          <p:nvPr/>
        </p:nvSpPr>
        <p:spPr bwMode="auto">
          <a:xfrm>
            <a:off x="918073" y="3148217"/>
            <a:ext cx="1738028" cy="61190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defTabSz="9683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DB</a:t>
            </a:r>
          </a:p>
        </p:txBody>
      </p:sp>
      <p:sp>
        <p:nvSpPr>
          <p:cNvPr id="35" name="フローチャート: 磁気ディスク 41"/>
          <p:cNvSpPr/>
          <p:nvPr/>
        </p:nvSpPr>
        <p:spPr bwMode="auto">
          <a:xfrm>
            <a:off x="918073" y="2240688"/>
            <a:ext cx="1738028" cy="61190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defTabSz="9683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BigReport</a:t>
            </a:r>
            <a:endParaRPr kumimoji="0" lang="en-US" altLang="ja-JP" sz="12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6" name="直線矢印コネクタ 35"/>
          <p:cNvCxnSpPr>
            <a:endCxn id="34" idx="1"/>
          </p:cNvCxnSpPr>
          <p:nvPr/>
        </p:nvCxnSpPr>
        <p:spPr>
          <a:xfrm flipH="1">
            <a:off x="1787087" y="2852593"/>
            <a:ext cx="8955" cy="29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フェーズ２：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 smtClean="0"/>
              <a:t>セキュリティと操作性向上のため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アプリ化</a:t>
            </a:r>
            <a:endParaRPr lang="ja-JP" altLang="en-US" dirty="0"/>
          </a:p>
        </p:txBody>
      </p:sp>
      <p:sp>
        <p:nvSpPr>
          <p:cNvPr id="9" name="フローチャート: 複数書類 8"/>
          <p:cNvSpPr/>
          <p:nvPr/>
        </p:nvSpPr>
        <p:spPr>
          <a:xfrm>
            <a:off x="864921" y="2750237"/>
            <a:ext cx="1697519" cy="54397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*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1459" y="2145711"/>
            <a:ext cx="206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フェーズ２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：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smtClean="0">
                <a:solidFill>
                  <a:srgbClr val="FF0000"/>
                </a:solidFill>
              </a:rPr>
              <a:t>ウェブアプリで表示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980136" y="4083472"/>
            <a:ext cx="1264672" cy="819812"/>
            <a:chOff x="9868134" y="3899307"/>
            <a:chExt cx="953651" cy="819812"/>
          </a:xfrm>
        </p:grpSpPr>
        <p:sp>
          <p:nvSpPr>
            <p:cNvPr id="15" name="角丸四角形 14"/>
            <p:cNvSpPr/>
            <p:nvPr/>
          </p:nvSpPr>
          <p:spPr>
            <a:xfrm>
              <a:off x="9868134" y="3899307"/>
              <a:ext cx="953651" cy="819812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9868134" y="4536408"/>
              <a:ext cx="953651" cy="48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/>
          <p:cNvSpPr txBox="1"/>
          <p:nvPr/>
        </p:nvSpPr>
        <p:spPr>
          <a:xfrm>
            <a:off x="1246031" y="4470292"/>
            <a:ext cx="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http://…</a:t>
            </a:r>
            <a:endParaRPr kumimoji="1" lang="ja-JP" altLang="en-US" sz="14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434750" y="4150670"/>
            <a:ext cx="360143" cy="362310"/>
            <a:chOff x="9379974" y="2443293"/>
            <a:chExt cx="1961536" cy="1973338"/>
          </a:xfrm>
        </p:grpSpPr>
        <p:sp>
          <p:nvSpPr>
            <p:cNvPr id="19" name="円/楕円 18"/>
            <p:cNvSpPr/>
            <p:nvPr/>
          </p:nvSpPr>
          <p:spPr>
            <a:xfrm>
              <a:off x="9379974" y="2455095"/>
              <a:ext cx="1961536" cy="19615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9749498" y="2443293"/>
              <a:ext cx="1240906" cy="19615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/>
            <p:cNvCxnSpPr>
              <a:stCxn id="20" idx="0"/>
              <a:endCxn id="20" idx="4"/>
            </p:cNvCxnSpPr>
            <p:nvPr/>
          </p:nvCxnSpPr>
          <p:spPr>
            <a:xfrm>
              <a:off x="10369951" y="2443293"/>
              <a:ext cx="0" cy="1961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9" idx="2"/>
              <a:endCxn id="19" idx="6"/>
            </p:cNvCxnSpPr>
            <p:nvPr/>
          </p:nvCxnSpPr>
          <p:spPr>
            <a:xfrm>
              <a:off x="9379974" y="3435863"/>
              <a:ext cx="1961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9560644" y="3971637"/>
              <a:ext cx="155797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9452803" y="2980805"/>
              <a:ext cx="1683531" cy="12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矢印コネクタ 24"/>
          <p:cNvCxnSpPr>
            <a:stCxn id="9" idx="2"/>
            <a:endCxn id="15" idx="0"/>
          </p:cNvCxnSpPr>
          <p:nvPr/>
        </p:nvCxnSpPr>
        <p:spPr>
          <a:xfrm>
            <a:off x="1595640" y="3273614"/>
            <a:ext cx="16832" cy="809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77844" y="2022503"/>
            <a:ext cx="2330452" cy="32396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74191" y="2367985"/>
            <a:ext cx="8755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ja-JP" altLang="en-US" sz="2000" b="1" dirty="0" smtClean="0"/>
              <a:t>セキュリティー</a:t>
            </a:r>
            <a:r>
              <a:rPr lang="ja-JP" altLang="en-US" sz="2000" b="1" dirty="0"/>
              <a:t>向上</a:t>
            </a:r>
            <a:endParaRPr lang="en-US" altLang="ja-JP" sz="2000" b="1" dirty="0"/>
          </a:p>
          <a:p>
            <a:pPr lvl="1" fontAlgn="base"/>
            <a:r>
              <a:rPr lang="en-US" altLang="ja-JP" sz="2000" dirty="0"/>
              <a:t>	</a:t>
            </a:r>
            <a:r>
              <a:rPr lang="ja-JP" altLang="en-US" sz="2000" dirty="0"/>
              <a:t>１</a:t>
            </a:r>
            <a:r>
              <a:rPr lang="ja-JP" altLang="en-US" sz="2000" dirty="0" smtClean="0"/>
              <a:t>．ユーザ管理　　 ：　キオクシア認証サービスにつなぐ</a:t>
            </a:r>
            <a:endParaRPr lang="en-US" altLang="ja-JP" sz="2000" dirty="0"/>
          </a:p>
          <a:p>
            <a:pPr lvl="1" fontAlgn="base"/>
            <a:endParaRPr lang="en-US" altLang="ja-JP" sz="2000" dirty="0" smtClean="0"/>
          </a:p>
          <a:p>
            <a:pPr lvl="1" fontAlgn="base"/>
            <a:endParaRPr lang="en-US" altLang="ja-JP" sz="2000" dirty="0" smtClean="0"/>
          </a:p>
          <a:p>
            <a:pPr lvl="1" fontAlgn="base"/>
            <a:r>
              <a:rPr lang="ja-JP" altLang="en-US" sz="2000" b="1" dirty="0" smtClean="0"/>
              <a:t>操作性向上</a:t>
            </a:r>
            <a:endParaRPr lang="en-US" altLang="ja-JP" sz="2000" b="1" dirty="0"/>
          </a:p>
          <a:p>
            <a:pPr lvl="2" fontAlgn="base"/>
            <a:r>
              <a:rPr lang="ja-JP" altLang="en-US" sz="2000" dirty="0"/>
              <a:t>１．補足</a:t>
            </a:r>
            <a:r>
              <a:rPr lang="ja-JP" altLang="en-US" sz="2000" dirty="0" smtClean="0"/>
              <a:t>情報の追加　：　画像ポップアップ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サブページ作成</a:t>
            </a:r>
            <a:endParaRPr lang="en-US" altLang="ja-JP" sz="2000" dirty="0" smtClean="0"/>
          </a:p>
          <a:p>
            <a:pPr lvl="2" fontAlgn="base"/>
            <a:r>
              <a:rPr lang="ja-JP" altLang="en-US" sz="2000" dirty="0" smtClean="0"/>
              <a:t>２．</a:t>
            </a:r>
            <a:r>
              <a:rPr lang="ja-JP" altLang="en-US" sz="2000" dirty="0"/>
              <a:t>不要</a:t>
            </a:r>
            <a:r>
              <a:rPr lang="ja-JP" altLang="en-US" sz="2000" dirty="0" smtClean="0"/>
              <a:t>な情報の低減：　フィルター機能の実装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列・行</a:t>
            </a:r>
            <a:r>
              <a:rPr lang="en-US" altLang="ja-JP" sz="2000" dirty="0" smtClean="0"/>
              <a:t>)</a:t>
            </a:r>
          </a:p>
          <a:p>
            <a:pPr lvl="2" fontAlgn="base"/>
            <a:r>
              <a:rPr lang="ja-JP" altLang="en-US" sz="2000" dirty="0" smtClean="0"/>
              <a:t>３．</a:t>
            </a:r>
            <a:r>
              <a:rPr lang="ja-JP" altLang="en-US" sz="2000" dirty="0"/>
              <a:t>レポート</a:t>
            </a:r>
            <a:r>
              <a:rPr lang="ja-JP" altLang="en-US" sz="2000" dirty="0" smtClean="0"/>
              <a:t>管理　　：　アプリバーの実装</a:t>
            </a:r>
            <a:endParaRPr lang="en-US" altLang="ja-JP" sz="2000" dirty="0" smtClean="0"/>
          </a:p>
          <a:p>
            <a:pPr lvl="2" fontAlgn="base"/>
            <a:r>
              <a:rPr lang="ja-JP" altLang="en-US" sz="2000" dirty="0" smtClean="0"/>
              <a:t>４．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の説明　　：　ツールチップの実装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567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572380"/>
            <a:ext cx="11882034" cy="394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フェーズ２：</a:t>
            </a:r>
            <a:r>
              <a:rPr lang="en-US" altLang="ja-JP" dirty="0" err="1"/>
              <a:t>WebUI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>
          <a:xfrm>
            <a:off x="0" y="559697"/>
            <a:ext cx="12192000" cy="826743"/>
          </a:xfrm>
        </p:spPr>
        <p:txBody>
          <a:bodyPr/>
          <a:lstStyle/>
          <a:p>
            <a:pPr lvl="0">
              <a:defRPr/>
            </a:pPr>
            <a:r>
              <a:rPr lang="ja-JP" altLang="ja-JP" sz="2800" dirty="0"/>
              <a:t>旧TiNY(html)にはない機能を</a:t>
            </a:r>
            <a:r>
              <a:rPr lang="ja-JP" altLang="en-US" sz="2800" dirty="0"/>
              <a:t>追加で</a:t>
            </a:r>
            <a:r>
              <a:rPr lang="ja-JP" altLang="ja-JP" sz="2800" dirty="0"/>
              <a:t>実装 </a:t>
            </a:r>
            <a:endParaRPr lang="ja-JP" altLang="ja-JP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7" y="2708559"/>
            <a:ext cx="1132689" cy="1670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円/楕円 20"/>
          <p:cNvSpPr/>
          <p:nvPr/>
        </p:nvSpPr>
        <p:spPr>
          <a:xfrm>
            <a:off x="2853935" y="169554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392" y="1949673"/>
            <a:ext cx="565323" cy="401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188" y="1958273"/>
            <a:ext cx="1527483" cy="243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円/楕円 23"/>
          <p:cNvSpPr/>
          <p:nvPr/>
        </p:nvSpPr>
        <p:spPr>
          <a:xfrm>
            <a:off x="10278124" y="1749470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7094097" y="2549398"/>
            <a:ext cx="1604473" cy="250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7051847" y="2352088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7"/>
          <a:srcRect l="29078" t="28445" r="29932" b="18318"/>
          <a:stretch/>
        </p:blipFill>
        <p:spPr>
          <a:xfrm>
            <a:off x="1751792" y="4437950"/>
            <a:ext cx="2743200" cy="188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円/楕円 33"/>
          <p:cNvSpPr/>
          <p:nvPr/>
        </p:nvSpPr>
        <p:spPr>
          <a:xfrm>
            <a:off x="1939395" y="4618236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169651" y="2481378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629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フェーズ２：</a:t>
            </a:r>
            <a:r>
              <a:rPr kumimoji="1" lang="en-US" altLang="ja-JP" dirty="0" err="1" smtClean="0"/>
              <a:t>WebUI</a:t>
            </a:r>
            <a:r>
              <a:rPr kumimoji="1" lang="ja-JP" altLang="en-US" dirty="0" smtClean="0"/>
              <a:t>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 err="1" smtClean="0"/>
              <a:t>WebUI</a:t>
            </a:r>
            <a:r>
              <a:rPr lang="ja-JP" altLang="en-US" dirty="0" smtClean="0"/>
              <a:t>で表示できるためのフローチャート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545381" y="1938847"/>
            <a:ext cx="1180813" cy="1103380"/>
            <a:chOff x="4915187" y="1994203"/>
            <a:chExt cx="1180813" cy="1103380"/>
          </a:xfrm>
        </p:grpSpPr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434" y="2352861"/>
              <a:ext cx="560879" cy="524101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187" y="1994203"/>
              <a:ext cx="1180813" cy="1103380"/>
            </a:xfrm>
            <a:prstGeom prst="rect">
              <a:avLst/>
            </a:prstGeom>
          </p:spPr>
        </p:pic>
      </p:grpSp>
      <p:sp>
        <p:nvSpPr>
          <p:cNvPr id="56" name="角丸四角形 55"/>
          <p:cNvSpPr/>
          <p:nvPr/>
        </p:nvSpPr>
        <p:spPr>
          <a:xfrm>
            <a:off x="1794477" y="3524450"/>
            <a:ext cx="8151877" cy="2577769"/>
          </a:xfrm>
          <a:prstGeom prst="roundRect">
            <a:avLst/>
          </a:prstGeom>
          <a:solidFill>
            <a:srgbClr val="D6F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>
            <a:off x="7303011" y="4513674"/>
            <a:ext cx="1013120" cy="15889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0800000">
            <a:off x="7271258" y="4382671"/>
            <a:ext cx="1013120" cy="15889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5400000">
            <a:off x="2871522" y="3317799"/>
            <a:ext cx="698572" cy="1700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6200000">
            <a:off x="2666442" y="3312146"/>
            <a:ext cx="709877" cy="1700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2" y="1989888"/>
            <a:ext cx="699634" cy="653756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17962" y="2424466"/>
            <a:ext cx="720507" cy="12740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64604" y="2112704"/>
            <a:ext cx="332123" cy="204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86176" y="5328058"/>
            <a:ext cx="142404" cy="237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937193" y="5322391"/>
            <a:ext cx="142404" cy="237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1400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63" y="4003042"/>
            <a:ext cx="1024813" cy="95761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5306601" y="3863105"/>
            <a:ext cx="1771189" cy="1356841"/>
          </a:xfrm>
          <a:prstGeom prst="roundRect">
            <a:avLst/>
          </a:prstGeom>
          <a:solidFill>
            <a:srgbClr val="FFCC6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データ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処理</a:t>
            </a:r>
            <a:endParaRPr lang="en-US" altLang="ja-JP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ja-JP" sz="2000" dirty="0" err="1" smtClean="0">
                <a:solidFill>
                  <a:schemeClr val="accent6">
                    <a:lumMod val="50000"/>
                  </a:schemeClr>
                </a:solidFill>
              </a:rPr>
              <a:t>Guvicorn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ja-JP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210636" y="3863105"/>
            <a:ext cx="1771189" cy="1356841"/>
          </a:xfrm>
          <a:prstGeom prst="roundRect">
            <a:avLst/>
          </a:prstGeom>
          <a:solidFill>
            <a:srgbClr val="FFCC6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データ</a:t>
            </a:r>
            <a:r>
              <a:rPr kumimoji="1"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転送</a:t>
            </a:r>
            <a:endParaRPr kumimoji="1" lang="en-US" altLang="ja-JP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ja-JP" sz="2000" dirty="0" err="1" smtClean="0">
                <a:solidFill>
                  <a:schemeClr val="accent6">
                    <a:lumMod val="50000"/>
                  </a:schemeClr>
                </a:solidFill>
              </a:rPr>
              <a:t>nginx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ja-JP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4157070" y="4514382"/>
            <a:ext cx="1013120" cy="15889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0800000">
            <a:off x="4125317" y="4383379"/>
            <a:ext cx="1013120" cy="15889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995" y="5415260"/>
            <a:ext cx="10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環境</a:t>
            </a:r>
            <a:endParaRPr kumimoji="1" lang="ja-JP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5179" y="1877636"/>
            <a:ext cx="505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１．ウザーから環境に</a:t>
            </a:r>
            <a:r>
              <a:rPr kumimoji="1" lang="en-US" altLang="ja-JP" dirty="0" smtClean="0"/>
              <a:t>URI Request</a:t>
            </a:r>
            <a:r>
              <a:rPr kumimoji="1" lang="ja-JP" altLang="en-US" dirty="0" smtClean="0"/>
              <a:t>を送る</a:t>
            </a:r>
            <a:endParaRPr kumimoji="1" lang="en-US" altLang="ja-JP" dirty="0" smtClean="0"/>
          </a:p>
          <a:p>
            <a:r>
              <a:rPr lang="ja-JP" altLang="en-US" dirty="0" smtClean="0"/>
              <a:t>２．環境の中に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からデータを取得</a:t>
            </a:r>
            <a:endParaRPr lang="en-US" altLang="ja-JP" dirty="0" smtClean="0"/>
          </a:p>
          <a:p>
            <a:r>
              <a:rPr kumimoji="1" lang="ja-JP" altLang="en-US" dirty="0" smtClean="0"/>
              <a:t>３．取ったデータをウザーブラウザに送る</a:t>
            </a:r>
            <a:endParaRPr kumimoji="1" lang="en-US" altLang="ja-JP" dirty="0" smtClean="0"/>
          </a:p>
          <a:p>
            <a:r>
              <a:rPr lang="ja-JP" altLang="en-US" dirty="0" smtClean="0"/>
              <a:t>４．ブラウザはデータを表示する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3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ライトブルー">
  <a:themeElements>
    <a:clrScheme name="0903_BlueFin">
      <a:dk1>
        <a:srgbClr val="000000"/>
      </a:dk1>
      <a:lt1>
        <a:srgbClr val="FFFFFF"/>
      </a:lt1>
      <a:dk2>
        <a:srgbClr val="E10D7D"/>
      </a:dk2>
      <a:lt2>
        <a:srgbClr val="C0C0C0"/>
      </a:lt2>
      <a:accent1>
        <a:srgbClr val="1ABCEF"/>
      </a:accent1>
      <a:accent2>
        <a:srgbClr val="8CDDF7"/>
      </a:accent2>
      <a:accent3>
        <a:srgbClr val="0E81B3"/>
      </a:accent3>
      <a:accent4>
        <a:srgbClr val="53CDF3"/>
      </a:accent4>
      <a:accent5>
        <a:srgbClr val="129FDC"/>
      </a:accent5>
      <a:accent6>
        <a:srgbClr val="C6EEFB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D59ECA85-9E93-4E80-90B9-C612D6DD58B3}"/>
    </a:ext>
  </a:extLst>
</a:theme>
</file>

<file path=ppt/theme/theme2.xml><?xml version="1.0" encoding="utf-8"?>
<a:theme xmlns:a="http://schemas.openxmlformats.org/drawingml/2006/main" name="マゼンタ">
  <a:themeElements>
    <a:clrScheme name="NewMagenta-Fin2">
      <a:dk1>
        <a:srgbClr val="000000"/>
      </a:dk1>
      <a:lt1>
        <a:srgbClr val="FFFFFF"/>
      </a:lt1>
      <a:dk2>
        <a:srgbClr val="1ABCEF"/>
      </a:dk2>
      <a:lt2>
        <a:srgbClr val="C0C0C0"/>
      </a:lt2>
      <a:accent1>
        <a:srgbClr val="E10D7D"/>
      </a:accent1>
      <a:accent2>
        <a:srgbClr val="F086BE"/>
      </a:accent2>
      <a:accent3>
        <a:srgbClr val="A30751"/>
      </a:accent3>
      <a:accent4>
        <a:srgbClr val="E9499D"/>
      </a:accent4>
      <a:accent5>
        <a:srgbClr val="C90965"/>
      </a:accent5>
      <a:accent6>
        <a:srgbClr val="FADBEB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A58B6119-16E2-4DBC-8C14-D4776002CD65}"/>
    </a:ext>
  </a:extLst>
</a:theme>
</file>

<file path=ppt/theme/theme3.xml><?xml version="1.0" encoding="utf-8"?>
<a:theme xmlns:a="http://schemas.openxmlformats.org/drawingml/2006/main" name="イエロー">
  <a:themeElements>
    <a:clrScheme name="Yellow0902">
      <a:dk1>
        <a:srgbClr val="000000"/>
      </a:dk1>
      <a:lt1>
        <a:srgbClr val="FFFFFF"/>
      </a:lt1>
      <a:dk2>
        <a:srgbClr val="1ABCEF"/>
      </a:dk2>
      <a:lt2>
        <a:srgbClr val="C0C0C0"/>
      </a:lt2>
      <a:accent1>
        <a:srgbClr val="FDD000"/>
      </a:accent1>
      <a:accent2>
        <a:srgbClr val="FEE880"/>
      </a:accent2>
      <a:accent3>
        <a:srgbClr val="C79B00"/>
      </a:accent3>
      <a:accent4>
        <a:srgbClr val="FEDC40"/>
      </a:accent4>
      <a:accent5>
        <a:srgbClr val="F5BF00"/>
      </a:accent5>
      <a:accent6>
        <a:srgbClr val="FFF3BF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20AA2381-4E98-43C6-BD4D-5CE123A44850}"/>
    </a:ext>
  </a:extLst>
</a:theme>
</file>

<file path=ppt/theme/theme4.xml><?xml version="1.0" encoding="utf-8"?>
<a:theme xmlns:a="http://schemas.openxmlformats.org/drawingml/2006/main" name="ライトグレー">
  <a:themeElements>
    <a:clrScheme name="NewGray-Fin">
      <a:dk1>
        <a:srgbClr val="000000"/>
      </a:dk1>
      <a:lt1>
        <a:srgbClr val="FFFFFF"/>
      </a:lt1>
      <a:dk2>
        <a:srgbClr val="E10D7C"/>
      </a:dk2>
      <a:lt2>
        <a:srgbClr val="1ABCEF"/>
      </a:lt2>
      <a:accent1>
        <a:srgbClr val="C0C0C0"/>
      </a:accent1>
      <a:accent2>
        <a:srgbClr val="E6E6E6"/>
      </a:accent2>
      <a:accent3>
        <a:srgbClr val="8C8C8C"/>
      </a:accent3>
      <a:accent4>
        <a:srgbClr val="D3D3D3"/>
      </a:accent4>
      <a:accent5>
        <a:srgbClr val="ACACAC"/>
      </a:accent5>
      <a:accent6>
        <a:srgbClr val="F2F2F2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304986DD-ADFF-42C8-BDF5-4797C963A5FF}"/>
    </a:ext>
  </a:extLst>
</a:theme>
</file>

<file path=ppt/theme/theme5.xml><?xml version="1.0" encoding="utf-8"?>
<a:theme xmlns:a="http://schemas.openxmlformats.org/drawingml/2006/main" name="ライトグリーン">
  <a:themeElements>
    <a:clrScheme name="NewLightGreen-Fin">
      <a:dk1>
        <a:srgbClr val="000000"/>
      </a:dk1>
      <a:lt1>
        <a:srgbClr val="FFFFFF"/>
      </a:lt1>
      <a:dk2>
        <a:srgbClr val="E10D7D"/>
      </a:dk2>
      <a:lt2>
        <a:srgbClr val="C0C0C0"/>
      </a:lt2>
      <a:accent1>
        <a:srgbClr val="95C62A"/>
      </a:accent1>
      <a:accent2>
        <a:srgbClr val="CAE393"/>
      </a:accent2>
      <a:accent3>
        <a:srgbClr val="618F19"/>
      </a:accent3>
      <a:accent4>
        <a:srgbClr val="AFD35F"/>
      </a:accent4>
      <a:accent5>
        <a:srgbClr val="79B01F"/>
      </a:accent5>
      <a:accent6>
        <a:srgbClr val="E5F1CA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DE4F051D-3734-40F8-B1D4-2B77EDE14869}"/>
    </a:ext>
  </a:extLst>
</a:theme>
</file>

<file path=ppt/theme/theme6.xml><?xml version="1.0" encoding="utf-8"?>
<a:theme xmlns:a="http://schemas.openxmlformats.org/drawingml/2006/main" name="オレンジ">
  <a:themeElements>
    <a:clrScheme name="0903_OrangeFin">
      <a:dk1>
        <a:srgbClr val="000000"/>
      </a:dk1>
      <a:lt1>
        <a:srgbClr val="FFFFFF"/>
      </a:lt1>
      <a:dk2>
        <a:srgbClr val="1ABCEF"/>
      </a:dk2>
      <a:lt2>
        <a:srgbClr val="C0C0C0"/>
      </a:lt2>
      <a:accent1>
        <a:srgbClr val="F29614"/>
      </a:accent1>
      <a:accent2>
        <a:srgbClr val="F9CB89"/>
      </a:accent2>
      <a:accent3>
        <a:srgbClr val="BC670C"/>
      </a:accent3>
      <a:accent4>
        <a:srgbClr val="F5B04F"/>
      </a:accent4>
      <a:accent5>
        <a:srgbClr val="E77E0E"/>
      </a:accent5>
      <a:accent6>
        <a:srgbClr val="FCE5C3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510934E3-EB92-47EB-BB2B-72B26FF9260E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BA3D11918E7EB44A17922ABE7DFC31C" ma:contentTypeVersion="0" ma:contentTypeDescription="新しいドキュメントを作成します。" ma:contentTypeScope="" ma:versionID="d18b3419672e5e22294fa83bc8a159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804149-34CC-4839-A167-41EFE7EC9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E9EF2B-4B35-4696-B971-BA7F8DC2B8B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499B19-97D0-4595-80A7-CC3256DFC0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16_9 R1_2021_秘密区分追加版</Template>
  <TotalTime>0</TotalTime>
  <Words>813</Words>
  <Application>Microsoft Office PowerPoint</Application>
  <PresentationFormat>ワイド画面</PresentationFormat>
  <Paragraphs>302</Paragraphs>
  <Slides>14</Slides>
  <Notes>12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14</vt:i4>
      </vt:variant>
    </vt:vector>
  </HeadingPairs>
  <TitlesOfParts>
    <vt:vector size="27" baseType="lpstr">
      <vt:lpstr>Cordia New</vt:lpstr>
      <vt:lpstr>Meiryo UI</vt:lpstr>
      <vt:lpstr>ＭＳ Ｐゴシック</vt:lpstr>
      <vt:lpstr>メイリオ</vt:lpstr>
      <vt:lpstr>メイリオ</vt:lpstr>
      <vt:lpstr>游ゴシック</vt:lpstr>
      <vt:lpstr>Arial</vt:lpstr>
      <vt:lpstr>ライトブルー</vt:lpstr>
      <vt:lpstr>マゼンタ</vt:lpstr>
      <vt:lpstr>イエロー</vt:lpstr>
      <vt:lpstr>ライトグレー</vt:lpstr>
      <vt:lpstr>ライトグリーン</vt:lpstr>
      <vt:lpstr>オレンジ</vt:lpstr>
      <vt:lpstr>若手業務報告会：TiNY</vt:lpstr>
      <vt:lpstr>TiNYとは</vt:lpstr>
      <vt:lpstr>TiNY開発プロジェクト体制　</vt:lpstr>
      <vt:lpstr>システム開発</vt:lpstr>
      <vt:lpstr>ガントチャート</vt:lpstr>
      <vt:lpstr>フェーズ１：自動で実行</vt:lpstr>
      <vt:lpstr>フェーズ２：Webアプリの作成</vt:lpstr>
      <vt:lpstr>フェーズ２：WebUIの作成</vt:lpstr>
      <vt:lpstr>フェーズ２：WebUIの作成</vt:lpstr>
      <vt:lpstr>まとめ</vt:lpstr>
      <vt:lpstr>PowerPoint プレゼンテーション</vt:lpstr>
      <vt:lpstr>フェーズ２：WebUIの作成</vt:lpstr>
      <vt:lpstr>フェーズ２：WebUIの作成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2019-07-17T05:12:58Z</cp:lastPrinted>
  <dcterms:created xsi:type="dcterms:W3CDTF">2021-12-22T08:25:07Z</dcterms:created>
  <dcterms:modified xsi:type="dcterms:W3CDTF">2022-01-07T09:58:34Z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0x0101005BA3D11918E7EB44A17922ABE7DFC31C</vt:lpwstr>
  </property>
</Properties>
</file>