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1" r:id="rId7"/>
    <p:sldId id="270" r:id="rId8"/>
    <p:sldId id="274" r:id="rId9"/>
    <p:sldId id="276" r:id="rId10"/>
    <p:sldId id="275" r:id="rId11"/>
    <p:sldId id="272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1639D2-F047-8D5B-A79A-292612F132BD}"/>
              </a:ext>
            </a:extLst>
          </p:cNvPr>
          <p:cNvCxnSpPr>
            <a:cxnSpLocks/>
          </p:cNvCxnSpPr>
          <p:nvPr/>
        </p:nvCxnSpPr>
        <p:spPr>
          <a:xfrm>
            <a:off x="337595" y="443697"/>
            <a:ext cx="0" cy="6016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8DDF1B-617D-A324-4D20-2B07CF057F19}"/>
              </a:ext>
            </a:extLst>
          </p:cNvPr>
          <p:cNvCxnSpPr>
            <a:cxnSpLocks/>
          </p:cNvCxnSpPr>
          <p:nvPr/>
        </p:nvCxnSpPr>
        <p:spPr>
          <a:xfrm>
            <a:off x="337595" y="420546"/>
            <a:ext cx="84630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168B85-972C-8CE4-9064-09CD05AB8233}"/>
              </a:ext>
            </a:extLst>
          </p:cNvPr>
          <p:cNvCxnSpPr>
            <a:cxnSpLocks/>
          </p:cNvCxnSpPr>
          <p:nvPr/>
        </p:nvCxnSpPr>
        <p:spPr>
          <a:xfrm>
            <a:off x="8800617" y="420546"/>
            <a:ext cx="0" cy="6016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6C0675-15E2-1B08-8E4A-3AD52A070AC3}"/>
              </a:ext>
            </a:extLst>
          </p:cNvPr>
          <p:cNvCxnSpPr>
            <a:cxnSpLocks/>
          </p:cNvCxnSpPr>
          <p:nvPr/>
        </p:nvCxnSpPr>
        <p:spPr>
          <a:xfrm>
            <a:off x="337595" y="6437453"/>
            <a:ext cx="8463022" cy="23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56AC7D-FA44-F325-A28B-7C4B242EAFC1}"/>
              </a:ext>
            </a:extLst>
          </p:cNvPr>
          <p:cNvSpPr txBox="1"/>
          <p:nvPr/>
        </p:nvSpPr>
        <p:spPr>
          <a:xfrm>
            <a:off x="337595" y="1254425"/>
            <a:ext cx="8369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 TWO-DIMENSIONAL DIFFERENCE HISTOGRAM EQUALIZATION WITH FUZZY CUMULATIVE DISTRIBUTION CORRECTION FOR DARK IMAGES</a:t>
            </a:r>
            <a:endParaRPr lang="en-IN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E8F17-DBB7-9770-525E-C708E2EA884C}"/>
              </a:ext>
            </a:extLst>
          </p:cNvPr>
          <p:cNvSpPr txBox="1"/>
          <p:nvPr/>
        </p:nvSpPr>
        <p:spPr>
          <a:xfrm>
            <a:off x="672662" y="4029319"/>
            <a:ext cx="4872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Team Members : </a:t>
            </a:r>
            <a:br>
              <a:rPr lang="en-US" sz="2400" dirty="0"/>
            </a:br>
            <a:r>
              <a:rPr lang="en-US" sz="2400" dirty="0"/>
              <a:t>Bhanu </a:t>
            </a:r>
            <a:r>
              <a:rPr lang="en-US" sz="2400" dirty="0" err="1"/>
              <a:t>Pranaswi</a:t>
            </a:r>
            <a:r>
              <a:rPr lang="en-US" sz="2400" dirty="0"/>
              <a:t> Sai P(S20210020309)</a:t>
            </a:r>
            <a:br>
              <a:rPr lang="en-US" sz="2400" dirty="0"/>
            </a:br>
            <a:r>
              <a:rPr lang="en-US" sz="2400" dirty="0"/>
              <a:t>Srinidhi M (S20210020323)</a:t>
            </a:r>
            <a:br>
              <a:rPr lang="en-US" sz="2400" dirty="0"/>
            </a:br>
            <a:r>
              <a:rPr lang="en-US" sz="2400" dirty="0"/>
              <a:t>Jahnavi </a:t>
            </a:r>
            <a:r>
              <a:rPr lang="en-US" sz="2400" dirty="0" err="1"/>
              <a:t>Onteddu</a:t>
            </a:r>
            <a:r>
              <a:rPr lang="en-US" sz="2400" dirty="0"/>
              <a:t> (S20210020301)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9919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3AA37-E985-D4CA-121F-18A8A3ED2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D55AEB-3753-F8AA-4F1F-0F8552C94939}"/>
              </a:ext>
            </a:extLst>
          </p:cNvPr>
          <p:cNvCxnSpPr>
            <a:cxnSpLocks/>
          </p:cNvCxnSpPr>
          <p:nvPr/>
        </p:nvCxnSpPr>
        <p:spPr>
          <a:xfrm>
            <a:off x="337595" y="443697"/>
            <a:ext cx="0" cy="6016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20FA70-807A-245F-1CA7-1422A2E9F1B0}"/>
              </a:ext>
            </a:extLst>
          </p:cNvPr>
          <p:cNvCxnSpPr>
            <a:cxnSpLocks/>
          </p:cNvCxnSpPr>
          <p:nvPr/>
        </p:nvCxnSpPr>
        <p:spPr>
          <a:xfrm>
            <a:off x="337595" y="420546"/>
            <a:ext cx="84630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15B224-44A1-0164-BAFB-81CAF946AD55}"/>
              </a:ext>
            </a:extLst>
          </p:cNvPr>
          <p:cNvCxnSpPr>
            <a:cxnSpLocks/>
          </p:cNvCxnSpPr>
          <p:nvPr/>
        </p:nvCxnSpPr>
        <p:spPr>
          <a:xfrm>
            <a:off x="8800617" y="420546"/>
            <a:ext cx="0" cy="6016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ABDD46-DCBA-89A4-4AF1-D2794A0D5043}"/>
              </a:ext>
            </a:extLst>
          </p:cNvPr>
          <p:cNvCxnSpPr>
            <a:cxnSpLocks/>
          </p:cNvCxnSpPr>
          <p:nvPr/>
        </p:nvCxnSpPr>
        <p:spPr>
          <a:xfrm>
            <a:off x="337595" y="6437453"/>
            <a:ext cx="8463022" cy="23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E219A2A-97B1-F29B-7991-FA0A1F98A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65" y="1192208"/>
            <a:ext cx="8463022" cy="3930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D0F601-44CA-37F7-2631-8323ED710B7B}"/>
              </a:ext>
            </a:extLst>
          </p:cNvPr>
          <p:cNvSpPr txBox="1"/>
          <p:nvPr/>
        </p:nvSpPr>
        <p:spPr>
          <a:xfrm>
            <a:off x="337595" y="677948"/>
            <a:ext cx="1211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Image 2 : </a:t>
            </a:r>
          </a:p>
        </p:txBody>
      </p:sp>
    </p:spTree>
    <p:extLst>
      <p:ext uri="{BB962C8B-B14F-4D97-AF65-F5344CB8AC3E}">
        <p14:creationId xmlns:p14="http://schemas.microsoft.com/office/powerpoint/2010/main" val="249903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F949F-EB7D-EEAF-CB85-D562E6599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C3D36AF-3E24-A956-9EB0-75C702B7CB35}"/>
              </a:ext>
            </a:extLst>
          </p:cNvPr>
          <p:cNvCxnSpPr>
            <a:cxnSpLocks/>
          </p:cNvCxnSpPr>
          <p:nvPr/>
        </p:nvCxnSpPr>
        <p:spPr>
          <a:xfrm>
            <a:off x="337595" y="443697"/>
            <a:ext cx="0" cy="6016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D2BC2A-E0A0-4BAB-C793-84C3345B675B}"/>
              </a:ext>
            </a:extLst>
          </p:cNvPr>
          <p:cNvCxnSpPr>
            <a:cxnSpLocks/>
          </p:cNvCxnSpPr>
          <p:nvPr/>
        </p:nvCxnSpPr>
        <p:spPr>
          <a:xfrm>
            <a:off x="337595" y="420546"/>
            <a:ext cx="84630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5ED3E1-701C-E9FB-4AB2-493C079B900C}"/>
              </a:ext>
            </a:extLst>
          </p:cNvPr>
          <p:cNvCxnSpPr>
            <a:cxnSpLocks/>
          </p:cNvCxnSpPr>
          <p:nvPr/>
        </p:nvCxnSpPr>
        <p:spPr>
          <a:xfrm>
            <a:off x="8800617" y="420546"/>
            <a:ext cx="0" cy="6016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71C7C8-EE71-A835-BDED-919AA6AF1E04}"/>
              </a:ext>
            </a:extLst>
          </p:cNvPr>
          <p:cNvCxnSpPr>
            <a:cxnSpLocks/>
          </p:cNvCxnSpPr>
          <p:nvPr/>
        </p:nvCxnSpPr>
        <p:spPr>
          <a:xfrm>
            <a:off x="337595" y="6437453"/>
            <a:ext cx="8463022" cy="23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3135BD7-A46F-C85C-A98B-2ACCE8A62214}"/>
              </a:ext>
            </a:extLst>
          </p:cNvPr>
          <p:cNvSpPr txBox="1"/>
          <p:nvPr/>
        </p:nvSpPr>
        <p:spPr>
          <a:xfrm>
            <a:off x="641480" y="818601"/>
            <a:ext cx="815913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Conclusion:</a:t>
            </a:r>
          </a:p>
          <a:p>
            <a:br>
              <a:rPr lang="en-IN" dirty="0"/>
            </a:br>
            <a:r>
              <a:rPr lang="en-IN" dirty="0"/>
              <a:t>	</a:t>
            </a:r>
            <a:r>
              <a:rPr lang="en-US" sz="2400" dirty="0"/>
              <a:t>• 2DDHE with fuzzy cumulative distribution correction effectively enhances dark images.</a:t>
            </a:r>
          </a:p>
          <a:p>
            <a:r>
              <a:rPr lang="en-US" sz="2400" dirty="0"/>
              <a:t>	• Avoids over-enhancement, improves contrast, and preserves details.</a:t>
            </a:r>
          </a:p>
          <a:p>
            <a:r>
              <a:rPr lang="en-US" sz="2400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65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6DA37-C143-4247-0231-C7EA12A24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4F23C06-EAEF-1A38-01DA-43F401E65465}"/>
              </a:ext>
            </a:extLst>
          </p:cNvPr>
          <p:cNvCxnSpPr>
            <a:cxnSpLocks/>
          </p:cNvCxnSpPr>
          <p:nvPr/>
        </p:nvCxnSpPr>
        <p:spPr>
          <a:xfrm>
            <a:off x="337595" y="443697"/>
            <a:ext cx="0" cy="6016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8A77C4-4DEE-A559-5126-B2C8BEBA7788}"/>
              </a:ext>
            </a:extLst>
          </p:cNvPr>
          <p:cNvCxnSpPr>
            <a:cxnSpLocks/>
          </p:cNvCxnSpPr>
          <p:nvPr/>
        </p:nvCxnSpPr>
        <p:spPr>
          <a:xfrm>
            <a:off x="337595" y="420546"/>
            <a:ext cx="84630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BDD95C-E5EE-6895-4840-7D489FF42E46}"/>
              </a:ext>
            </a:extLst>
          </p:cNvPr>
          <p:cNvCxnSpPr>
            <a:cxnSpLocks/>
          </p:cNvCxnSpPr>
          <p:nvPr/>
        </p:nvCxnSpPr>
        <p:spPr>
          <a:xfrm>
            <a:off x="8800617" y="420546"/>
            <a:ext cx="0" cy="6016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3A8811-EAC0-3286-4509-CB1CCE241E7D}"/>
              </a:ext>
            </a:extLst>
          </p:cNvPr>
          <p:cNvCxnSpPr>
            <a:cxnSpLocks/>
          </p:cNvCxnSpPr>
          <p:nvPr/>
        </p:nvCxnSpPr>
        <p:spPr>
          <a:xfrm>
            <a:off x="337595" y="6437453"/>
            <a:ext cx="8463022" cy="23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081125-1B6C-68A9-EACD-A435C4FE1082}"/>
              </a:ext>
            </a:extLst>
          </p:cNvPr>
          <p:cNvSpPr txBox="1"/>
          <p:nvPr/>
        </p:nvSpPr>
        <p:spPr>
          <a:xfrm>
            <a:off x="2890904" y="2784561"/>
            <a:ext cx="81591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b="1" dirty="0"/>
              <a:t>THANK YOU</a:t>
            </a:r>
            <a:r>
              <a:rPr lang="en-US" sz="5000" b="1" dirty="0"/>
              <a:t>	</a:t>
            </a:r>
            <a:endParaRPr lang="en-IN" sz="5000" b="1" dirty="0"/>
          </a:p>
        </p:txBody>
      </p:sp>
    </p:spTree>
    <p:extLst>
      <p:ext uri="{BB962C8B-B14F-4D97-AF65-F5344CB8AC3E}">
        <p14:creationId xmlns:p14="http://schemas.microsoft.com/office/powerpoint/2010/main" val="375695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C77C3-56C8-9E5C-0667-492976E05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AFF9142-8C21-DD17-1608-BEE055C8F224}"/>
              </a:ext>
            </a:extLst>
          </p:cNvPr>
          <p:cNvCxnSpPr>
            <a:cxnSpLocks/>
          </p:cNvCxnSpPr>
          <p:nvPr/>
        </p:nvCxnSpPr>
        <p:spPr>
          <a:xfrm>
            <a:off x="337595" y="443697"/>
            <a:ext cx="0" cy="6016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0555474-24F0-E44F-BEE5-1A2F6D84714C}"/>
              </a:ext>
            </a:extLst>
          </p:cNvPr>
          <p:cNvCxnSpPr>
            <a:cxnSpLocks/>
          </p:cNvCxnSpPr>
          <p:nvPr/>
        </p:nvCxnSpPr>
        <p:spPr>
          <a:xfrm>
            <a:off x="337595" y="420546"/>
            <a:ext cx="84630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FF7119-FFCE-5206-5191-54E82354807A}"/>
              </a:ext>
            </a:extLst>
          </p:cNvPr>
          <p:cNvCxnSpPr>
            <a:cxnSpLocks/>
          </p:cNvCxnSpPr>
          <p:nvPr/>
        </p:nvCxnSpPr>
        <p:spPr>
          <a:xfrm>
            <a:off x="8800617" y="420546"/>
            <a:ext cx="0" cy="6016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6DAE80-E1AE-6273-897F-38064BD7D452}"/>
              </a:ext>
            </a:extLst>
          </p:cNvPr>
          <p:cNvCxnSpPr>
            <a:cxnSpLocks/>
          </p:cNvCxnSpPr>
          <p:nvPr/>
        </p:nvCxnSpPr>
        <p:spPr>
          <a:xfrm>
            <a:off x="337595" y="6437453"/>
            <a:ext cx="8463022" cy="23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48B57D-5C55-17CD-8742-A7537FE1D5E5}"/>
              </a:ext>
            </a:extLst>
          </p:cNvPr>
          <p:cNvSpPr txBox="1"/>
          <p:nvPr/>
        </p:nvSpPr>
        <p:spPr>
          <a:xfrm>
            <a:off x="439838" y="626045"/>
            <a:ext cx="836077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Abstract : </a:t>
            </a:r>
          </a:p>
          <a:p>
            <a:br>
              <a:rPr lang="en-IN" dirty="0"/>
            </a:br>
            <a:r>
              <a:rPr lang="en-IN" dirty="0"/>
              <a:t>		</a:t>
            </a:r>
            <a:r>
              <a:rPr lang="en-US" sz="2800" dirty="0"/>
              <a:t>A novel algorithm for enhancing dark images by leveraging a two-dimensional difference histogram equalization (2DDHE) with fuzzy cumulative distribution correction. </a:t>
            </a:r>
          </a:p>
          <a:p>
            <a:r>
              <a:rPr lang="en-US" sz="2800" dirty="0"/>
              <a:t>		This approach addresses over-enhancement, detail loss, and poor subjective visual effects, improving contrast and detail visibility.</a:t>
            </a:r>
          </a:p>
          <a:p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14EE2-2A67-B4AC-3048-600BC6604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5E52EF2-D764-8FDB-04DF-9052A297B60B}"/>
              </a:ext>
            </a:extLst>
          </p:cNvPr>
          <p:cNvCxnSpPr>
            <a:cxnSpLocks/>
          </p:cNvCxnSpPr>
          <p:nvPr/>
        </p:nvCxnSpPr>
        <p:spPr>
          <a:xfrm>
            <a:off x="337595" y="443697"/>
            <a:ext cx="0" cy="6016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555AD4-92C6-81EF-CAB7-3FF494B8EE63}"/>
              </a:ext>
            </a:extLst>
          </p:cNvPr>
          <p:cNvCxnSpPr>
            <a:cxnSpLocks/>
          </p:cNvCxnSpPr>
          <p:nvPr/>
        </p:nvCxnSpPr>
        <p:spPr>
          <a:xfrm>
            <a:off x="337595" y="443697"/>
            <a:ext cx="84630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9218C0-F2A1-6760-FA0F-9D62E57E6626}"/>
              </a:ext>
            </a:extLst>
          </p:cNvPr>
          <p:cNvCxnSpPr>
            <a:cxnSpLocks/>
          </p:cNvCxnSpPr>
          <p:nvPr/>
        </p:nvCxnSpPr>
        <p:spPr>
          <a:xfrm>
            <a:off x="8800617" y="420546"/>
            <a:ext cx="0" cy="6016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C86B99-0421-0271-5628-BBEC274711E2}"/>
              </a:ext>
            </a:extLst>
          </p:cNvPr>
          <p:cNvCxnSpPr>
            <a:cxnSpLocks/>
          </p:cNvCxnSpPr>
          <p:nvPr/>
        </p:nvCxnSpPr>
        <p:spPr>
          <a:xfrm>
            <a:off x="337595" y="6437453"/>
            <a:ext cx="8463022" cy="23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1F4C3-21F8-11F8-64A9-D0D2CC02E38C}"/>
              </a:ext>
            </a:extLst>
          </p:cNvPr>
          <p:cNvSpPr txBox="1"/>
          <p:nvPr/>
        </p:nvSpPr>
        <p:spPr>
          <a:xfrm>
            <a:off x="337595" y="515865"/>
            <a:ext cx="846302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Introduction : </a:t>
            </a:r>
          </a:p>
          <a:p>
            <a:br>
              <a:rPr lang="en-US" sz="2800" dirty="0"/>
            </a:br>
            <a:r>
              <a:rPr lang="en-US" sz="2800" dirty="0"/>
              <a:t>	• Addresses over-enhancement and detail loss in dark image enhancement.</a:t>
            </a:r>
          </a:p>
          <a:p>
            <a:r>
              <a:rPr lang="en-US" sz="2800" dirty="0"/>
              <a:t>	• Combines 2D histogram equalization with fuzzy clustering.</a:t>
            </a:r>
          </a:p>
          <a:p>
            <a:r>
              <a:rPr lang="en-US" sz="2800" dirty="0"/>
              <a:t>	• Provides better subjective visual effects and detail preservation.</a:t>
            </a:r>
          </a:p>
        </p:txBody>
      </p:sp>
    </p:spTree>
    <p:extLst>
      <p:ext uri="{BB962C8B-B14F-4D97-AF65-F5344CB8AC3E}">
        <p14:creationId xmlns:p14="http://schemas.microsoft.com/office/powerpoint/2010/main" val="195087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54B9E-9A1F-DE44-BDC4-436FB4043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0EFF098-10D8-AC26-FC94-74642AFE6311}"/>
              </a:ext>
            </a:extLst>
          </p:cNvPr>
          <p:cNvCxnSpPr>
            <a:cxnSpLocks/>
          </p:cNvCxnSpPr>
          <p:nvPr/>
        </p:nvCxnSpPr>
        <p:spPr>
          <a:xfrm>
            <a:off x="337595" y="443697"/>
            <a:ext cx="0" cy="6016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4CF9A75-7135-4235-0ED1-3E47E4D19910}"/>
              </a:ext>
            </a:extLst>
          </p:cNvPr>
          <p:cNvCxnSpPr>
            <a:cxnSpLocks/>
          </p:cNvCxnSpPr>
          <p:nvPr/>
        </p:nvCxnSpPr>
        <p:spPr>
          <a:xfrm>
            <a:off x="337595" y="420546"/>
            <a:ext cx="84630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B0BC10-6247-EAC0-D8D3-9F97F2F80322}"/>
              </a:ext>
            </a:extLst>
          </p:cNvPr>
          <p:cNvCxnSpPr>
            <a:cxnSpLocks/>
          </p:cNvCxnSpPr>
          <p:nvPr/>
        </p:nvCxnSpPr>
        <p:spPr>
          <a:xfrm>
            <a:off x="8800617" y="420546"/>
            <a:ext cx="0" cy="6016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7E9AB5-AE91-77E4-7B0A-3FDFE47984E2}"/>
              </a:ext>
            </a:extLst>
          </p:cNvPr>
          <p:cNvCxnSpPr>
            <a:cxnSpLocks/>
          </p:cNvCxnSpPr>
          <p:nvPr/>
        </p:nvCxnSpPr>
        <p:spPr>
          <a:xfrm>
            <a:off x="337595" y="6437453"/>
            <a:ext cx="8463022" cy="23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02B752-1B7D-51D2-8790-181D7E3262A2}"/>
              </a:ext>
            </a:extLst>
          </p:cNvPr>
          <p:cNvSpPr txBox="1"/>
          <p:nvPr/>
        </p:nvSpPr>
        <p:spPr>
          <a:xfrm>
            <a:off x="337595" y="559926"/>
            <a:ext cx="846302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Methodology : </a:t>
            </a:r>
          </a:p>
          <a:p>
            <a:br>
              <a:rPr lang="en-IN" dirty="0"/>
            </a:br>
            <a:r>
              <a:rPr lang="en-IN" dirty="0"/>
              <a:t>	</a:t>
            </a:r>
            <a:r>
              <a:rPr lang="en-US" sz="2800" dirty="0"/>
              <a:t>1. Construct a 2D difference histogram to enhance dark area details.</a:t>
            </a:r>
          </a:p>
          <a:p>
            <a:r>
              <a:rPr lang="en-US" sz="2800" dirty="0"/>
              <a:t>	2. Apply fuzzy C-means clustering to the cumulative distribution.</a:t>
            </a:r>
          </a:p>
          <a:p>
            <a:r>
              <a:rPr lang="en-US" sz="2800" dirty="0"/>
              <a:t>	3. Correct the cumulative distribution via membership matrix modification.</a:t>
            </a:r>
          </a:p>
          <a:p>
            <a:r>
              <a:rPr lang="en-US" sz="2800" dirty="0"/>
              <a:t>	4. Perform histogram equalization using the corrected distribution.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4647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4A7C0-2C09-0EAC-BFCC-28D1C7870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790D013-C7C9-86EE-FC4C-2E95A4DD48A0}"/>
              </a:ext>
            </a:extLst>
          </p:cNvPr>
          <p:cNvCxnSpPr>
            <a:cxnSpLocks/>
          </p:cNvCxnSpPr>
          <p:nvPr/>
        </p:nvCxnSpPr>
        <p:spPr>
          <a:xfrm>
            <a:off x="337595" y="443697"/>
            <a:ext cx="0" cy="6016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6D96BC-2C64-8E5D-6E24-DAB29E6392A9}"/>
              </a:ext>
            </a:extLst>
          </p:cNvPr>
          <p:cNvCxnSpPr>
            <a:cxnSpLocks/>
          </p:cNvCxnSpPr>
          <p:nvPr/>
        </p:nvCxnSpPr>
        <p:spPr>
          <a:xfrm>
            <a:off x="337595" y="420546"/>
            <a:ext cx="84630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C4B499-CECA-9A67-3DB9-5A8440582433}"/>
              </a:ext>
            </a:extLst>
          </p:cNvPr>
          <p:cNvCxnSpPr>
            <a:cxnSpLocks/>
          </p:cNvCxnSpPr>
          <p:nvPr/>
        </p:nvCxnSpPr>
        <p:spPr>
          <a:xfrm>
            <a:off x="8800617" y="420546"/>
            <a:ext cx="0" cy="6016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5217B9-F155-7A22-375B-23F420CB7F22}"/>
              </a:ext>
            </a:extLst>
          </p:cNvPr>
          <p:cNvCxnSpPr>
            <a:cxnSpLocks/>
          </p:cNvCxnSpPr>
          <p:nvPr/>
        </p:nvCxnSpPr>
        <p:spPr>
          <a:xfrm>
            <a:off x="337595" y="6437453"/>
            <a:ext cx="8463022" cy="23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C215EE-6E6F-F248-C907-B679CE684D6D}"/>
              </a:ext>
            </a:extLst>
          </p:cNvPr>
          <p:cNvSpPr txBox="1"/>
          <p:nvPr/>
        </p:nvSpPr>
        <p:spPr>
          <a:xfrm>
            <a:off x="337595" y="478276"/>
            <a:ext cx="899352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Key Components:</a:t>
            </a:r>
          </a:p>
          <a:p>
            <a:br>
              <a:rPr lang="en-IN" dirty="0"/>
            </a:br>
            <a:endParaRPr lang="en-IN" sz="2800" dirty="0"/>
          </a:p>
          <a:p>
            <a:r>
              <a:rPr lang="en-US" sz="2800" dirty="0"/>
              <a:t>	• Two-Dimensional Difference Histogram:</a:t>
            </a:r>
          </a:p>
          <a:p>
            <a:r>
              <a:rPr lang="en-US" sz="2800" dirty="0"/>
              <a:t>  	</a:t>
            </a:r>
            <a:r>
              <a:rPr lang="en-US" sz="2400" dirty="0"/>
              <a:t>- Reduces detail loss by focusing on neighborhood differences.</a:t>
            </a:r>
          </a:p>
          <a:p>
            <a:endParaRPr lang="en-US" sz="2800" dirty="0"/>
          </a:p>
          <a:p>
            <a:r>
              <a:rPr lang="en-US" sz="2800" dirty="0"/>
              <a:t>	• Fuzzy Cumulative Distribution Correction:</a:t>
            </a:r>
          </a:p>
          <a:p>
            <a:r>
              <a:rPr lang="en-US" sz="2800" dirty="0"/>
              <a:t>  	</a:t>
            </a:r>
            <a:r>
              <a:rPr lang="en-US" sz="2400" dirty="0"/>
              <a:t>- Clusters and adjusts cumulative distributions for better contrast and visual effects.</a:t>
            </a:r>
          </a:p>
          <a:p>
            <a:r>
              <a:rPr lang="en-IN" sz="2400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23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4A471-8447-648A-3E18-89883C3E5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599F9CC-594B-D772-BF9B-3B9EF3711DE0}"/>
              </a:ext>
            </a:extLst>
          </p:cNvPr>
          <p:cNvCxnSpPr>
            <a:cxnSpLocks/>
          </p:cNvCxnSpPr>
          <p:nvPr/>
        </p:nvCxnSpPr>
        <p:spPr>
          <a:xfrm>
            <a:off x="337595" y="443697"/>
            <a:ext cx="0" cy="6016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13908C-37F4-A8D4-B2FA-78AB6C98AB21}"/>
              </a:ext>
            </a:extLst>
          </p:cNvPr>
          <p:cNvCxnSpPr>
            <a:cxnSpLocks/>
          </p:cNvCxnSpPr>
          <p:nvPr/>
        </p:nvCxnSpPr>
        <p:spPr>
          <a:xfrm>
            <a:off x="337595" y="420546"/>
            <a:ext cx="84630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B160F1-54F2-E862-3238-57748439148C}"/>
              </a:ext>
            </a:extLst>
          </p:cNvPr>
          <p:cNvCxnSpPr>
            <a:cxnSpLocks/>
          </p:cNvCxnSpPr>
          <p:nvPr/>
        </p:nvCxnSpPr>
        <p:spPr>
          <a:xfrm>
            <a:off x="8800617" y="420546"/>
            <a:ext cx="0" cy="6016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9F1417-B2F7-C4FE-8B9F-1772E16B41EE}"/>
              </a:ext>
            </a:extLst>
          </p:cNvPr>
          <p:cNvCxnSpPr>
            <a:cxnSpLocks/>
          </p:cNvCxnSpPr>
          <p:nvPr/>
        </p:nvCxnSpPr>
        <p:spPr>
          <a:xfrm>
            <a:off x="337595" y="6437453"/>
            <a:ext cx="8463022" cy="23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1CE676-2815-D936-97B3-532080B95C49}"/>
              </a:ext>
            </a:extLst>
          </p:cNvPr>
          <p:cNvSpPr txBox="1"/>
          <p:nvPr/>
        </p:nvSpPr>
        <p:spPr>
          <a:xfrm>
            <a:off x="243357" y="635465"/>
            <a:ext cx="85572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Experimental Results: </a:t>
            </a:r>
          </a:p>
          <a:p>
            <a:endParaRPr lang="en-IN" sz="3600" dirty="0"/>
          </a:p>
          <a:p>
            <a:br>
              <a:rPr lang="en-IN" dirty="0"/>
            </a:br>
            <a:r>
              <a:rPr lang="en-IN" dirty="0"/>
              <a:t>	</a:t>
            </a:r>
            <a:r>
              <a:rPr lang="en-US" sz="2800" dirty="0"/>
              <a:t>• Metrics: Mean Value (MV), Measure of Enhancement (EME), and Natural Image Quality Evaluator (NIQE).</a:t>
            </a:r>
          </a:p>
          <a:p>
            <a:r>
              <a:rPr lang="en-US" sz="2800" dirty="0"/>
              <a:t>	• Proposed method outperformed other techniques, achieving higher contrast and better subjective visual effects.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71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EEC43-5BB1-27B9-4B1B-959E66358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4445E1A-2171-E9F7-9AEC-4A4C22FFC20A}"/>
              </a:ext>
            </a:extLst>
          </p:cNvPr>
          <p:cNvCxnSpPr>
            <a:cxnSpLocks/>
          </p:cNvCxnSpPr>
          <p:nvPr/>
        </p:nvCxnSpPr>
        <p:spPr>
          <a:xfrm>
            <a:off x="337595" y="443697"/>
            <a:ext cx="0" cy="6016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53169D-4492-D5FB-3A11-65ACF8674A53}"/>
              </a:ext>
            </a:extLst>
          </p:cNvPr>
          <p:cNvCxnSpPr>
            <a:cxnSpLocks/>
          </p:cNvCxnSpPr>
          <p:nvPr/>
        </p:nvCxnSpPr>
        <p:spPr>
          <a:xfrm>
            <a:off x="337595" y="420546"/>
            <a:ext cx="84630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BE4434-9C28-BB09-5ED7-79D90CCAE385}"/>
              </a:ext>
            </a:extLst>
          </p:cNvPr>
          <p:cNvCxnSpPr>
            <a:cxnSpLocks/>
          </p:cNvCxnSpPr>
          <p:nvPr/>
        </p:nvCxnSpPr>
        <p:spPr>
          <a:xfrm>
            <a:off x="8800617" y="420546"/>
            <a:ext cx="0" cy="6016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1AF0B2-693D-0091-D010-C17000495D80}"/>
              </a:ext>
            </a:extLst>
          </p:cNvPr>
          <p:cNvCxnSpPr>
            <a:cxnSpLocks/>
          </p:cNvCxnSpPr>
          <p:nvPr/>
        </p:nvCxnSpPr>
        <p:spPr>
          <a:xfrm>
            <a:off x="337595" y="6437453"/>
            <a:ext cx="8463022" cy="23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5DA1AD-C60B-0457-4491-0DCEBFE0E93F}"/>
              </a:ext>
            </a:extLst>
          </p:cNvPr>
          <p:cNvSpPr txBox="1"/>
          <p:nvPr/>
        </p:nvSpPr>
        <p:spPr>
          <a:xfrm>
            <a:off x="232508" y="466099"/>
            <a:ext cx="846301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  Comparison with other methods: </a:t>
            </a:r>
          </a:p>
          <a:p>
            <a:endParaRPr lang="en-IN" sz="3600" b="1" dirty="0"/>
          </a:p>
          <a:p>
            <a:br>
              <a:rPr lang="en-IN" dirty="0"/>
            </a:br>
            <a:r>
              <a:rPr lang="en-IN" dirty="0"/>
              <a:t>	</a:t>
            </a:r>
            <a:r>
              <a:rPr lang="en-US" sz="2400" dirty="0">
                <a:latin typeface="+mj-lt"/>
              </a:rPr>
              <a:t>• Proposed: Superior detail enhancement and visual effects.</a:t>
            </a:r>
          </a:p>
          <a:p>
            <a:r>
              <a:rPr lang="en-US" sz="2400">
                <a:latin typeface="+mj-lt"/>
              </a:rPr>
              <a:t>	• </a:t>
            </a:r>
            <a:r>
              <a:rPr lang="en-US" sz="2400" dirty="0">
                <a:latin typeface="+mj-lt"/>
              </a:rPr>
              <a:t>HE: Over-enhanced brightness, contrast distortion.</a:t>
            </a:r>
          </a:p>
          <a:p>
            <a:r>
              <a:rPr lang="en-US" sz="2400" dirty="0">
                <a:latin typeface="+mj-lt"/>
              </a:rPr>
              <a:t>	• BBHE: Contrast improvement but detail loss.</a:t>
            </a:r>
          </a:p>
          <a:p>
            <a:r>
              <a:rPr lang="en-US" sz="2400" dirty="0">
                <a:latin typeface="+mj-lt"/>
              </a:rPr>
              <a:t>	• CLAHE: Limited contrast improvement.</a:t>
            </a:r>
          </a:p>
          <a:p>
            <a:r>
              <a:rPr lang="en-US" sz="2400" dirty="0">
                <a:latin typeface="+mj-lt"/>
              </a:rPr>
              <a:t>	• 2DDHE: Better balance of brightness and contrast.</a:t>
            </a:r>
          </a:p>
          <a:p>
            <a:r>
              <a:rPr lang="en-US" sz="2400" dirty="0">
                <a:latin typeface="+mj-lt"/>
              </a:rPr>
              <a:t>	• LECARM: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A method based on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Retinex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theory, which 	enhances the image by improving the contrast in low-light 	regions, making the details more visible.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038913-E42E-6297-91DD-35A0792F6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30" y="4934988"/>
            <a:ext cx="323895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376DE-CA7E-210E-F568-58FE36A68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DA109AE-AAAB-7F71-F418-8BB5D9B553C9}"/>
              </a:ext>
            </a:extLst>
          </p:cNvPr>
          <p:cNvCxnSpPr>
            <a:cxnSpLocks/>
          </p:cNvCxnSpPr>
          <p:nvPr/>
        </p:nvCxnSpPr>
        <p:spPr>
          <a:xfrm>
            <a:off x="337595" y="443697"/>
            <a:ext cx="0" cy="6016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739A103-7F0F-5603-00C6-36CCC3E1D46F}"/>
              </a:ext>
            </a:extLst>
          </p:cNvPr>
          <p:cNvCxnSpPr>
            <a:cxnSpLocks/>
          </p:cNvCxnSpPr>
          <p:nvPr/>
        </p:nvCxnSpPr>
        <p:spPr>
          <a:xfrm>
            <a:off x="337595" y="420546"/>
            <a:ext cx="84630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C1EA6D-B966-1761-967A-43BFA6F673C7}"/>
              </a:ext>
            </a:extLst>
          </p:cNvPr>
          <p:cNvCxnSpPr>
            <a:cxnSpLocks/>
          </p:cNvCxnSpPr>
          <p:nvPr/>
        </p:nvCxnSpPr>
        <p:spPr>
          <a:xfrm>
            <a:off x="8800617" y="420546"/>
            <a:ext cx="0" cy="6016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082DC7-11A4-096C-B472-107B729880B9}"/>
              </a:ext>
            </a:extLst>
          </p:cNvPr>
          <p:cNvCxnSpPr>
            <a:cxnSpLocks/>
          </p:cNvCxnSpPr>
          <p:nvPr/>
        </p:nvCxnSpPr>
        <p:spPr>
          <a:xfrm>
            <a:off x="337595" y="6437453"/>
            <a:ext cx="8463022" cy="23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6BD9D9-FCD3-7B6D-F68B-7F2237A7289A}"/>
              </a:ext>
            </a:extLst>
          </p:cNvPr>
          <p:cNvSpPr txBox="1"/>
          <p:nvPr/>
        </p:nvSpPr>
        <p:spPr>
          <a:xfrm>
            <a:off x="439115" y="503239"/>
            <a:ext cx="168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Results: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B00AA-15AA-1AD5-282B-F63933742ED7}"/>
              </a:ext>
            </a:extLst>
          </p:cNvPr>
          <p:cNvSpPr txBox="1"/>
          <p:nvPr/>
        </p:nvSpPr>
        <p:spPr>
          <a:xfrm>
            <a:off x="370625" y="1605901"/>
            <a:ext cx="1153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Image 1: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18EC4F-F22C-F84E-90B0-9A652E642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38" y="2156578"/>
            <a:ext cx="5373323" cy="374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3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985C9-2F01-9132-09CB-474042F2D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05825F-1FCC-78F3-164C-BD32E577C483}"/>
              </a:ext>
            </a:extLst>
          </p:cNvPr>
          <p:cNvCxnSpPr>
            <a:cxnSpLocks/>
          </p:cNvCxnSpPr>
          <p:nvPr/>
        </p:nvCxnSpPr>
        <p:spPr>
          <a:xfrm>
            <a:off x="337595" y="443697"/>
            <a:ext cx="0" cy="6016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75E978-0ADC-B062-0750-94CCB8339D0F}"/>
              </a:ext>
            </a:extLst>
          </p:cNvPr>
          <p:cNvCxnSpPr>
            <a:cxnSpLocks/>
          </p:cNvCxnSpPr>
          <p:nvPr/>
        </p:nvCxnSpPr>
        <p:spPr>
          <a:xfrm>
            <a:off x="337595" y="420546"/>
            <a:ext cx="84630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9763FF-E1E7-8820-AF27-63B3034DAAA2}"/>
              </a:ext>
            </a:extLst>
          </p:cNvPr>
          <p:cNvCxnSpPr>
            <a:cxnSpLocks/>
          </p:cNvCxnSpPr>
          <p:nvPr/>
        </p:nvCxnSpPr>
        <p:spPr>
          <a:xfrm>
            <a:off x="8800617" y="420546"/>
            <a:ext cx="0" cy="6016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07AB0-01F9-050C-32B3-77F0D85D95F7}"/>
              </a:ext>
            </a:extLst>
          </p:cNvPr>
          <p:cNvCxnSpPr>
            <a:cxnSpLocks/>
          </p:cNvCxnSpPr>
          <p:nvPr/>
        </p:nvCxnSpPr>
        <p:spPr>
          <a:xfrm>
            <a:off x="337595" y="6437453"/>
            <a:ext cx="8463022" cy="23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6BCBA4A-DE73-64EA-16DB-B7813E31A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49" y="1880777"/>
            <a:ext cx="8277190" cy="31427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6F4FFF-79A4-32FF-A92C-153F7B0D6551}"/>
              </a:ext>
            </a:extLst>
          </p:cNvPr>
          <p:cNvSpPr txBox="1"/>
          <p:nvPr/>
        </p:nvSpPr>
        <p:spPr>
          <a:xfrm>
            <a:off x="337595" y="1116566"/>
            <a:ext cx="1638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With Metrics:</a:t>
            </a:r>
          </a:p>
        </p:txBody>
      </p:sp>
    </p:spTree>
    <p:extLst>
      <p:ext uri="{BB962C8B-B14F-4D97-AF65-F5344CB8AC3E}">
        <p14:creationId xmlns:p14="http://schemas.microsoft.com/office/powerpoint/2010/main" val="33401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398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P.BHANU PRANASWI SAI</dc:creator>
  <cp:keywords/>
  <dc:description>generated using python-pptx</dc:description>
  <cp:lastModifiedBy>Bhanu Pranaswi sai</cp:lastModifiedBy>
  <cp:revision>4</cp:revision>
  <dcterms:created xsi:type="dcterms:W3CDTF">2013-01-27T09:14:16Z</dcterms:created>
  <dcterms:modified xsi:type="dcterms:W3CDTF">2024-11-27T08:04:17Z</dcterms:modified>
  <cp:category/>
</cp:coreProperties>
</file>