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90" r:id="rId4"/>
    <p:sldId id="297" r:id="rId5"/>
    <p:sldId id="291" r:id="rId6"/>
    <p:sldId id="296" r:id="rId7"/>
    <p:sldId id="295" r:id="rId8"/>
    <p:sldId id="294" r:id="rId9"/>
    <p:sldId id="298" r:id="rId10"/>
    <p:sldId id="299" r:id="rId11"/>
    <p:sldId id="301" r:id="rId12"/>
    <p:sldId id="300" r:id="rId13"/>
    <p:sldId id="304" r:id="rId14"/>
    <p:sldId id="303" r:id="rId15"/>
    <p:sldId id="302" r:id="rId16"/>
    <p:sldId id="310" r:id="rId17"/>
    <p:sldId id="309" r:id="rId18"/>
    <p:sldId id="308" r:id="rId19"/>
    <p:sldId id="307" r:id="rId20"/>
    <p:sldId id="313" r:id="rId21"/>
    <p:sldId id="312" r:id="rId22"/>
    <p:sldId id="288" r:id="rId23"/>
    <p:sldId id="263" r:id="rId24"/>
    <p:sldId id="264" r:id="rId25"/>
    <p:sldId id="269" r:id="rId26"/>
    <p:sldId id="270" r:id="rId27"/>
    <p:sldId id="271" r:id="rId28"/>
    <p:sldId id="267" r:id="rId29"/>
    <p:sldId id="272" r:id="rId30"/>
    <p:sldId id="273" r:id="rId31"/>
    <p:sldId id="274" r:id="rId32"/>
    <p:sldId id="275" r:id="rId33"/>
    <p:sldId id="266" r:id="rId34"/>
    <p:sldId id="265" r:id="rId35"/>
    <p:sldId id="314" r:id="rId36"/>
    <p:sldId id="315" r:id="rId37"/>
    <p:sldId id="284" r:id="rId38"/>
    <p:sldId id="316" r:id="rId39"/>
    <p:sldId id="31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0C309-CB20-9D68-0171-90E352922A89}" v="336" dt="2020-11-10T17:53:01.858"/>
    <p1510:client id="{2B9CCC9D-9567-7A55-D594-EA517470BCDC}" v="3" dt="2020-11-08T22:39:21.040"/>
    <p1510:client id="{44F5FEE1-BC3D-B9EA-17D6-6492C89F2FC2}" v="68" dt="2020-11-06T02:07:56.714"/>
    <p1510:client id="{8994F4EA-E467-46C6-9773-B8ED676447AC}" v="409" dt="2020-11-10T15:56:31.303"/>
    <p1510:client id="{A6C545B2-CEC0-44A2-8426-14D9EC3614AB}" v="3" dt="2020-11-06T02:03:05.988"/>
    <p1510:client id="{CCF41BF9-80C4-87A0-6713-3E40657984F7}" v="1629" dt="2020-11-08T18:37:54.184"/>
    <p1510:client id="{D044CE6F-7D2E-BB07-3C12-FDA183EA2D76}" v="79" dt="2020-11-10T23:53:0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7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9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6/understanding-transformers-nlp-state-of-the-art-models/?utm_source=blog&amp;utm_medium=demystifying-bert-groundbreaking-nlp-framework" TargetMode="External"/><Relationship Id="rId2" Type="http://schemas.openxmlformats.org/officeDocument/2006/relationships/hyperlink" Target="https://www.analyticsvidhya.com/blog/2019/09/demystifying-bert-groundbreaking-nlp-frame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apply-bert-in-scientific-domain-2d9db0480bd9" TargetMode="External"/><Relationship Id="rId5" Type="http://schemas.openxmlformats.org/officeDocument/2006/relationships/hyperlink" Target="https://appliedmachinelearning.blog/2019/03/04/state-of-the-art-text-classification-using-bert-model-predict-the-happiness-hackerearth-challenge/" TargetMode="External"/><Relationship Id="rId4" Type="http://schemas.openxmlformats.org/officeDocument/2006/relationships/hyperlink" Target="https://towardsdatascience.com/bert-explained-state-of-the-art-language-model-for-nlp-f8b21a9b6270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shuyi/demo-text-binary-classification-with-bert/blob/master/bert_text_classification.ipynb" TargetMode="External"/><Relationship Id="rId3" Type="http://schemas.openxmlformats.org/officeDocument/2006/relationships/hyperlink" Target="https://medium.com/swlh/a-simple-guide-on-using-bert-for-text-classification-bbf041ac8d04" TargetMode="External"/><Relationship Id="rId7" Type="http://schemas.openxmlformats.org/officeDocument/2006/relationships/hyperlink" Target="https://towardsdatascience.com/how-to-do-text-binary-classification-with-bert-f1348a25d905" TargetMode="External"/><Relationship Id="rId2" Type="http://schemas.openxmlformats.org/officeDocument/2006/relationships/hyperlink" Target="https://github.com/hanxiao/bert-as-servic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lab.research.google.com/github/jalammar/jalammar.github.io/blob/master/notebooks/bert/A_Visual_Notebook_to_Using_BERT_for_the_First_Time.ipynb" TargetMode="External"/><Relationship Id="rId5" Type="http://schemas.openxmlformats.org/officeDocument/2006/relationships/hyperlink" Target="https://medium.com/huggingface/distilbert-8cf3380435b5" TargetMode="External"/><Relationship Id="rId4" Type="http://schemas.openxmlformats.org/officeDocument/2006/relationships/hyperlink" Target="https://github.com/ThilinaRajapakse/BERT_binary_text_classification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anxiao/bert-as-servi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1C345796-C42A-4684-94E7-6B93B2FA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59" r="-2" b="2745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718" y="4555852"/>
            <a:ext cx="11764154" cy="1171556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FFFF00"/>
                </a:solidFill>
                <a:ea typeface="+mj-lt"/>
                <a:cs typeface="+mj-lt"/>
              </a:rPr>
              <a:t>B</a:t>
            </a:r>
            <a:r>
              <a:rPr lang="en-US" sz="2800">
                <a:solidFill>
                  <a:schemeClr val="bg2"/>
                </a:solidFill>
                <a:ea typeface="+mj-lt"/>
                <a:cs typeface="+mj-lt"/>
              </a:rPr>
              <a:t>idirectional</a:t>
            </a:r>
            <a:r>
              <a:rPr lang="en-US" sz="2800">
                <a:ea typeface="+mj-lt"/>
                <a:cs typeface="+mj-lt"/>
              </a:rPr>
              <a:t> </a:t>
            </a:r>
            <a:r>
              <a:rPr lang="en-US" sz="2800">
                <a:solidFill>
                  <a:srgbClr val="FFFF00"/>
                </a:solidFill>
                <a:ea typeface="+mj-lt"/>
                <a:cs typeface="+mj-lt"/>
              </a:rPr>
              <a:t>E</a:t>
            </a:r>
            <a:r>
              <a:rPr lang="en-US" sz="2800">
                <a:solidFill>
                  <a:schemeClr val="bg2"/>
                </a:solidFill>
                <a:ea typeface="+mj-lt"/>
                <a:cs typeface="+mj-lt"/>
              </a:rPr>
              <a:t>ncoder</a:t>
            </a:r>
            <a:r>
              <a:rPr lang="en-US" sz="2800">
                <a:ea typeface="+mj-lt"/>
                <a:cs typeface="+mj-lt"/>
              </a:rPr>
              <a:t> </a:t>
            </a:r>
            <a:r>
              <a:rPr lang="en-US" sz="2800">
                <a:solidFill>
                  <a:srgbClr val="FFFF00"/>
                </a:solidFill>
                <a:ea typeface="+mj-lt"/>
                <a:cs typeface="+mj-lt"/>
              </a:rPr>
              <a:t>R</a:t>
            </a:r>
            <a:r>
              <a:rPr lang="en-US" sz="2800">
                <a:solidFill>
                  <a:schemeClr val="bg2"/>
                </a:solidFill>
                <a:ea typeface="+mj-lt"/>
                <a:cs typeface="+mj-lt"/>
              </a:rPr>
              <a:t>epresentAtions</a:t>
            </a:r>
            <a:r>
              <a:rPr lang="en-US" sz="2800">
                <a:ea typeface="+mj-lt"/>
                <a:cs typeface="+mj-lt"/>
              </a:rPr>
              <a:t> </a:t>
            </a:r>
            <a:r>
              <a:rPr lang="en-US" sz="2800">
                <a:solidFill>
                  <a:schemeClr val="bg2"/>
                </a:solidFill>
                <a:ea typeface="+mj-lt"/>
                <a:cs typeface="+mj-lt"/>
              </a:rPr>
              <a:t>from</a:t>
            </a:r>
            <a:r>
              <a:rPr lang="en-US" sz="2800">
                <a:ea typeface="+mj-lt"/>
                <a:cs typeface="+mj-lt"/>
              </a:rPr>
              <a:t> </a:t>
            </a:r>
            <a:r>
              <a:rPr lang="en-US" sz="2800">
                <a:solidFill>
                  <a:srgbClr val="FFFF00"/>
                </a:solidFill>
                <a:ea typeface="+mj-lt"/>
                <a:cs typeface="+mj-lt"/>
              </a:rPr>
              <a:t>T</a:t>
            </a:r>
            <a:r>
              <a:rPr lang="en-US" sz="2800">
                <a:solidFill>
                  <a:schemeClr val="bg2"/>
                </a:solidFill>
                <a:ea typeface="+mj-lt"/>
                <a:cs typeface="+mj-lt"/>
              </a:rPr>
              <a:t>ransformers</a:t>
            </a:r>
            <a:r>
              <a:rPr lang="en-US" sz="2800">
                <a:ea typeface="+mj-lt"/>
                <a:cs typeface="+mj-lt"/>
              </a:rPr>
              <a:t> (</a:t>
            </a:r>
            <a:r>
              <a:rPr lang="en-US" sz="2800">
                <a:solidFill>
                  <a:srgbClr val="FFFF00"/>
                </a:solidFill>
                <a:ea typeface="+mj-lt"/>
                <a:cs typeface="+mj-lt"/>
              </a:rPr>
              <a:t>BERT</a:t>
            </a:r>
            <a:r>
              <a:rPr lang="en-US" sz="2800">
                <a:ea typeface="+mj-lt"/>
                <a:cs typeface="+mj-lt"/>
              </a:rPr>
              <a:t>) </a:t>
            </a:r>
            <a:endParaRPr lang="en-US" sz="2800" b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Jian WANG, JINGYI WANG, XIAOFEI XUE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44404CEB-0476-43E8-A7B0-B60113CD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2" y="443362"/>
            <a:ext cx="10305690" cy="57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2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4B68D518-D175-4BB2-8C2F-AD887FFC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8" y="630268"/>
            <a:ext cx="9802482" cy="5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561F8799-2C7B-44F9-95D1-DF1620AE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3" y="659023"/>
            <a:ext cx="9831236" cy="55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28C0493F-88DE-4A3D-A795-89425E73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788419"/>
            <a:ext cx="9673086" cy="54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8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3F9B1080-D35B-4A14-AB73-379AC47E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2" y="802796"/>
            <a:ext cx="9903124" cy="55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5F481FB1-639B-4473-8B5B-ADA421F5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256457"/>
            <a:ext cx="10607614" cy="59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2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7F3F7-2542-4AD6-82C1-D7319F201E5F}"/>
              </a:ext>
            </a:extLst>
          </p:cNvPr>
          <p:cNvSpPr txBox="1"/>
          <p:nvPr/>
        </p:nvSpPr>
        <p:spPr>
          <a:xfrm>
            <a:off x="2424023" y="2725947"/>
            <a:ext cx="73439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LucidaBright"/>
              </a:rPr>
              <a:t>Combining the two methods </a:t>
            </a:r>
          </a:p>
        </p:txBody>
      </p:sp>
    </p:spTree>
    <p:extLst>
      <p:ext uri="{BB962C8B-B14F-4D97-AF65-F5344CB8AC3E}">
        <p14:creationId xmlns:p14="http://schemas.microsoft.com/office/powerpoint/2010/main" val="397791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0D4966FF-2926-4A7D-834E-E952674D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572759"/>
            <a:ext cx="10176294" cy="57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4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82BFAEEA-A1D3-45E4-8916-74BD4809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673400"/>
            <a:ext cx="9802481" cy="5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5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, tree&#10;&#10;Description automatically generated">
            <a:extLst>
              <a:ext uri="{FF2B5EF4-FFF2-40B4-BE49-F238E27FC236}">
                <a16:creationId xmlns:a16="http://schemas.microsoft.com/office/drawing/2014/main" id="{1302ACCA-2FB0-47A1-BFAB-D70F89AF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572758"/>
            <a:ext cx="10190671" cy="57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0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DDBA5-08A2-4E5E-8F8D-C0F6A10B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02083"/>
            <a:ext cx="3248863" cy="623949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Agneda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808B-2B51-4E69-9FC5-E83C8F1C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>
                <a:latin typeface="Times"/>
                <a:cs typeface="Times"/>
              </a:rPr>
              <a:t>What is BERT?</a:t>
            </a:r>
          </a:p>
          <a:p>
            <a:pPr marL="0" indent="0">
              <a:buNone/>
            </a:pPr>
            <a:endParaRPr lang="en-US" sz="4000">
              <a:latin typeface="Times"/>
              <a:cs typeface="Times"/>
            </a:endParaRPr>
          </a:p>
          <a:p>
            <a:r>
              <a:rPr lang="en-US" sz="4000">
                <a:latin typeface="Times"/>
                <a:cs typeface="Times"/>
              </a:rPr>
              <a:t>Applications</a:t>
            </a:r>
          </a:p>
          <a:p>
            <a:pPr marL="0" indent="0">
              <a:buNone/>
            </a:pPr>
            <a:endParaRPr lang="en-US" sz="4000">
              <a:latin typeface="Times"/>
              <a:cs typeface="Times"/>
            </a:endParaRPr>
          </a:p>
          <a:p>
            <a:r>
              <a:rPr lang="en-US" sz="4000">
                <a:latin typeface="Times"/>
                <a:cs typeface="Times"/>
              </a:rPr>
              <a:t>Coding Samples</a:t>
            </a:r>
          </a:p>
        </p:txBody>
      </p:sp>
    </p:spTree>
    <p:extLst>
      <p:ext uri="{BB962C8B-B14F-4D97-AF65-F5344CB8AC3E}">
        <p14:creationId xmlns:p14="http://schemas.microsoft.com/office/powerpoint/2010/main" val="422049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4371E958-3FC1-4876-A462-52AEB3D5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5" y="831551"/>
            <a:ext cx="9227388" cy="5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9FA430CB-3CF9-461C-B2B7-41BED63A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52" y="601513"/>
            <a:ext cx="10061274" cy="566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0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DDBA5-08A2-4E5E-8F8D-C0F6A10B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808B-2B51-4E69-9FC5-E83C8F1C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/>
              <a:t>Full Name: </a:t>
            </a:r>
            <a:r>
              <a:rPr lang="en-US" sz="1800">
                <a:ea typeface="+mn-lt"/>
                <a:cs typeface="+mn-lt"/>
              </a:rPr>
              <a:t>Bidirectional Encoder Representations from Transformers</a:t>
            </a:r>
          </a:p>
          <a:p>
            <a:r>
              <a:rPr lang="en-US" sz="1800"/>
              <a:t>Published by Google AI Language</a:t>
            </a:r>
          </a:p>
          <a:p>
            <a:r>
              <a:rPr lang="en-US" sz="1800">
                <a:ea typeface="+mn-lt"/>
                <a:cs typeface="+mn-lt"/>
              </a:rPr>
              <a:t>BERT’s key technical innovation is applying the bidirectional training of Transformer, a popular attention model, to language modelling.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385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How BERT 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34B1-A39D-44A5-8CF5-555C8082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BERT makes use of Transformer, an attention mechanism that learns contextual relations between words (or sub-words) in a text.</a:t>
            </a:r>
            <a:endParaRPr lang="en-US">
              <a:latin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Transformer includes two separate mechanisms:</a:t>
            </a:r>
            <a:endParaRPr lang="en-US">
              <a:ea typeface="+mn-lt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an encoder that reads the text input</a:t>
            </a:r>
            <a:endParaRPr lang="en-US">
              <a:ea typeface="+mn-lt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a decoder that produces a prediction for the task</a:t>
            </a:r>
            <a:endParaRPr lang="en-US">
              <a:latin typeface="Avenir Next LT Pro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15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7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/>
              <a:t>Transformer structure</a:t>
            </a:r>
          </a:p>
        </p:txBody>
      </p:sp>
      <p:sp>
        <p:nvSpPr>
          <p:cNvPr id="54" name="Content Placeholder 24">
            <a:extLst>
              <a:ext uri="{FF2B5EF4-FFF2-40B4-BE49-F238E27FC236}">
                <a16:creationId xmlns:a16="http://schemas.microsoft.com/office/drawing/2014/main" id="{078E0519-CB22-49F4-8613-B57C9EC6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 The Encoder block has 1 layer of a </a:t>
            </a:r>
            <a:r>
              <a:rPr lang="en-US" sz="1600" b="1">
                <a:ea typeface="+mn-lt"/>
                <a:cs typeface="+mn-lt"/>
              </a:rPr>
              <a:t>Multi-Head Attention</a:t>
            </a:r>
            <a:r>
              <a:rPr lang="en-US" sz="1600">
                <a:ea typeface="+mn-lt"/>
                <a:cs typeface="+mn-lt"/>
              </a:rPr>
              <a:t> followed by another layer of </a:t>
            </a:r>
            <a:r>
              <a:rPr lang="en-US" sz="1600" b="1">
                <a:ea typeface="+mn-lt"/>
                <a:cs typeface="+mn-lt"/>
              </a:rPr>
              <a:t>Feed Forward Neural Network</a:t>
            </a:r>
            <a:r>
              <a:rPr lang="en-US" sz="1600">
                <a:ea typeface="+mn-lt"/>
                <a:cs typeface="+mn-lt"/>
              </a:rPr>
              <a:t>. </a:t>
            </a:r>
          </a:p>
          <a:p>
            <a:r>
              <a:rPr lang="en-US" sz="1600">
                <a:ea typeface="+mn-lt"/>
                <a:cs typeface="+mn-lt"/>
              </a:rPr>
              <a:t>The Decoder has an extra </a:t>
            </a:r>
            <a:r>
              <a:rPr lang="en-US" sz="1600" b="1">
                <a:ea typeface="+mn-lt"/>
                <a:cs typeface="+mn-lt"/>
              </a:rPr>
              <a:t>Masked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ea typeface="+mn-lt"/>
                <a:cs typeface="+mn-lt"/>
              </a:rPr>
              <a:t>Multi-Head Attention.</a:t>
            </a:r>
          </a:p>
          <a:p>
            <a:r>
              <a:rPr lang="en-US" sz="1600" b="1">
                <a:ea typeface="+mn-lt"/>
                <a:cs typeface="+mn-lt"/>
              </a:rPr>
              <a:t>The encoder and decoder blocks are multiple identical encoders and decoders stacked on top of each other.</a:t>
            </a:r>
            <a:r>
              <a:rPr lang="en-US" sz="1600">
                <a:ea typeface="+mn-lt"/>
                <a:cs typeface="+mn-lt"/>
              </a:rPr>
              <a:t> </a:t>
            </a:r>
            <a:endParaRPr lang="en-US" sz="1600" b="1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Both the encoder stack and the decoder stack have the same number of units.</a:t>
            </a:r>
            <a:endParaRPr lang="en-US" sz="1600" b="1"/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15B8488-2AAD-4913-B557-4FA0FF0E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98" y="2736"/>
            <a:ext cx="4942934" cy="63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0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3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37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39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1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45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0" y="5697492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Encoder &amp; Decoder</a:t>
            </a:r>
          </a:p>
        </p:txBody>
      </p:sp>
      <p:pic>
        <p:nvPicPr>
          <p:cNvPr id="5" name="Picture 19" descr="Diagram&#10;&#10;Description automatically generated">
            <a:extLst>
              <a:ext uri="{FF2B5EF4-FFF2-40B4-BE49-F238E27FC236}">
                <a16:creationId xmlns:a16="http://schemas.microsoft.com/office/drawing/2014/main" id="{266C1B47-28BB-42A6-9594-2445EAEE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5" y="-2875"/>
            <a:ext cx="8087425" cy="44076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08145D-CB64-4C80-AA0D-EB4D21FE39C9}"/>
              </a:ext>
            </a:extLst>
          </p:cNvPr>
          <p:cNvSpPr txBox="1"/>
          <p:nvPr/>
        </p:nvSpPr>
        <p:spPr>
          <a:xfrm>
            <a:off x="8045570" y="281797"/>
            <a:ext cx="413780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word embeddings of the input sequence are passed to the </a:t>
            </a:r>
            <a:r>
              <a:rPr lang="en-US" b="1">
                <a:ea typeface="+mn-lt"/>
                <a:cs typeface="+mn-lt"/>
              </a:rPr>
              <a:t>first encoder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Then they are  transformed and propagated to the </a:t>
            </a:r>
            <a:r>
              <a:rPr lang="en-US" b="1">
                <a:ea typeface="+mn-lt"/>
                <a:cs typeface="+mn-lt"/>
              </a:rPr>
              <a:t>next encoder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output from the last encoder in the encoder-stack is passed to all the decoders in the </a:t>
            </a:r>
            <a:r>
              <a:rPr lang="en-US" b="1">
                <a:ea typeface="+mn-lt"/>
                <a:cs typeface="+mn-lt"/>
              </a:rPr>
              <a:t>decoder-stack.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/>
              <a:t>In</a:t>
            </a:r>
            <a:r>
              <a:rPr lang="en-US">
                <a:ea typeface="+mn-lt"/>
                <a:cs typeface="+mn-lt"/>
              </a:rPr>
              <a:t> addition to the </a:t>
            </a:r>
            <a:r>
              <a:rPr lang="en-US" b="1">
                <a:ea typeface="+mn-lt"/>
                <a:cs typeface="+mn-lt"/>
              </a:rPr>
              <a:t>self-attention</a:t>
            </a:r>
            <a:r>
              <a:rPr lang="en-US">
                <a:ea typeface="+mn-lt"/>
                <a:cs typeface="+mn-lt"/>
              </a:rPr>
              <a:t> and f</a:t>
            </a:r>
            <a:r>
              <a:rPr lang="en-US" b="1">
                <a:ea typeface="+mn-lt"/>
                <a:cs typeface="+mn-lt"/>
              </a:rPr>
              <a:t>eed-forward layers,</a:t>
            </a:r>
            <a:r>
              <a:rPr lang="en-US">
                <a:ea typeface="+mn-lt"/>
                <a:cs typeface="+mn-lt"/>
              </a:rPr>
              <a:t> the decoders also have one more layer of </a:t>
            </a:r>
            <a:r>
              <a:rPr lang="en-US" b="1">
                <a:ea typeface="+mn-lt"/>
                <a:cs typeface="+mn-lt"/>
              </a:rPr>
              <a:t>Encoder-Decoder Attention layer.</a:t>
            </a:r>
            <a:r>
              <a:rPr lang="en-US">
                <a:ea typeface="+mn-lt"/>
                <a:cs typeface="+mn-lt"/>
              </a:rPr>
              <a:t> This helps the decoder focus on the appropriate parts of the input sequence</a:t>
            </a:r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7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/>
              <a:t>SELF-ATTENTION?</a:t>
            </a:r>
          </a:p>
        </p:txBody>
      </p:sp>
      <p:sp>
        <p:nvSpPr>
          <p:cNvPr id="54" name="Content Placeholder 24">
            <a:extLst>
              <a:ext uri="{FF2B5EF4-FFF2-40B4-BE49-F238E27FC236}">
                <a16:creationId xmlns:a16="http://schemas.microsoft.com/office/drawing/2014/main" id="{078E0519-CB22-49F4-8613-B57C9EC6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2344189"/>
            <a:ext cx="6975841" cy="374427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Self-attention, sometimes called intra-attention, is an attention mechanism relating different positions of a single sequence in order to compute a representation of the sequence.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Can you figure out what the term </a:t>
            </a:r>
            <a:r>
              <a:rPr lang="en-US" sz="1600" b="1">
                <a:ea typeface="+mn-lt"/>
                <a:cs typeface="+mn-lt"/>
              </a:rPr>
              <a:t>“it”</a:t>
            </a:r>
            <a:r>
              <a:rPr lang="en-US" sz="1600">
                <a:ea typeface="+mn-lt"/>
                <a:cs typeface="+mn-lt"/>
              </a:rPr>
              <a:t> in this sentence refers to?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Self-attention allows the model to look at the other words in the input sequence to get a better understanding of a certain word in the sequence. </a:t>
            </a:r>
            <a:endParaRPr lang="en-US" sz="1600"/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8412800-BDEB-4260-B78B-2908A0FD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23" y="735582"/>
            <a:ext cx="4077059" cy="49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5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7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8" y="69011"/>
            <a:ext cx="11404067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Calculating Self-Attention</a:t>
            </a:r>
          </a:p>
        </p:txBody>
      </p:sp>
      <p:sp>
        <p:nvSpPr>
          <p:cNvPr id="54" name="Content Placeholder 24">
            <a:extLst>
              <a:ext uri="{FF2B5EF4-FFF2-40B4-BE49-F238E27FC236}">
                <a16:creationId xmlns:a16="http://schemas.microsoft.com/office/drawing/2014/main" id="{078E0519-CB22-49F4-8613-B57C9EC6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054" y="1812226"/>
            <a:ext cx="7637199" cy="480820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Step 1: create three vectors from each of the encoder’s input vectors: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Query Vector</a:t>
            </a:r>
            <a:endParaRPr lang="en-US"/>
          </a:p>
          <a:p>
            <a:pPr lvl="1"/>
            <a:r>
              <a:rPr lang="en-US" sz="1600">
                <a:ea typeface="+mn-lt"/>
                <a:cs typeface="+mn-lt"/>
              </a:rPr>
              <a:t>Key Vector</a:t>
            </a:r>
            <a:endParaRPr lang="en-US"/>
          </a:p>
          <a:p>
            <a:pPr lvl="1"/>
            <a:r>
              <a:rPr lang="en-US" sz="1600">
                <a:ea typeface="+mn-lt"/>
                <a:cs typeface="+mn-lt"/>
              </a:rPr>
              <a:t>Value Vector</a:t>
            </a:r>
            <a:endParaRPr lang="en-US"/>
          </a:p>
          <a:p>
            <a:r>
              <a:rPr lang="en-US" sz="1600"/>
              <a:t>Step 2: </a:t>
            </a:r>
            <a:r>
              <a:rPr lang="en-US" sz="1600">
                <a:ea typeface="+mn-lt"/>
                <a:cs typeface="+mn-lt"/>
              </a:rPr>
              <a:t>calculate self-attention for every word in the input sequence</a:t>
            </a:r>
          </a:p>
          <a:p>
            <a:pPr lvl="1"/>
            <a:r>
              <a:rPr lang="en-US" sz="1600">
                <a:ea typeface="+mn-lt"/>
                <a:cs typeface="+mn-lt"/>
              </a:rPr>
              <a:t>Example "Action gets results"</a:t>
            </a:r>
          </a:p>
          <a:p>
            <a:pPr lvl="1"/>
            <a:r>
              <a:rPr lang="en-US" sz="1600">
                <a:ea typeface="+mn-lt"/>
                <a:cs typeface="+mn-lt"/>
              </a:rPr>
              <a:t>To calculate the self-attention for the first word “Action”, we will calculate scores for all the words in the phrase with respect to “Action”. </a:t>
            </a:r>
          </a:p>
          <a:p>
            <a:pPr lvl="1"/>
            <a:r>
              <a:rPr lang="en-US" sz="1600">
                <a:ea typeface="+mn-lt"/>
                <a:cs typeface="+mn-lt"/>
              </a:rPr>
              <a:t>This score determines the importance of other words when we are encoding a certain word in an input sequence</a:t>
            </a:r>
          </a:p>
          <a:p>
            <a:pPr lvl="1"/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6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SELF-ATTENTION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1DF464E-1B46-498E-A586-3C2EE5D15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689" y="2371160"/>
            <a:ext cx="9431366" cy="3616264"/>
          </a:xfrm>
        </p:spPr>
      </p:pic>
    </p:spTree>
    <p:extLst>
      <p:ext uri="{BB962C8B-B14F-4D97-AF65-F5344CB8AC3E}">
        <p14:creationId xmlns:p14="http://schemas.microsoft.com/office/powerpoint/2010/main" val="5914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SELF-ATTENTION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16514B3C-94EC-45D5-9134-CECBE141B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5" y="2323356"/>
            <a:ext cx="9623843" cy="3740629"/>
          </a:xfrm>
        </p:spPr>
      </p:pic>
    </p:spTree>
    <p:extLst>
      <p:ext uri="{BB962C8B-B14F-4D97-AF65-F5344CB8AC3E}">
        <p14:creationId xmlns:p14="http://schemas.microsoft.com/office/powerpoint/2010/main" val="397770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21EC9-903E-489C-A757-5B17912EFC23}"/>
              </a:ext>
            </a:extLst>
          </p:cNvPr>
          <p:cNvSpPr txBox="1"/>
          <p:nvPr/>
        </p:nvSpPr>
        <p:spPr>
          <a:xfrm>
            <a:off x="1427018" y="484908"/>
            <a:ext cx="8922327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LucidaBright"/>
              </a:rPr>
              <a:t>What is BERT? </a:t>
            </a:r>
          </a:p>
          <a:p>
            <a:r>
              <a:rPr lang="en-US" sz="2800">
                <a:latin typeface="ArialMT"/>
              </a:rPr>
              <a:t>• </a:t>
            </a:r>
            <a:r>
              <a:rPr lang="en-US" sz="2800">
                <a:latin typeface="Calibri"/>
                <a:cs typeface="Calibri"/>
              </a:rPr>
              <a:t>BERT [</a:t>
            </a:r>
            <a:r>
              <a:rPr lang="en-US" sz="2800">
                <a:solidFill>
                  <a:srgbClr val="2D5496"/>
                </a:solidFill>
                <a:latin typeface="Calibri"/>
                <a:cs typeface="Calibri"/>
              </a:rPr>
              <a:t>1</a:t>
            </a:r>
            <a:r>
              <a:rPr lang="en-US" sz="2800">
                <a:latin typeface="Calibri"/>
                <a:cs typeface="Calibri"/>
              </a:rPr>
              <a:t>] is for </a:t>
            </a:r>
            <a:r>
              <a:rPr lang="en-US" sz="2800">
                <a:solidFill>
                  <a:srgbClr val="BF0000"/>
                </a:solidFill>
                <a:latin typeface="Calibri"/>
                <a:cs typeface="Calibri"/>
              </a:rPr>
              <a:t>pre-training </a:t>
            </a:r>
            <a:r>
              <a:rPr lang="en-US" sz="2800">
                <a:latin typeface="Calibri"/>
                <a:cs typeface="Calibri"/>
              </a:rPr>
              <a:t>Transformer’s [</a:t>
            </a:r>
            <a:r>
              <a:rPr lang="en-US" sz="2800">
                <a:solidFill>
                  <a:srgbClr val="2D5496"/>
                </a:solidFill>
                <a:latin typeface="Calibri"/>
                <a:cs typeface="Calibri"/>
              </a:rPr>
              <a:t>2</a:t>
            </a:r>
            <a:r>
              <a:rPr lang="en-US" sz="2800">
                <a:latin typeface="Calibri"/>
                <a:cs typeface="Calibri"/>
              </a:rPr>
              <a:t>] encoder</a:t>
            </a:r>
            <a:r>
              <a:rPr lang="en-US" sz="2800">
                <a:solidFill>
                  <a:srgbClr val="BF0000"/>
                </a:solidFill>
                <a:latin typeface="Calibri"/>
                <a:cs typeface="Calibri"/>
              </a:rPr>
              <a:t>. </a:t>
            </a:r>
          </a:p>
          <a:p>
            <a:r>
              <a:rPr lang="en-US" sz="2800">
                <a:latin typeface="ArialMT"/>
              </a:rPr>
              <a:t>• </a:t>
            </a:r>
            <a:r>
              <a:rPr lang="en-US" sz="2800">
                <a:latin typeface="Calibri"/>
                <a:cs typeface="Calibri"/>
              </a:rPr>
              <a:t>How?</a:t>
            </a:r>
            <a:br>
              <a:rPr lang="en-US" sz="2800">
                <a:latin typeface="Calibri"/>
                <a:cs typeface="Calibri"/>
              </a:rPr>
            </a:br>
            <a:r>
              <a:rPr lang="en-US" sz="2800">
                <a:latin typeface="ArialMT"/>
              </a:rPr>
              <a:t>• </a:t>
            </a:r>
            <a:r>
              <a:rPr lang="en-US" sz="2800">
                <a:latin typeface="Calibri"/>
                <a:cs typeface="Calibri"/>
              </a:rPr>
              <a:t>Predict masked word.</a:t>
            </a:r>
            <a:br>
              <a:rPr lang="en-US" sz="2800">
                <a:latin typeface="Calibri"/>
                <a:cs typeface="Calibri"/>
              </a:rPr>
            </a:br>
            <a:r>
              <a:rPr lang="en-US" sz="2800">
                <a:latin typeface="ArialMT"/>
              </a:rPr>
              <a:t>• </a:t>
            </a:r>
            <a:r>
              <a:rPr lang="en-US" sz="2800">
                <a:latin typeface="Calibri"/>
                <a:cs typeface="Calibri"/>
              </a:rPr>
              <a:t>Predict next sentence. </a:t>
            </a:r>
            <a:endParaRPr lang="en-US"/>
          </a:p>
          <a:p>
            <a:endParaRPr lang="en-US" sz="2800">
              <a:latin typeface="Calibri"/>
              <a:cs typeface="Calibri"/>
            </a:endParaRPr>
          </a:p>
          <a:p>
            <a:endParaRPr lang="en-US" sz="2800">
              <a:latin typeface="Calibri"/>
              <a:cs typeface="Calibri"/>
            </a:endParaRPr>
          </a:p>
          <a:p>
            <a:endParaRPr lang="en-US" sz="2800">
              <a:latin typeface="Calibri"/>
              <a:cs typeface="Calibri"/>
            </a:endParaRPr>
          </a:p>
          <a:p>
            <a:endParaRPr lang="en-US" sz="2800">
              <a:latin typeface="Calibri"/>
              <a:cs typeface="Calibri"/>
            </a:endParaRPr>
          </a:p>
          <a:p>
            <a:endParaRPr lang="en-US" sz="2800">
              <a:latin typeface="Calibri"/>
              <a:cs typeface="Calibri"/>
            </a:endParaRPr>
          </a:p>
          <a:p>
            <a:r>
              <a:rPr lang="en-US" sz="2000" b="1">
                <a:latin typeface="Calibri"/>
                <a:cs typeface="Calibri"/>
              </a:rPr>
              <a:t>Reference </a:t>
            </a:r>
          </a:p>
          <a:p>
            <a:pPr>
              <a:buAutoNum type="arabicPeriod"/>
            </a:pPr>
            <a:r>
              <a:rPr lang="en-US">
                <a:latin typeface="Calibri"/>
                <a:cs typeface="Calibri"/>
              </a:rPr>
              <a:t>Devlin, Chang, Lee, and Toutanova. </a:t>
            </a:r>
            <a:r>
              <a:rPr lang="en-US">
                <a:solidFill>
                  <a:srgbClr val="2D5496"/>
                </a:solidFill>
                <a:latin typeface="Calibri"/>
                <a:cs typeface="Calibri"/>
              </a:rPr>
              <a:t>BERT: Pre-training of deep bidirectional transformers for language understanding. </a:t>
            </a:r>
            <a:r>
              <a:rPr lang="en-US">
                <a:latin typeface="Calibri"/>
                <a:cs typeface="Calibri"/>
              </a:rPr>
              <a:t>In </a:t>
            </a:r>
            <a:r>
              <a:rPr lang="en-US" i="1">
                <a:latin typeface="Calibri"/>
                <a:cs typeface="Calibri"/>
              </a:rPr>
              <a:t>ACL</a:t>
            </a:r>
            <a:r>
              <a:rPr lang="en-US">
                <a:latin typeface="Calibri"/>
                <a:cs typeface="Calibri"/>
              </a:rPr>
              <a:t>, 2019. </a:t>
            </a:r>
          </a:p>
          <a:p>
            <a:pPr>
              <a:buAutoNum type="arabicPeriod"/>
            </a:pPr>
            <a:r>
              <a:rPr lang="en-US">
                <a:latin typeface="Calibri"/>
                <a:cs typeface="Calibri"/>
              </a:rPr>
              <a:t>Vaswani and others. </a:t>
            </a:r>
            <a:r>
              <a:rPr lang="en-US">
                <a:solidFill>
                  <a:srgbClr val="2D5496"/>
                </a:solidFill>
                <a:latin typeface="Calibri"/>
                <a:cs typeface="Calibri"/>
              </a:rPr>
              <a:t>Attention is all you need. </a:t>
            </a:r>
            <a:r>
              <a:rPr lang="en-US">
                <a:latin typeface="Calibri"/>
                <a:cs typeface="Calibri"/>
              </a:rPr>
              <a:t>In </a:t>
            </a:r>
            <a:r>
              <a:rPr lang="en-US" i="1">
                <a:latin typeface="Calibri"/>
                <a:cs typeface="Calibri"/>
              </a:rPr>
              <a:t>NIPS</a:t>
            </a:r>
            <a:r>
              <a:rPr lang="en-US">
                <a:latin typeface="Calibri"/>
                <a:cs typeface="Calibri"/>
              </a:rPr>
              <a:t>, 2017. </a:t>
            </a:r>
          </a:p>
        </p:txBody>
      </p:sp>
    </p:spTree>
    <p:extLst>
      <p:ext uri="{BB962C8B-B14F-4D97-AF65-F5344CB8AC3E}">
        <p14:creationId xmlns:p14="http://schemas.microsoft.com/office/powerpoint/2010/main" val="301018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SELF-ATTENTION</a:t>
            </a: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6F828E55-49FA-409B-A3BE-DF9C5D526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32" y="2399916"/>
            <a:ext cx="9489774" cy="3673774"/>
          </a:xfrm>
        </p:spPr>
      </p:pic>
    </p:spTree>
    <p:extLst>
      <p:ext uri="{BB962C8B-B14F-4D97-AF65-F5344CB8AC3E}">
        <p14:creationId xmlns:p14="http://schemas.microsoft.com/office/powerpoint/2010/main" val="3174792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SELF-ATTENTION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D7A2F8C-E8D5-4433-B30A-4601CDDB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40" y="2256591"/>
            <a:ext cx="9493908" cy="3816649"/>
          </a:xfrm>
        </p:spPr>
      </p:pic>
    </p:spTree>
    <p:extLst>
      <p:ext uri="{BB962C8B-B14F-4D97-AF65-F5344CB8AC3E}">
        <p14:creationId xmlns:p14="http://schemas.microsoft.com/office/powerpoint/2010/main" val="105369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SELF-ATTENTION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DCC34-C7AE-4382-8AA2-09B9A7FC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940" y="2114939"/>
            <a:ext cx="5841432" cy="425810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Self-attention is computed not once but multiple times in the Transformer’s architecture, in parallel and independently. It is therefore referred to as </a:t>
            </a:r>
            <a:r>
              <a:rPr lang="en-US" b="1">
                <a:ea typeface="+mn-lt"/>
                <a:cs typeface="+mn-lt"/>
              </a:rPr>
              <a:t>Multi-head Attention</a:t>
            </a:r>
            <a:r>
              <a:rPr lang="en-US">
                <a:ea typeface="+mn-lt"/>
                <a:cs typeface="+mn-lt"/>
              </a:rPr>
              <a:t>. </a:t>
            </a:r>
          </a:p>
          <a:p>
            <a:r>
              <a:rPr lang="en-US">
                <a:ea typeface="+mn-lt"/>
                <a:cs typeface="+mn-lt"/>
              </a:rPr>
              <a:t>The outputs are concatenated and linearly transformed.</a:t>
            </a:r>
          </a:p>
          <a:p>
            <a:r>
              <a:rPr lang="en-US">
                <a:ea typeface="+mn-lt"/>
                <a:cs typeface="+mn-lt"/>
              </a:rPr>
              <a:t>Multi-head attention allows the model to jointly attend to information from different representation subspaces at different positions.</a:t>
            </a: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B8EA333D-9C3B-4727-8D7F-FE386BD3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831" y="2030533"/>
            <a:ext cx="2976112" cy="43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54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" y="-2875"/>
            <a:ext cx="5630260" cy="1556724"/>
          </a:xfrm>
        </p:spPr>
        <p:txBody>
          <a:bodyPr anchor="b">
            <a:normAutofit/>
          </a:bodyPr>
          <a:lstStyle/>
          <a:p>
            <a:r>
              <a:rPr lang="en-US"/>
              <a:t>BERT’s Model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69068A-8A7B-427E-94EF-2E521A10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49" y="1799296"/>
            <a:ext cx="6147844" cy="4403448"/>
          </a:xfrm>
        </p:spPr>
        <p:txBody>
          <a:bodyPr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BERT uses a multi-layer bidirectional Transformer encoder. Its self-attention layer performs self-attention in both directions.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Google has released two variants of the model: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1600" b="1">
                <a:ea typeface="+mn-lt"/>
                <a:cs typeface="+mn-lt"/>
              </a:rPr>
              <a:t>BERT Base</a:t>
            </a:r>
            <a:r>
              <a:rPr lang="en-US" sz="1600">
                <a:ea typeface="+mn-lt"/>
                <a:cs typeface="+mn-lt"/>
              </a:rPr>
              <a:t>: Number of Transformers layers = 12, Total Parameters = 110M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1600" b="1">
                <a:ea typeface="+mn-lt"/>
                <a:cs typeface="+mn-lt"/>
              </a:rPr>
              <a:t>BERT Large</a:t>
            </a:r>
            <a:r>
              <a:rPr lang="en-US" sz="1600">
                <a:ea typeface="+mn-lt"/>
                <a:cs typeface="+mn-lt"/>
              </a:rPr>
              <a:t>: Number of Transformers layers = 24, Total Parameters = 340M</a:t>
            </a:r>
            <a:endParaRPr lang="en-US"/>
          </a:p>
          <a:p>
            <a:endParaRPr lang="en-US" sz="16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FB760CC-8B5C-4353-9F35-2B4AEE13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725431"/>
            <a:ext cx="5090161" cy="49359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0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HOW TO USE BERT?</a:t>
            </a:r>
          </a:p>
        </p:txBody>
      </p:sp>
      <p:pic>
        <p:nvPicPr>
          <p:cNvPr id="4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B3DAD836-7279-40AE-9D64-74CE11F1A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545" y="11214"/>
            <a:ext cx="8134288" cy="3234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D1C71-1374-4464-8F47-9F73FBBC222A}"/>
              </a:ext>
            </a:extLst>
          </p:cNvPr>
          <p:cNvSpPr txBox="1"/>
          <p:nvPr/>
        </p:nvSpPr>
        <p:spPr>
          <a:xfrm>
            <a:off x="4048665" y="3243531"/>
            <a:ext cx="81347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Position Embeddings</a:t>
            </a:r>
            <a:r>
              <a:rPr lang="en-US">
                <a:ea typeface="+mn-lt"/>
                <a:cs typeface="+mn-lt"/>
              </a:rPr>
              <a:t>: BERT learns and uses positional embeddings to express the position of words in a sentence. These are added to overcome the limitation of Transformer which, unlike an RNN, is not able to capture “sequence” or “order” information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Segment Embeddings</a:t>
            </a:r>
            <a:r>
              <a:rPr lang="en-US">
                <a:ea typeface="+mn-lt"/>
                <a:cs typeface="+mn-lt"/>
              </a:rPr>
              <a:t>: BERT can also take sentence pairs as inputs for tasks (Question-Answering). That’s why it learns a unique embedding for the first and the second sentences to help the model distinguish between them. In the above example, all the tokens marked as EA belong to sentence A (and similarly for EB)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Token Embeddings</a:t>
            </a:r>
            <a:r>
              <a:rPr lang="en-US">
                <a:ea typeface="+mn-lt"/>
                <a:cs typeface="+mn-lt"/>
              </a:rPr>
              <a:t>: These are the embeddings learned for the specific token from the WordPiece token vocabulary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2D5F-C35E-41EB-9C6B-7F4355DE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4000" spc="750"/>
              <a:t>Application: SCIBERT</a:t>
            </a:r>
            <a:endParaRPr lang="en-US" sz="4000" b="0" spc="75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6B093-3FE7-4728-AC4D-515C5AD1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Allen Institute for Artificial Intelligence (AI2) further study on BERT and released </a:t>
            </a:r>
            <a:r>
              <a:rPr lang="en-US" sz="1800" err="1">
                <a:ea typeface="+mn-lt"/>
                <a:cs typeface="+mn-lt"/>
              </a:rPr>
              <a:t>SciBERT</a:t>
            </a:r>
            <a:r>
              <a:rPr lang="en-US" sz="1800">
                <a:ea typeface="+mn-lt"/>
                <a:cs typeface="+mn-lt"/>
              </a:rPr>
              <a:t> which is based on BERT to address the performance on scientific data.</a:t>
            </a:r>
            <a:endParaRPr lang="en-US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It uses a pre-trained model from BERT and fine-tune contextualized embeddings by using 1.14 M scientific publications randomly picked from Semantic Scholar, which including 18% papers from computer science domain and 82% from the broad biomedical domain to build </a:t>
            </a:r>
            <a:r>
              <a:rPr lang="en-US" sz="1800" err="1">
                <a:ea typeface="+mn-lt"/>
                <a:cs typeface="+mn-lt"/>
              </a:rPr>
              <a:t>SciBERT</a:t>
            </a:r>
            <a:r>
              <a:rPr lang="en-US" sz="1800">
                <a:ea typeface="+mn-lt"/>
                <a:cs typeface="+mn-lt"/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4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29E0-273B-4FDB-9040-04DE5EA2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</a:t>
            </a:r>
            <a:r>
              <a:rPr lang="en-US" err="1"/>
              <a:t>biobert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3F10-C465-4DD5-833A-1E5B7BFB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Lee and other researchers work on biomedical domain. They noticed that generic pretrained NLP model may not work very well in specific domain data. Therefore, they fine-tuned BERT to be </a:t>
            </a:r>
            <a:r>
              <a:rPr lang="en-US" err="1">
                <a:ea typeface="+mn-lt"/>
                <a:cs typeface="+mn-lt"/>
              </a:rPr>
              <a:t>BioBERT</a:t>
            </a:r>
            <a:r>
              <a:rPr lang="en-US">
                <a:ea typeface="+mn-lt"/>
                <a:cs typeface="+mn-lt"/>
              </a:rPr>
              <a:t> and 0.51% ~ 9.61% absolute improvement in biomedical’s NER, relation extraction and question answering NLP tasks.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They used BERT’s original training data which includes English Wikipedia and </a:t>
            </a:r>
            <a:r>
              <a:rPr lang="en-US" err="1">
                <a:ea typeface="+mn-lt"/>
                <a:cs typeface="+mn-lt"/>
              </a:rPr>
              <a:t>BooksCorpus</a:t>
            </a:r>
            <a:r>
              <a:rPr lang="en-US">
                <a:ea typeface="+mn-lt"/>
                <a:cs typeface="+mn-lt"/>
              </a:rPr>
              <a:t> and domain specific data which are PubMed abstracts and PMC full text articles to fine-tuning </a:t>
            </a:r>
            <a:r>
              <a:rPr lang="en-US" err="1">
                <a:ea typeface="+mn-lt"/>
                <a:cs typeface="+mn-lt"/>
              </a:rPr>
              <a:t>BioBERT</a:t>
            </a:r>
            <a:r>
              <a:rPr lang="en-US">
                <a:ea typeface="+mn-lt"/>
                <a:cs typeface="+mn-lt"/>
              </a:rPr>
              <a:t> model.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7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37A3-C406-40FD-BBCD-C61E032D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2EA5-8ED5-45CA-A5E7-99D4DF58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https://www.analyticsvidhya.com/blog/2019/09/demystifying-bert-groundbreaking-nlp-framework/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https://www.analyticsvidhya.com/blog/2019/06/understanding-transformers-nlp-state-of-the-art-models/?utm_source=blog&amp;utm_medium=demystifying-bert-groundbreaking-nlp-framework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https://towardsdatascience.com/bert-explained-state-of-the-art-language-model-for-nlp-f8b21a9b6270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https://appliedmachinelearning.blog/2019/03/04/state-of-the-art-text-classification-using-bert-model-predict-the-happiness-hackerearth-challenge/</a:t>
            </a:r>
          </a:p>
          <a:p>
            <a:r>
              <a:rPr lang="en-US">
                <a:ea typeface="+mn-lt"/>
                <a:cs typeface="+mn-lt"/>
                <a:hlinkClick r:id="rId6"/>
              </a:rPr>
              <a:t>https://towardsdatascience.com/how-to-apply-bert-in-scientific-domain-2d9db0480bd9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0490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8B2D7A-07DE-482B-9681-296203480EDE}"/>
              </a:ext>
            </a:extLst>
          </p:cNvPr>
          <p:cNvSpPr txBox="1"/>
          <p:nvPr/>
        </p:nvSpPr>
        <p:spPr>
          <a:xfrm>
            <a:off x="721488" y="538224"/>
            <a:ext cx="10990161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LucidaBright"/>
              </a:rPr>
              <a:t>How to use BERT</a:t>
            </a:r>
          </a:p>
          <a:p>
            <a:endParaRPr lang="en-US" dirty="0"/>
          </a:p>
          <a:p>
            <a:r>
              <a:rPr lang="en-US" dirty="0"/>
              <a:t>Bert as service</a:t>
            </a:r>
          </a:p>
          <a:p>
            <a:r>
              <a:rPr lang="en-US" dirty="0">
                <a:hlinkClick r:id="rId2"/>
              </a:rPr>
              <a:t>https://github.com/hanxiao/bert-as-service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Using BERT for Binary Text Classification, fine-tuning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https://medium.com/swlh/a-simple-guide-on-using-bert-for-text-classification-bbf041ac8d04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https://github.com/ThilinaRajapakse/BERT_binary_text_classification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DistilBERT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https://medium.com/huggingface/distilbert-8cf3380435b5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Colab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6"/>
              </a:rPr>
              <a:t>https://colab.research.google.com/github/jalammar/jalammar.github.io/blob/master/notebooks/bert/A_Visual_Notebook_to_Using_BERT_for_the_First_Time.ipynb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Bert-text 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7"/>
              </a:rPr>
              <a:t>https://towardsdatascience.com/how-to-do-text-binary-classification-with-bert-f1348a25d905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issue 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8"/>
              </a:rPr>
              <a:t>https://github.com/wshuyi/demo-text-binary-classification-with-bert/blob/master/bert_text_classification.ipynb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21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A3862F-A0CB-4F5E-9747-0D3645E51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6350" y="-9525"/>
            <a:ext cx="5943600" cy="3437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48A38C-A717-41C6-946E-4752FFD383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56350" y="3429000"/>
            <a:ext cx="5943600" cy="341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01A25E-0D77-40B2-944E-A0941DB57569}"/>
              </a:ext>
            </a:extLst>
          </p:cNvPr>
          <p:cNvSpPr txBox="1"/>
          <p:nvPr/>
        </p:nvSpPr>
        <p:spPr>
          <a:xfrm>
            <a:off x="294563" y="1044235"/>
            <a:ext cx="47582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Bert as service</a:t>
            </a:r>
          </a:p>
          <a:p>
            <a:r>
              <a:rPr lang="en-US" dirty="0">
                <a:hlinkClick r:id="rId4"/>
              </a:rPr>
              <a:t>https://github.com/hanxiao/bert-as-service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</a:t>
            </a:r>
          </a:p>
          <a:p>
            <a:r>
              <a:rPr lang="en-US" dirty="0">
                <a:hlinkClick r:id="rId4"/>
              </a:rPr>
              <a:t>bert_service_example.py</a:t>
            </a:r>
          </a:p>
          <a:p>
            <a:r>
              <a:rPr lang="en-US" dirty="0">
                <a:hlinkClick r:id="rId4"/>
              </a:rPr>
              <a:t>Similarity_using_bert.py</a:t>
            </a:r>
          </a:p>
        </p:txBody>
      </p:sp>
    </p:spTree>
    <p:extLst>
      <p:ext uri="{BB962C8B-B14F-4D97-AF65-F5344CB8AC3E}">
        <p14:creationId xmlns:p14="http://schemas.microsoft.com/office/powerpoint/2010/main" val="41927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DBB8E0DC-42A5-48E6-9FCA-BD915A7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3" y="520754"/>
            <a:ext cx="7804029" cy="53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FC6D45-B532-46CA-B177-06546DB4166D}"/>
              </a:ext>
            </a:extLst>
          </p:cNvPr>
          <p:cNvSpPr txBox="1"/>
          <p:nvPr/>
        </p:nvSpPr>
        <p:spPr>
          <a:xfrm>
            <a:off x="2632364" y="2576945"/>
            <a:ext cx="83542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LucidaBright"/>
              </a:rPr>
              <a:t>Task 1: Predict Masked Words </a:t>
            </a:r>
          </a:p>
        </p:txBody>
      </p:sp>
    </p:spTree>
    <p:extLst>
      <p:ext uri="{BB962C8B-B14F-4D97-AF65-F5344CB8AC3E}">
        <p14:creationId xmlns:p14="http://schemas.microsoft.com/office/powerpoint/2010/main" val="289918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4EEF6-234D-4008-84F4-FDFB9F8F24D5}"/>
              </a:ext>
            </a:extLst>
          </p:cNvPr>
          <p:cNvSpPr txBox="1"/>
          <p:nvPr/>
        </p:nvSpPr>
        <p:spPr>
          <a:xfrm>
            <a:off x="626853" y="612476"/>
            <a:ext cx="888233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LucidaBright"/>
              </a:rPr>
              <a:t>Randomly mask a word </a:t>
            </a:r>
            <a:endParaRPr lang="en-US"/>
          </a:p>
          <a:p>
            <a:endParaRPr lang="en-US" sz="3600" b="1">
              <a:latin typeface="LucidaBright"/>
            </a:endParaRPr>
          </a:p>
          <a:p>
            <a:r>
              <a:rPr lang="en-US" sz="3200">
                <a:solidFill>
                  <a:srgbClr val="BF0000"/>
                </a:solidFill>
                <a:latin typeface="ArialMT"/>
              </a:rPr>
              <a:t>• </a:t>
            </a:r>
            <a:r>
              <a:rPr lang="en-US" sz="3200">
                <a:solidFill>
                  <a:srgbClr val="BF0000"/>
                </a:solidFill>
                <a:latin typeface="CourierNewPSMT"/>
              </a:rPr>
              <a:t>“The _____ sat on the mat” </a:t>
            </a:r>
          </a:p>
          <a:p>
            <a:endParaRPr lang="en-US" sz="3200">
              <a:solidFill>
                <a:srgbClr val="BF0000"/>
              </a:solidFill>
              <a:latin typeface="CourierNewPSMT"/>
            </a:endParaRPr>
          </a:p>
          <a:p>
            <a:r>
              <a:rPr lang="en-US" sz="3200">
                <a:latin typeface="ArialMT"/>
              </a:rPr>
              <a:t>• </a:t>
            </a:r>
            <a:r>
              <a:rPr lang="en-US" sz="3200">
                <a:latin typeface="Calibri"/>
                <a:cs typeface="Calibri"/>
              </a:rPr>
              <a:t>What is the </a:t>
            </a:r>
            <a:r>
              <a:rPr lang="en-US" sz="3200">
                <a:solidFill>
                  <a:srgbClr val="BF0000"/>
                </a:solidFill>
                <a:latin typeface="Calibri"/>
                <a:cs typeface="Calibri"/>
              </a:rPr>
              <a:t>masked </a:t>
            </a:r>
            <a:r>
              <a:rPr lang="en-US" sz="3200">
                <a:latin typeface="Calibri"/>
                <a:cs typeface="Calibri"/>
              </a:rPr>
              <a:t>word? 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D5B4C42A-608E-47FC-AE65-BDFFB3FE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538177"/>
            <a:ext cx="7818407" cy="55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02AA5-FB66-4C3C-BCF0-1A73F5E39D4E}"/>
              </a:ext>
            </a:extLst>
          </p:cNvPr>
          <p:cNvSpPr txBox="1"/>
          <p:nvPr/>
        </p:nvSpPr>
        <p:spPr>
          <a:xfrm>
            <a:off x="483080" y="842514"/>
            <a:ext cx="1078014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LucidaBright"/>
              </a:rPr>
              <a:t>Predict the masked word </a:t>
            </a:r>
            <a:endParaRPr lang="en-US"/>
          </a:p>
          <a:p>
            <a:endParaRPr lang="en-US" sz="3600" b="1">
              <a:latin typeface="LucidaBright"/>
            </a:endParaRPr>
          </a:p>
          <a:p>
            <a:r>
              <a:rPr lang="en-US" sz="2800">
                <a:solidFill>
                  <a:srgbClr val="FF0000"/>
                </a:solidFill>
                <a:latin typeface="ArialMT"/>
              </a:rPr>
              <a:t>• </a:t>
            </a:r>
            <a:r>
              <a:rPr lang="en-US" sz="2800">
                <a:solidFill>
                  <a:srgbClr val="FF0000"/>
                </a:solidFill>
                <a:latin typeface="CambriaMath"/>
              </a:rPr>
              <a:t>𝐞</a:t>
            </a:r>
            <a:r>
              <a:rPr lang="en-US" sz="2800">
                <a:latin typeface="Calibri"/>
                <a:cs typeface="Calibri"/>
              </a:rPr>
              <a:t>: one-hot vector of the masked word </a:t>
            </a:r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“cat”</a:t>
            </a:r>
            <a:r>
              <a:rPr lang="en-US" sz="2800">
                <a:latin typeface="Calibri"/>
                <a:cs typeface="Calibri"/>
              </a:rPr>
              <a:t>.</a:t>
            </a:r>
            <a:br>
              <a:rPr lang="en-US" sz="2800">
                <a:latin typeface="Calibri"/>
                <a:cs typeface="Calibri"/>
              </a:rPr>
            </a:br>
            <a:r>
              <a:rPr lang="en-US" sz="2800">
                <a:solidFill>
                  <a:srgbClr val="FF0000"/>
                </a:solidFill>
                <a:latin typeface="ArialMT"/>
              </a:rPr>
              <a:t>• </a:t>
            </a:r>
            <a:r>
              <a:rPr lang="en-US" sz="2800">
                <a:solidFill>
                  <a:srgbClr val="FF0000"/>
                </a:solidFill>
                <a:latin typeface="CambriaMath"/>
              </a:rPr>
              <a:t>𝐩</a:t>
            </a:r>
            <a:r>
              <a:rPr lang="en-US" sz="2800">
                <a:latin typeface="Calibri"/>
                <a:cs typeface="Calibri"/>
              </a:rPr>
              <a:t>: output probability distribution at the </a:t>
            </a:r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masked position</a:t>
            </a:r>
            <a:r>
              <a:rPr lang="en-US" sz="2800">
                <a:latin typeface="Calibri"/>
                <a:cs typeface="Calibri"/>
              </a:rPr>
              <a:t>.</a:t>
            </a:r>
            <a:br>
              <a:rPr lang="en-US" sz="2800">
                <a:latin typeface="Calibri"/>
                <a:cs typeface="Calibri"/>
              </a:rPr>
            </a:br>
            <a:r>
              <a:rPr lang="en-US" sz="2800">
                <a:latin typeface="ArialMT"/>
              </a:rPr>
              <a:t>• </a:t>
            </a:r>
            <a:r>
              <a:rPr lang="en-US" sz="2800">
                <a:latin typeface="CambriaMath"/>
              </a:rPr>
              <a:t>Loss = </a:t>
            </a:r>
            <a:r>
              <a:rPr lang="en-US" sz="2800" err="1">
                <a:latin typeface="CambriaMath"/>
              </a:rPr>
              <a:t>CrossEntropy</a:t>
            </a:r>
            <a:r>
              <a:rPr lang="en-US" sz="2800">
                <a:latin typeface="CambriaMath"/>
              </a:rPr>
              <a:t> (</a:t>
            </a:r>
            <a:r>
              <a:rPr lang="en-US" sz="2800">
                <a:solidFill>
                  <a:srgbClr val="FF0000"/>
                </a:solidFill>
                <a:latin typeface="CambriaMath"/>
              </a:rPr>
              <a:t>𝐞</a:t>
            </a:r>
            <a:r>
              <a:rPr lang="en-US" sz="2800">
                <a:latin typeface="CambriaMath"/>
              </a:rPr>
              <a:t>, </a:t>
            </a:r>
            <a:r>
              <a:rPr lang="en-US" sz="2800">
                <a:solidFill>
                  <a:srgbClr val="FF0000"/>
                </a:solidFill>
                <a:latin typeface="CambriaMath"/>
              </a:rPr>
              <a:t>𝐩)</a:t>
            </a:r>
            <a:br>
              <a:rPr lang="en-US" sz="2800">
                <a:latin typeface="Calibri"/>
                <a:cs typeface="Calibri"/>
              </a:rPr>
            </a:br>
            <a:r>
              <a:rPr lang="en-US" sz="2800">
                <a:latin typeface="ArialMT"/>
              </a:rPr>
              <a:t>• </a:t>
            </a:r>
            <a:r>
              <a:rPr lang="en-US" sz="2800">
                <a:latin typeface="Calibri"/>
                <a:cs typeface="Calibri"/>
              </a:rPr>
              <a:t>Performing one gradient descent to update the model parameters.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E0D163-BF7A-4943-BE1B-0193703A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80" y="443362"/>
            <a:ext cx="9716218" cy="54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321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8C"/>
      </a:accent1>
      <a:accent2>
        <a:srgbClr val="B13BAC"/>
      </a:accent2>
      <a:accent3>
        <a:srgbClr val="974DC3"/>
      </a:accent3>
      <a:accent4>
        <a:srgbClr val="573EB3"/>
      </a:accent4>
      <a:accent5>
        <a:srgbClr val="4D65C3"/>
      </a:accent5>
      <a:accent6>
        <a:srgbClr val="3B84B1"/>
      </a:accent6>
      <a:hlink>
        <a:srgbClr val="3F4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1211</Words>
  <Application>Microsoft Office PowerPoint</Application>
  <PresentationFormat>Widescreen</PresentationFormat>
  <Paragraphs>125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ArialMT</vt:lpstr>
      <vt:lpstr>CambriaMath</vt:lpstr>
      <vt:lpstr>CourierNewPSMT</vt:lpstr>
      <vt:lpstr>LucidaBright</vt:lpstr>
      <vt:lpstr>Arial</vt:lpstr>
      <vt:lpstr>Avenir Next LT Pro</vt:lpstr>
      <vt:lpstr>Calibri</vt:lpstr>
      <vt:lpstr>Times</vt:lpstr>
      <vt:lpstr>GradientRiseVTI</vt:lpstr>
      <vt:lpstr>Bidirectional Encoder RepresentAtions from Transformers (BERT) </vt:lpstr>
      <vt:lpstr>Agneda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BERT</vt:lpstr>
      <vt:lpstr>How BERT works</vt:lpstr>
      <vt:lpstr>Transformer structure</vt:lpstr>
      <vt:lpstr>Encoder &amp; Decoder</vt:lpstr>
      <vt:lpstr>SELF-ATTENTION?</vt:lpstr>
      <vt:lpstr>Calculating Self-Attention</vt:lpstr>
      <vt:lpstr>Calculate SELF-ATTENTION</vt:lpstr>
      <vt:lpstr>Calculate SELF-ATTENTION</vt:lpstr>
      <vt:lpstr>Calculate SELF-ATTENTION</vt:lpstr>
      <vt:lpstr>Calculate SELF-ATTENTION</vt:lpstr>
      <vt:lpstr>Calculate SELF-ATTENTION</vt:lpstr>
      <vt:lpstr>BERT’s Model Architecture</vt:lpstr>
      <vt:lpstr>HOW TO USE BERT?</vt:lpstr>
      <vt:lpstr>Application: SCIBERT</vt:lpstr>
      <vt:lpstr>Application: biobert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Jingyi Wang</cp:lastModifiedBy>
  <cp:revision>2</cp:revision>
  <dcterms:created xsi:type="dcterms:W3CDTF">2020-11-06T02:00:55Z</dcterms:created>
  <dcterms:modified xsi:type="dcterms:W3CDTF">2020-11-11T03:22:39Z</dcterms:modified>
</cp:coreProperties>
</file>