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c99b01ff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c99b01ff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Linear regression presupposes that the input variables (sensor responses) and output variables (benzene concentration) have a linear relationship.</a:t>
            </a:r>
            <a:endParaRPr/>
          </a:p>
          <a:p>
            <a:pPr indent="-298450" lvl="0" marL="457200" rtl="0" algn="l">
              <a:spcBef>
                <a:spcPts val="0"/>
              </a:spcBef>
              <a:spcAft>
                <a:spcPts val="0"/>
              </a:spcAft>
              <a:buSzPts val="1100"/>
              <a:buChar char="●"/>
            </a:pPr>
            <a:r>
              <a:rPr lang="en"/>
              <a:t>Linear regression models are popular for many regression situations because they are basic and easy to interpret.</a:t>
            </a:r>
            <a:endParaRPr/>
          </a:p>
          <a:p>
            <a:pPr indent="-298450" lvl="0" marL="457200" rtl="0" algn="l">
              <a:spcBef>
                <a:spcPts val="0"/>
              </a:spcBef>
              <a:spcAft>
                <a:spcPts val="0"/>
              </a:spcAft>
              <a:buSzPts val="1100"/>
              <a:buChar char="●"/>
            </a:pPr>
            <a:r>
              <a:rPr lang="en"/>
              <a:t>Linear regression models can capture the magnitude as well as the direction of the connection between the input and output variables.</a:t>
            </a:r>
            <a:endParaRPr/>
          </a:p>
          <a:p>
            <a:pPr indent="-298450" lvl="0" marL="457200" rtl="0" algn="l">
              <a:spcBef>
                <a:spcPts val="0"/>
              </a:spcBef>
              <a:spcAft>
                <a:spcPts val="0"/>
              </a:spcAft>
              <a:buSzPts val="1100"/>
              <a:buChar char="●"/>
            </a:pPr>
            <a:r>
              <a:rPr lang="en"/>
              <a:t>Because benzene concentration is a continuous variable, linear regression is a good fit for this type of data.</a:t>
            </a:r>
            <a:endParaRPr/>
          </a:p>
          <a:p>
            <a:pPr indent="-298450" lvl="0" marL="457200" rtl="0" algn="l">
              <a:spcBef>
                <a:spcPts val="0"/>
              </a:spcBef>
              <a:spcAft>
                <a:spcPts val="0"/>
              </a:spcAft>
              <a:buSzPts val="1100"/>
              <a:buChar char="●"/>
            </a:pPr>
            <a:r>
              <a:rPr lang="en"/>
              <a:t>Linear regression may miss non-linear correlations or interactions between input variables, resulting in erroneous predictions in circumstances when such relationships exist.</a:t>
            </a:r>
            <a:endParaRPr/>
          </a:p>
          <a:p>
            <a:pPr indent="0" lvl="0" marL="45720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c99b01ff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c99b01ff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Polynomial regression is a versatile and powerful modeling technique capable of capturing nonlinear correlations between input factors and output variables (Benzene concentration).</a:t>
            </a:r>
            <a:endParaRPr/>
          </a:p>
          <a:p>
            <a:pPr indent="-298450" lvl="0" marL="457200" rtl="0" algn="l">
              <a:spcBef>
                <a:spcPts val="0"/>
              </a:spcBef>
              <a:spcAft>
                <a:spcPts val="0"/>
              </a:spcAft>
              <a:buSzPts val="1100"/>
              <a:buChar char="●"/>
            </a:pPr>
            <a:r>
              <a:rPr lang="en"/>
              <a:t>Polynomial regression models are more capable of capturing complex relationships between input and output variables than linear regression models, making them more appropriate for specific datasets.</a:t>
            </a:r>
            <a:endParaRPr/>
          </a:p>
          <a:p>
            <a:pPr indent="-298450" lvl="0" marL="457200" rtl="0" algn="l">
              <a:spcBef>
                <a:spcPts val="0"/>
              </a:spcBef>
              <a:spcAft>
                <a:spcPts val="0"/>
              </a:spcAft>
              <a:buSzPts val="1100"/>
              <a:buChar char="●"/>
            </a:pPr>
            <a:r>
              <a:rPr lang="en"/>
              <a:t>Polynomial regression models can be simply changed to suit data with varying degrees of nonlinearity.</a:t>
            </a:r>
            <a:endParaRPr/>
          </a:p>
          <a:p>
            <a:pPr indent="-298450" lvl="0" marL="457200" rtl="0" algn="l">
              <a:spcBef>
                <a:spcPts val="0"/>
              </a:spcBef>
              <a:spcAft>
                <a:spcPts val="0"/>
              </a:spcAft>
              <a:buSzPts val="1100"/>
              <a:buChar char="●"/>
            </a:pPr>
            <a:r>
              <a:rPr lang="en"/>
              <a:t>Polynomial regression is an excellent choice for modeling this type of data because benzene concentration is a continuous variable.</a:t>
            </a:r>
            <a:endParaRPr/>
          </a:p>
          <a:p>
            <a:pPr indent="-298450" lvl="0" marL="457200" rtl="0" algn="l">
              <a:spcBef>
                <a:spcPts val="0"/>
              </a:spcBef>
              <a:spcAft>
                <a:spcPts val="0"/>
              </a:spcAft>
              <a:buSzPts val="1100"/>
              <a:buChar char="●"/>
            </a:pPr>
            <a:r>
              <a:rPr lang="en"/>
              <a:t>Polynomial regression models are prone to overfitting, which occurs when the model fits the data noise rather than the underlying relationships, resulting in poor generalization performance on new data. To avoid overfitting in polynomial regression models, procedures such as cross-validation and regularization should be used.</a:t>
            </a:r>
            <a:endParaRPr/>
          </a:p>
          <a:p>
            <a:pPr indent="-298450" lvl="0" marL="457200" rtl="0" algn="l">
              <a:spcBef>
                <a:spcPts val="0"/>
              </a:spcBef>
              <a:spcAft>
                <a:spcPts val="0"/>
              </a:spcAft>
              <a:buSzPts val="1100"/>
              <a:buChar char="●"/>
            </a:pPr>
            <a:r>
              <a:rPr lang="en"/>
              <a:t>Better than linear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c99b01ff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c99b01ff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Lasso regression is a sort of linear regression that uses feature selection to minimize model complexity and increase model interpretability.</a:t>
            </a:r>
            <a:endParaRPr/>
          </a:p>
          <a:p>
            <a:pPr indent="-298450" lvl="0" marL="457200" rtl="0" algn="l">
              <a:spcBef>
                <a:spcPts val="0"/>
              </a:spcBef>
              <a:spcAft>
                <a:spcPts val="0"/>
              </a:spcAft>
              <a:buSzPts val="1100"/>
              <a:buChar char="●"/>
            </a:pPr>
            <a:r>
              <a:rPr lang="en"/>
              <a:t>Lasso regression can be used to find the most essential factors for predicting Benzene concentration and exclude the less important ones, resulting in a more parsimonious model.</a:t>
            </a:r>
            <a:endParaRPr/>
          </a:p>
          <a:p>
            <a:pPr indent="-298450" lvl="0" marL="457200" rtl="0" algn="l">
              <a:spcBef>
                <a:spcPts val="0"/>
              </a:spcBef>
              <a:spcAft>
                <a:spcPts val="0"/>
              </a:spcAft>
              <a:buSzPts val="1100"/>
              <a:buChar char="●"/>
            </a:pPr>
            <a:r>
              <a:rPr lang="en"/>
              <a:t>Lasso regression works well with datasets with high-dimensional input spaces, where many input variables may be useless or redundant for predicting the output variable.</a:t>
            </a:r>
            <a:endParaRPr/>
          </a:p>
          <a:p>
            <a:pPr indent="-298450" lvl="0" marL="457200" rtl="0" algn="l">
              <a:spcBef>
                <a:spcPts val="0"/>
              </a:spcBef>
              <a:spcAft>
                <a:spcPts val="0"/>
              </a:spcAft>
              <a:buSzPts val="1100"/>
              <a:buChar char="●"/>
            </a:pPr>
            <a:r>
              <a:rPr lang="en" sz="1200">
                <a:solidFill>
                  <a:srgbClr val="374151"/>
                </a:solidFill>
                <a:highlight>
                  <a:srgbClr val="F7F7F8"/>
                </a:highlight>
                <a:latin typeface="Roboto"/>
                <a:ea typeface="Roboto"/>
                <a:cs typeface="Roboto"/>
                <a:sym typeface="Roboto"/>
              </a:rPr>
              <a:t>Lasso regression is a variant of linear regression that includes a regularization term in the loss function, which helps to prevent overfitting and can improve the generalization performance of the model. The Lasso regression model shrinks the coefficients of less important features to zero, effectively performing feature selection.</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Better than linear</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c99b01ff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c99b01ff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Bayesian regression updates the prior probability of model parameters depending on observed data and the likelihood function using Bayes' theorem.</a:t>
            </a:r>
            <a:endParaRPr/>
          </a:p>
          <a:p>
            <a:pPr indent="-298450" lvl="0" marL="457200" rtl="0" algn="l">
              <a:spcBef>
                <a:spcPts val="0"/>
              </a:spcBef>
              <a:spcAft>
                <a:spcPts val="0"/>
              </a:spcAft>
              <a:buSzPts val="1100"/>
              <a:buChar char="●"/>
            </a:pPr>
            <a:r>
              <a:rPr lang="en"/>
              <a:t>Bayesian regression permits the insertion of previous knowledge or beliefs about model parameters, which can increase prediction accuracy.</a:t>
            </a:r>
            <a:endParaRPr/>
          </a:p>
          <a:p>
            <a:pPr indent="-298450" lvl="0" marL="457200" rtl="0" algn="l">
              <a:spcBef>
                <a:spcPts val="0"/>
              </a:spcBef>
              <a:spcAft>
                <a:spcPts val="0"/>
              </a:spcAft>
              <a:buSzPts val="1100"/>
              <a:buChar char="●"/>
            </a:pPr>
            <a:r>
              <a:rPr lang="en"/>
              <a:t>Bayesian regression is more effective than traditional regression approaches in dealing with small sample sizes and missing data.</a:t>
            </a:r>
            <a:endParaRPr/>
          </a:p>
          <a:p>
            <a:pPr indent="-298450" lvl="0" marL="457200" rtl="0" algn="l">
              <a:spcBef>
                <a:spcPts val="0"/>
              </a:spcBef>
              <a:spcAft>
                <a:spcPts val="0"/>
              </a:spcAft>
              <a:buSzPts val="1100"/>
              <a:buChar char="●"/>
            </a:pPr>
            <a:r>
              <a:rPr lang="en"/>
              <a:t>The posterior distribution of the model parameters can be used to quantify the uncertainty in the predictions in Bayesian regression.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c99b01ff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c99b01ff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SVM is a strong machine learning technique that can handle large datasets and nonlinear correlations between input and output variables.</a:t>
            </a:r>
            <a:endParaRPr/>
          </a:p>
          <a:p>
            <a:pPr indent="-298450" lvl="0" marL="457200" rtl="0" algn="l">
              <a:spcBef>
                <a:spcPts val="0"/>
              </a:spcBef>
              <a:spcAft>
                <a:spcPts val="0"/>
              </a:spcAft>
              <a:buSzPts val="1100"/>
              <a:buChar char="●"/>
            </a:pPr>
            <a:r>
              <a:rPr lang="en"/>
              <a:t>SVM can do both linear and nonlinear regression, making it suited for complicated datasets.</a:t>
            </a:r>
            <a:endParaRPr/>
          </a:p>
          <a:p>
            <a:pPr indent="-298450" lvl="0" marL="457200" rtl="0" algn="l">
              <a:spcBef>
                <a:spcPts val="0"/>
              </a:spcBef>
              <a:spcAft>
                <a:spcPts val="0"/>
              </a:spcAft>
              <a:buSzPts val="1100"/>
              <a:buChar char="●"/>
            </a:pPr>
            <a:r>
              <a:rPr lang="en"/>
              <a:t>SVM can handle outliers and noisy data successfully, making it resistant to data defects.</a:t>
            </a:r>
            <a:endParaRPr/>
          </a:p>
          <a:p>
            <a:pPr indent="-298450" lvl="0" marL="457200" rtl="0" algn="l">
              <a:spcBef>
                <a:spcPts val="0"/>
              </a:spcBef>
              <a:spcAft>
                <a:spcPts val="0"/>
              </a:spcAft>
              <a:buSzPts val="1100"/>
              <a:buChar char="●"/>
            </a:pPr>
            <a:r>
              <a:rPr lang="en"/>
              <a:t>SVM can be used for feature selection, which can aid in identifying the most essential factors for predicting Benzene concentration and excluding those that aren't, resulting in a more interpretable model.</a:t>
            </a:r>
            <a:endParaRPr/>
          </a:p>
          <a:p>
            <a:pPr indent="-298450" lvl="0" marL="457200" rtl="0" algn="l">
              <a:spcBef>
                <a:spcPts val="0"/>
              </a:spcBef>
              <a:spcAft>
                <a:spcPts val="0"/>
              </a:spcAft>
              <a:buSzPts val="1100"/>
              <a:buChar char="●"/>
            </a:pPr>
            <a:r>
              <a:rPr lang="en"/>
              <a:t>Training and tuning SVM models can be computationally expensive, especially for large datasets or datasets with a large number of input variables. Furthermore, SVM models can be sensitive to hyperparameter selection, such as the kernel function and regularization parameter, which can necessitate a significant amount of experimentation to optimize.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c99b01ff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c99b01ff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By evaluating how well the regression models perform on new, unseen data, k-fold cross-validation can help to evaluate their generalization performance.</a:t>
            </a:r>
            <a:endParaRPr/>
          </a:p>
          <a:p>
            <a:pPr indent="-298450" lvl="0" marL="457200" rtl="0" algn="l">
              <a:spcBef>
                <a:spcPts val="0"/>
              </a:spcBef>
              <a:spcAft>
                <a:spcPts val="0"/>
              </a:spcAft>
              <a:buSzPts val="1100"/>
              <a:buChar char="●"/>
            </a:pPr>
            <a:r>
              <a:rPr lang="en"/>
              <a:t>By finding models that perform well on the training data but badly on the test data, k-fold cross-validation can help to prevent overfitting.</a:t>
            </a:r>
            <a:endParaRPr/>
          </a:p>
          <a:p>
            <a:pPr indent="-298450" lvl="0" marL="457200" rtl="0" algn="l">
              <a:spcBef>
                <a:spcPts val="0"/>
              </a:spcBef>
              <a:spcAft>
                <a:spcPts val="0"/>
              </a:spcAft>
              <a:buSzPts val="1100"/>
              <a:buChar char="●"/>
            </a:pPr>
            <a:r>
              <a:rPr lang="en"/>
              <a:t>Because it requires training and testing multiple models, k-fold cross-validation can be computationally expensive, especially for large datasets or datasets with a large number of input variables.</a:t>
            </a:r>
            <a:endParaRPr/>
          </a:p>
          <a:p>
            <a:pPr indent="-298450" lvl="0" marL="457200" rtl="0" algn="l">
              <a:spcBef>
                <a:spcPts val="0"/>
              </a:spcBef>
              <a:spcAft>
                <a:spcPts val="0"/>
              </a:spcAft>
              <a:buSzPts val="1100"/>
              <a:buChar char="●"/>
            </a:pPr>
            <a:r>
              <a:rPr lang="en"/>
              <a:t>k-fold cross-validation can aid in comparing the performance of several regression models on the same dataset, revealing which models are better suited for forecasting Benzene concentration.</a:t>
            </a:r>
            <a:endParaRPr/>
          </a:p>
          <a:p>
            <a:pPr indent="-298450" lvl="0" marL="457200" rtl="0" algn="l">
              <a:spcBef>
                <a:spcPts val="0"/>
              </a:spcBef>
              <a:spcAft>
                <a:spcPts val="0"/>
              </a:spcAft>
              <a:buSzPts val="1100"/>
              <a:buChar char="●"/>
            </a:pPr>
            <a:r>
              <a:rPr lang="en"/>
              <a:t>By doing a grid search over a variety of hyperparameters and selecting those that contribute to the highest cross-validation performance, k-fold cross-validation can assist in identifying the regression model hyperparameters that lead to the best performance.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c99b01ff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c99b01ff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The goal of hyperparameter tuning is to find the set of hyperparameters that results in the best performance of the model on the given dataset, while avoiding overfitting to the training data.</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Grid Search: This involves exhaustively searching over a range of hyperparameters to find the best performing combination</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For SVM: </a:t>
            </a:r>
            <a:br>
              <a:rPr lang="en" sz="1200">
                <a:solidFill>
                  <a:srgbClr val="374151"/>
                </a:solidFill>
                <a:highlight>
                  <a:srgbClr val="F7F7F8"/>
                </a:highlight>
                <a:latin typeface="Roboto"/>
                <a:ea typeface="Roboto"/>
                <a:cs typeface="Roboto"/>
                <a:sym typeface="Roboto"/>
              </a:rPr>
            </a:br>
            <a:r>
              <a:rPr lang="en" sz="1200">
                <a:solidFill>
                  <a:srgbClr val="374151"/>
                </a:solidFill>
                <a:highlight>
                  <a:srgbClr val="F7F7F8"/>
                </a:highlight>
                <a:latin typeface="Roboto"/>
                <a:ea typeface="Roboto"/>
                <a:cs typeface="Roboto"/>
                <a:sym typeface="Roboto"/>
              </a:rPr>
              <a:t>Kernel: The choice of kernel function to use. Popular options include linear, polynomial, radial basis function (RBF), and sigmoid.</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C: The regularization parameter, which balances the trade-off between achieving a low training error and a low testing error. A smaller value of C will result in a wider margin and more regularization, while a larger value of C will result in a narrower margin and less regularization.</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Gamma: A hyperparameter used only for kernels other than linear. It determines the influence of a single training example and can affect the smoothness of the decision boundary. A smaller value of gamma will result in a smoother decision boundary, while a larger value of gamma will result in a more complex decision boundary.</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Degree: A hyperparameter used only for polynomial kernels, which specifies the degree of the polynomial.</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Coef0: A hyperparameter used only for polynomial and sigmoid kernels, which controls the influence of the high-degree polynomials. A larger value of coef0 will result in a higher emphasis on high-degree polynomials.</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c99b01ff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c99b01ff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c99b01ff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c99b01ff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dataset contains measurements of benzene, a carcinogenic contaminant, and its concentration is to be predicted using a regression model based on other characteristics.</a:t>
            </a:r>
            <a:endParaRPr/>
          </a:p>
          <a:p>
            <a:pPr indent="-298450" lvl="0" marL="457200" rtl="0" algn="l">
              <a:spcBef>
                <a:spcPts val="0"/>
              </a:spcBef>
              <a:spcAft>
                <a:spcPts val="0"/>
              </a:spcAft>
              <a:buSzPts val="1100"/>
              <a:buChar char="●"/>
            </a:pPr>
            <a:r>
              <a:rPr lang="en"/>
              <a:t>The dataset contains hourly averaged answers from a cluster of five metal oxide chemical sensors installed in an Air Quality Chemical Multi Sensor Device in a polluted part of an Italian city. The data were collected between March 2004 and February 2005, making it the longest free recording of on-field deployed air quality chemical sensor device responses.</a:t>
            </a:r>
            <a:endParaRPr/>
          </a:p>
          <a:p>
            <a:pPr indent="-298450" lvl="0" marL="457200" rtl="0" algn="l">
              <a:spcBef>
                <a:spcPts val="0"/>
              </a:spcBef>
              <a:spcAft>
                <a:spcPts val="0"/>
              </a:spcAft>
              <a:buSzPts val="1100"/>
              <a:buChar char="●"/>
            </a:pPr>
            <a:r>
              <a:rPr lang="en"/>
              <a:t>A co-located reference certified analyzer supplied ground truth hourly averaged readings for CO, Non Metanic Hydrocarbons, Benzene, Total Nitrogen Oxides (NOx), and Nitrogen Dioxide (NO2). The regression model can be trained and validated using these data points.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c99b01ff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c99b01ff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dataset contains indications of cross-sensitivities, concept drifts, and sensor drifts, all of which could impair the sensor's estimate capabilities. These factors must be considered when training the regression model.</a:t>
            </a:r>
            <a:endParaRPr/>
          </a:p>
          <a:p>
            <a:pPr indent="-298450" lvl="0" marL="457200" rtl="0" algn="l">
              <a:spcBef>
                <a:spcPts val="0"/>
              </a:spcBef>
              <a:spcAft>
                <a:spcPts val="0"/>
              </a:spcAft>
              <a:buSzPts val="1100"/>
              <a:buChar char="●"/>
            </a:pPr>
            <a:r>
              <a:rPr lang="en"/>
              <a:t>Missing values in the dataset are labeled with -200. Before training the regression model, appropriate preprocessing steps must be taken to handle these missing values.</a:t>
            </a:r>
            <a:endParaRPr/>
          </a:p>
          <a:p>
            <a:pPr indent="-298450" lvl="0" marL="457200" rtl="0" algn="l">
              <a:spcBef>
                <a:spcPts val="0"/>
              </a:spcBef>
              <a:spcAft>
                <a:spcPts val="0"/>
              </a:spcAft>
              <a:buSzPts val="1100"/>
              <a:buChar char="●"/>
            </a:pPr>
            <a:r>
              <a:rPr lang="en"/>
              <a:t>It is feasible to forecast Benzene concentration levels by training a regression model on this information, which can aid in monitoring air quality and applying suitable pollution-reduction measures.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c467eaa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c467eaa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add domain knowledge for picking 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3c99b01f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3c99b01f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df_selected.plot(kind='box', subplots=True, layout=(4,4), figsize=(15,10), title='Boxplot for each column')</a:t>
            </a:r>
            <a:endParaRPr/>
          </a:p>
          <a:p>
            <a:pPr indent="0" lvl="0" marL="0" rtl="0" algn="l">
              <a:spcBef>
                <a:spcPts val="0"/>
              </a:spcBef>
              <a:spcAft>
                <a:spcPts val="0"/>
              </a:spcAft>
              <a:buNone/>
            </a:pPr>
            <a:r>
              <a:rPr lang="en"/>
              <a:t>Shows the data distribution for the variables in the dataset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3c99b01ff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3c99b01f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Shows the frequency </a:t>
            </a:r>
            <a:r>
              <a:rPr lang="en"/>
              <a:t>distribution</a:t>
            </a:r>
            <a:r>
              <a:rPr lang="en"/>
              <a:t> for the variables in the dataset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c99b01ff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c99b01ff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A correlation matrix tells us about the strength and direction of the relationship between pairs of variables in a dataset.</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The diagonal of the matrix always shows a perfect correlation (a variable is perfectly correlated with itself). The upper and lower triangles of the matrix show the same information, so typically, only one triangle is shown.</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A correlation matrix can help us to identify variables that are highly correlated with each other, which can be problematic for some statistical models. High correlation between variables can lead to multicollinearity, which can cause instability in the model and make it difficult to interpret the coefficients. Additionally, a correlation matrix can help us to identify relationships between variables that may be useful for predictive modeling.</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c99b01ff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c99b01ff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c99b01ff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c99b01ff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2 PC’s for the data visualization</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A PCA plot (Principal Component Analysis plot) is a visual representation of the data after it has been transformed by PCA. It is a scatter plot that shows how the data points are distributed along the principal components. Each point in the plot represents an observation (or row) in the data, and its position in the plot is determined by the values of the first two principal components.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The PCA plot can tell us several things about the data:</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It can reveal patterns or clusters in the data that may not be apparent in the original variables.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It can show how much of the variability in the data is explained by the principal components.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It can help identify outliers or extreme values in the data.</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It can provide insights into which variables or features contribute most to the variability in the data.</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5088"/>
              <a:t>Benzene Concentration Prediction in Air-Quality Dataset</a:t>
            </a:r>
            <a:endParaRPr sz="5088"/>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269950"/>
            <a:ext cx="8520600" cy="2719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Group 14</a:t>
            </a:r>
            <a:endParaRPr/>
          </a:p>
          <a:p>
            <a:pPr indent="0" lvl="0" marL="0" rtl="0" algn="l">
              <a:spcBef>
                <a:spcPts val="0"/>
              </a:spcBef>
              <a:spcAft>
                <a:spcPts val="0"/>
              </a:spcAft>
              <a:buNone/>
            </a:pPr>
            <a:r>
              <a:rPr lang="en"/>
              <a:t>Ryley Benavides</a:t>
            </a:r>
            <a:endParaRPr/>
          </a:p>
          <a:p>
            <a:pPr indent="0" lvl="0" marL="0" rtl="0" algn="l">
              <a:spcBef>
                <a:spcPts val="0"/>
              </a:spcBef>
              <a:spcAft>
                <a:spcPts val="0"/>
              </a:spcAft>
              <a:buNone/>
            </a:pPr>
            <a:r>
              <a:rPr lang="en"/>
              <a:t>David Shamis</a:t>
            </a:r>
            <a:endParaRPr/>
          </a:p>
          <a:p>
            <a:pPr indent="0" lvl="0" marL="0" rtl="0" algn="l">
              <a:spcBef>
                <a:spcPts val="0"/>
              </a:spcBef>
              <a:spcAft>
                <a:spcPts val="0"/>
              </a:spcAft>
              <a:buNone/>
            </a:pPr>
            <a:r>
              <a:rPr lang="en"/>
              <a:t>Noah Daniels</a:t>
            </a:r>
            <a:endParaRPr/>
          </a:p>
          <a:p>
            <a:pPr indent="0" lvl="0" marL="0" rtl="0" algn="l">
              <a:spcBef>
                <a:spcPts val="0"/>
              </a:spcBef>
              <a:spcAft>
                <a:spcPts val="0"/>
              </a:spcAft>
              <a:buNone/>
            </a:pPr>
            <a:r>
              <a:rPr lang="en"/>
              <a:t>Pranik Pant</a:t>
            </a:r>
            <a:endParaRPr/>
          </a:p>
          <a:p>
            <a:pPr indent="0" lvl="0" marL="0" rtl="0" algn="l">
              <a:spcBef>
                <a:spcPts val="0"/>
              </a:spcBef>
              <a:spcAft>
                <a:spcPts val="0"/>
              </a:spcAft>
              <a:buNone/>
            </a:pPr>
            <a:r>
              <a:rPr lang="en"/>
              <a:t>Dhruv Savla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Model: </a:t>
            </a:r>
            <a:endParaRPr/>
          </a:p>
        </p:txBody>
      </p:sp>
      <p:sp>
        <p:nvSpPr>
          <p:cNvPr id="114" name="Google Shape;114;p22"/>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20000"/>
          </a:bodyPr>
          <a:lstStyle/>
          <a:p>
            <a:pPr indent="-304800" lvl="0" marL="457200" rtl="0" algn="l">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Linear regression assumes a linear relationship between the input variables (sensor responses) and output variable (Benzene concentration).</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Linear regression models are relatively simple and easy to interpret, making them a popular choice for many regression problems.</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Linear regression models can capture both the direction and magnitude of the relationship between the input and output variables.</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Since Benzene concentration is a continuous variable, linear regression is an appropriate choice for modeling this type of data.</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Linear regression may not capture non-linear relationships or interactions between the input variables, which can lead to inaccurate predictions in cases where such relationships exist.</a:t>
            </a:r>
            <a:endParaRPr sz="1200">
              <a:solidFill>
                <a:schemeClr val="dk1"/>
              </a:solidFill>
              <a:latin typeface="Roboto"/>
              <a:ea typeface="Roboto"/>
              <a:cs typeface="Roboto"/>
              <a:sym typeface="Roboto"/>
            </a:endParaRPr>
          </a:p>
          <a:p>
            <a:pPr indent="0" lvl="0" marL="0" rtl="0" algn="l">
              <a:spcBef>
                <a:spcPts val="1500"/>
              </a:spcBef>
              <a:spcAft>
                <a:spcPts val="1200"/>
              </a:spcAft>
              <a:buNone/>
            </a:pPr>
            <a:r>
              <a:t/>
            </a:r>
            <a:endParaRPr>
              <a:solidFill>
                <a:schemeClr val="dk1"/>
              </a:solidFill>
            </a:endParaRPr>
          </a:p>
        </p:txBody>
      </p:sp>
      <p:sp>
        <p:nvSpPr>
          <p:cNvPr id="115" name="Google Shape;115;p22"/>
          <p:cNvSpPr txBox="1"/>
          <p:nvPr/>
        </p:nvSpPr>
        <p:spPr>
          <a:xfrm>
            <a:off x="4834125" y="951350"/>
            <a:ext cx="39291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t>from sklearn.linear_model import LinearRegression</a:t>
            </a:r>
            <a:endParaRPr sz="1000"/>
          </a:p>
          <a:p>
            <a:pPr indent="0" lvl="0" marL="0" rtl="0" algn="l">
              <a:spcBef>
                <a:spcPts val="0"/>
              </a:spcBef>
              <a:spcAft>
                <a:spcPts val="0"/>
              </a:spcAft>
              <a:buClr>
                <a:schemeClr val="dk1"/>
              </a:buClr>
              <a:buSzPts val="1100"/>
              <a:buFont typeface="Arial"/>
              <a:buNone/>
            </a:pPr>
            <a:r>
              <a:rPr lang="en" sz="1000"/>
              <a:t>from sklearn.model_selection import train_test_split</a:t>
            </a:r>
            <a:endParaRPr sz="1000"/>
          </a:p>
          <a:p>
            <a:pPr indent="0" lvl="0" marL="0" rtl="0" algn="l">
              <a:spcBef>
                <a:spcPts val="0"/>
              </a:spcBef>
              <a:spcAft>
                <a:spcPts val="0"/>
              </a:spcAft>
              <a:buClr>
                <a:schemeClr val="dk1"/>
              </a:buClr>
              <a:buSzPts val="1100"/>
              <a:buFont typeface="Arial"/>
              <a:buNone/>
            </a:pPr>
            <a:r>
              <a:rPr lang="en" sz="1000"/>
              <a:t>from sklearn.metrics import mean_squared_error</a:t>
            </a:r>
            <a:endParaRPr sz="1000"/>
          </a:p>
          <a:p>
            <a:pPr indent="0" lvl="0" marL="0" rtl="0" algn="l">
              <a:spcBef>
                <a:spcPts val="0"/>
              </a:spcBef>
              <a:spcAft>
                <a:spcPts val="0"/>
              </a:spcAft>
              <a:buNone/>
            </a:pPr>
            <a:r>
              <a:rPr lang="en" sz="1000"/>
              <a:t>import pandas as pd</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 Split data into train and test sets</a:t>
            </a:r>
            <a:endParaRPr sz="1000"/>
          </a:p>
          <a:p>
            <a:pPr indent="0" lvl="0" marL="0" rtl="0" algn="l">
              <a:spcBef>
                <a:spcPts val="0"/>
              </a:spcBef>
              <a:spcAft>
                <a:spcPts val="0"/>
              </a:spcAft>
              <a:buClr>
                <a:schemeClr val="dk1"/>
              </a:buClr>
              <a:buSzPts val="1100"/>
              <a:buFont typeface="Arial"/>
              <a:buNone/>
            </a:pPr>
            <a:r>
              <a:rPr lang="en" sz="1000"/>
              <a:t>X = data.drop('Benzene', axis=1)</a:t>
            </a:r>
            <a:endParaRPr sz="1000"/>
          </a:p>
          <a:p>
            <a:pPr indent="0" lvl="0" marL="0" rtl="0" algn="l">
              <a:spcBef>
                <a:spcPts val="0"/>
              </a:spcBef>
              <a:spcAft>
                <a:spcPts val="0"/>
              </a:spcAft>
              <a:buClr>
                <a:schemeClr val="dk1"/>
              </a:buClr>
              <a:buSzPts val="1100"/>
              <a:buFont typeface="Arial"/>
              <a:buNone/>
            </a:pPr>
            <a:r>
              <a:rPr lang="en" sz="1000"/>
              <a:t>y = data['Benzene']</a:t>
            </a:r>
            <a:endParaRPr sz="1000"/>
          </a:p>
          <a:p>
            <a:pPr indent="0" lvl="0" marL="0" rtl="0" algn="l">
              <a:spcBef>
                <a:spcPts val="0"/>
              </a:spcBef>
              <a:spcAft>
                <a:spcPts val="0"/>
              </a:spcAft>
              <a:buClr>
                <a:schemeClr val="dk1"/>
              </a:buClr>
              <a:buSzPts val="1100"/>
              <a:buFont typeface="Arial"/>
              <a:buNone/>
            </a:pPr>
            <a:r>
              <a:rPr lang="en" sz="1000"/>
              <a:t>X_train, X_test, y_train, y_test = train_test_split(X, y, test_size=0.2, random_state=42)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 Train a linear regression model</a:t>
            </a:r>
            <a:endParaRPr sz="1000"/>
          </a:p>
          <a:p>
            <a:pPr indent="0" lvl="0" marL="0" rtl="0" algn="l">
              <a:spcBef>
                <a:spcPts val="0"/>
              </a:spcBef>
              <a:spcAft>
                <a:spcPts val="0"/>
              </a:spcAft>
              <a:buClr>
                <a:schemeClr val="dk1"/>
              </a:buClr>
              <a:buSzPts val="1100"/>
              <a:buFont typeface="Arial"/>
              <a:buNone/>
            </a:pPr>
            <a:r>
              <a:rPr lang="en" sz="1000"/>
              <a:t>lr = LinearRegression()</a:t>
            </a:r>
            <a:endParaRPr sz="1000"/>
          </a:p>
          <a:p>
            <a:pPr indent="0" lvl="0" marL="0" rtl="0" algn="l">
              <a:spcBef>
                <a:spcPts val="0"/>
              </a:spcBef>
              <a:spcAft>
                <a:spcPts val="0"/>
              </a:spcAft>
              <a:buClr>
                <a:schemeClr val="dk1"/>
              </a:buClr>
              <a:buSzPts val="1100"/>
              <a:buFont typeface="Arial"/>
              <a:buNone/>
            </a:pPr>
            <a:r>
              <a:rPr lang="en" sz="1000"/>
              <a:t>lr.fit(X_train, y_train)</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 Make predictions on test set</a:t>
            </a:r>
            <a:endParaRPr sz="1000"/>
          </a:p>
          <a:p>
            <a:pPr indent="0" lvl="0" marL="0" rtl="0" algn="l">
              <a:spcBef>
                <a:spcPts val="0"/>
              </a:spcBef>
              <a:spcAft>
                <a:spcPts val="0"/>
              </a:spcAft>
              <a:buClr>
                <a:schemeClr val="dk1"/>
              </a:buClr>
              <a:buSzPts val="1100"/>
              <a:buFont typeface="Arial"/>
              <a:buNone/>
            </a:pPr>
            <a:r>
              <a:rPr lang="en" sz="1000"/>
              <a:t>y_pred = lr.predict(X_test)</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 Calculate mean squared error as evaluation metric</a:t>
            </a:r>
            <a:endParaRPr sz="1000"/>
          </a:p>
          <a:p>
            <a:pPr indent="0" lvl="0" marL="0" rtl="0" algn="l">
              <a:spcBef>
                <a:spcPts val="0"/>
              </a:spcBef>
              <a:spcAft>
                <a:spcPts val="0"/>
              </a:spcAft>
              <a:buClr>
                <a:schemeClr val="dk1"/>
              </a:buClr>
              <a:buSzPts val="1100"/>
              <a:buFont typeface="Arial"/>
              <a:buNone/>
            </a:pPr>
            <a:r>
              <a:rPr lang="en" sz="1000"/>
              <a:t>mse = mean_squared_error(y_test, y_pred)</a:t>
            </a:r>
            <a:endParaRPr sz="1000"/>
          </a:p>
          <a:p>
            <a:pPr indent="0" lvl="0" marL="0" rtl="0" algn="l">
              <a:spcBef>
                <a:spcPts val="0"/>
              </a:spcBef>
              <a:spcAft>
                <a:spcPts val="0"/>
              </a:spcAft>
              <a:buClr>
                <a:schemeClr val="dk1"/>
              </a:buClr>
              <a:buSzPts val="1100"/>
              <a:buFont typeface="Arial"/>
              <a:buNone/>
            </a:pPr>
            <a:r>
              <a:rPr lang="en" sz="1000"/>
              <a:t>print(f'Mean squared error: {mse:.2f}')</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Polynomial </a:t>
            </a:r>
            <a:r>
              <a:rPr lang="en"/>
              <a:t>Regression Model: </a:t>
            </a:r>
            <a:endParaRPr/>
          </a:p>
        </p:txBody>
      </p:sp>
      <p:sp>
        <p:nvSpPr>
          <p:cNvPr id="121" name="Google Shape;121;p23"/>
          <p:cNvSpPr txBox="1"/>
          <p:nvPr>
            <p:ph idx="1" type="body"/>
          </p:nvPr>
        </p:nvSpPr>
        <p:spPr>
          <a:xfrm>
            <a:off x="5586000" y="1160200"/>
            <a:ext cx="32463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950"/>
              <a:t>from sklearn.linear_model import LinearRegression</a:t>
            </a:r>
            <a:endParaRPr sz="950"/>
          </a:p>
          <a:p>
            <a:pPr indent="0" lvl="0" marL="0" rtl="0" algn="l">
              <a:lnSpc>
                <a:spcPct val="95000"/>
              </a:lnSpc>
              <a:spcBef>
                <a:spcPts val="0"/>
              </a:spcBef>
              <a:spcAft>
                <a:spcPts val="0"/>
              </a:spcAft>
              <a:buClr>
                <a:schemeClr val="dk1"/>
              </a:buClr>
              <a:buSzPts val="275"/>
              <a:buFont typeface="Arial"/>
              <a:buNone/>
            </a:pPr>
            <a:r>
              <a:rPr lang="en" sz="950"/>
              <a:t>from sklearn.preprocessing import PolynomialFeatures</a:t>
            </a:r>
            <a:endParaRPr sz="950"/>
          </a:p>
          <a:p>
            <a:pPr indent="0" lvl="0" marL="0" rtl="0" algn="l">
              <a:lnSpc>
                <a:spcPct val="95000"/>
              </a:lnSpc>
              <a:spcBef>
                <a:spcPts val="0"/>
              </a:spcBef>
              <a:spcAft>
                <a:spcPts val="0"/>
              </a:spcAft>
              <a:buClr>
                <a:schemeClr val="dk1"/>
              </a:buClr>
              <a:buSzPts val="275"/>
              <a:buFont typeface="Arial"/>
              <a:buNone/>
            </a:pPr>
            <a:r>
              <a:t/>
            </a:r>
            <a:endParaRPr sz="950"/>
          </a:p>
          <a:p>
            <a:pPr indent="0" lvl="0" marL="0" rtl="0" algn="l">
              <a:lnSpc>
                <a:spcPct val="95000"/>
              </a:lnSpc>
              <a:spcBef>
                <a:spcPts val="0"/>
              </a:spcBef>
              <a:spcAft>
                <a:spcPts val="0"/>
              </a:spcAft>
              <a:buClr>
                <a:schemeClr val="dk1"/>
              </a:buClr>
              <a:buSzPts val="275"/>
              <a:buFont typeface="Arial"/>
              <a:buNone/>
            </a:pPr>
            <a:r>
              <a:rPr lang="en" sz="950"/>
              <a:t># Reshape the data to a column vector</a:t>
            </a:r>
            <a:endParaRPr sz="950"/>
          </a:p>
          <a:p>
            <a:pPr indent="0" lvl="0" marL="0" rtl="0" algn="l">
              <a:lnSpc>
                <a:spcPct val="95000"/>
              </a:lnSpc>
              <a:spcBef>
                <a:spcPts val="0"/>
              </a:spcBef>
              <a:spcAft>
                <a:spcPts val="0"/>
              </a:spcAft>
              <a:buClr>
                <a:schemeClr val="dk1"/>
              </a:buClr>
              <a:buSzPts val="275"/>
              <a:buFont typeface="Arial"/>
              <a:buNone/>
            </a:pPr>
            <a:r>
              <a:rPr lang="en" sz="950"/>
              <a:t>x = x.reshape(-1, 1)</a:t>
            </a:r>
            <a:endParaRPr sz="950"/>
          </a:p>
          <a:p>
            <a:pPr indent="0" lvl="0" marL="0" rtl="0" algn="l">
              <a:lnSpc>
                <a:spcPct val="95000"/>
              </a:lnSpc>
              <a:spcBef>
                <a:spcPts val="0"/>
              </a:spcBef>
              <a:spcAft>
                <a:spcPts val="0"/>
              </a:spcAft>
              <a:buClr>
                <a:schemeClr val="dk1"/>
              </a:buClr>
              <a:buSzPts val="275"/>
              <a:buFont typeface="Arial"/>
              <a:buNone/>
            </a:pPr>
            <a:r>
              <a:t/>
            </a:r>
            <a:endParaRPr sz="950"/>
          </a:p>
          <a:p>
            <a:pPr indent="0" lvl="0" marL="0" rtl="0" algn="l">
              <a:lnSpc>
                <a:spcPct val="95000"/>
              </a:lnSpc>
              <a:spcBef>
                <a:spcPts val="0"/>
              </a:spcBef>
              <a:spcAft>
                <a:spcPts val="0"/>
              </a:spcAft>
              <a:buClr>
                <a:schemeClr val="dk1"/>
              </a:buClr>
              <a:buSzPts val="275"/>
              <a:buFont typeface="Arial"/>
              <a:buNone/>
            </a:pPr>
            <a:r>
              <a:rPr lang="en" sz="950"/>
              <a:t># Create a polynomial features object with degree 2</a:t>
            </a:r>
            <a:endParaRPr sz="950"/>
          </a:p>
          <a:p>
            <a:pPr indent="0" lvl="0" marL="0" rtl="0" algn="l">
              <a:lnSpc>
                <a:spcPct val="95000"/>
              </a:lnSpc>
              <a:spcBef>
                <a:spcPts val="0"/>
              </a:spcBef>
              <a:spcAft>
                <a:spcPts val="0"/>
              </a:spcAft>
              <a:buClr>
                <a:schemeClr val="dk1"/>
              </a:buClr>
              <a:buSzPts val="275"/>
              <a:buFont typeface="Arial"/>
              <a:buNone/>
            </a:pPr>
            <a:r>
              <a:rPr lang="en" sz="950"/>
              <a:t>poly = PolynomialFeatures(degree=2)</a:t>
            </a:r>
            <a:endParaRPr sz="950"/>
          </a:p>
          <a:p>
            <a:pPr indent="0" lvl="0" marL="0" rtl="0" algn="l">
              <a:lnSpc>
                <a:spcPct val="95000"/>
              </a:lnSpc>
              <a:spcBef>
                <a:spcPts val="0"/>
              </a:spcBef>
              <a:spcAft>
                <a:spcPts val="0"/>
              </a:spcAft>
              <a:buClr>
                <a:schemeClr val="dk1"/>
              </a:buClr>
              <a:buSzPts val="275"/>
              <a:buFont typeface="Arial"/>
              <a:buNone/>
            </a:pPr>
            <a:r>
              <a:t/>
            </a:r>
            <a:endParaRPr sz="950"/>
          </a:p>
          <a:p>
            <a:pPr indent="0" lvl="0" marL="0" rtl="0" algn="l">
              <a:lnSpc>
                <a:spcPct val="95000"/>
              </a:lnSpc>
              <a:spcBef>
                <a:spcPts val="0"/>
              </a:spcBef>
              <a:spcAft>
                <a:spcPts val="0"/>
              </a:spcAft>
              <a:buClr>
                <a:schemeClr val="dk1"/>
              </a:buClr>
              <a:buSzPts val="275"/>
              <a:buFont typeface="Arial"/>
              <a:buNone/>
            </a:pPr>
            <a:r>
              <a:rPr lang="en" sz="950"/>
              <a:t># Transform the input data to include polynomial features</a:t>
            </a:r>
            <a:endParaRPr sz="950"/>
          </a:p>
          <a:p>
            <a:pPr indent="0" lvl="0" marL="0" rtl="0" algn="l">
              <a:lnSpc>
                <a:spcPct val="95000"/>
              </a:lnSpc>
              <a:spcBef>
                <a:spcPts val="0"/>
              </a:spcBef>
              <a:spcAft>
                <a:spcPts val="0"/>
              </a:spcAft>
              <a:buClr>
                <a:schemeClr val="dk1"/>
              </a:buClr>
              <a:buSzPts val="275"/>
              <a:buFont typeface="Arial"/>
              <a:buNone/>
            </a:pPr>
            <a:r>
              <a:rPr lang="en" sz="950"/>
              <a:t>x_poly = poly.fit_transform(x)</a:t>
            </a:r>
            <a:endParaRPr sz="950"/>
          </a:p>
          <a:p>
            <a:pPr indent="0" lvl="0" marL="0" rtl="0" algn="l">
              <a:lnSpc>
                <a:spcPct val="95000"/>
              </a:lnSpc>
              <a:spcBef>
                <a:spcPts val="0"/>
              </a:spcBef>
              <a:spcAft>
                <a:spcPts val="0"/>
              </a:spcAft>
              <a:buClr>
                <a:schemeClr val="dk1"/>
              </a:buClr>
              <a:buSzPts val="275"/>
              <a:buFont typeface="Arial"/>
              <a:buNone/>
            </a:pPr>
            <a:r>
              <a:t/>
            </a:r>
            <a:endParaRPr sz="950"/>
          </a:p>
          <a:p>
            <a:pPr indent="0" lvl="0" marL="0" rtl="0" algn="l">
              <a:lnSpc>
                <a:spcPct val="95000"/>
              </a:lnSpc>
              <a:spcBef>
                <a:spcPts val="0"/>
              </a:spcBef>
              <a:spcAft>
                <a:spcPts val="0"/>
              </a:spcAft>
              <a:buClr>
                <a:schemeClr val="dk1"/>
              </a:buClr>
              <a:buSzPts val="275"/>
              <a:buFont typeface="Arial"/>
              <a:buNone/>
            </a:pPr>
            <a:r>
              <a:rPr lang="en" sz="950"/>
              <a:t># Fit a linear regression model to the transformed data</a:t>
            </a:r>
            <a:endParaRPr sz="950"/>
          </a:p>
          <a:p>
            <a:pPr indent="0" lvl="0" marL="0" rtl="0" algn="l">
              <a:lnSpc>
                <a:spcPct val="95000"/>
              </a:lnSpc>
              <a:spcBef>
                <a:spcPts val="0"/>
              </a:spcBef>
              <a:spcAft>
                <a:spcPts val="0"/>
              </a:spcAft>
              <a:buClr>
                <a:schemeClr val="dk1"/>
              </a:buClr>
              <a:buSzPts val="275"/>
              <a:buFont typeface="Arial"/>
              <a:buNone/>
            </a:pPr>
            <a:r>
              <a:rPr lang="en" sz="950"/>
              <a:t>model = LinearRegression()</a:t>
            </a:r>
            <a:endParaRPr sz="950"/>
          </a:p>
          <a:p>
            <a:pPr indent="0" lvl="0" marL="0" rtl="0" algn="l">
              <a:lnSpc>
                <a:spcPct val="95000"/>
              </a:lnSpc>
              <a:spcBef>
                <a:spcPts val="0"/>
              </a:spcBef>
              <a:spcAft>
                <a:spcPts val="0"/>
              </a:spcAft>
              <a:buClr>
                <a:schemeClr val="dk1"/>
              </a:buClr>
              <a:buSzPts val="275"/>
              <a:buFont typeface="Arial"/>
              <a:buNone/>
            </a:pPr>
            <a:r>
              <a:rPr lang="en" sz="950"/>
              <a:t>model.fit(x_poly, y)</a:t>
            </a:r>
            <a:endParaRPr sz="950"/>
          </a:p>
          <a:p>
            <a:pPr indent="0" lvl="0" marL="0" rtl="0" algn="l">
              <a:lnSpc>
                <a:spcPct val="95000"/>
              </a:lnSpc>
              <a:spcBef>
                <a:spcPts val="0"/>
              </a:spcBef>
              <a:spcAft>
                <a:spcPts val="0"/>
              </a:spcAft>
              <a:buClr>
                <a:schemeClr val="dk1"/>
              </a:buClr>
              <a:buSzPts val="275"/>
              <a:buFont typeface="Arial"/>
              <a:buNone/>
            </a:pPr>
            <a:r>
              <a:t/>
            </a:r>
            <a:endParaRPr sz="950"/>
          </a:p>
          <a:p>
            <a:pPr indent="0" lvl="0" marL="0" rtl="0" algn="l">
              <a:lnSpc>
                <a:spcPct val="95000"/>
              </a:lnSpc>
              <a:spcBef>
                <a:spcPts val="0"/>
              </a:spcBef>
              <a:spcAft>
                <a:spcPts val="0"/>
              </a:spcAft>
              <a:buClr>
                <a:schemeClr val="dk1"/>
              </a:buClr>
              <a:buSzPts val="275"/>
              <a:buFont typeface="Arial"/>
              <a:buNone/>
            </a:pPr>
            <a:r>
              <a:rPr lang="en" sz="950"/>
              <a:t># Evaluate the model on some new data</a:t>
            </a:r>
            <a:endParaRPr sz="950"/>
          </a:p>
          <a:p>
            <a:pPr indent="0" lvl="0" marL="0" rtl="0" algn="l">
              <a:lnSpc>
                <a:spcPct val="95000"/>
              </a:lnSpc>
              <a:spcBef>
                <a:spcPts val="0"/>
              </a:spcBef>
              <a:spcAft>
                <a:spcPts val="0"/>
              </a:spcAft>
              <a:buClr>
                <a:schemeClr val="dk1"/>
              </a:buClr>
              <a:buSzPts val="275"/>
              <a:buFont typeface="Arial"/>
              <a:buNone/>
            </a:pPr>
            <a:r>
              <a:rPr lang="en" sz="950"/>
              <a:t>x_new = np.linspace(-15, 15, num=100).reshape(-1, 1)</a:t>
            </a:r>
            <a:endParaRPr sz="950"/>
          </a:p>
          <a:p>
            <a:pPr indent="0" lvl="0" marL="0" rtl="0" algn="l">
              <a:lnSpc>
                <a:spcPct val="95000"/>
              </a:lnSpc>
              <a:spcBef>
                <a:spcPts val="0"/>
              </a:spcBef>
              <a:spcAft>
                <a:spcPts val="0"/>
              </a:spcAft>
              <a:buClr>
                <a:schemeClr val="dk1"/>
              </a:buClr>
              <a:buSzPts val="275"/>
              <a:buFont typeface="Arial"/>
              <a:buNone/>
            </a:pPr>
            <a:r>
              <a:rPr lang="en" sz="950"/>
              <a:t>x_new_poly = poly.transform(x_new)</a:t>
            </a:r>
            <a:endParaRPr sz="950"/>
          </a:p>
          <a:p>
            <a:pPr indent="0" lvl="0" marL="0" rtl="0" algn="l">
              <a:lnSpc>
                <a:spcPct val="95000"/>
              </a:lnSpc>
              <a:spcBef>
                <a:spcPts val="0"/>
              </a:spcBef>
              <a:spcAft>
                <a:spcPts val="0"/>
              </a:spcAft>
              <a:buClr>
                <a:schemeClr val="dk1"/>
              </a:buClr>
              <a:buSzPts val="275"/>
              <a:buFont typeface="Arial"/>
              <a:buNone/>
            </a:pPr>
            <a:r>
              <a:rPr lang="en" sz="950"/>
              <a:t>y_new = model.predict(x_new_poly)</a:t>
            </a:r>
            <a:endParaRPr sz="950"/>
          </a:p>
          <a:p>
            <a:pPr indent="0" lvl="0" marL="0" rtl="0" algn="l">
              <a:lnSpc>
                <a:spcPct val="95000"/>
              </a:lnSpc>
              <a:spcBef>
                <a:spcPts val="0"/>
              </a:spcBef>
              <a:spcAft>
                <a:spcPts val="0"/>
              </a:spcAft>
              <a:buClr>
                <a:schemeClr val="dk1"/>
              </a:buClr>
              <a:buSzPts val="275"/>
              <a:buFont typeface="Arial"/>
              <a:buNone/>
            </a:pPr>
            <a:r>
              <a:t/>
            </a:r>
            <a:endParaRPr sz="950"/>
          </a:p>
          <a:p>
            <a:pPr indent="0" lvl="0" marL="0" rtl="0" algn="l">
              <a:lnSpc>
                <a:spcPct val="95000"/>
              </a:lnSpc>
              <a:spcBef>
                <a:spcPts val="0"/>
              </a:spcBef>
              <a:spcAft>
                <a:spcPts val="0"/>
              </a:spcAft>
              <a:buClr>
                <a:schemeClr val="dk1"/>
              </a:buClr>
              <a:buSzPts val="275"/>
              <a:buFont typeface="Arial"/>
              <a:buNone/>
            </a:pPr>
            <a:r>
              <a:rPr lang="en" sz="950"/>
              <a:t># Plot the original data and the model predictions</a:t>
            </a:r>
            <a:endParaRPr sz="950"/>
          </a:p>
          <a:p>
            <a:pPr indent="0" lvl="0" marL="0" rtl="0" algn="l">
              <a:lnSpc>
                <a:spcPct val="95000"/>
              </a:lnSpc>
              <a:spcBef>
                <a:spcPts val="0"/>
              </a:spcBef>
              <a:spcAft>
                <a:spcPts val="0"/>
              </a:spcAft>
              <a:buClr>
                <a:schemeClr val="dk1"/>
              </a:buClr>
              <a:buSzPts val="275"/>
              <a:buFont typeface="Arial"/>
              <a:buNone/>
            </a:pPr>
            <a:r>
              <a:rPr lang="en" sz="950"/>
              <a:t>plt.scatter(x, y)</a:t>
            </a:r>
            <a:endParaRPr sz="950"/>
          </a:p>
          <a:p>
            <a:pPr indent="0" lvl="0" marL="0" rtl="0" algn="l">
              <a:lnSpc>
                <a:spcPct val="95000"/>
              </a:lnSpc>
              <a:spcBef>
                <a:spcPts val="0"/>
              </a:spcBef>
              <a:spcAft>
                <a:spcPts val="0"/>
              </a:spcAft>
              <a:buClr>
                <a:schemeClr val="dk1"/>
              </a:buClr>
              <a:buSzPts val="275"/>
              <a:buFont typeface="Arial"/>
              <a:buNone/>
            </a:pPr>
            <a:r>
              <a:rPr lang="en" sz="950"/>
              <a:t>plt.plot(x_new, y_new, color='red')</a:t>
            </a:r>
            <a:endParaRPr sz="950"/>
          </a:p>
          <a:p>
            <a:pPr indent="0" lvl="0" marL="0" rtl="0" algn="l">
              <a:lnSpc>
                <a:spcPct val="95000"/>
              </a:lnSpc>
              <a:spcBef>
                <a:spcPts val="0"/>
              </a:spcBef>
              <a:spcAft>
                <a:spcPts val="0"/>
              </a:spcAft>
              <a:buClr>
                <a:schemeClr val="dk1"/>
              </a:buClr>
              <a:buSzPts val="275"/>
              <a:buFont typeface="Arial"/>
              <a:buNone/>
            </a:pPr>
            <a:r>
              <a:rPr lang="en" sz="950"/>
              <a:t>plt.show()</a:t>
            </a:r>
            <a:endParaRPr sz="950"/>
          </a:p>
          <a:p>
            <a:pPr indent="0" lvl="0" marL="0" rtl="0" algn="l">
              <a:lnSpc>
                <a:spcPct val="95000"/>
              </a:lnSpc>
              <a:spcBef>
                <a:spcPts val="0"/>
              </a:spcBef>
              <a:spcAft>
                <a:spcPts val="0"/>
              </a:spcAft>
              <a:buSzPts val="275"/>
              <a:buNone/>
            </a:pPr>
            <a:r>
              <a:t/>
            </a:r>
            <a:endParaRPr sz="950"/>
          </a:p>
        </p:txBody>
      </p:sp>
      <p:sp>
        <p:nvSpPr>
          <p:cNvPr id="122" name="Google Shape;122;p23"/>
          <p:cNvSpPr txBox="1"/>
          <p:nvPr/>
        </p:nvSpPr>
        <p:spPr>
          <a:xfrm>
            <a:off x="255250" y="1136975"/>
            <a:ext cx="5182200" cy="3417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Polynomial regression is a flexible and powerful modeling technique that can capture non-linear relationships between the input variables and output variable (Benzene concentration).</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Polynomial regression models can capture more complex relationships between the input and output variables than linear regression models, making them more suitable for some datasets.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Polynomial regression models can be easily adjusted to fit different degrees of non-linearity in the data.</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Since Benzene concentration is a continuous variable, polynomial regression is an appropriate choice for modeling this type of data.</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Polynomial regression models can be prone to overfitting, where the model fits the noise in the data instead of the underlying relationships, leading to poor generalization performance on new data. It is important to use techniques such as cross-validation and regularization to prevent overfitting in polynomial regression models.</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Lasso </a:t>
            </a:r>
            <a:r>
              <a:rPr lang="en"/>
              <a:t>Regression Model: </a:t>
            </a:r>
            <a:endParaRPr/>
          </a:p>
        </p:txBody>
      </p:sp>
      <p:sp>
        <p:nvSpPr>
          <p:cNvPr id="128" name="Google Shape;128;p24"/>
          <p:cNvSpPr txBox="1"/>
          <p:nvPr>
            <p:ph idx="1" type="body"/>
          </p:nvPr>
        </p:nvSpPr>
        <p:spPr>
          <a:xfrm>
            <a:off x="5029800" y="1082875"/>
            <a:ext cx="36870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950"/>
              <a:t>from keras.models import Sequential</a:t>
            </a:r>
            <a:endParaRPr sz="950"/>
          </a:p>
          <a:p>
            <a:pPr indent="0" lvl="0" marL="0" rtl="0" algn="l">
              <a:lnSpc>
                <a:spcPct val="95000"/>
              </a:lnSpc>
              <a:spcBef>
                <a:spcPts val="0"/>
              </a:spcBef>
              <a:spcAft>
                <a:spcPts val="0"/>
              </a:spcAft>
              <a:buClr>
                <a:schemeClr val="dk1"/>
              </a:buClr>
              <a:buSzPts val="275"/>
              <a:buFont typeface="Arial"/>
              <a:buNone/>
            </a:pPr>
            <a:r>
              <a:rPr lang="en" sz="950"/>
              <a:t>from keras.layers import Dense</a:t>
            </a:r>
            <a:endParaRPr sz="950"/>
          </a:p>
          <a:p>
            <a:pPr indent="0" lvl="0" marL="0" rtl="0" algn="l">
              <a:lnSpc>
                <a:spcPct val="95000"/>
              </a:lnSpc>
              <a:spcBef>
                <a:spcPts val="0"/>
              </a:spcBef>
              <a:spcAft>
                <a:spcPts val="0"/>
              </a:spcAft>
              <a:buClr>
                <a:schemeClr val="dk1"/>
              </a:buClr>
              <a:buSzPts val="275"/>
              <a:buFont typeface="Arial"/>
              <a:buNone/>
            </a:pPr>
            <a:r>
              <a:rPr lang="en" sz="950"/>
              <a:t>from keras.regularizers import l1</a:t>
            </a:r>
            <a:endParaRPr sz="950"/>
          </a:p>
          <a:p>
            <a:pPr indent="0" lvl="0" marL="0" rtl="0" algn="l">
              <a:lnSpc>
                <a:spcPct val="95000"/>
              </a:lnSpc>
              <a:spcBef>
                <a:spcPts val="0"/>
              </a:spcBef>
              <a:spcAft>
                <a:spcPts val="0"/>
              </a:spcAft>
              <a:buClr>
                <a:schemeClr val="dk1"/>
              </a:buClr>
              <a:buSzPts val="275"/>
              <a:buFont typeface="Arial"/>
              <a:buNone/>
            </a:pPr>
            <a:r>
              <a:t/>
            </a:r>
            <a:endParaRPr sz="950"/>
          </a:p>
          <a:p>
            <a:pPr indent="0" lvl="0" marL="0" rtl="0" algn="l">
              <a:lnSpc>
                <a:spcPct val="95000"/>
              </a:lnSpc>
              <a:spcBef>
                <a:spcPts val="0"/>
              </a:spcBef>
              <a:spcAft>
                <a:spcPts val="0"/>
              </a:spcAft>
              <a:buClr>
                <a:schemeClr val="dk1"/>
              </a:buClr>
              <a:buSzPts val="275"/>
              <a:buFont typeface="Arial"/>
              <a:buNone/>
            </a:pPr>
            <a:r>
              <a:rPr lang="en" sz="950"/>
              <a:t># create a sequential model</a:t>
            </a:r>
            <a:endParaRPr sz="950"/>
          </a:p>
          <a:p>
            <a:pPr indent="0" lvl="0" marL="0" rtl="0" algn="l">
              <a:lnSpc>
                <a:spcPct val="95000"/>
              </a:lnSpc>
              <a:spcBef>
                <a:spcPts val="0"/>
              </a:spcBef>
              <a:spcAft>
                <a:spcPts val="0"/>
              </a:spcAft>
              <a:buClr>
                <a:schemeClr val="dk1"/>
              </a:buClr>
              <a:buSzPts val="275"/>
              <a:buFont typeface="Arial"/>
              <a:buNone/>
            </a:pPr>
            <a:r>
              <a:rPr lang="en" sz="950"/>
              <a:t>model = Sequential()</a:t>
            </a:r>
            <a:endParaRPr sz="950"/>
          </a:p>
          <a:p>
            <a:pPr indent="0" lvl="0" marL="0" rtl="0" algn="l">
              <a:lnSpc>
                <a:spcPct val="95000"/>
              </a:lnSpc>
              <a:spcBef>
                <a:spcPts val="0"/>
              </a:spcBef>
              <a:spcAft>
                <a:spcPts val="0"/>
              </a:spcAft>
              <a:buClr>
                <a:schemeClr val="dk1"/>
              </a:buClr>
              <a:buSzPts val="275"/>
              <a:buFont typeface="Arial"/>
              <a:buNone/>
            </a:pPr>
            <a:r>
              <a:t/>
            </a:r>
            <a:endParaRPr sz="950"/>
          </a:p>
          <a:p>
            <a:pPr indent="0" lvl="0" marL="0" rtl="0" algn="l">
              <a:lnSpc>
                <a:spcPct val="95000"/>
              </a:lnSpc>
              <a:spcBef>
                <a:spcPts val="0"/>
              </a:spcBef>
              <a:spcAft>
                <a:spcPts val="0"/>
              </a:spcAft>
              <a:buClr>
                <a:schemeClr val="dk1"/>
              </a:buClr>
              <a:buSzPts val="275"/>
              <a:buFont typeface="Arial"/>
              <a:buNone/>
            </a:pPr>
            <a:r>
              <a:rPr lang="en" sz="950"/>
              <a:t># add a dense layer with L1 regularization and 10 units</a:t>
            </a:r>
            <a:endParaRPr sz="950"/>
          </a:p>
          <a:p>
            <a:pPr indent="0" lvl="0" marL="0" rtl="0" algn="l">
              <a:lnSpc>
                <a:spcPct val="95000"/>
              </a:lnSpc>
              <a:spcBef>
                <a:spcPts val="0"/>
              </a:spcBef>
              <a:spcAft>
                <a:spcPts val="0"/>
              </a:spcAft>
              <a:buSzPts val="275"/>
              <a:buNone/>
            </a:pPr>
            <a:r>
              <a:rPr lang="en" sz="950"/>
              <a:t>model.add(Dense(10, input_shape=(X_train.shape[1],), </a:t>
            </a:r>
            <a:endParaRPr sz="950"/>
          </a:p>
          <a:p>
            <a:pPr indent="457200" lvl="0" marL="0" rtl="0" algn="l">
              <a:lnSpc>
                <a:spcPct val="95000"/>
              </a:lnSpc>
              <a:spcBef>
                <a:spcPts val="0"/>
              </a:spcBef>
              <a:spcAft>
                <a:spcPts val="0"/>
              </a:spcAft>
              <a:buClr>
                <a:schemeClr val="dk1"/>
              </a:buClr>
              <a:buSzPts val="275"/>
              <a:buFont typeface="Arial"/>
              <a:buNone/>
            </a:pPr>
            <a:r>
              <a:rPr lang="en" sz="950"/>
              <a:t>activation='relu', kernel_regularizer=l1(0.001)))</a:t>
            </a:r>
            <a:endParaRPr sz="950"/>
          </a:p>
          <a:p>
            <a:pPr indent="0" lvl="0" marL="0" rtl="0" algn="l">
              <a:lnSpc>
                <a:spcPct val="95000"/>
              </a:lnSpc>
              <a:spcBef>
                <a:spcPts val="0"/>
              </a:spcBef>
              <a:spcAft>
                <a:spcPts val="0"/>
              </a:spcAft>
              <a:buClr>
                <a:schemeClr val="dk1"/>
              </a:buClr>
              <a:buSzPts val="275"/>
              <a:buFont typeface="Arial"/>
              <a:buNone/>
            </a:pPr>
            <a:r>
              <a:t/>
            </a:r>
            <a:endParaRPr sz="950"/>
          </a:p>
          <a:p>
            <a:pPr indent="0" lvl="0" marL="0" rtl="0" algn="l">
              <a:lnSpc>
                <a:spcPct val="95000"/>
              </a:lnSpc>
              <a:spcBef>
                <a:spcPts val="0"/>
              </a:spcBef>
              <a:spcAft>
                <a:spcPts val="0"/>
              </a:spcAft>
              <a:buClr>
                <a:schemeClr val="dk1"/>
              </a:buClr>
              <a:buSzPts val="275"/>
              <a:buFont typeface="Arial"/>
              <a:buNone/>
            </a:pPr>
            <a:r>
              <a:rPr lang="en" sz="950"/>
              <a:t># add an output layer with one unit</a:t>
            </a:r>
            <a:endParaRPr sz="950"/>
          </a:p>
          <a:p>
            <a:pPr indent="0" lvl="0" marL="0" rtl="0" algn="l">
              <a:lnSpc>
                <a:spcPct val="95000"/>
              </a:lnSpc>
              <a:spcBef>
                <a:spcPts val="0"/>
              </a:spcBef>
              <a:spcAft>
                <a:spcPts val="0"/>
              </a:spcAft>
              <a:buClr>
                <a:schemeClr val="dk1"/>
              </a:buClr>
              <a:buSzPts val="275"/>
              <a:buFont typeface="Arial"/>
              <a:buNone/>
            </a:pPr>
            <a:r>
              <a:rPr lang="en" sz="950"/>
              <a:t>model.add(Dense(1, activation='linear'))</a:t>
            </a:r>
            <a:endParaRPr sz="950"/>
          </a:p>
          <a:p>
            <a:pPr indent="0" lvl="0" marL="0" rtl="0" algn="l">
              <a:lnSpc>
                <a:spcPct val="95000"/>
              </a:lnSpc>
              <a:spcBef>
                <a:spcPts val="0"/>
              </a:spcBef>
              <a:spcAft>
                <a:spcPts val="0"/>
              </a:spcAft>
              <a:buClr>
                <a:schemeClr val="dk1"/>
              </a:buClr>
              <a:buSzPts val="275"/>
              <a:buFont typeface="Arial"/>
              <a:buNone/>
            </a:pPr>
            <a:r>
              <a:t/>
            </a:r>
            <a:endParaRPr sz="950"/>
          </a:p>
          <a:p>
            <a:pPr indent="0" lvl="0" marL="0" rtl="0" algn="l">
              <a:lnSpc>
                <a:spcPct val="95000"/>
              </a:lnSpc>
              <a:spcBef>
                <a:spcPts val="0"/>
              </a:spcBef>
              <a:spcAft>
                <a:spcPts val="0"/>
              </a:spcAft>
              <a:buClr>
                <a:schemeClr val="dk1"/>
              </a:buClr>
              <a:buSzPts val="275"/>
              <a:buFont typeface="Arial"/>
              <a:buNone/>
            </a:pPr>
            <a:r>
              <a:rPr lang="en" sz="950"/>
              <a:t># compile the model</a:t>
            </a:r>
            <a:endParaRPr sz="950"/>
          </a:p>
          <a:p>
            <a:pPr indent="0" lvl="0" marL="0" rtl="0" algn="l">
              <a:lnSpc>
                <a:spcPct val="95000"/>
              </a:lnSpc>
              <a:spcBef>
                <a:spcPts val="0"/>
              </a:spcBef>
              <a:spcAft>
                <a:spcPts val="0"/>
              </a:spcAft>
              <a:buClr>
                <a:schemeClr val="dk1"/>
              </a:buClr>
              <a:buSzPts val="275"/>
              <a:buFont typeface="Arial"/>
              <a:buNone/>
            </a:pPr>
            <a:r>
              <a:rPr lang="en" sz="950"/>
              <a:t>model.compile(loss='mean_squared_error', optimizer='adam')</a:t>
            </a:r>
            <a:endParaRPr sz="950"/>
          </a:p>
          <a:p>
            <a:pPr indent="0" lvl="0" marL="0" rtl="0" algn="l">
              <a:lnSpc>
                <a:spcPct val="95000"/>
              </a:lnSpc>
              <a:spcBef>
                <a:spcPts val="0"/>
              </a:spcBef>
              <a:spcAft>
                <a:spcPts val="0"/>
              </a:spcAft>
              <a:buClr>
                <a:schemeClr val="dk1"/>
              </a:buClr>
              <a:buSzPts val="275"/>
              <a:buFont typeface="Arial"/>
              <a:buNone/>
            </a:pPr>
            <a:r>
              <a:t/>
            </a:r>
            <a:endParaRPr sz="950"/>
          </a:p>
          <a:p>
            <a:pPr indent="0" lvl="0" marL="0" rtl="0" algn="l">
              <a:lnSpc>
                <a:spcPct val="95000"/>
              </a:lnSpc>
              <a:spcBef>
                <a:spcPts val="0"/>
              </a:spcBef>
              <a:spcAft>
                <a:spcPts val="0"/>
              </a:spcAft>
              <a:buClr>
                <a:schemeClr val="dk1"/>
              </a:buClr>
              <a:buSzPts val="275"/>
              <a:buFont typeface="Arial"/>
              <a:buNone/>
            </a:pPr>
            <a:r>
              <a:rPr lang="en" sz="950"/>
              <a:t># train the model</a:t>
            </a:r>
            <a:endParaRPr sz="950"/>
          </a:p>
          <a:p>
            <a:pPr indent="0" lvl="0" marL="0" rtl="0" algn="l">
              <a:lnSpc>
                <a:spcPct val="95000"/>
              </a:lnSpc>
              <a:spcBef>
                <a:spcPts val="0"/>
              </a:spcBef>
              <a:spcAft>
                <a:spcPts val="0"/>
              </a:spcAft>
              <a:buClr>
                <a:schemeClr val="dk1"/>
              </a:buClr>
              <a:buSzPts val="275"/>
              <a:buFont typeface="Arial"/>
              <a:buNone/>
            </a:pPr>
            <a:r>
              <a:rPr lang="en" sz="950"/>
              <a:t>model.fit(X_train, y_train, epochs=100, batch_size=32, verbose=0)</a:t>
            </a:r>
            <a:endParaRPr sz="950"/>
          </a:p>
          <a:p>
            <a:pPr indent="0" lvl="0" marL="0" rtl="0" algn="l">
              <a:lnSpc>
                <a:spcPct val="95000"/>
              </a:lnSpc>
              <a:spcBef>
                <a:spcPts val="0"/>
              </a:spcBef>
              <a:spcAft>
                <a:spcPts val="0"/>
              </a:spcAft>
              <a:buSzPts val="275"/>
              <a:buNone/>
            </a:pPr>
            <a:r>
              <a:t/>
            </a:r>
            <a:endParaRPr sz="950"/>
          </a:p>
        </p:txBody>
      </p:sp>
      <p:sp>
        <p:nvSpPr>
          <p:cNvPr id="129" name="Google Shape;129;p24"/>
          <p:cNvSpPr txBox="1"/>
          <p:nvPr/>
        </p:nvSpPr>
        <p:spPr>
          <a:xfrm>
            <a:off x="239775" y="1044175"/>
            <a:ext cx="4741200" cy="4082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Lasso regression is a type of linear regression that can perform feature selection, which can help to reduce the complexity of the model and improve its interpretability.</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Lasso regression can be used to identify the most important variables for predicting Benzene concentration and exclude those that are less important, leading to a more parsimonious model.</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Lasso regression is effective at handling datasets with high-dimensional input spaces, where there are many input variables that may be irrelevant or redundant for predicting the output variable.</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Lasso regression can be used to perform regularization, which can help to prevent overfitting and improve the generalization performance of the model on new data.</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Lasso regression can be sensitive to the scaling of the input variables, so it is important to normalize the data before training the model. In addition, the regularization parameter needs to be carefully tuned to balance the trade-off between model complexity and performance.</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 </a:t>
            </a:r>
            <a:r>
              <a:rPr lang="en"/>
              <a:t>Regression Model: </a:t>
            </a:r>
            <a:endParaRPr/>
          </a:p>
        </p:txBody>
      </p:sp>
      <p:sp>
        <p:nvSpPr>
          <p:cNvPr id="135" name="Google Shape;135;p25"/>
          <p:cNvSpPr txBox="1"/>
          <p:nvPr>
            <p:ph idx="1" type="body"/>
          </p:nvPr>
        </p:nvSpPr>
        <p:spPr>
          <a:xfrm>
            <a:off x="311700" y="1152475"/>
            <a:ext cx="4983600" cy="34164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Bayesian regression uses Bayes' theorem to update the prior probability of the model parameters based on the observed data and the likelihood function.</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Bayesian regression allows for the incorporation of prior knowledge or beliefs about the model parameters, which can improve the accuracy of the predictions.</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Bayesian regression can handle small sample sizes and missing data more effectively than traditional regression methods.</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In Bayesian regression, the posterior distribution of the model parameters can be used to estimate the uncertainty in the predictions</a:t>
            </a:r>
            <a:endParaRPr sz="1200">
              <a:solidFill>
                <a:schemeClr val="dk1"/>
              </a:solidFill>
              <a:latin typeface="Roboto"/>
              <a:ea typeface="Roboto"/>
              <a:cs typeface="Roboto"/>
              <a:sym typeface="Roboto"/>
            </a:endParaRPr>
          </a:p>
        </p:txBody>
      </p:sp>
      <p:sp>
        <p:nvSpPr>
          <p:cNvPr id="136" name="Google Shape;136;p25"/>
          <p:cNvSpPr txBox="1"/>
          <p:nvPr/>
        </p:nvSpPr>
        <p:spPr>
          <a:xfrm>
            <a:off x="5459100" y="1241950"/>
            <a:ext cx="33732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rgbClr val="999999"/>
                </a:solidFill>
              </a:rPr>
              <a:t># specify the response variable</a:t>
            </a:r>
            <a:endParaRPr>
              <a:solidFill>
                <a:srgbClr val="999999"/>
              </a:solidFill>
            </a:endParaRPr>
          </a:p>
          <a:p>
            <a:pPr indent="0" lvl="0" marL="0" rtl="0" algn="l">
              <a:spcBef>
                <a:spcPts val="0"/>
              </a:spcBef>
              <a:spcAft>
                <a:spcPts val="0"/>
              </a:spcAft>
              <a:buClr>
                <a:schemeClr val="dk1"/>
              </a:buClr>
              <a:buSzPts val="1100"/>
              <a:buFont typeface="Arial"/>
              <a:buNone/>
            </a:pPr>
            <a:r>
              <a:rPr lang="en">
                <a:solidFill>
                  <a:srgbClr val="999999"/>
                </a:solidFill>
              </a:rPr>
              <a:t>response_var = 'C6H6(GT)'</a:t>
            </a:r>
            <a:endParaRPr>
              <a:solidFill>
                <a:srgbClr val="999999"/>
              </a:solidFill>
            </a:endParaRPr>
          </a:p>
          <a:p>
            <a:pPr indent="0" lvl="0" marL="0" rtl="0" algn="l">
              <a:spcBef>
                <a:spcPts val="0"/>
              </a:spcBef>
              <a:spcAft>
                <a:spcPts val="0"/>
              </a:spcAft>
              <a:buClr>
                <a:schemeClr val="dk1"/>
              </a:buClr>
              <a:buSzPts val="1100"/>
              <a:buFont typeface="Arial"/>
              <a:buNone/>
            </a:pPr>
            <a:r>
              <a:t/>
            </a:r>
            <a:endParaRPr>
              <a:solidFill>
                <a:srgbClr val="999999"/>
              </a:solidFill>
            </a:endParaRPr>
          </a:p>
          <a:p>
            <a:pPr indent="0" lvl="0" marL="0" rtl="0" algn="l">
              <a:spcBef>
                <a:spcPts val="0"/>
              </a:spcBef>
              <a:spcAft>
                <a:spcPts val="0"/>
              </a:spcAft>
              <a:buClr>
                <a:schemeClr val="dk1"/>
              </a:buClr>
              <a:buSzPts val="1100"/>
              <a:buFont typeface="Arial"/>
              <a:buNone/>
            </a:pPr>
            <a:r>
              <a:rPr lang="en">
                <a:solidFill>
                  <a:srgbClr val="999999"/>
                </a:solidFill>
              </a:rPr>
              <a:t># create the feature matrix and response vector</a:t>
            </a:r>
            <a:endParaRPr>
              <a:solidFill>
                <a:srgbClr val="999999"/>
              </a:solidFill>
            </a:endParaRPr>
          </a:p>
          <a:p>
            <a:pPr indent="0" lvl="0" marL="0" rtl="0" algn="l">
              <a:spcBef>
                <a:spcPts val="0"/>
              </a:spcBef>
              <a:spcAft>
                <a:spcPts val="0"/>
              </a:spcAft>
              <a:buClr>
                <a:schemeClr val="dk1"/>
              </a:buClr>
              <a:buSzPts val="1100"/>
              <a:buFont typeface="Arial"/>
              <a:buNone/>
            </a:pPr>
            <a:r>
              <a:rPr lang="en">
                <a:solidFill>
                  <a:srgbClr val="999999"/>
                </a:solidFill>
              </a:rPr>
              <a:t>X = df.drop(response_var, axis=1)</a:t>
            </a:r>
            <a:endParaRPr>
              <a:solidFill>
                <a:srgbClr val="999999"/>
              </a:solidFill>
            </a:endParaRPr>
          </a:p>
          <a:p>
            <a:pPr indent="0" lvl="0" marL="0" rtl="0" algn="l">
              <a:spcBef>
                <a:spcPts val="0"/>
              </a:spcBef>
              <a:spcAft>
                <a:spcPts val="0"/>
              </a:spcAft>
              <a:buClr>
                <a:schemeClr val="dk1"/>
              </a:buClr>
              <a:buSzPts val="1100"/>
              <a:buFont typeface="Arial"/>
              <a:buNone/>
            </a:pPr>
            <a:r>
              <a:rPr lang="en">
                <a:solidFill>
                  <a:srgbClr val="999999"/>
                </a:solidFill>
              </a:rPr>
              <a:t>y = df[response_var]</a:t>
            </a:r>
            <a:endParaRPr>
              <a:solidFill>
                <a:srgbClr val="999999"/>
              </a:solidFill>
            </a:endParaRPr>
          </a:p>
          <a:p>
            <a:pPr indent="0" lvl="0" marL="0" rtl="0" algn="l">
              <a:spcBef>
                <a:spcPts val="0"/>
              </a:spcBef>
              <a:spcAft>
                <a:spcPts val="0"/>
              </a:spcAft>
              <a:buClr>
                <a:schemeClr val="dk1"/>
              </a:buClr>
              <a:buSzPts val="1100"/>
              <a:buFont typeface="Arial"/>
              <a:buNone/>
            </a:pPr>
            <a:r>
              <a:t/>
            </a:r>
            <a:endParaRPr>
              <a:solidFill>
                <a:srgbClr val="999999"/>
              </a:solidFill>
            </a:endParaRPr>
          </a:p>
          <a:p>
            <a:pPr indent="0" lvl="0" marL="0" rtl="0" algn="l">
              <a:spcBef>
                <a:spcPts val="0"/>
              </a:spcBef>
              <a:spcAft>
                <a:spcPts val="0"/>
              </a:spcAft>
              <a:buClr>
                <a:schemeClr val="dk1"/>
              </a:buClr>
              <a:buSzPts val="1100"/>
              <a:buFont typeface="Arial"/>
              <a:buNone/>
            </a:pPr>
            <a:r>
              <a:rPr lang="en">
                <a:solidFill>
                  <a:srgbClr val="999999"/>
                </a:solidFill>
              </a:rPr>
              <a:t># create the Gaussian Naive Bayes model</a:t>
            </a:r>
            <a:endParaRPr>
              <a:solidFill>
                <a:srgbClr val="999999"/>
              </a:solidFill>
            </a:endParaRPr>
          </a:p>
          <a:p>
            <a:pPr indent="0" lvl="0" marL="0" rtl="0" algn="l">
              <a:spcBef>
                <a:spcPts val="0"/>
              </a:spcBef>
              <a:spcAft>
                <a:spcPts val="0"/>
              </a:spcAft>
              <a:buClr>
                <a:schemeClr val="dk1"/>
              </a:buClr>
              <a:buSzPts val="1100"/>
              <a:buFont typeface="Arial"/>
              <a:buNone/>
            </a:pPr>
            <a:r>
              <a:rPr lang="en">
                <a:solidFill>
                  <a:srgbClr val="999999"/>
                </a:solidFill>
              </a:rPr>
              <a:t>nb = GaussianNB()</a:t>
            </a:r>
            <a:endParaRPr>
              <a:solidFill>
                <a:srgbClr val="999999"/>
              </a:solidFill>
            </a:endParaRPr>
          </a:p>
          <a:p>
            <a:pPr indent="0" lvl="0" marL="0" rtl="0" algn="l">
              <a:spcBef>
                <a:spcPts val="0"/>
              </a:spcBef>
              <a:spcAft>
                <a:spcPts val="0"/>
              </a:spcAft>
              <a:buClr>
                <a:schemeClr val="dk1"/>
              </a:buClr>
              <a:buSzPts val="1100"/>
              <a:buFont typeface="Arial"/>
              <a:buNone/>
            </a:pPr>
            <a:r>
              <a:t/>
            </a:r>
            <a:endParaRPr>
              <a:solidFill>
                <a:srgbClr val="999999"/>
              </a:solidFill>
            </a:endParaRPr>
          </a:p>
          <a:p>
            <a:pPr indent="0" lvl="0" marL="0" rtl="0" algn="l">
              <a:spcBef>
                <a:spcPts val="0"/>
              </a:spcBef>
              <a:spcAft>
                <a:spcPts val="0"/>
              </a:spcAft>
              <a:buClr>
                <a:schemeClr val="dk1"/>
              </a:buClr>
              <a:buSzPts val="1100"/>
              <a:buFont typeface="Arial"/>
              <a:buNone/>
            </a:pPr>
            <a:r>
              <a:rPr lang="en">
                <a:solidFill>
                  <a:srgbClr val="999999"/>
                </a:solidFill>
              </a:rPr>
              <a:t># fit the model to the data</a:t>
            </a:r>
            <a:endParaRPr>
              <a:solidFill>
                <a:srgbClr val="999999"/>
              </a:solidFill>
            </a:endParaRPr>
          </a:p>
          <a:p>
            <a:pPr indent="0" lvl="0" marL="0" rtl="0" algn="l">
              <a:spcBef>
                <a:spcPts val="0"/>
              </a:spcBef>
              <a:spcAft>
                <a:spcPts val="0"/>
              </a:spcAft>
              <a:buClr>
                <a:schemeClr val="dk1"/>
              </a:buClr>
              <a:buSzPts val="1100"/>
              <a:buFont typeface="Arial"/>
              <a:buNone/>
            </a:pPr>
            <a:r>
              <a:rPr lang="en">
                <a:solidFill>
                  <a:srgbClr val="999999"/>
                </a:solidFill>
              </a:rPr>
              <a:t>nb.fit(X, y)</a:t>
            </a:r>
            <a:endParaRPr>
              <a:solidFill>
                <a:srgbClr val="999999"/>
              </a:solidFill>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 </a:t>
            </a:r>
            <a:r>
              <a:rPr lang="en"/>
              <a:t>Regression Model: </a:t>
            </a:r>
            <a:endParaRPr/>
          </a:p>
        </p:txBody>
      </p:sp>
      <p:sp>
        <p:nvSpPr>
          <p:cNvPr id="142" name="Google Shape;142;p26"/>
          <p:cNvSpPr txBox="1"/>
          <p:nvPr>
            <p:ph idx="1" type="body"/>
          </p:nvPr>
        </p:nvSpPr>
        <p:spPr>
          <a:xfrm>
            <a:off x="5617625" y="592325"/>
            <a:ext cx="34320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75"/>
              <a:buFont typeface="Arial"/>
              <a:buNone/>
            </a:pPr>
            <a:r>
              <a:rPr lang="en" sz="1150"/>
              <a:t>from sklearn.svm import SVR</a:t>
            </a:r>
            <a:endParaRPr sz="1150"/>
          </a:p>
          <a:p>
            <a:pPr indent="0" lvl="0" marL="0" rtl="0" algn="l">
              <a:lnSpc>
                <a:spcPct val="100000"/>
              </a:lnSpc>
              <a:spcBef>
                <a:spcPts val="0"/>
              </a:spcBef>
              <a:spcAft>
                <a:spcPts val="0"/>
              </a:spcAft>
              <a:buClr>
                <a:schemeClr val="dk1"/>
              </a:buClr>
              <a:buSzPts val="275"/>
              <a:buFont typeface="Arial"/>
              <a:buNone/>
            </a:pPr>
            <a:r>
              <a:rPr lang="en" sz="1150"/>
              <a:t>from keras.models import Sequential</a:t>
            </a:r>
            <a:endParaRPr sz="1150"/>
          </a:p>
          <a:p>
            <a:pPr indent="0" lvl="0" marL="0" rtl="0" algn="l">
              <a:lnSpc>
                <a:spcPct val="100000"/>
              </a:lnSpc>
              <a:spcBef>
                <a:spcPts val="0"/>
              </a:spcBef>
              <a:spcAft>
                <a:spcPts val="0"/>
              </a:spcAft>
              <a:buClr>
                <a:schemeClr val="dk1"/>
              </a:buClr>
              <a:buSzPts val="275"/>
              <a:buFont typeface="Arial"/>
              <a:buNone/>
            </a:pPr>
            <a:r>
              <a:rPr lang="en" sz="1150"/>
              <a:t>from keras.layers import Dense</a:t>
            </a:r>
            <a:endParaRPr sz="1150"/>
          </a:p>
          <a:p>
            <a:pPr indent="0" lvl="0" marL="0" rtl="0" algn="l">
              <a:lnSpc>
                <a:spcPct val="100000"/>
              </a:lnSpc>
              <a:spcBef>
                <a:spcPts val="0"/>
              </a:spcBef>
              <a:spcAft>
                <a:spcPts val="0"/>
              </a:spcAft>
              <a:buClr>
                <a:schemeClr val="dk1"/>
              </a:buClr>
              <a:buSzPts val="275"/>
              <a:buFont typeface="Arial"/>
              <a:buNone/>
            </a:pPr>
            <a:r>
              <a:t/>
            </a:r>
            <a:endParaRPr sz="1150"/>
          </a:p>
          <a:p>
            <a:pPr indent="0" lvl="0" marL="0" rtl="0" algn="l">
              <a:lnSpc>
                <a:spcPct val="100000"/>
              </a:lnSpc>
              <a:spcBef>
                <a:spcPts val="0"/>
              </a:spcBef>
              <a:spcAft>
                <a:spcPts val="0"/>
              </a:spcAft>
              <a:buClr>
                <a:schemeClr val="dk1"/>
              </a:buClr>
              <a:buSzPts val="275"/>
              <a:buFont typeface="Arial"/>
              <a:buNone/>
            </a:pPr>
            <a:r>
              <a:rPr lang="en" sz="1150"/>
              <a:t># create an SVM regressor</a:t>
            </a:r>
            <a:endParaRPr sz="1150"/>
          </a:p>
          <a:p>
            <a:pPr indent="0" lvl="0" marL="0" rtl="0" algn="l">
              <a:lnSpc>
                <a:spcPct val="100000"/>
              </a:lnSpc>
              <a:spcBef>
                <a:spcPts val="0"/>
              </a:spcBef>
              <a:spcAft>
                <a:spcPts val="0"/>
              </a:spcAft>
              <a:buClr>
                <a:schemeClr val="dk1"/>
              </a:buClr>
              <a:buSzPts val="275"/>
              <a:buFont typeface="Arial"/>
              <a:buNone/>
            </a:pPr>
            <a:r>
              <a:rPr lang="en" sz="1150"/>
              <a:t>svr = SVR(kernel='linear', C=1.0, epsilon=0.1)</a:t>
            </a:r>
            <a:endParaRPr sz="1150"/>
          </a:p>
          <a:p>
            <a:pPr indent="0" lvl="0" marL="0" rtl="0" algn="l">
              <a:lnSpc>
                <a:spcPct val="100000"/>
              </a:lnSpc>
              <a:spcBef>
                <a:spcPts val="0"/>
              </a:spcBef>
              <a:spcAft>
                <a:spcPts val="0"/>
              </a:spcAft>
              <a:buClr>
                <a:schemeClr val="dk1"/>
              </a:buClr>
              <a:buSzPts val="275"/>
              <a:buFont typeface="Arial"/>
              <a:buNone/>
            </a:pPr>
            <a:r>
              <a:t/>
            </a:r>
            <a:endParaRPr sz="1150"/>
          </a:p>
          <a:p>
            <a:pPr indent="0" lvl="0" marL="0" rtl="0" algn="l">
              <a:lnSpc>
                <a:spcPct val="100000"/>
              </a:lnSpc>
              <a:spcBef>
                <a:spcPts val="0"/>
              </a:spcBef>
              <a:spcAft>
                <a:spcPts val="0"/>
              </a:spcAft>
              <a:buClr>
                <a:schemeClr val="dk1"/>
              </a:buClr>
              <a:buSzPts val="275"/>
              <a:buFont typeface="Arial"/>
              <a:buNone/>
            </a:pPr>
            <a:r>
              <a:rPr lang="en" sz="1150"/>
              <a:t># fit the regressor to the training data</a:t>
            </a:r>
            <a:endParaRPr sz="1150"/>
          </a:p>
          <a:p>
            <a:pPr indent="0" lvl="0" marL="0" rtl="0" algn="l">
              <a:lnSpc>
                <a:spcPct val="100000"/>
              </a:lnSpc>
              <a:spcBef>
                <a:spcPts val="0"/>
              </a:spcBef>
              <a:spcAft>
                <a:spcPts val="0"/>
              </a:spcAft>
              <a:buClr>
                <a:schemeClr val="dk1"/>
              </a:buClr>
              <a:buSzPts val="275"/>
              <a:buFont typeface="Arial"/>
              <a:buNone/>
            </a:pPr>
            <a:r>
              <a:rPr lang="en" sz="1150"/>
              <a:t>svr.fit(X_train, y_train)</a:t>
            </a:r>
            <a:endParaRPr sz="1150"/>
          </a:p>
          <a:p>
            <a:pPr indent="0" lvl="0" marL="0" rtl="0" algn="l">
              <a:lnSpc>
                <a:spcPct val="100000"/>
              </a:lnSpc>
              <a:spcBef>
                <a:spcPts val="0"/>
              </a:spcBef>
              <a:spcAft>
                <a:spcPts val="0"/>
              </a:spcAft>
              <a:buClr>
                <a:schemeClr val="dk1"/>
              </a:buClr>
              <a:buSzPts val="275"/>
              <a:buFont typeface="Arial"/>
              <a:buNone/>
            </a:pPr>
            <a:r>
              <a:t/>
            </a:r>
            <a:endParaRPr sz="1150"/>
          </a:p>
          <a:p>
            <a:pPr indent="0" lvl="0" marL="0" rtl="0" algn="l">
              <a:lnSpc>
                <a:spcPct val="100000"/>
              </a:lnSpc>
              <a:spcBef>
                <a:spcPts val="0"/>
              </a:spcBef>
              <a:spcAft>
                <a:spcPts val="0"/>
              </a:spcAft>
              <a:buClr>
                <a:schemeClr val="dk1"/>
              </a:buClr>
              <a:buSzPts val="275"/>
              <a:buFont typeface="Arial"/>
              <a:buNone/>
            </a:pPr>
            <a:r>
              <a:rPr lang="en" sz="1150"/>
              <a:t># create a sequential model</a:t>
            </a:r>
            <a:endParaRPr sz="1150"/>
          </a:p>
          <a:p>
            <a:pPr indent="0" lvl="0" marL="0" rtl="0" algn="l">
              <a:lnSpc>
                <a:spcPct val="100000"/>
              </a:lnSpc>
              <a:spcBef>
                <a:spcPts val="0"/>
              </a:spcBef>
              <a:spcAft>
                <a:spcPts val="0"/>
              </a:spcAft>
              <a:buClr>
                <a:schemeClr val="dk1"/>
              </a:buClr>
              <a:buSzPts val="275"/>
              <a:buFont typeface="Arial"/>
              <a:buNone/>
            </a:pPr>
            <a:r>
              <a:rPr lang="en" sz="1150"/>
              <a:t>model = Sequential()</a:t>
            </a:r>
            <a:endParaRPr sz="1150"/>
          </a:p>
          <a:p>
            <a:pPr indent="0" lvl="0" marL="0" rtl="0" algn="l">
              <a:lnSpc>
                <a:spcPct val="100000"/>
              </a:lnSpc>
              <a:spcBef>
                <a:spcPts val="0"/>
              </a:spcBef>
              <a:spcAft>
                <a:spcPts val="0"/>
              </a:spcAft>
              <a:buClr>
                <a:schemeClr val="dk1"/>
              </a:buClr>
              <a:buSzPts val="275"/>
              <a:buFont typeface="Arial"/>
              <a:buNone/>
            </a:pPr>
            <a:r>
              <a:t/>
            </a:r>
            <a:endParaRPr sz="1150"/>
          </a:p>
          <a:p>
            <a:pPr indent="0" lvl="0" marL="0" rtl="0" algn="l">
              <a:lnSpc>
                <a:spcPct val="100000"/>
              </a:lnSpc>
              <a:spcBef>
                <a:spcPts val="0"/>
              </a:spcBef>
              <a:spcAft>
                <a:spcPts val="0"/>
              </a:spcAft>
              <a:buClr>
                <a:schemeClr val="dk1"/>
              </a:buClr>
              <a:buSzPts val="275"/>
              <a:buFont typeface="Arial"/>
              <a:buNone/>
            </a:pPr>
            <a:r>
              <a:rPr lang="en" sz="1150"/>
              <a:t># add a dense layer with one unit and no activation function</a:t>
            </a:r>
            <a:endParaRPr sz="1150"/>
          </a:p>
          <a:p>
            <a:pPr indent="0" lvl="0" marL="0" rtl="0" algn="l">
              <a:lnSpc>
                <a:spcPct val="100000"/>
              </a:lnSpc>
              <a:spcBef>
                <a:spcPts val="0"/>
              </a:spcBef>
              <a:spcAft>
                <a:spcPts val="0"/>
              </a:spcAft>
              <a:buClr>
                <a:schemeClr val="dk1"/>
              </a:buClr>
              <a:buSzPts val="275"/>
              <a:buFont typeface="Arial"/>
              <a:buNone/>
            </a:pPr>
            <a:r>
              <a:rPr lang="en" sz="1150"/>
              <a:t>model.add(Dense(1, input_shape=(X_train.shape[1],), activation=None))</a:t>
            </a:r>
            <a:endParaRPr sz="1150"/>
          </a:p>
          <a:p>
            <a:pPr indent="0" lvl="0" marL="0" rtl="0" algn="l">
              <a:lnSpc>
                <a:spcPct val="100000"/>
              </a:lnSpc>
              <a:spcBef>
                <a:spcPts val="0"/>
              </a:spcBef>
              <a:spcAft>
                <a:spcPts val="0"/>
              </a:spcAft>
              <a:buClr>
                <a:schemeClr val="dk1"/>
              </a:buClr>
              <a:buSzPts val="275"/>
              <a:buFont typeface="Arial"/>
              <a:buNone/>
            </a:pPr>
            <a:r>
              <a:t/>
            </a:r>
            <a:endParaRPr sz="1150"/>
          </a:p>
          <a:p>
            <a:pPr indent="0" lvl="0" marL="0" rtl="0" algn="l">
              <a:lnSpc>
                <a:spcPct val="100000"/>
              </a:lnSpc>
              <a:spcBef>
                <a:spcPts val="0"/>
              </a:spcBef>
              <a:spcAft>
                <a:spcPts val="0"/>
              </a:spcAft>
              <a:buClr>
                <a:schemeClr val="dk1"/>
              </a:buClr>
              <a:buSzPts val="275"/>
              <a:buFont typeface="Arial"/>
              <a:buNone/>
            </a:pPr>
            <a:r>
              <a:rPr lang="en" sz="1150"/>
              <a:t># compile the model with the hinge loss function and the SVM regressor as the optimizer</a:t>
            </a:r>
            <a:endParaRPr sz="1150"/>
          </a:p>
          <a:p>
            <a:pPr indent="0" lvl="0" marL="0" rtl="0" algn="l">
              <a:lnSpc>
                <a:spcPct val="100000"/>
              </a:lnSpc>
              <a:spcBef>
                <a:spcPts val="0"/>
              </a:spcBef>
              <a:spcAft>
                <a:spcPts val="0"/>
              </a:spcAft>
              <a:buClr>
                <a:schemeClr val="dk1"/>
              </a:buClr>
              <a:buSzPts val="275"/>
              <a:buFont typeface="Arial"/>
              <a:buNone/>
            </a:pPr>
            <a:r>
              <a:rPr lang="en" sz="1150"/>
              <a:t>model.compile(loss='hinge', optimizer=svr)</a:t>
            </a:r>
            <a:endParaRPr sz="1150"/>
          </a:p>
          <a:p>
            <a:pPr indent="0" lvl="0" marL="0" rtl="0" algn="l">
              <a:lnSpc>
                <a:spcPct val="100000"/>
              </a:lnSpc>
              <a:spcBef>
                <a:spcPts val="0"/>
              </a:spcBef>
              <a:spcAft>
                <a:spcPts val="0"/>
              </a:spcAft>
              <a:buClr>
                <a:schemeClr val="dk1"/>
              </a:buClr>
              <a:buSzPts val="275"/>
              <a:buFont typeface="Arial"/>
              <a:buNone/>
            </a:pPr>
            <a:r>
              <a:t/>
            </a:r>
            <a:endParaRPr sz="1150"/>
          </a:p>
          <a:p>
            <a:pPr indent="0" lvl="0" marL="0" rtl="0" algn="l">
              <a:lnSpc>
                <a:spcPct val="100000"/>
              </a:lnSpc>
              <a:spcBef>
                <a:spcPts val="0"/>
              </a:spcBef>
              <a:spcAft>
                <a:spcPts val="0"/>
              </a:spcAft>
              <a:buClr>
                <a:schemeClr val="dk1"/>
              </a:buClr>
              <a:buSzPts val="275"/>
              <a:buFont typeface="Arial"/>
              <a:buNone/>
            </a:pPr>
            <a:r>
              <a:rPr lang="en" sz="1150"/>
              <a:t># evaluate the model on the testing data</a:t>
            </a:r>
            <a:endParaRPr sz="1150"/>
          </a:p>
          <a:p>
            <a:pPr indent="0" lvl="0" marL="0" rtl="0" algn="l">
              <a:lnSpc>
                <a:spcPct val="100000"/>
              </a:lnSpc>
              <a:spcBef>
                <a:spcPts val="0"/>
              </a:spcBef>
              <a:spcAft>
                <a:spcPts val="0"/>
              </a:spcAft>
              <a:buClr>
                <a:schemeClr val="dk1"/>
              </a:buClr>
              <a:buSzPts val="275"/>
              <a:buFont typeface="Arial"/>
              <a:buNone/>
            </a:pPr>
            <a:r>
              <a:rPr lang="en" sz="1150"/>
              <a:t>score = model.evaluate(X_test, y_test)</a:t>
            </a:r>
            <a:endParaRPr sz="1150"/>
          </a:p>
          <a:p>
            <a:pPr indent="0" lvl="0" marL="0" rtl="0" algn="l">
              <a:lnSpc>
                <a:spcPct val="100000"/>
              </a:lnSpc>
              <a:spcBef>
                <a:spcPts val="0"/>
              </a:spcBef>
              <a:spcAft>
                <a:spcPts val="0"/>
              </a:spcAft>
              <a:buSzPts val="275"/>
              <a:buNone/>
            </a:pPr>
            <a:r>
              <a:t/>
            </a:r>
            <a:endParaRPr sz="1150"/>
          </a:p>
        </p:txBody>
      </p:sp>
      <p:sp>
        <p:nvSpPr>
          <p:cNvPr id="143" name="Google Shape;143;p26"/>
          <p:cNvSpPr txBox="1"/>
          <p:nvPr/>
        </p:nvSpPr>
        <p:spPr>
          <a:xfrm>
            <a:off x="348050" y="982300"/>
            <a:ext cx="4842000" cy="36294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SVM is a powerful machine learning algorithm that can effectively handle high-dimensional datasets and nonlinear relationships between input variables and output variables.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SVM can perform both linear and nonlinear regression, making it suitable for datasets with complex relationships.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SVM can effectively handle outliers and noisy data, making it robust to data imperfections.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SVM can be used to perform feature selection, which can help to identify the most important variables for predicting Benzene concentration and exclude those that are less important, leading to a more interpretable model.</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SVM models can be computationally expensive to train and tune, especially for large datasets or datasets with a large number of input variables. In addition, SVM models can be sensitive to the choice of hyperparameters, such as the kernel function and regularization parameter, which can require a considerable amount of experimentation to optimize.</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K-Fold Cross Validation</a:t>
            </a:r>
            <a:endParaRPr/>
          </a:p>
        </p:txBody>
      </p:sp>
      <p:sp>
        <p:nvSpPr>
          <p:cNvPr id="149" name="Google Shape;149;p27"/>
          <p:cNvSpPr txBox="1"/>
          <p:nvPr>
            <p:ph idx="1" type="body"/>
          </p:nvPr>
        </p:nvSpPr>
        <p:spPr>
          <a:xfrm>
            <a:off x="4936975" y="863550"/>
            <a:ext cx="39810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250"/>
              <a:t>k = 5</a:t>
            </a:r>
            <a:endParaRPr sz="1250"/>
          </a:p>
          <a:p>
            <a:pPr indent="0" lvl="0" marL="0" rtl="0" algn="l">
              <a:lnSpc>
                <a:spcPct val="95000"/>
              </a:lnSpc>
              <a:spcBef>
                <a:spcPts val="0"/>
              </a:spcBef>
              <a:spcAft>
                <a:spcPts val="0"/>
              </a:spcAft>
              <a:buClr>
                <a:schemeClr val="dk1"/>
              </a:buClr>
              <a:buSzPts val="1100"/>
              <a:buFont typeface="Arial"/>
              <a:buNone/>
            </a:pPr>
            <a:r>
              <a:rPr lang="en" sz="1250"/>
              <a:t>num_validation_samples = len(reducedDimensionsPlot) // k</a:t>
            </a:r>
            <a:endParaRPr sz="1250"/>
          </a:p>
          <a:p>
            <a:pPr indent="0" lvl="0" marL="0" rtl="0" algn="l">
              <a:lnSpc>
                <a:spcPct val="95000"/>
              </a:lnSpc>
              <a:spcBef>
                <a:spcPts val="0"/>
              </a:spcBef>
              <a:spcAft>
                <a:spcPts val="0"/>
              </a:spcAft>
              <a:buClr>
                <a:schemeClr val="dk1"/>
              </a:buClr>
              <a:buSzPts val="1100"/>
              <a:buFont typeface="Arial"/>
              <a:buNone/>
            </a:pPr>
            <a:r>
              <a:t/>
            </a:r>
            <a:endParaRPr sz="1250"/>
          </a:p>
          <a:p>
            <a:pPr indent="0" lvl="0" marL="0" rtl="0" algn="l">
              <a:lnSpc>
                <a:spcPct val="95000"/>
              </a:lnSpc>
              <a:spcBef>
                <a:spcPts val="0"/>
              </a:spcBef>
              <a:spcAft>
                <a:spcPts val="0"/>
              </a:spcAft>
              <a:buClr>
                <a:schemeClr val="dk1"/>
              </a:buClr>
              <a:buSzPts val="1100"/>
              <a:buFont typeface="Arial"/>
              <a:buNone/>
            </a:pPr>
            <a:r>
              <a:rPr lang="en" sz="1250"/>
              <a:t>np.random.shuffle(reducedDimensionsPlot)</a:t>
            </a:r>
            <a:endParaRPr sz="1250"/>
          </a:p>
          <a:p>
            <a:pPr indent="0" lvl="0" marL="0" rtl="0" algn="l">
              <a:lnSpc>
                <a:spcPct val="95000"/>
              </a:lnSpc>
              <a:spcBef>
                <a:spcPts val="0"/>
              </a:spcBef>
              <a:spcAft>
                <a:spcPts val="0"/>
              </a:spcAft>
              <a:buClr>
                <a:schemeClr val="dk1"/>
              </a:buClr>
              <a:buSzPts val="1100"/>
              <a:buFont typeface="Arial"/>
              <a:buNone/>
            </a:pPr>
            <a:r>
              <a:t/>
            </a:r>
            <a:endParaRPr sz="1250"/>
          </a:p>
          <a:p>
            <a:pPr indent="0" lvl="0" marL="0" rtl="0" algn="l">
              <a:lnSpc>
                <a:spcPct val="95000"/>
              </a:lnSpc>
              <a:spcBef>
                <a:spcPts val="0"/>
              </a:spcBef>
              <a:spcAft>
                <a:spcPts val="0"/>
              </a:spcAft>
              <a:buClr>
                <a:schemeClr val="dk1"/>
              </a:buClr>
              <a:buSzPts val="1100"/>
              <a:buFont typeface="Arial"/>
              <a:buNone/>
            </a:pPr>
            <a:r>
              <a:rPr lang="en" sz="1250"/>
              <a:t>validation_scores = []</a:t>
            </a:r>
            <a:endParaRPr sz="1250"/>
          </a:p>
          <a:p>
            <a:pPr indent="0" lvl="0" marL="0" rtl="0" algn="l">
              <a:lnSpc>
                <a:spcPct val="95000"/>
              </a:lnSpc>
              <a:spcBef>
                <a:spcPts val="0"/>
              </a:spcBef>
              <a:spcAft>
                <a:spcPts val="0"/>
              </a:spcAft>
              <a:buClr>
                <a:schemeClr val="dk1"/>
              </a:buClr>
              <a:buSzPts val="1100"/>
              <a:buFont typeface="Arial"/>
              <a:buNone/>
            </a:pPr>
            <a:r>
              <a:rPr lang="en" sz="1250"/>
              <a:t>for fold in range(k):</a:t>
            </a:r>
            <a:endParaRPr sz="1250"/>
          </a:p>
          <a:p>
            <a:pPr indent="0" lvl="0" marL="0" rtl="0" algn="l">
              <a:lnSpc>
                <a:spcPct val="95000"/>
              </a:lnSpc>
              <a:spcBef>
                <a:spcPts val="0"/>
              </a:spcBef>
              <a:spcAft>
                <a:spcPts val="0"/>
              </a:spcAft>
              <a:buClr>
                <a:schemeClr val="dk1"/>
              </a:buClr>
              <a:buSzPts val="1100"/>
              <a:buFont typeface="Arial"/>
              <a:buNone/>
            </a:pPr>
            <a:r>
              <a:rPr lang="en" sz="1250"/>
              <a:t>    validation_data = reducedDimensionsPlot[num_validation_samples * fold: num_validation_samples * (fold + 1)]</a:t>
            </a:r>
            <a:endParaRPr sz="1250"/>
          </a:p>
          <a:p>
            <a:pPr indent="0" lvl="0" marL="0" rtl="0" algn="l">
              <a:lnSpc>
                <a:spcPct val="95000"/>
              </a:lnSpc>
              <a:spcBef>
                <a:spcPts val="0"/>
              </a:spcBef>
              <a:spcAft>
                <a:spcPts val="0"/>
              </a:spcAft>
              <a:buClr>
                <a:schemeClr val="dk1"/>
              </a:buClr>
              <a:buSzPts val="1100"/>
              <a:buFont typeface="Arial"/>
              <a:buNone/>
            </a:pPr>
            <a:r>
              <a:rPr lang="en" sz="1250"/>
              <a:t>    training_data = reducedDimensionsPlot[:num_validation_samples * fold] + reducedDimensionsPlot[num_validation_samples * (fold + 1):]</a:t>
            </a:r>
            <a:endParaRPr sz="1250"/>
          </a:p>
          <a:p>
            <a:pPr indent="0" lvl="0" marL="0" rtl="0" algn="l">
              <a:lnSpc>
                <a:spcPct val="95000"/>
              </a:lnSpc>
              <a:spcBef>
                <a:spcPts val="0"/>
              </a:spcBef>
              <a:spcAft>
                <a:spcPts val="0"/>
              </a:spcAft>
              <a:buClr>
                <a:schemeClr val="dk1"/>
              </a:buClr>
              <a:buSzPts val="1100"/>
              <a:buFont typeface="Arial"/>
              <a:buNone/>
            </a:pPr>
            <a:r>
              <a:rPr lang="en" sz="1250"/>
              <a:t>    model = svm()</a:t>
            </a:r>
            <a:endParaRPr sz="1250"/>
          </a:p>
          <a:p>
            <a:pPr indent="0" lvl="0" marL="0" rtl="0" algn="l">
              <a:lnSpc>
                <a:spcPct val="95000"/>
              </a:lnSpc>
              <a:spcBef>
                <a:spcPts val="0"/>
              </a:spcBef>
              <a:spcAft>
                <a:spcPts val="0"/>
              </a:spcAft>
              <a:buClr>
                <a:schemeClr val="dk1"/>
              </a:buClr>
              <a:buSzPts val="1100"/>
              <a:buFont typeface="Arial"/>
              <a:buNone/>
            </a:pPr>
            <a:r>
              <a:rPr lang="en" sz="1250"/>
              <a:t>    model.train(training_data)</a:t>
            </a:r>
            <a:endParaRPr sz="1250"/>
          </a:p>
          <a:p>
            <a:pPr indent="0" lvl="0" marL="0" rtl="0" algn="l">
              <a:lnSpc>
                <a:spcPct val="95000"/>
              </a:lnSpc>
              <a:spcBef>
                <a:spcPts val="0"/>
              </a:spcBef>
              <a:spcAft>
                <a:spcPts val="0"/>
              </a:spcAft>
              <a:buClr>
                <a:schemeClr val="dk1"/>
              </a:buClr>
              <a:buSzPts val="1100"/>
              <a:buFont typeface="Arial"/>
              <a:buNone/>
            </a:pPr>
            <a:r>
              <a:rPr lang="en" sz="1250"/>
              <a:t>    validation_score = model.evaluate(validation_data)</a:t>
            </a:r>
            <a:endParaRPr sz="1250"/>
          </a:p>
          <a:p>
            <a:pPr indent="0" lvl="0" marL="0" rtl="0" algn="l">
              <a:lnSpc>
                <a:spcPct val="95000"/>
              </a:lnSpc>
              <a:spcBef>
                <a:spcPts val="0"/>
              </a:spcBef>
              <a:spcAft>
                <a:spcPts val="0"/>
              </a:spcAft>
              <a:buClr>
                <a:schemeClr val="dk1"/>
              </a:buClr>
              <a:buSzPts val="1100"/>
              <a:buFont typeface="Arial"/>
              <a:buNone/>
            </a:pPr>
            <a:r>
              <a:rPr lang="en" sz="1250"/>
              <a:t>    validation_scores.append(validation_score)</a:t>
            </a:r>
            <a:endParaRPr sz="1250"/>
          </a:p>
          <a:p>
            <a:pPr indent="0" lvl="0" marL="0" rtl="0" algn="l">
              <a:lnSpc>
                <a:spcPct val="95000"/>
              </a:lnSpc>
              <a:spcBef>
                <a:spcPts val="0"/>
              </a:spcBef>
              <a:spcAft>
                <a:spcPts val="0"/>
              </a:spcAft>
              <a:buClr>
                <a:schemeClr val="dk1"/>
              </a:buClr>
              <a:buSzPts val="1100"/>
              <a:buFont typeface="Arial"/>
              <a:buNone/>
            </a:pPr>
            <a:r>
              <a:t/>
            </a:r>
            <a:endParaRPr sz="1250"/>
          </a:p>
          <a:p>
            <a:pPr indent="0" lvl="0" marL="0" rtl="0" algn="l">
              <a:lnSpc>
                <a:spcPct val="95000"/>
              </a:lnSpc>
              <a:spcBef>
                <a:spcPts val="0"/>
              </a:spcBef>
              <a:spcAft>
                <a:spcPts val="0"/>
              </a:spcAft>
              <a:buClr>
                <a:schemeClr val="dk1"/>
              </a:buClr>
              <a:buSzPts val="1100"/>
              <a:buFont typeface="Arial"/>
              <a:buNone/>
            </a:pPr>
            <a:r>
              <a:rPr lang="en" sz="1250"/>
              <a:t>validation_score = np.average(validation_scores)</a:t>
            </a:r>
            <a:endParaRPr sz="1250"/>
          </a:p>
          <a:p>
            <a:pPr indent="0" lvl="0" marL="0" rtl="0" algn="l">
              <a:lnSpc>
                <a:spcPct val="95000"/>
              </a:lnSpc>
              <a:spcBef>
                <a:spcPts val="0"/>
              </a:spcBef>
              <a:spcAft>
                <a:spcPts val="0"/>
              </a:spcAft>
              <a:buClr>
                <a:schemeClr val="dk1"/>
              </a:buClr>
              <a:buSzPts val="275"/>
              <a:buFont typeface="Arial"/>
              <a:buNone/>
            </a:pPr>
            <a:r>
              <a:t/>
            </a:r>
            <a:endParaRPr sz="1250"/>
          </a:p>
          <a:p>
            <a:pPr indent="0" lvl="0" marL="0" rtl="0" algn="l">
              <a:lnSpc>
                <a:spcPct val="95000"/>
              </a:lnSpc>
              <a:spcBef>
                <a:spcPts val="0"/>
              </a:spcBef>
              <a:spcAft>
                <a:spcPts val="0"/>
              </a:spcAft>
              <a:buSzPts val="275"/>
              <a:buNone/>
            </a:pPr>
            <a:r>
              <a:t/>
            </a:r>
            <a:endParaRPr sz="1250"/>
          </a:p>
        </p:txBody>
      </p:sp>
      <p:sp>
        <p:nvSpPr>
          <p:cNvPr id="150" name="Google Shape;150;p27"/>
          <p:cNvSpPr txBox="1"/>
          <p:nvPr/>
        </p:nvSpPr>
        <p:spPr>
          <a:xfrm>
            <a:off x="170150" y="1020975"/>
            <a:ext cx="4501500" cy="3971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k-fold cross-validation can help to evaluate the generalization performance of the regression models, by estimating how well they perform on new, unseen data.</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k-fold cross-validation can help to prevent overfitting by detecting models that perform well on the training data but poorly on the test data, which is a sign of overfitting.</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k-fold cross-validation can be computationally expensive, especially for large datasets or datasets with a large number of input variables, because it requires training and testing multiple models.</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k-fold cross-validation can help to compare the performance of different regression models on the same dataset, which can provide insights into which models are more suitable for predicting Benzene concentration.</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k-fold cross-validation can help to identify the hyperparameters of the regression models that lead to the best performance, by performing a grid search over a range of hyperparameters and selecting those that lead to the best cross-validation performance.</a:t>
            </a:r>
            <a:endParaRPr sz="1200">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 Tuning</a:t>
            </a:r>
            <a:endParaRPr/>
          </a:p>
        </p:txBody>
      </p:sp>
      <p:sp>
        <p:nvSpPr>
          <p:cNvPr id="156" name="Google Shape;15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Grid search is the best case for our models w/ low hyperparameter count</a:t>
            </a:r>
            <a:endParaRPr/>
          </a:p>
          <a:p>
            <a:pPr indent="-342900" lvl="0" marL="457200" rtl="0" algn="l">
              <a:spcBef>
                <a:spcPts val="0"/>
              </a:spcBef>
              <a:spcAft>
                <a:spcPts val="0"/>
              </a:spcAft>
              <a:buSzPts val="1800"/>
              <a:buChar char="●"/>
            </a:pPr>
            <a:r>
              <a:rPr lang="en"/>
              <a:t>Lasso regression</a:t>
            </a:r>
            <a:endParaRPr/>
          </a:p>
          <a:p>
            <a:pPr indent="-342900" lvl="0" marL="457200" rtl="0" algn="l">
              <a:spcBef>
                <a:spcPts val="0"/>
              </a:spcBef>
              <a:spcAft>
                <a:spcPts val="0"/>
              </a:spcAft>
              <a:buSzPts val="1800"/>
              <a:buChar char="●"/>
            </a:pPr>
            <a:r>
              <a:rPr lang="en"/>
              <a:t>Linear</a:t>
            </a:r>
            <a:r>
              <a:rPr lang="en"/>
              <a:t> regression</a:t>
            </a:r>
            <a:endParaRPr/>
          </a:p>
          <a:p>
            <a:pPr indent="-342900" lvl="0" marL="457200" rtl="0" algn="l">
              <a:spcBef>
                <a:spcPts val="0"/>
              </a:spcBef>
              <a:spcAft>
                <a:spcPts val="0"/>
              </a:spcAft>
              <a:buSzPts val="1800"/>
              <a:buChar char="●"/>
            </a:pPr>
            <a:r>
              <a:rPr lang="en"/>
              <a:t>Polynomial</a:t>
            </a:r>
            <a:r>
              <a:rPr lang="en"/>
              <a:t> regression</a:t>
            </a:r>
            <a:endParaRPr/>
          </a:p>
          <a:p>
            <a:pPr indent="-342900" lvl="0" marL="457200" rtl="0" algn="l">
              <a:spcBef>
                <a:spcPts val="0"/>
              </a:spcBef>
              <a:spcAft>
                <a:spcPts val="0"/>
              </a:spcAft>
              <a:buSzPts val="1800"/>
              <a:buChar char="●"/>
            </a:pPr>
            <a:r>
              <a:rPr lang="en"/>
              <a:t>Bayes</a:t>
            </a:r>
            <a:r>
              <a:rPr lang="en"/>
              <a:t> regression</a:t>
            </a:r>
            <a:endParaRPr/>
          </a:p>
          <a:p>
            <a:pPr indent="-342900" lvl="0" marL="457200" rtl="0" algn="l">
              <a:spcBef>
                <a:spcPts val="0"/>
              </a:spcBef>
              <a:spcAft>
                <a:spcPts val="0"/>
              </a:spcAft>
              <a:buSzPts val="1800"/>
              <a:buChar char="●"/>
            </a:pPr>
            <a:r>
              <a:rPr lang="en"/>
              <a:t>SVM</a:t>
            </a:r>
            <a:r>
              <a:rPr lang="en"/>
              <a:t> regression</a:t>
            </a:r>
            <a:endParaRPr/>
          </a:p>
          <a:p>
            <a:pPr indent="-342900" lvl="0" marL="457200" rtl="0" algn="l">
              <a:spcBef>
                <a:spcPts val="0"/>
              </a:spcBef>
              <a:spcAft>
                <a:spcPts val="0"/>
              </a:spcAft>
              <a:buSzPts val="1800"/>
              <a:buChar char="●"/>
            </a:pPr>
            <a:r>
              <a:rPr lang="en"/>
              <a:t>K-fold cross validation was used to test performance</a:t>
            </a:r>
            <a:endParaRPr/>
          </a:p>
          <a:p>
            <a:pPr indent="-342900" lvl="0" marL="457200" rtl="0" algn="l">
              <a:spcBef>
                <a:spcPts val="0"/>
              </a:spcBef>
              <a:spcAft>
                <a:spcPts val="0"/>
              </a:spcAft>
              <a:buSzPts val="1800"/>
              <a:buChar char="●"/>
            </a:pPr>
            <a:r>
              <a:rPr lang="en"/>
              <a:t>Hyperparameter conclusion (alpha, lambda, intercept, etc.)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Conclusion</a:t>
            </a:r>
            <a:endParaRPr/>
          </a:p>
        </p:txBody>
      </p:sp>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For this project we: </a:t>
            </a:r>
            <a:endParaRPr/>
          </a:p>
          <a:p>
            <a:pPr indent="-317500" lvl="1" marL="914400" rtl="0" algn="l">
              <a:spcBef>
                <a:spcPts val="0"/>
              </a:spcBef>
              <a:spcAft>
                <a:spcPts val="0"/>
              </a:spcAft>
              <a:buSzPts val="1400"/>
              <a:buChar char="○"/>
            </a:pPr>
            <a:r>
              <a:rPr lang="en"/>
              <a:t>Performed data cleaning and dropped nonexistent values &amp; outlier values</a:t>
            </a:r>
            <a:endParaRPr/>
          </a:p>
          <a:p>
            <a:pPr indent="-317500" lvl="1" marL="914400" rtl="0" algn="l">
              <a:spcBef>
                <a:spcPts val="0"/>
              </a:spcBef>
              <a:spcAft>
                <a:spcPts val="0"/>
              </a:spcAft>
              <a:buSzPts val="1400"/>
              <a:buChar char="○"/>
            </a:pPr>
            <a:r>
              <a:rPr lang="en"/>
              <a:t>Did feature selection on a large dataset to make the model efficient</a:t>
            </a:r>
            <a:endParaRPr/>
          </a:p>
          <a:p>
            <a:pPr indent="-317500" lvl="1" marL="914400" rtl="0" algn="l">
              <a:spcBef>
                <a:spcPts val="0"/>
              </a:spcBef>
              <a:spcAft>
                <a:spcPts val="0"/>
              </a:spcAft>
              <a:buSzPts val="1400"/>
              <a:buChar char="○"/>
            </a:pPr>
            <a:r>
              <a:rPr lang="en"/>
              <a:t>Plotted the correlation between the variables using box plots and histograms </a:t>
            </a:r>
            <a:endParaRPr/>
          </a:p>
          <a:p>
            <a:pPr indent="-317500" lvl="1" marL="914400" rtl="0" algn="l">
              <a:spcBef>
                <a:spcPts val="0"/>
              </a:spcBef>
              <a:spcAft>
                <a:spcPts val="0"/>
              </a:spcAft>
              <a:buSzPts val="1400"/>
              <a:buChar char="○"/>
            </a:pPr>
            <a:r>
              <a:rPr lang="en"/>
              <a:t>Used PCA to do feature extraction </a:t>
            </a:r>
            <a:endParaRPr/>
          </a:p>
          <a:p>
            <a:pPr indent="-317500" lvl="1" marL="914400" rtl="0" algn="l">
              <a:spcBef>
                <a:spcPts val="0"/>
              </a:spcBef>
              <a:spcAft>
                <a:spcPts val="0"/>
              </a:spcAft>
              <a:buSzPts val="1400"/>
              <a:buChar char="○"/>
            </a:pPr>
            <a:r>
              <a:rPr lang="en"/>
              <a:t>Chose 5 regression models and </a:t>
            </a:r>
            <a:r>
              <a:rPr lang="en"/>
              <a:t>evaluated which model was the best</a:t>
            </a:r>
            <a:endParaRPr/>
          </a:p>
          <a:p>
            <a:pPr indent="-317500" lvl="1" marL="914400" rtl="0" algn="l">
              <a:spcBef>
                <a:spcPts val="0"/>
              </a:spcBef>
              <a:spcAft>
                <a:spcPts val="0"/>
              </a:spcAft>
              <a:buSzPts val="1400"/>
              <a:buChar char="○"/>
            </a:pPr>
            <a:r>
              <a:rPr lang="en"/>
              <a:t>Did Hyperparameter tuning to optimize performance of the model</a:t>
            </a:r>
            <a:endParaRPr/>
          </a:p>
          <a:p>
            <a:pPr indent="-317500" lvl="1" marL="914400" rtl="0" algn="l">
              <a:spcBef>
                <a:spcPts val="0"/>
              </a:spcBef>
              <a:spcAft>
                <a:spcPts val="0"/>
              </a:spcAft>
              <a:buSzPts val="1400"/>
              <a:buChar char="○"/>
            </a:pPr>
            <a:r>
              <a:rPr lang="en"/>
              <a:t>Performed a K-fold cross validation and determined the best model </a:t>
            </a:r>
            <a:endParaRPr/>
          </a:p>
          <a:p>
            <a:pPr indent="-342900" lvl="0" marL="457200" rtl="0" algn="l">
              <a:spcBef>
                <a:spcPts val="0"/>
              </a:spcBef>
              <a:spcAft>
                <a:spcPts val="0"/>
              </a:spcAft>
              <a:buSzPts val="1800"/>
              <a:buChar char="●"/>
            </a:pPr>
            <a:r>
              <a:rPr lang="en"/>
              <a:t>SVM was the best regression model for our application because it can utilize kernels to classify higher-demensional feature spaces, and therefore can handle nonlinear data</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and Introduction to Dataset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Benzene is a carcinogenic pollutant that is measured in this dataset, and its concentration is to be predicted using a regression model based on other variables.</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The dataset contains hourly averaged responses from an array of 5 metal oxide chemical sensors, embedded in an Air Quality Chemical Multi Sensor Device, located in a polluted area in an Italian city. The data were recorded from March 2004 to February 2005, representing the longest freely available recordings of on-field deployed air quality chemical sensor devices responses.</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Ground truth hourly averaged concentrations for CO, Non Metanic Hydrocarbons, Benzene, Total Nitrogen Oxides (NOx), and Nitrogen Dioxide (NO2) were provided by a co-located reference certified analyzer. These data points can be used to train and validate the regression model.</a:t>
            </a:r>
            <a:endParaRPr sz="1500">
              <a:solidFill>
                <a:schemeClr val="dk1"/>
              </a:solidFill>
              <a:latin typeface="Roboto"/>
              <a:ea typeface="Roboto"/>
              <a:cs typeface="Roboto"/>
              <a:sym typeface="Roboto"/>
            </a:endParaRPr>
          </a:p>
          <a:p>
            <a:pPr indent="0" lvl="0" marL="457200" rtl="0" algn="l">
              <a:spcBef>
                <a:spcPts val="0"/>
              </a:spcBef>
              <a:spcAft>
                <a:spcPts val="1200"/>
              </a:spcAft>
              <a:buNone/>
            </a:pPr>
            <a:r>
              <a:t/>
            </a:r>
            <a:endParaRPr sz="2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the Data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 dataset presents evidences of cross-sensitivities, concept, and sensor drifts that could affect the sensor's estimation capabilities. These factors need to be taken into account while training the regression model.</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Missing values in the dataset are tagged with a value of -200. Appropriate preprocessing steps need to be taken to handle these missing values before training the regression model.</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By training a regression model on this dataset, it is possible to predict Benzene concentration levels, which can help in monitoring air quality and taking appropriate measures to reduce pollution levels.</a:t>
            </a:r>
            <a:endParaRPr sz="1600">
              <a:solidFill>
                <a:schemeClr val="dk1"/>
              </a:solidFill>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and Feature Selection</a:t>
            </a:r>
            <a:endParaRPr/>
          </a:p>
        </p:txBody>
      </p:sp>
      <p:sp>
        <p:nvSpPr>
          <p:cNvPr id="73" name="Google Shape;73;p16"/>
          <p:cNvSpPr txBox="1"/>
          <p:nvPr>
            <p:ph idx="1" type="body"/>
          </p:nvPr>
        </p:nvSpPr>
        <p:spPr>
          <a:xfrm>
            <a:off x="311700" y="1152475"/>
            <a:ext cx="57135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Drop -200 values</a:t>
            </a:r>
            <a:endParaRPr sz="2000"/>
          </a:p>
          <a:p>
            <a:pPr indent="-355600" lvl="0" marL="457200" rtl="0" algn="l">
              <a:spcBef>
                <a:spcPts val="0"/>
              </a:spcBef>
              <a:spcAft>
                <a:spcPts val="0"/>
              </a:spcAft>
              <a:buSzPts val="2000"/>
              <a:buChar char="●"/>
            </a:pPr>
            <a:r>
              <a:rPr lang="en" sz="2000"/>
              <a:t>Drop “Date” and “Time”</a:t>
            </a:r>
            <a:endParaRPr sz="2000"/>
          </a:p>
          <a:p>
            <a:pPr indent="-355600" lvl="0" marL="457200" rtl="0" algn="l">
              <a:spcBef>
                <a:spcPts val="0"/>
              </a:spcBef>
              <a:spcAft>
                <a:spcPts val="0"/>
              </a:spcAft>
              <a:buSzPts val="2000"/>
              <a:buChar char="●"/>
            </a:pPr>
            <a:r>
              <a:rPr lang="en" sz="2000"/>
              <a:t>Use z scores to define outliers and leave them out</a:t>
            </a:r>
            <a:endParaRPr sz="2000"/>
          </a:p>
          <a:p>
            <a:pPr indent="-355600" lvl="0" marL="457200" rtl="0" algn="l">
              <a:spcBef>
                <a:spcPts val="0"/>
              </a:spcBef>
              <a:spcAft>
                <a:spcPts val="0"/>
              </a:spcAft>
              <a:buSzPts val="2000"/>
              <a:buChar char="●"/>
            </a:pPr>
            <a:r>
              <a:rPr lang="en" sz="2000"/>
              <a:t>Perform data cleaning</a:t>
            </a:r>
            <a:endParaRPr sz="2000"/>
          </a:p>
          <a:p>
            <a:pPr indent="-355600" lvl="0" marL="457200" rtl="0" algn="l">
              <a:spcBef>
                <a:spcPts val="0"/>
              </a:spcBef>
              <a:spcAft>
                <a:spcPts val="0"/>
              </a:spcAft>
              <a:buSzPts val="2000"/>
              <a:buChar char="●"/>
            </a:pPr>
            <a:r>
              <a:rPr lang="en" sz="2000"/>
              <a:t>Feature selection with SelectKBest algorithm</a:t>
            </a:r>
            <a:endParaRPr sz="2000"/>
          </a:p>
          <a:p>
            <a:pPr indent="0" lvl="0" marL="457200" rtl="0" algn="l">
              <a:spcBef>
                <a:spcPts val="1200"/>
              </a:spcBef>
              <a:spcAft>
                <a:spcPts val="1200"/>
              </a:spcAft>
              <a:buNone/>
            </a:pPr>
            <a:r>
              <a:t/>
            </a:r>
            <a:endParaRPr sz="2000"/>
          </a:p>
        </p:txBody>
      </p:sp>
      <p:pic>
        <p:nvPicPr>
          <p:cNvPr id="74" name="Google Shape;74;p16"/>
          <p:cNvPicPr preferRelativeResize="0"/>
          <p:nvPr/>
        </p:nvPicPr>
        <p:blipFill>
          <a:blip r:embed="rId3">
            <a:alphaModFix/>
          </a:blip>
          <a:stretch>
            <a:fillRect/>
          </a:stretch>
        </p:blipFill>
        <p:spPr>
          <a:xfrm>
            <a:off x="6353788" y="1042988"/>
            <a:ext cx="2562225" cy="3057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Box Plot</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311700" y="1017725"/>
            <a:ext cx="8832300" cy="400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Histogram</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374750" y="1152475"/>
            <a:ext cx="7931124" cy="3991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Correlation Matrix</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9"/>
          <p:cNvPicPr preferRelativeResize="0"/>
          <p:nvPr/>
        </p:nvPicPr>
        <p:blipFill>
          <a:blip r:embed="rId3">
            <a:alphaModFix/>
          </a:blip>
          <a:stretch>
            <a:fillRect/>
          </a:stretch>
        </p:blipFill>
        <p:spPr>
          <a:xfrm>
            <a:off x="1238950" y="1152475"/>
            <a:ext cx="7593351" cy="3991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PCA</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Dimension Reduction for the amount of variables</a:t>
            </a:r>
            <a:endParaRPr sz="2000"/>
          </a:p>
          <a:p>
            <a:pPr indent="-355600" lvl="0" marL="457200" rtl="0" algn="l">
              <a:spcBef>
                <a:spcPts val="0"/>
              </a:spcBef>
              <a:spcAft>
                <a:spcPts val="0"/>
              </a:spcAft>
              <a:buSzPts val="2000"/>
              <a:buChar char="●"/>
            </a:pPr>
            <a:r>
              <a:rPr lang="en" sz="2000"/>
              <a:t>Select all feature variables for PCA input and Benzene as the y variable for PCA plot</a:t>
            </a:r>
            <a:endParaRPr sz="2000"/>
          </a:p>
          <a:p>
            <a:pPr indent="-355600" lvl="0" marL="457200" rtl="0" algn="l">
              <a:spcBef>
                <a:spcPts val="0"/>
              </a:spcBef>
              <a:spcAft>
                <a:spcPts val="0"/>
              </a:spcAft>
              <a:buSzPts val="2000"/>
              <a:buChar char="●"/>
            </a:pPr>
            <a:r>
              <a:rPr lang="en" sz="2000"/>
              <a:t>This helped filter out noise by focusing on the parameter that affect the concentrations of benzene more </a:t>
            </a:r>
            <a:endParaRPr sz="2000"/>
          </a:p>
          <a:p>
            <a:pPr indent="-355600" lvl="0" marL="457200" rtl="0" algn="l">
              <a:spcBef>
                <a:spcPts val="0"/>
              </a:spcBef>
              <a:spcAft>
                <a:spcPts val="0"/>
              </a:spcAft>
              <a:buSzPts val="2000"/>
              <a:buChar char="●"/>
            </a:pPr>
            <a:r>
              <a:rPr lang="en" sz="2000"/>
              <a:t>This step was important to find underlying relationships of the data that impact benzene </a:t>
            </a:r>
            <a:r>
              <a:rPr lang="en" sz="2000"/>
              <a:t>concentration</a:t>
            </a:r>
            <a:r>
              <a:rPr lang="en" sz="2000"/>
              <a:t> that aren’t directly correlated</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Plotting PCA</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21"/>
          <p:cNvPicPr preferRelativeResize="0"/>
          <p:nvPr/>
        </p:nvPicPr>
        <p:blipFill>
          <a:blip r:embed="rId3">
            <a:alphaModFix/>
          </a:blip>
          <a:stretch>
            <a:fillRect/>
          </a:stretch>
        </p:blipFill>
        <p:spPr>
          <a:xfrm>
            <a:off x="311700" y="1152475"/>
            <a:ext cx="7890051" cy="3991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