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58" r:id="rId1"/>
  </p:sldMasterIdLst>
  <p:sldIdLst>
    <p:sldId id="256" r:id="rId2"/>
    <p:sldId id="257" r:id="rId3"/>
    <p:sldId id="258" r:id="rId4"/>
    <p:sldId id="279" r:id="rId5"/>
    <p:sldId id="259" r:id="rId6"/>
    <p:sldId id="260" r:id="rId7"/>
    <p:sldId id="261" r:id="rId8"/>
    <p:sldId id="262" r:id="rId9"/>
    <p:sldId id="263" r:id="rId10"/>
    <p:sldId id="264" r:id="rId11"/>
    <p:sldId id="265" r:id="rId12"/>
    <p:sldId id="288" r:id="rId13"/>
    <p:sldId id="289" r:id="rId14"/>
    <p:sldId id="284" r:id="rId15"/>
    <p:sldId id="285" r:id="rId16"/>
    <p:sldId id="287" r:id="rId17"/>
    <p:sldId id="286" r:id="rId18"/>
    <p:sldId id="277" r:id="rId19"/>
    <p:sldId id="290" r:id="rId20"/>
  </p:sldIdLst>
  <p:sldSz cx="9144000" cy="5143500" type="screen16x9"/>
  <p:notesSz cx="9144000" cy="51435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42" d="100"/>
          <a:sy n="142" d="100"/>
        </p:scale>
        <p:origin x="714" y="11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D3F09F9-0A58-4A60-80F9-6BD8EB729144}" type="doc">
      <dgm:prSet loTypeId="urn:microsoft.com/office/officeart/2005/8/layout/vProcess5" loCatId="process" qsTypeId="urn:microsoft.com/office/officeart/2005/8/quickstyle/simple1" qsCatId="simple" csTypeId="urn:microsoft.com/office/officeart/2005/8/colors/accent1_2" csCatId="accent1" phldr="1"/>
      <dgm:spPr/>
      <dgm:t>
        <a:bodyPr/>
        <a:lstStyle/>
        <a:p>
          <a:endParaRPr lang="en-IN"/>
        </a:p>
      </dgm:t>
    </dgm:pt>
    <dgm:pt modelId="{24385478-D93A-4D39-A9B0-9A8A50371613}">
      <dgm:prSet phldrT="[Text]"/>
      <dgm:spPr>
        <a:solidFill>
          <a:schemeClr val="accent1">
            <a:lumMod val="60000"/>
            <a:lumOff val="40000"/>
          </a:schemeClr>
        </a:solidFill>
        <a:ln>
          <a:solidFill>
            <a:schemeClr val="bg1"/>
          </a:solidFill>
        </a:ln>
      </dgm:spPr>
      <dgm:t>
        <a:bodyPr/>
        <a:lstStyle/>
        <a:p>
          <a:pPr algn="ctr"/>
          <a:r>
            <a:rPr lang="en-IN" b="1" i="0" dirty="0"/>
            <a:t>1. Explore the dataset and Data Augmentation</a:t>
          </a:r>
          <a:endParaRPr lang="en-IN" b="1" dirty="0"/>
        </a:p>
      </dgm:t>
    </dgm:pt>
    <dgm:pt modelId="{D00E106A-A00F-4585-AB39-30CEA0043BEA}" type="parTrans" cxnId="{9C360E50-1DBC-4508-8274-BB524C864B67}">
      <dgm:prSet/>
      <dgm:spPr/>
      <dgm:t>
        <a:bodyPr/>
        <a:lstStyle/>
        <a:p>
          <a:pPr algn="ctr"/>
          <a:endParaRPr lang="en-IN"/>
        </a:p>
      </dgm:t>
    </dgm:pt>
    <dgm:pt modelId="{119FBA32-7C54-45F6-84F1-A3F549F21517}" type="sibTrans" cxnId="{9C360E50-1DBC-4508-8274-BB524C864B67}">
      <dgm:prSet/>
      <dgm:spPr/>
      <dgm:t>
        <a:bodyPr/>
        <a:lstStyle/>
        <a:p>
          <a:pPr algn="ctr"/>
          <a:endParaRPr lang="en-IN"/>
        </a:p>
      </dgm:t>
    </dgm:pt>
    <dgm:pt modelId="{3A6BA93C-F858-412B-A345-42AE7CCCF101}">
      <dgm:prSet phldrT="[Text]"/>
      <dgm:spPr>
        <a:solidFill>
          <a:srgbClr val="92D050"/>
        </a:solidFill>
      </dgm:spPr>
      <dgm:t>
        <a:bodyPr/>
        <a:lstStyle/>
        <a:p>
          <a:pPr algn="ctr"/>
          <a:r>
            <a:rPr lang="en-IN" b="1" dirty="0"/>
            <a:t>2. </a:t>
          </a:r>
          <a:r>
            <a:rPr lang="en-IN" b="1" i="0" dirty="0"/>
            <a:t>Building a CNN model</a:t>
          </a:r>
          <a:endParaRPr lang="en-IN" b="1" dirty="0"/>
        </a:p>
      </dgm:t>
    </dgm:pt>
    <dgm:pt modelId="{AFE66A5F-0ECC-4DED-9F47-C79210B9EFB6}" type="parTrans" cxnId="{2841D8C5-657A-4828-90D7-1CAECDB9ABCE}">
      <dgm:prSet/>
      <dgm:spPr/>
      <dgm:t>
        <a:bodyPr/>
        <a:lstStyle/>
        <a:p>
          <a:pPr algn="ctr"/>
          <a:endParaRPr lang="en-IN"/>
        </a:p>
      </dgm:t>
    </dgm:pt>
    <dgm:pt modelId="{894F47E1-9C4E-45A8-AE28-968F6749116C}" type="sibTrans" cxnId="{2841D8C5-657A-4828-90D7-1CAECDB9ABCE}">
      <dgm:prSet/>
      <dgm:spPr/>
      <dgm:t>
        <a:bodyPr/>
        <a:lstStyle/>
        <a:p>
          <a:pPr algn="ctr"/>
          <a:endParaRPr lang="en-IN"/>
        </a:p>
      </dgm:t>
    </dgm:pt>
    <dgm:pt modelId="{459AB0BC-039E-42B2-BB43-512B6D2BF03C}">
      <dgm:prSet phldrT="[Text]"/>
      <dgm:spPr>
        <a:solidFill>
          <a:schemeClr val="accent3">
            <a:lumMod val="60000"/>
            <a:lumOff val="40000"/>
          </a:schemeClr>
        </a:solidFill>
      </dgm:spPr>
      <dgm:t>
        <a:bodyPr/>
        <a:lstStyle/>
        <a:p>
          <a:pPr algn="ctr"/>
          <a:r>
            <a:rPr lang="en-US" b="1" i="0" dirty="0"/>
            <a:t>3. Train and validate the model</a:t>
          </a:r>
          <a:endParaRPr lang="en-IN" b="1" dirty="0"/>
        </a:p>
      </dgm:t>
    </dgm:pt>
    <dgm:pt modelId="{BA17D791-301C-42D3-9529-3426CB33663D}" type="parTrans" cxnId="{0DBDCAD4-2D3D-4197-B083-D3B5579224D1}">
      <dgm:prSet/>
      <dgm:spPr/>
      <dgm:t>
        <a:bodyPr/>
        <a:lstStyle/>
        <a:p>
          <a:pPr algn="ctr"/>
          <a:endParaRPr lang="en-IN"/>
        </a:p>
      </dgm:t>
    </dgm:pt>
    <dgm:pt modelId="{148F5F0D-3D4C-40A8-8881-E3D0078D522C}" type="sibTrans" cxnId="{0DBDCAD4-2D3D-4197-B083-D3B5579224D1}">
      <dgm:prSet/>
      <dgm:spPr/>
      <dgm:t>
        <a:bodyPr/>
        <a:lstStyle/>
        <a:p>
          <a:pPr algn="ctr"/>
          <a:endParaRPr lang="en-IN"/>
        </a:p>
      </dgm:t>
    </dgm:pt>
    <dgm:pt modelId="{B93584DD-2ED4-46C3-B4CB-AE7BED0A3A3B}" type="pres">
      <dgm:prSet presAssocID="{7D3F09F9-0A58-4A60-80F9-6BD8EB729144}" presName="outerComposite" presStyleCnt="0">
        <dgm:presLayoutVars>
          <dgm:chMax val="5"/>
          <dgm:dir/>
          <dgm:resizeHandles val="exact"/>
        </dgm:presLayoutVars>
      </dgm:prSet>
      <dgm:spPr/>
    </dgm:pt>
    <dgm:pt modelId="{2183AA37-56A6-4B06-A404-321DC9CC0688}" type="pres">
      <dgm:prSet presAssocID="{7D3F09F9-0A58-4A60-80F9-6BD8EB729144}" presName="dummyMaxCanvas" presStyleCnt="0">
        <dgm:presLayoutVars/>
      </dgm:prSet>
      <dgm:spPr/>
    </dgm:pt>
    <dgm:pt modelId="{8C0D3C23-5883-4352-8F43-BA7E34D1219F}" type="pres">
      <dgm:prSet presAssocID="{7D3F09F9-0A58-4A60-80F9-6BD8EB729144}" presName="ThreeNodes_1" presStyleLbl="node1" presStyleIdx="0" presStyleCnt="3" custLinFactNeighborY="3356">
        <dgm:presLayoutVars>
          <dgm:bulletEnabled val="1"/>
        </dgm:presLayoutVars>
      </dgm:prSet>
      <dgm:spPr/>
    </dgm:pt>
    <dgm:pt modelId="{52A5A6D7-E5DC-4293-B7F8-E176C046D0FB}" type="pres">
      <dgm:prSet presAssocID="{7D3F09F9-0A58-4A60-80F9-6BD8EB729144}" presName="ThreeNodes_2" presStyleLbl="node1" presStyleIdx="1" presStyleCnt="3" custLinFactNeighborY="-1282">
        <dgm:presLayoutVars>
          <dgm:bulletEnabled val="1"/>
        </dgm:presLayoutVars>
      </dgm:prSet>
      <dgm:spPr/>
    </dgm:pt>
    <dgm:pt modelId="{EB7BC059-528D-42CF-B36C-E77712055ECC}" type="pres">
      <dgm:prSet presAssocID="{7D3F09F9-0A58-4A60-80F9-6BD8EB729144}" presName="ThreeNodes_3" presStyleLbl="node1" presStyleIdx="2" presStyleCnt="3">
        <dgm:presLayoutVars>
          <dgm:bulletEnabled val="1"/>
        </dgm:presLayoutVars>
      </dgm:prSet>
      <dgm:spPr/>
    </dgm:pt>
    <dgm:pt modelId="{3FC853CA-C10B-4F24-A1F7-379813D97948}" type="pres">
      <dgm:prSet presAssocID="{7D3F09F9-0A58-4A60-80F9-6BD8EB729144}" presName="ThreeConn_1-2" presStyleLbl="fgAccFollowNode1" presStyleIdx="0" presStyleCnt="2">
        <dgm:presLayoutVars>
          <dgm:bulletEnabled val="1"/>
        </dgm:presLayoutVars>
      </dgm:prSet>
      <dgm:spPr/>
    </dgm:pt>
    <dgm:pt modelId="{94477441-7292-4992-8082-A7234B9092E9}" type="pres">
      <dgm:prSet presAssocID="{7D3F09F9-0A58-4A60-80F9-6BD8EB729144}" presName="ThreeConn_2-3" presStyleLbl="fgAccFollowNode1" presStyleIdx="1" presStyleCnt="2">
        <dgm:presLayoutVars>
          <dgm:bulletEnabled val="1"/>
        </dgm:presLayoutVars>
      </dgm:prSet>
      <dgm:spPr/>
    </dgm:pt>
    <dgm:pt modelId="{D599E389-0EC3-40AD-BA97-477F7005C28E}" type="pres">
      <dgm:prSet presAssocID="{7D3F09F9-0A58-4A60-80F9-6BD8EB729144}" presName="ThreeNodes_1_text" presStyleLbl="node1" presStyleIdx="2" presStyleCnt="3">
        <dgm:presLayoutVars>
          <dgm:bulletEnabled val="1"/>
        </dgm:presLayoutVars>
      </dgm:prSet>
      <dgm:spPr/>
    </dgm:pt>
    <dgm:pt modelId="{91A08BEF-C7E2-4768-BDA5-E6683B036F0A}" type="pres">
      <dgm:prSet presAssocID="{7D3F09F9-0A58-4A60-80F9-6BD8EB729144}" presName="ThreeNodes_2_text" presStyleLbl="node1" presStyleIdx="2" presStyleCnt="3">
        <dgm:presLayoutVars>
          <dgm:bulletEnabled val="1"/>
        </dgm:presLayoutVars>
      </dgm:prSet>
      <dgm:spPr/>
    </dgm:pt>
    <dgm:pt modelId="{8CB04DBB-AE7B-4BA3-B31B-19E93F925AAD}" type="pres">
      <dgm:prSet presAssocID="{7D3F09F9-0A58-4A60-80F9-6BD8EB729144}" presName="ThreeNodes_3_text" presStyleLbl="node1" presStyleIdx="2" presStyleCnt="3">
        <dgm:presLayoutVars>
          <dgm:bulletEnabled val="1"/>
        </dgm:presLayoutVars>
      </dgm:prSet>
      <dgm:spPr/>
    </dgm:pt>
  </dgm:ptLst>
  <dgm:cxnLst>
    <dgm:cxn modelId="{491D170B-9E71-4942-AFA4-E2B316991D07}" type="presOf" srcId="{894F47E1-9C4E-45A8-AE28-968F6749116C}" destId="{94477441-7292-4992-8082-A7234B9092E9}" srcOrd="0" destOrd="0" presId="urn:microsoft.com/office/officeart/2005/8/layout/vProcess5"/>
    <dgm:cxn modelId="{08999718-7734-4CE1-8018-AEDC37AA5BB5}" type="presOf" srcId="{7D3F09F9-0A58-4A60-80F9-6BD8EB729144}" destId="{B93584DD-2ED4-46C3-B4CB-AE7BED0A3A3B}" srcOrd="0" destOrd="0" presId="urn:microsoft.com/office/officeart/2005/8/layout/vProcess5"/>
    <dgm:cxn modelId="{4096DB1A-F76C-4A6E-86A6-7F6F3497411F}" type="presOf" srcId="{24385478-D93A-4D39-A9B0-9A8A50371613}" destId="{8C0D3C23-5883-4352-8F43-BA7E34D1219F}" srcOrd="0" destOrd="0" presId="urn:microsoft.com/office/officeart/2005/8/layout/vProcess5"/>
    <dgm:cxn modelId="{CD80531D-53A8-446E-8FD9-B4BA4AA1B4B3}" type="presOf" srcId="{3A6BA93C-F858-412B-A345-42AE7CCCF101}" destId="{91A08BEF-C7E2-4768-BDA5-E6683B036F0A}" srcOrd="1" destOrd="0" presId="urn:microsoft.com/office/officeart/2005/8/layout/vProcess5"/>
    <dgm:cxn modelId="{8EABC323-3BA4-4682-BCD0-220D279269BD}" type="presOf" srcId="{24385478-D93A-4D39-A9B0-9A8A50371613}" destId="{D599E389-0EC3-40AD-BA97-477F7005C28E}" srcOrd="1" destOrd="0" presId="urn:microsoft.com/office/officeart/2005/8/layout/vProcess5"/>
    <dgm:cxn modelId="{05CC2E32-161B-4C81-BF0A-727095D77710}" type="presOf" srcId="{459AB0BC-039E-42B2-BB43-512B6D2BF03C}" destId="{8CB04DBB-AE7B-4BA3-B31B-19E93F925AAD}" srcOrd="1" destOrd="0" presId="urn:microsoft.com/office/officeart/2005/8/layout/vProcess5"/>
    <dgm:cxn modelId="{BD2B7260-0C0D-46CF-8DD3-9C1BFAFC99FE}" type="presOf" srcId="{119FBA32-7C54-45F6-84F1-A3F549F21517}" destId="{3FC853CA-C10B-4F24-A1F7-379813D97948}" srcOrd="0" destOrd="0" presId="urn:microsoft.com/office/officeart/2005/8/layout/vProcess5"/>
    <dgm:cxn modelId="{8328A34A-6C99-4280-BCE1-7C57BEC7D4C2}" type="presOf" srcId="{459AB0BC-039E-42B2-BB43-512B6D2BF03C}" destId="{EB7BC059-528D-42CF-B36C-E77712055ECC}" srcOrd="0" destOrd="0" presId="urn:microsoft.com/office/officeart/2005/8/layout/vProcess5"/>
    <dgm:cxn modelId="{9C360E50-1DBC-4508-8274-BB524C864B67}" srcId="{7D3F09F9-0A58-4A60-80F9-6BD8EB729144}" destId="{24385478-D93A-4D39-A9B0-9A8A50371613}" srcOrd="0" destOrd="0" parTransId="{D00E106A-A00F-4585-AB39-30CEA0043BEA}" sibTransId="{119FBA32-7C54-45F6-84F1-A3F549F21517}"/>
    <dgm:cxn modelId="{2841D8C5-657A-4828-90D7-1CAECDB9ABCE}" srcId="{7D3F09F9-0A58-4A60-80F9-6BD8EB729144}" destId="{3A6BA93C-F858-412B-A345-42AE7CCCF101}" srcOrd="1" destOrd="0" parTransId="{AFE66A5F-0ECC-4DED-9F47-C79210B9EFB6}" sibTransId="{894F47E1-9C4E-45A8-AE28-968F6749116C}"/>
    <dgm:cxn modelId="{26D086CF-6B44-4F49-B66E-B042D0F328B9}" type="presOf" srcId="{3A6BA93C-F858-412B-A345-42AE7CCCF101}" destId="{52A5A6D7-E5DC-4293-B7F8-E176C046D0FB}" srcOrd="0" destOrd="0" presId="urn:microsoft.com/office/officeart/2005/8/layout/vProcess5"/>
    <dgm:cxn modelId="{0DBDCAD4-2D3D-4197-B083-D3B5579224D1}" srcId="{7D3F09F9-0A58-4A60-80F9-6BD8EB729144}" destId="{459AB0BC-039E-42B2-BB43-512B6D2BF03C}" srcOrd="2" destOrd="0" parTransId="{BA17D791-301C-42D3-9529-3426CB33663D}" sibTransId="{148F5F0D-3D4C-40A8-8881-E3D0078D522C}"/>
    <dgm:cxn modelId="{ED99E6E7-253C-4370-9319-9F71EBB63EE2}" type="presParOf" srcId="{B93584DD-2ED4-46C3-B4CB-AE7BED0A3A3B}" destId="{2183AA37-56A6-4B06-A404-321DC9CC0688}" srcOrd="0" destOrd="0" presId="urn:microsoft.com/office/officeart/2005/8/layout/vProcess5"/>
    <dgm:cxn modelId="{EFB856EE-E943-4737-A0A3-1F56393408F7}" type="presParOf" srcId="{B93584DD-2ED4-46C3-B4CB-AE7BED0A3A3B}" destId="{8C0D3C23-5883-4352-8F43-BA7E34D1219F}" srcOrd="1" destOrd="0" presId="urn:microsoft.com/office/officeart/2005/8/layout/vProcess5"/>
    <dgm:cxn modelId="{6EF48FD7-33DE-48F0-A191-06E26AF30D6A}" type="presParOf" srcId="{B93584DD-2ED4-46C3-B4CB-AE7BED0A3A3B}" destId="{52A5A6D7-E5DC-4293-B7F8-E176C046D0FB}" srcOrd="2" destOrd="0" presId="urn:microsoft.com/office/officeart/2005/8/layout/vProcess5"/>
    <dgm:cxn modelId="{7879E813-A67A-44C5-8FA2-9A93D062F283}" type="presParOf" srcId="{B93584DD-2ED4-46C3-B4CB-AE7BED0A3A3B}" destId="{EB7BC059-528D-42CF-B36C-E77712055ECC}" srcOrd="3" destOrd="0" presId="urn:microsoft.com/office/officeart/2005/8/layout/vProcess5"/>
    <dgm:cxn modelId="{C5A6683C-7892-4725-91EC-27DD18754C0C}" type="presParOf" srcId="{B93584DD-2ED4-46C3-B4CB-AE7BED0A3A3B}" destId="{3FC853CA-C10B-4F24-A1F7-379813D97948}" srcOrd="4" destOrd="0" presId="urn:microsoft.com/office/officeart/2005/8/layout/vProcess5"/>
    <dgm:cxn modelId="{4294EEE8-3F97-4DF1-8908-4C5DEB6DFBFA}" type="presParOf" srcId="{B93584DD-2ED4-46C3-B4CB-AE7BED0A3A3B}" destId="{94477441-7292-4992-8082-A7234B9092E9}" srcOrd="5" destOrd="0" presId="urn:microsoft.com/office/officeart/2005/8/layout/vProcess5"/>
    <dgm:cxn modelId="{926132A6-9B9D-4CE3-9FF8-D79F58F40E65}" type="presParOf" srcId="{B93584DD-2ED4-46C3-B4CB-AE7BED0A3A3B}" destId="{D599E389-0EC3-40AD-BA97-477F7005C28E}" srcOrd="6" destOrd="0" presId="urn:microsoft.com/office/officeart/2005/8/layout/vProcess5"/>
    <dgm:cxn modelId="{480F50F1-0027-4748-9D36-D8E7FDE1F1F4}" type="presParOf" srcId="{B93584DD-2ED4-46C3-B4CB-AE7BED0A3A3B}" destId="{91A08BEF-C7E2-4768-BDA5-E6683B036F0A}" srcOrd="7" destOrd="0" presId="urn:microsoft.com/office/officeart/2005/8/layout/vProcess5"/>
    <dgm:cxn modelId="{6E1DDE74-99D9-4970-A2D6-85DD746C12D3}" type="presParOf" srcId="{B93584DD-2ED4-46C3-B4CB-AE7BED0A3A3B}" destId="{8CB04DBB-AE7B-4BA3-B31B-19E93F925AAD}" srcOrd="8"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6435A1C-3A1D-42F9-B5EB-E2439B2F0FCD}" type="doc">
      <dgm:prSet loTypeId="urn:microsoft.com/office/officeart/2005/8/layout/vProcess5" loCatId="process" qsTypeId="urn:microsoft.com/office/officeart/2005/8/quickstyle/simple1" qsCatId="simple" csTypeId="urn:microsoft.com/office/officeart/2005/8/colors/accent1_2" csCatId="accent1" phldr="1"/>
      <dgm:spPr/>
      <dgm:t>
        <a:bodyPr/>
        <a:lstStyle/>
        <a:p>
          <a:endParaRPr lang="en-IN"/>
        </a:p>
      </dgm:t>
    </dgm:pt>
    <dgm:pt modelId="{0A4ABAFA-1007-4006-9BE4-C7AFC745A10F}">
      <dgm:prSet phldrT="[Text]"/>
      <dgm:spPr>
        <a:solidFill>
          <a:schemeClr val="accent5">
            <a:lumMod val="60000"/>
            <a:lumOff val="40000"/>
          </a:schemeClr>
        </a:solidFill>
      </dgm:spPr>
      <dgm:t>
        <a:bodyPr/>
        <a:lstStyle/>
        <a:p>
          <a:r>
            <a:rPr lang="en-IN" b="1" dirty="0"/>
            <a:t>4. </a:t>
          </a:r>
          <a:r>
            <a:rPr lang="en-US" b="1" i="0" dirty="0"/>
            <a:t>Test our model with test dataset</a:t>
          </a:r>
          <a:endParaRPr lang="en-IN" b="1" dirty="0"/>
        </a:p>
      </dgm:t>
    </dgm:pt>
    <dgm:pt modelId="{6E81B46D-4882-4D22-B4A2-2F5400AE9FBD}" type="parTrans" cxnId="{809AF0C0-2A07-400C-98AB-D50FBE58095E}">
      <dgm:prSet/>
      <dgm:spPr/>
      <dgm:t>
        <a:bodyPr/>
        <a:lstStyle/>
        <a:p>
          <a:endParaRPr lang="en-IN"/>
        </a:p>
      </dgm:t>
    </dgm:pt>
    <dgm:pt modelId="{F6AF48D4-DDDC-4EB7-A2DD-1CDB6BA66EE3}" type="sibTrans" cxnId="{809AF0C0-2A07-400C-98AB-D50FBE58095E}">
      <dgm:prSet/>
      <dgm:spPr/>
      <dgm:t>
        <a:bodyPr/>
        <a:lstStyle/>
        <a:p>
          <a:endParaRPr lang="en-IN"/>
        </a:p>
      </dgm:t>
    </dgm:pt>
    <dgm:pt modelId="{0AE02E2C-403E-44AA-87FB-E8F5D163F4A6}">
      <dgm:prSet phldrT="[Text]"/>
      <dgm:spPr>
        <a:solidFill>
          <a:schemeClr val="accent6">
            <a:lumMod val="60000"/>
            <a:lumOff val="40000"/>
          </a:schemeClr>
        </a:solidFill>
      </dgm:spPr>
      <dgm:t>
        <a:bodyPr/>
        <a:lstStyle/>
        <a:p>
          <a:r>
            <a:rPr lang="en-IN" b="1" dirty="0"/>
            <a:t>5. Predicting using webcam with OpenCV.</a:t>
          </a:r>
        </a:p>
      </dgm:t>
    </dgm:pt>
    <dgm:pt modelId="{B20F0930-1278-44AD-8BCE-59D95E859E58}" type="parTrans" cxnId="{49EEAE32-8290-49BF-9355-EA4CC4FFA7AD}">
      <dgm:prSet/>
      <dgm:spPr/>
      <dgm:t>
        <a:bodyPr/>
        <a:lstStyle/>
        <a:p>
          <a:endParaRPr lang="en-IN"/>
        </a:p>
      </dgm:t>
    </dgm:pt>
    <dgm:pt modelId="{15A27818-9C95-4635-A2C1-2EFFACA108E2}" type="sibTrans" cxnId="{49EEAE32-8290-49BF-9355-EA4CC4FFA7AD}">
      <dgm:prSet/>
      <dgm:spPr/>
      <dgm:t>
        <a:bodyPr/>
        <a:lstStyle/>
        <a:p>
          <a:endParaRPr lang="en-IN"/>
        </a:p>
      </dgm:t>
    </dgm:pt>
    <dgm:pt modelId="{49E9FAE1-9F8E-49D4-93AA-F1BC51FEAA22}" type="pres">
      <dgm:prSet presAssocID="{D6435A1C-3A1D-42F9-B5EB-E2439B2F0FCD}" presName="outerComposite" presStyleCnt="0">
        <dgm:presLayoutVars>
          <dgm:chMax val="5"/>
          <dgm:dir/>
          <dgm:resizeHandles val="exact"/>
        </dgm:presLayoutVars>
      </dgm:prSet>
      <dgm:spPr/>
    </dgm:pt>
    <dgm:pt modelId="{0CEC3409-0CEB-41F6-BEC2-09B165787568}" type="pres">
      <dgm:prSet presAssocID="{D6435A1C-3A1D-42F9-B5EB-E2439B2F0FCD}" presName="dummyMaxCanvas" presStyleCnt="0">
        <dgm:presLayoutVars/>
      </dgm:prSet>
      <dgm:spPr/>
    </dgm:pt>
    <dgm:pt modelId="{58B9520C-9BB2-4078-817C-86B6CCCFE202}" type="pres">
      <dgm:prSet presAssocID="{D6435A1C-3A1D-42F9-B5EB-E2439B2F0FCD}" presName="TwoNodes_1" presStyleLbl="node1" presStyleIdx="0" presStyleCnt="2">
        <dgm:presLayoutVars>
          <dgm:bulletEnabled val="1"/>
        </dgm:presLayoutVars>
      </dgm:prSet>
      <dgm:spPr/>
    </dgm:pt>
    <dgm:pt modelId="{35208883-4B7D-4C55-8A84-FC3E111FA973}" type="pres">
      <dgm:prSet presAssocID="{D6435A1C-3A1D-42F9-B5EB-E2439B2F0FCD}" presName="TwoNodes_2" presStyleLbl="node1" presStyleIdx="1" presStyleCnt="2" custLinFactNeighborX="588" custLinFactNeighborY="-5268">
        <dgm:presLayoutVars>
          <dgm:bulletEnabled val="1"/>
        </dgm:presLayoutVars>
      </dgm:prSet>
      <dgm:spPr/>
    </dgm:pt>
    <dgm:pt modelId="{818D2811-AE71-482B-821D-893693DDB246}" type="pres">
      <dgm:prSet presAssocID="{D6435A1C-3A1D-42F9-B5EB-E2439B2F0FCD}" presName="TwoConn_1-2" presStyleLbl="fgAccFollowNode1" presStyleIdx="0" presStyleCnt="1">
        <dgm:presLayoutVars>
          <dgm:bulletEnabled val="1"/>
        </dgm:presLayoutVars>
      </dgm:prSet>
      <dgm:spPr/>
    </dgm:pt>
    <dgm:pt modelId="{AEFB9DB0-F380-4B52-8741-38164EDE79EE}" type="pres">
      <dgm:prSet presAssocID="{D6435A1C-3A1D-42F9-B5EB-E2439B2F0FCD}" presName="TwoNodes_1_text" presStyleLbl="node1" presStyleIdx="1" presStyleCnt="2">
        <dgm:presLayoutVars>
          <dgm:bulletEnabled val="1"/>
        </dgm:presLayoutVars>
      </dgm:prSet>
      <dgm:spPr/>
    </dgm:pt>
    <dgm:pt modelId="{2C80163D-821A-4162-B750-FE1923D7105E}" type="pres">
      <dgm:prSet presAssocID="{D6435A1C-3A1D-42F9-B5EB-E2439B2F0FCD}" presName="TwoNodes_2_text" presStyleLbl="node1" presStyleIdx="1" presStyleCnt="2">
        <dgm:presLayoutVars>
          <dgm:bulletEnabled val="1"/>
        </dgm:presLayoutVars>
      </dgm:prSet>
      <dgm:spPr/>
    </dgm:pt>
  </dgm:ptLst>
  <dgm:cxnLst>
    <dgm:cxn modelId="{49EEAE32-8290-49BF-9355-EA4CC4FFA7AD}" srcId="{D6435A1C-3A1D-42F9-B5EB-E2439B2F0FCD}" destId="{0AE02E2C-403E-44AA-87FB-E8F5D163F4A6}" srcOrd="1" destOrd="0" parTransId="{B20F0930-1278-44AD-8BCE-59D95E859E58}" sibTransId="{15A27818-9C95-4635-A2C1-2EFFACA108E2}"/>
    <dgm:cxn modelId="{3044885C-9931-4E51-B31C-C9E863EFC67A}" type="presOf" srcId="{0AE02E2C-403E-44AA-87FB-E8F5D163F4A6}" destId="{2C80163D-821A-4162-B750-FE1923D7105E}" srcOrd="1" destOrd="0" presId="urn:microsoft.com/office/officeart/2005/8/layout/vProcess5"/>
    <dgm:cxn modelId="{7688CD6C-2F74-4B1C-9A7D-D1E102A0D5DB}" type="presOf" srcId="{0A4ABAFA-1007-4006-9BE4-C7AFC745A10F}" destId="{58B9520C-9BB2-4078-817C-86B6CCCFE202}" srcOrd="0" destOrd="0" presId="urn:microsoft.com/office/officeart/2005/8/layout/vProcess5"/>
    <dgm:cxn modelId="{6207F98C-7842-40C2-9095-AEF453D0D66A}" type="presOf" srcId="{0A4ABAFA-1007-4006-9BE4-C7AFC745A10F}" destId="{AEFB9DB0-F380-4B52-8741-38164EDE79EE}" srcOrd="1" destOrd="0" presId="urn:microsoft.com/office/officeart/2005/8/layout/vProcess5"/>
    <dgm:cxn modelId="{809AF0C0-2A07-400C-98AB-D50FBE58095E}" srcId="{D6435A1C-3A1D-42F9-B5EB-E2439B2F0FCD}" destId="{0A4ABAFA-1007-4006-9BE4-C7AFC745A10F}" srcOrd="0" destOrd="0" parTransId="{6E81B46D-4882-4D22-B4A2-2F5400AE9FBD}" sibTransId="{F6AF48D4-DDDC-4EB7-A2DD-1CDB6BA66EE3}"/>
    <dgm:cxn modelId="{3CF6DCCE-3C4F-49B9-9BEC-6410244F9061}" type="presOf" srcId="{D6435A1C-3A1D-42F9-B5EB-E2439B2F0FCD}" destId="{49E9FAE1-9F8E-49D4-93AA-F1BC51FEAA22}" srcOrd="0" destOrd="0" presId="urn:microsoft.com/office/officeart/2005/8/layout/vProcess5"/>
    <dgm:cxn modelId="{D4A5BEEB-BB7F-4AE5-AEE1-6017B020BF5F}" type="presOf" srcId="{0AE02E2C-403E-44AA-87FB-E8F5D163F4A6}" destId="{35208883-4B7D-4C55-8A84-FC3E111FA973}" srcOrd="0" destOrd="0" presId="urn:microsoft.com/office/officeart/2005/8/layout/vProcess5"/>
    <dgm:cxn modelId="{1B7C5EF1-B854-4F9B-A702-2DE4EE1D4007}" type="presOf" srcId="{F6AF48D4-DDDC-4EB7-A2DD-1CDB6BA66EE3}" destId="{818D2811-AE71-482B-821D-893693DDB246}" srcOrd="0" destOrd="0" presId="urn:microsoft.com/office/officeart/2005/8/layout/vProcess5"/>
    <dgm:cxn modelId="{BA2F9D25-3F90-4C4A-8798-CF891E5B6F81}" type="presParOf" srcId="{49E9FAE1-9F8E-49D4-93AA-F1BC51FEAA22}" destId="{0CEC3409-0CEB-41F6-BEC2-09B165787568}" srcOrd="0" destOrd="0" presId="urn:microsoft.com/office/officeart/2005/8/layout/vProcess5"/>
    <dgm:cxn modelId="{0DE5D5FA-B79A-4351-8CD9-7DC633F69F7A}" type="presParOf" srcId="{49E9FAE1-9F8E-49D4-93AA-F1BC51FEAA22}" destId="{58B9520C-9BB2-4078-817C-86B6CCCFE202}" srcOrd="1" destOrd="0" presId="urn:microsoft.com/office/officeart/2005/8/layout/vProcess5"/>
    <dgm:cxn modelId="{96028DC9-B46B-4142-9B19-0F9095655E48}" type="presParOf" srcId="{49E9FAE1-9F8E-49D4-93AA-F1BC51FEAA22}" destId="{35208883-4B7D-4C55-8A84-FC3E111FA973}" srcOrd="2" destOrd="0" presId="urn:microsoft.com/office/officeart/2005/8/layout/vProcess5"/>
    <dgm:cxn modelId="{FBE5A9AB-7C6C-4D02-84FE-698468393CF7}" type="presParOf" srcId="{49E9FAE1-9F8E-49D4-93AA-F1BC51FEAA22}" destId="{818D2811-AE71-482B-821D-893693DDB246}" srcOrd="3" destOrd="0" presId="urn:microsoft.com/office/officeart/2005/8/layout/vProcess5"/>
    <dgm:cxn modelId="{FF0FE98A-E6DB-4366-8C43-54F6E1160349}" type="presParOf" srcId="{49E9FAE1-9F8E-49D4-93AA-F1BC51FEAA22}" destId="{AEFB9DB0-F380-4B52-8741-38164EDE79EE}" srcOrd="4" destOrd="0" presId="urn:microsoft.com/office/officeart/2005/8/layout/vProcess5"/>
    <dgm:cxn modelId="{480327EE-733B-4E94-9EFD-A123D10F6695}" type="presParOf" srcId="{49E9FAE1-9F8E-49D4-93AA-F1BC51FEAA22}" destId="{2C80163D-821A-4162-B750-FE1923D7105E}" srcOrd="5" destOrd="0" presId="urn:microsoft.com/office/officeart/2005/8/layout/vProcess5"/>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0D3C23-5883-4352-8F43-BA7E34D1219F}">
      <dsp:nvSpPr>
        <dsp:cNvPr id="0" name=""/>
        <dsp:cNvSpPr/>
      </dsp:nvSpPr>
      <dsp:spPr>
        <a:xfrm>
          <a:off x="0" y="19946"/>
          <a:ext cx="3108960" cy="594360"/>
        </a:xfrm>
        <a:prstGeom prst="roundRect">
          <a:avLst>
            <a:gd name="adj" fmla="val 10000"/>
          </a:avLst>
        </a:prstGeom>
        <a:solidFill>
          <a:schemeClr val="accent1">
            <a:lumMod val="60000"/>
            <a:lumOff val="40000"/>
          </a:schemeClr>
        </a:solidFill>
        <a:ln w="15875" cap="rnd" cmpd="sng" algn="ctr">
          <a:solidFill>
            <a:schemeClr val="bg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IN" sz="1500" b="1" i="0" kern="1200" dirty="0"/>
            <a:t>1. Explore the dataset and Data Augmentation</a:t>
          </a:r>
          <a:endParaRPr lang="en-IN" sz="1500" b="1" kern="1200" dirty="0"/>
        </a:p>
      </dsp:txBody>
      <dsp:txXfrm>
        <a:off x="17408" y="37354"/>
        <a:ext cx="2467599" cy="559544"/>
      </dsp:txXfrm>
    </dsp:sp>
    <dsp:sp modelId="{52A5A6D7-E5DC-4293-B7F8-E176C046D0FB}">
      <dsp:nvSpPr>
        <dsp:cNvPr id="0" name=""/>
        <dsp:cNvSpPr/>
      </dsp:nvSpPr>
      <dsp:spPr>
        <a:xfrm>
          <a:off x="274319" y="685800"/>
          <a:ext cx="3108960" cy="594360"/>
        </a:xfrm>
        <a:prstGeom prst="roundRect">
          <a:avLst>
            <a:gd name="adj" fmla="val 10000"/>
          </a:avLst>
        </a:prstGeom>
        <a:solidFill>
          <a:srgbClr val="92D050"/>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IN" sz="1500" b="1" kern="1200" dirty="0"/>
            <a:t>2. </a:t>
          </a:r>
          <a:r>
            <a:rPr lang="en-IN" sz="1500" b="1" i="0" kern="1200" dirty="0"/>
            <a:t>Building a CNN model</a:t>
          </a:r>
          <a:endParaRPr lang="en-IN" sz="1500" b="1" kern="1200" dirty="0"/>
        </a:p>
      </dsp:txBody>
      <dsp:txXfrm>
        <a:off x="291727" y="703208"/>
        <a:ext cx="2413490" cy="559544"/>
      </dsp:txXfrm>
    </dsp:sp>
    <dsp:sp modelId="{EB7BC059-528D-42CF-B36C-E77712055ECC}">
      <dsp:nvSpPr>
        <dsp:cNvPr id="0" name=""/>
        <dsp:cNvSpPr/>
      </dsp:nvSpPr>
      <dsp:spPr>
        <a:xfrm>
          <a:off x="548639" y="1386839"/>
          <a:ext cx="3108960" cy="594360"/>
        </a:xfrm>
        <a:prstGeom prst="roundRect">
          <a:avLst>
            <a:gd name="adj" fmla="val 10000"/>
          </a:avLst>
        </a:prstGeom>
        <a:solidFill>
          <a:schemeClr val="accent3">
            <a:lumMod val="60000"/>
            <a:lumOff val="4000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b="1" i="0" kern="1200" dirty="0"/>
            <a:t>3. Train and validate the model</a:t>
          </a:r>
          <a:endParaRPr lang="en-IN" sz="1500" b="1" kern="1200" dirty="0"/>
        </a:p>
      </dsp:txBody>
      <dsp:txXfrm>
        <a:off x="566047" y="1404247"/>
        <a:ext cx="2413489" cy="559544"/>
      </dsp:txXfrm>
    </dsp:sp>
    <dsp:sp modelId="{3FC853CA-C10B-4F24-A1F7-379813D97948}">
      <dsp:nvSpPr>
        <dsp:cNvPr id="0" name=""/>
        <dsp:cNvSpPr/>
      </dsp:nvSpPr>
      <dsp:spPr>
        <a:xfrm>
          <a:off x="2722626" y="450723"/>
          <a:ext cx="386334" cy="386334"/>
        </a:xfrm>
        <a:prstGeom prst="downArrow">
          <a:avLst>
            <a:gd name="adj1" fmla="val 55000"/>
            <a:gd name="adj2" fmla="val 45000"/>
          </a:avLst>
        </a:prstGeom>
        <a:solidFill>
          <a:schemeClr val="accent1">
            <a:alpha val="90000"/>
            <a:tint val="40000"/>
            <a:hueOff val="0"/>
            <a:satOff val="0"/>
            <a:lumOff val="0"/>
            <a:alphaOff val="0"/>
          </a:schemeClr>
        </a:solidFill>
        <a:ln w="1587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endParaRPr lang="en-IN" sz="1700" kern="1200"/>
        </a:p>
      </dsp:txBody>
      <dsp:txXfrm>
        <a:off x="2809551" y="450723"/>
        <a:ext cx="212484" cy="290716"/>
      </dsp:txXfrm>
    </dsp:sp>
    <dsp:sp modelId="{94477441-7292-4992-8082-A7234B9092E9}">
      <dsp:nvSpPr>
        <dsp:cNvPr id="0" name=""/>
        <dsp:cNvSpPr/>
      </dsp:nvSpPr>
      <dsp:spPr>
        <a:xfrm>
          <a:off x="2996945" y="1140180"/>
          <a:ext cx="386334" cy="386334"/>
        </a:xfrm>
        <a:prstGeom prst="downArrow">
          <a:avLst>
            <a:gd name="adj1" fmla="val 55000"/>
            <a:gd name="adj2" fmla="val 45000"/>
          </a:avLst>
        </a:prstGeom>
        <a:solidFill>
          <a:schemeClr val="accent1">
            <a:alpha val="90000"/>
            <a:tint val="40000"/>
            <a:hueOff val="0"/>
            <a:satOff val="0"/>
            <a:lumOff val="0"/>
            <a:alphaOff val="0"/>
          </a:schemeClr>
        </a:solidFill>
        <a:ln w="1587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endParaRPr lang="en-IN" sz="1700" kern="1200"/>
        </a:p>
      </dsp:txBody>
      <dsp:txXfrm>
        <a:off x="3083870" y="1140180"/>
        <a:ext cx="212484" cy="29071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B9520C-9BB2-4078-817C-86B6CCCFE202}">
      <dsp:nvSpPr>
        <dsp:cNvPr id="0" name=""/>
        <dsp:cNvSpPr/>
      </dsp:nvSpPr>
      <dsp:spPr>
        <a:xfrm>
          <a:off x="0" y="0"/>
          <a:ext cx="3238500" cy="554963"/>
        </a:xfrm>
        <a:prstGeom prst="roundRect">
          <a:avLst>
            <a:gd name="adj" fmla="val 10000"/>
          </a:avLst>
        </a:prstGeom>
        <a:solidFill>
          <a:schemeClr val="accent5">
            <a:lumMod val="60000"/>
            <a:lumOff val="4000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IN" sz="1400" b="1" kern="1200" dirty="0"/>
            <a:t>4. </a:t>
          </a:r>
          <a:r>
            <a:rPr lang="en-US" sz="1400" b="1" i="0" kern="1200" dirty="0"/>
            <a:t>Test our model with test dataset</a:t>
          </a:r>
          <a:endParaRPr lang="en-IN" sz="1400" b="1" kern="1200" dirty="0"/>
        </a:p>
      </dsp:txBody>
      <dsp:txXfrm>
        <a:off x="16254" y="16254"/>
        <a:ext cx="2664902" cy="522455"/>
      </dsp:txXfrm>
    </dsp:sp>
    <dsp:sp modelId="{35208883-4B7D-4C55-8A84-FC3E111FA973}">
      <dsp:nvSpPr>
        <dsp:cNvPr id="0" name=""/>
        <dsp:cNvSpPr/>
      </dsp:nvSpPr>
      <dsp:spPr>
        <a:xfrm>
          <a:off x="571499" y="649053"/>
          <a:ext cx="3238500" cy="554963"/>
        </a:xfrm>
        <a:prstGeom prst="roundRect">
          <a:avLst>
            <a:gd name="adj" fmla="val 10000"/>
          </a:avLst>
        </a:prstGeom>
        <a:solidFill>
          <a:schemeClr val="accent6">
            <a:lumMod val="60000"/>
            <a:lumOff val="4000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IN" sz="1400" b="1" kern="1200" dirty="0"/>
            <a:t>5. Predicting using webcam with OpenCV.</a:t>
          </a:r>
        </a:p>
      </dsp:txBody>
      <dsp:txXfrm>
        <a:off x="587753" y="665307"/>
        <a:ext cx="2273765" cy="522455"/>
      </dsp:txXfrm>
    </dsp:sp>
    <dsp:sp modelId="{818D2811-AE71-482B-821D-893693DDB246}">
      <dsp:nvSpPr>
        <dsp:cNvPr id="0" name=""/>
        <dsp:cNvSpPr/>
      </dsp:nvSpPr>
      <dsp:spPr>
        <a:xfrm>
          <a:off x="2877773" y="436262"/>
          <a:ext cx="360726" cy="360726"/>
        </a:xfrm>
        <a:prstGeom prst="downArrow">
          <a:avLst>
            <a:gd name="adj1" fmla="val 55000"/>
            <a:gd name="adj2" fmla="val 45000"/>
          </a:avLst>
        </a:prstGeom>
        <a:solidFill>
          <a:schemeClr val="accent1">
            <a:alpha val="90000"/>
            <a:tint val="40000"/>
            <a:hueOff val="0"/>
            <a:satOff val="0"/>
            <a:lumOff val="0"/>
            <a:alphaOff val="0"/>
          </a:schemeClr>
        </a:solidFill>
        <a:ln w="1587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endParaRPr lang="en-IN" sz="1600" kern="1200"/>
        </a:p>
      </dsp:txBody>
      <dsp:txXfrm>
        <a:off x="2958936" y="436262"/>
        <a:ext cx="198400" cy="271446"/>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2.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3159" y="514350"/>
            <a:ext cx="6000750" cy="2228851"/>
          </a:xfrm>
        </p:spPr>
        <p:txBody>
          <a:bodyPr anchor="b">
            <a:normAutofit/>
          </a:bodyPr>
          <a:lstStyle>
            <a:lvl1pPr algn="l">
              <a:defRPr sz="3600">
                <a:effectLst/>
              </a:defRPr>
            </a:lvl1pPr>
          </a:lstStyle>
          <a:p>
            <a:r>
              <a:rPr lang="en-US"/>
              <a:t>Click to edit Master title style</a:t>
            </a:r>
            <a:endParaRPr lang="en-US" dirty="0"/>
          </a:p>
        </p:txBody>
      </p:sp>
      <p:sp>
        <p:nvSpPr>
          <p:cNvPr id="3" name="Subtitle 2"/>
          <p:cNvSpPr>
            <a:spLocks noGrp="1"/>
          </p:cNvSpPr>
          <p:nvPr>
            <p:ph type="subTitle" idx="1"/>
          </p:nvPr>
        </p:nvSpPr>
        <p:spPr>
          <a:xfrm>
            <a:off x="513159" y="2882900"/>
            <a:ext cx="4800600" cy="1460500"/>
          </a:xfrm>
        </p:spPr>
        <p:txBody>
          <a:bodyPr anchor="t">
            <a:normAutofit/>
          </a:bodyPr>
          <a:lstStyle>
            <a:lvl1pPr marL="0" indent="0" algn="l">
              <a:buNone/>
              <a:defRPr sz="1575">
                <a:solidFill>
                  <a:schemeClr val="bg2">
                    <a:lumMod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6/28/2022</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cxnSp>
        <p:nvCxnSpPr>
          <p:cNvPr id="16" name="Straight Connector 15"/>
          <p:cNvCxnSpPr/>
          <p:nvPr/>
        </p:nvCxnSpPr>
        <p:spPr>
          <a:xfrm flipH="1">
            <a:off x="6171009" y="6350"/>
            <a:ext cx="2857500" cy="28575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4581128" y="68659"/>
            <a:ext cx="4560491" cy="4560491"/>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5426869" y="171450"/>
            <a:ext cx="3714750" cy="371475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5501878" y="24209"/>
            <a:ext cx="3639742" cy="3639742"/>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5884070" y="457201"/>
            <a:ext cx="3257549" cy="325754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567162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514350" y="400050"/>
            <a:ext cx="8114109" cy="234315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16" name="Text Placeholder 9"/>
          <p:cNvSpPr>
            <a:spLocks noGrp="1"/>
          </p:cNvSpPr>
          <p:nvPr>
            <p:ph type="body" sz="quarter" idx="14"/>
          </p:nvPr>
        </p:nvSpPr>
        <p:spPr>
          <a:xfrm>
            <a:off x="685801" y="2882900"/>
            <a:ext cx="6228158" cy="342900"/>
          </a:xfrm>
        </p:spPr>
        <p:txBody>
          <a:bodyPr anchor="t">
            <a:normAutofit/>
          </a:bodyPr>
          <a:lstStyle>
            <a:lvl1pPr marL="0" indent="0">
              <a:buFontTx/>
              <a:buNone/>
              <a:defRPr sz="1200"/>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1D8BD707-D9CF-40AE-B4C6-C98DA3205C09}" type="datetimeFigureOut">
              <a:rPr lang="en-US" smtClean="0"/>
              <a:t>6/28/2022</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4966452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513160" y="514350"/>
            <a:ext cx="7543800" cy="2057400"/>
          </a:xfrm>
        </p:spPr>
        <p:txBody>
          <a:bodyPr anchor="ctr">
            <a:normAutofit/>
          </a:bodyPr>
          <a:lstStyle>
            <a:lvl1pPr algn="l">
              <a:defRPr sz="2400" b="0" cap="all"/>
            </a:lvl1pPr>
          </a:lstStyle>
          <a:p>
            <a:r>
              <a:rPr lang="en-US"/>
              <a:t>Click to edit Master title style</a:t>
            </a:r>
            <a:endParaRPr lang="en-US" dirty="0"/>
          </a:p>
        </p:txBody>
      </p:sp>
      <p:sp>
        <p:nvSpPr>
          <p:cNvPr id="3" name="Text Placeholder 2"/>
          <p:cNvSpPr>
            <a:spLocks noGrp="1"/>
          </p:cNvSpPr>
          <p:nvPr>
            <p:ph type="body" idx="1"/>
          </p:nvPr>
        </p:nvSpPr>
        <p:spPr>
          <a:xfrm>
            <a:off x="513159" y="3086100"/>
            <a:ext cx="6401991" cy="1409700"/>
          </a:xfrm>
        </p:spPr>
        <p:txBody>
          <a:bodyPr anchor="ctr">
            <a:normAutofit/>
          </a:bodyPr>
          <a:lstStyle>
            <a:lvl1pPr marL="0" indent="0" algn="l">
              <a:buNone/>
              <a:defRPr sz="1500">
                <a:solidFill>
                  <a:schemeClr val="bg2">
                    <a:lumMod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6/28/2022</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8007079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6059" y="514350"/>
            <a:ext cx="6858001" cy="2057400"/>
          </a:xfrm>
        </p:spPr>
        <p:txBody>
          <a:bodyPr anchor="ctr">
            <a:normAutofit/>
          </a:bodyPr>
          <a:lstStyle>
            <a:lvl1pPr algn="l">
              <a:defRPr sz="24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84659" y="2571750"/>
            <a:ext cx="6400800" cy="285750"/>
          </a:xfrm>
        </p:spPr>
        <p:txBody>
          <a:bodyPr anchor="ctr"/>
          <a:lstStyle>
            <a:lvl1pPr marL="0" indent="0">
              <a:buFontTx/>
              <a:buNone/>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513160" y="3225801"/>
            <a:ext cx="6400800" cy="1263649"/>
          </a:xfrm>
        </p:spPr>
        <p:txBody>
          <a:bodyPr anchor="ctr">
            <a:normAutofit/>
          </a:bodyPr>
          <a:lstStyle>
            <a:lvl1pPr marL="0" indent="0" algn="l">
              <a:buNone/>
              <a:defRPr sz="1500">
                <a:solidFill>
                  <a:schemeClr val="bg2">
                    <a:lumMod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6/28/2022</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
        <p:nvSpPr>
          <p:cNvPr id="14" name="TextBox 13"/>
          <p:cNvSpPr txBox="1"/>
          <p:nvPr/>
        </p:nvSpPr>
        <p:spPr>
          <a:xfrm>
            <a:off x="398859" y="609167"/>
            <a:ext cx="457200" cy="438582"/>
          </a:xfrm>
          <a:prstGeom prst="rect">
            <a:avLst/>
          </a:prstGeom>
        </p:spPr>
        <p:txBody>
          <a:bodyPr vert="horz" lIns="68580" tIns="34290" rIns="68580" bIns="34290" rtlCol="0" anchor="ctr">
            <a:noAutofit/>
          </a:bodyPr>
          <a:lstStyle/>
          <a:p>
            <a:pPr lvl="0"/>
            <a:r>
              <a:rPr lang="en-US" sz="6000" dirty="0">
                <a:solidFill>
                  <a:schemeClr val="tx1"/>
                </a:solidFill>
                <a:effectLst/>
              </a:rPr>
              <a:t>“</a:t>
            </a:r>
          </a:p>
        </p:txBody>
      </p:sp>
      <p:sp>
        <p:nvSpPr>
          <p:cNvPr id="15" name="TextBox 14"/>
          <p:cNvSpPr txBox="1"/>
          <p:nvPr/>
        </p:nvSpPr>
        <p:spPr>
          <a:xfrm>
            <a:off x="7714059" y="2076451"/>
            <a:ext cx="457200" cy="438582"/>
          </a:xfrm>
          <a:prstGeom prst="rect">
            <a:avLst/>
          </a:prstGeom>
        </p:spPr>
        <p:txBody>
          <a:bodyPr vert="horz" lIns="68580" tIns="34290" rIns="68580" bIns="34290" rtlCol="0" anchor="ctr">
            <a:noAutofit/>
          </a:bodyPr>
          <a:lstStyle/>
          <a:p>
            <a:pPr lvl="0" algn="r"/>
            <a:r>
              <a:rPr lang="en-US" sz="6000" dirty="0">
                <a:solidFill>
                  <a:schemeClr val="tx1"/>
                </a:solidFill>
                <a:effectLst/>
              </a:rPr>
              <a:t>”</a:t>
            </a:r>
          </a:p>
        </p:txBody>
      </p:sp>
    </p:spTree>
    <p:extLst>
      <p:ext uri="{BB962C8B-B14F-4D97-AF65-F5344CB8AC3E}">
        <p14:creationId xmlns:p14="http://schemas.microsoft.com/office/powerpoint/2010/main" val="34662247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513159" y="2571750"/>
            <a:ext cx="6400800" cy="1273050"/>
          </a:xfrm>
        </p:spPr>
        <p:txBody>
          <a:bodyPr anchor="b">
            <a:normAutofit/>
          </a:bodyPr>
          <a:lstStyle>
            <a:lvl1pPr algn="l">
              <a:defRPr sz="2400" b="0" cap="all"/>
            </a:lvl1pPr>
          </a:lstStyle>
          <a:p>
            <a:r>
              <a:rPr lang="en-US"/>
              <a:t>Click to edit Master title style</a:t>
            </a:r>
            <a:endParaRPr lang="en-US" dirty="0"/>
          </a:p>
        </p:txBody>
      </p:sp>
      <p:sp>
        <p:nvSpPr>
          <p:cNvPr id="3" name="Text Placeholder 2"/>
          <p:cNvSpPr>
            <a:spLocks noGrp="1"/>
          </p:cNvSpPr>
          <p:nvPr>
            <p:ph type="body" idx="1"/>
          </p:nvPr>
        </p:nvSpPr>
        <p:spPr>
          <a:xfrm>
            <a:off x="513158" y="3849736"/>
            <a:ext cx="6401993" cy="645300"/>
          </a:xfrm>
        </p:spPr>
        <p:txBody>
          <a:bodyPr anchor="t">
            <a:normAutofit/>
          </a:bodyPr>
          <a:lstStyle>
            <a:lvl1pPr marL="0" indent="0" algn="l">
              <a:buNone/>
              <a:defRPr sz="1500">
                <a:solidFill>
                  <a:schemeClr val="bg2">
                    <a:lumMod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6/28/2022</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7594164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856060" y="514350"/>
            <a:ext cx="6858000" cy="2057400"/>
          </a:xfrm>
        </p:spPr>
        <p:txBody>
          <a:bodyPr anchor="ctr">
            <a:normAutofit/>
          </a:bodyPr>
          <a:lstStyle>
            <a:lvl1pPr algn="l">
              <a:defRPr sz="24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513159" y="2946400"/>
            <a:ext cx="6400801" cy="787400"/>
          </a:xfrm>
        </p:spPr>
        <p:txBody>
          <a:bodyPr vert="horz" lIns="91440" tIns="45720" rIns="91440" bIns="45720" rtlCol="0" anchor="b">
            <a:normAutofit/>
          </a:bodyPr>
          <a:lstStyle>
            <a:lvl1pPr>
              <a:buNone/>
              <a:defRPr lang="en-US" sz="18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513159" y="3733800"/>
            <a:ext cx="6400801" cy="762000"/>
          </a:xfrm>
        </p:spPr>
        <p:txBody>
          <a:bodyPr anchor="t">
            <a:normAutofit/>
          </a:bodyPr>
          <a:lstStyle>
            <a:lvl1pPr marL="0" indent="0" algn="l">
              <a:buNone/>
              <a:defRPr sz="1350">
                <a:solidFill>
                  <a:schemeClr val="bg2">
                    <a:lumMod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6/28/2022</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
        <p:nvSpPr>
          <p:cNvPr id="11" name="TextBox 10"/>
          <p:cNvSpPr txBox="1"/>
          <p:nvPr/>
        </p:nvSpPr>
        <p:spPr>
          <a:xfrm>
            <a:off x="398859" y="609167"/>
            <a:ext cx="457200" cy="438582"/>
          </a:xfrm>
          <a:prstGeom prst="rect">
            <a:avLst/>
          </a:prstGeom>
        </p:spPr>
        <p:txBody>
          <a:bodyPr vert="horz" lIns="68580" tIns="34290" rIns="68580" bIns="34290" rtlCol="0" anchor="ctr">
            <a:noAutofit/>
          </a:bodyPr>
          <a:lstStyle/>
          <a:p>
            <a:pPr lvl="0"/>
            <a:r>
              <a:rPr lang="en-US" sz="6000" dirty="0">
                <a:solidFill>
                  <a:schemeClr val="tx1"/>
                </a:solidFill>
                <a:effectLst/>
              </a:rPr>
              <a:t>“</a:t>
            </a:r>
          </a:p>
        </p:txBody>
      </p:sp>
      <p:sp>
        <p:nvSpPr>
          <p:cNvPr id="12" name="TextBox 11"/>
          <p:cNvSpPr txBox="1"/>
          <p:nvPr/>
        </p:nvSpPr>
        <p:spPr>
          <a:xfrm>
            <a:off x="7714059" y="2076451"/>
            <a:ext cx="457200" cy="438582"/>
          </a:xfrm>
          <a:prstGeom prst="rect">
            <a:avLst/>
          </a:prstGeom>
        </p:spPr>
        <p:txBody>
          <a:bodyPr vert="horz" lIns="68580" tIns="34290" rIns="68580" bIns="34290" rtlCol="0" anchor="ctr">
            <a:noAutofit/>
          </a:bodyPr>
          <a:lstStyle/>
          <a:p>
            <a:pPr lvl="0" algn="r"/>
            <a:r>
              <a:rPr lang="en-US" sz="6000" dirty="0">
                <a:solidFill>
                  <a:schemeClr val="tx1"/>
                </a:solidFill>
                <a:effectLst/>
              </a:rPr>
              <a:t>”</a:t>
            </a:r>
          </a:p>
        </p:txBody>
      </p:sp>
    </p:spTree>
    <p:extLst>
      <p:ext uri="{BB962C8B-B14F-4D97-AF65-F5344CB8AC3E}">
        <p14:creationId xmlns:p14="http://schemas.microsoft.com/office/powerpoint/2010/main" val="38272034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513160" y="514350"/>
            <a:ext cx="7543800" cy="20574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513159" y="2946401"/>
            <a:ext cx="6400800" cy="628650"/>
          </a:xfrm>
        </p:spPr>
        <p:txBody>
          <a:bodyPr vert="horz" lIns="91440" tIns="45720" rIns="91440" bIns="45720" rtlCol="0" anchor="b">
            <a:normAutofit/>
          </a:bodyPr>
          <a:lstStyle>
            <a:lvl1pPr>
              <a:buNone/>
              <a:defRPr lang="en-US" sz="18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513159" y="3575049"/>
            <a:ext cx="6400801" cy="920750"/>
          </a:xfrm>
        </p:spPr>
        <p:txBody>
          <a:bodyPr anchor="t">
            <a:normAutofit/>
          </a:bodyPr>
          <a:lstStyle>
            <a:lvl1pPr marL="0" indent="0" algn="l">
              <a:buNone/>
              <a:defRPr sz="1350">
                <a:solidFill>
                  <a:schemeClr val="bg2">
                    <a:lumMod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6/28/2022</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1366263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6/28/2022</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8865819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3909" y="514350"/>
            <a:ext cx="1543050" cy="3429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14350" y="514350"/>
            <a:ext cx="5867400" cy="398145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6/28/2022</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655004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6/28/2022</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8438630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13159" y="1504950"/>
            <a:ext cx="6400801" cy="1711200"/>
          </a:xfrm>
        </p:spPr>
        <p:txBody>
          <a:bodyPr anchor="b">
            <a:normAutofit/>
          </a:bodyPr>
          <a:lstStyle>
            <a:lvl1pPr algn="l">
              <a:defRPr sz="2700" b="0" cap="all"/>
            </a:lvl1pPr>
          </a:lstStyle>
          <a:p>
            <a:r>
              <a:rPr lang="en-US"/>
              <a:t>Click to edit Master title style</a:t>
            </a:r>
            <a:endParaRPr lang="en-US" dirty="0"/>
          </a:p>
        </p:txBody>
      </p:sp>
      <p:sp>
        <p:nvSpPr>
          <p:cNvPr id="3" name="Text Placeholder 2"/>
          <p:cNvSpPr>
            <a:spLocks noGrp="1"/>
          </p:cNvSpPr>
          <p:nvPr>
            <p:ph type="body" idx="1"/>
          </p:nvPr>
        </p:nvSpPr>
        <p:spPr>
          <a:xfrm>
            <a:off x="513160" y="3371850"/>
            <a:ext cx="6400800" cy="1123950"/>
          </a:xfrm>
        </p:spPr>
        <p:txBody>
          <a:bodyPr anchor="t">
            <a:normAutofit/>
          </a:bodyPr>
          <a:lstStyle>
            <a:lvl1pPr marL="0" indent="0" algn="l">
              <a:buNone/>
              <a:defRPr sz="1350">
                <a:solidFill>
                  <a:schemeClr val="bg2">
                    <a:lumMod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6/28/2022</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8328593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13159" y="514351"/>
            <a:ext cx="3703241" cy="271145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356100" y="514351"/>
            <a:ext cx="3700859" cy="271145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6/28/2022</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3070214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729061" y="514350"/>
            <a:ext cx="3487340" cy="432197"/>
          </a:xfrm>
        </p:spPr>
        <p:txBody>
          <a:bodyPr anchor="b">
            <a:noAutofit/>
          </a:bodyPr>
          <a:lstStyle>
            <a:lvl1pPr marL="0" indent="0">
              <a:buNone/>
              <a:defRPr sz="21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513159" y="952897"/>
            <a:ext cx="3703241" cy="2272904"/>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559299" y="514350"/>
            <a:ext cx="3498851" cy="432197"/>
          </a:xfrm>
        </p:spPr>
        <p:txBody>
          <a:bodyPr anchor="b">
            <a:noAutofit/>
          </a:bodyPr>
          <a:lstStyle>
            <a:lvl1pPr marL="0" indent="0">
              <a:buNone/>
              <a:defRPr sz="21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354909" y="946546"/>
            <a:ext cx="3696891" cy="2272904"/>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6/28/2022</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2749737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6/28/2022</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033527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6/28/2022</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0083261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13759" y="514350"/>
            <a:ext cx="2743200" cy="1028700"/>
          </a:xfrm>
        </p:spPr>
        <p:txBody>
          <a:bodyPr anchor="b">
            <a:normAutofit/>
          </a:bodyPr>
          <a:lstStyle>
            <a:lvl1pPr algn="l">
              <a:defRPr sz="1800" b="0"/>
            </a:lvl1pPr>
          </a:lstStyle>
          <a:p>
            <a:r>
              <a:rPr lang="en-US"/>
              <a:t>Click to edit Master title style</a:t>
            </a:r>
            <a:endParaRPr lang="en-US" dirty="0"/>
          </a:p>
        </p:txBody>
      </p:sp>
      <p:sp>
        <p:nvSpPr>
          <p:cNvPr id="3" name="Content Placeholder 2"/>
          <p:cNvSpPr>
            <a:spLocks noGrp="1"/>
          </p:cNvSpPr>
          <p:nvPr>
            <p:ph idx="1"/>
          </p:nvPr>
        </p:nvSpPr>
        <p:spPr>
          <a:xfrm>
            <a:off x="513159" y="514350"/>
            <a:ext cx="4457701" cy="398145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313759" y="1657350"/>
            <a:ext cx="2743200" cy="1568450"/>
          </a:xfrm>
        </p:spPr>
        <p:txBody>
          <a:bodyPr anchor="t">
            <a:normAutofit/>
          </a:bodyPr>
          <a:lstStyle>
            <a:lvl1pPr marL="0" indent="0">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6/28/2022</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4837301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542109" y="1085850"/>
            <a:ext cx="4514850" cy="857250"/>
          </a:xfrm>
        </p:spPr>
        <p:txBody>
          <a:bodyPr anchor="b">
            <a:normAutofit/>
          </a:bodyPr>
          <a:lstStyle>
            <a:lvl1pPr algn="l">
              <a:defRPr sz="21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41759" y="685800"/>
            <a:ext cx="2460731" cy="3429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3542109" y="2082800"/>
            <a:ext cx="4516041" cy="1536700"/>
          </a:xfrm>
        </p:spPr>
        <p:txBody>
          <a:bodyPr anchor="t">
            <a:normAutofit/>
          </a:bodyPr>
          <a:lstStyle>
            <a:lvl1pPr marL="0" indent="0">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6/28/2022</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0682043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6905227" y="2222500"/>
            <a:ext cx="2236394" cy="2406650"/>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513159" y="3365499"/>
            <a:ext cx="6400800" cy="1130300"/>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13159" y="514351"/>
            <a:ext cx="6400800" cy="271145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28309" y="4629150"/>
            <a:ext cx="1200150" cy="273844"/>
          </a:xfrm>
          <a:prstGeom prst="rect">
            <a:avLst/>
          </a:prstGeom>
        </p:spPr>
        <p:txBody>
          <a:bodyPr vert="horz" lIns="91440" tIns="45720" rIns="91440" bIns="45720" rtlCol="0" anchor="t"/>
          <a:lstStyle>
            <a:lvl1pPr algn="r">
              <a:defRPr sz="750" b="0" i="0">
                <a:solidFill>
                  <a:schemeClr val="bg2">
                    <a:lumMod val="50000"/>
                  </a:schemeClr>
                </a:solidFill>
                <a:effectLst/>
                <a:latin typeface="+mn-lt"/>
              </a:defRPr>
            </a:lvl1pPr>
          </a:lstStyle>
          <a:p>
            <a:fld id="{1D8BD707-D9CF-40AE-B4C6-C98DA3205C09}" type="datetimeFigureOut">
              <a:rPr lang="en-US" smtClean="0"/>
              <a:t>6/28/2022</a:t>
            </a:fld>
            <a:endParaRPr lang="en-US"/>
          </a:p>
        </p:txBody>
      </p:sp>
      <p:sp>
        <p:nvSpPr>
          <p:cNvPr id="5" name="Footer Placeholder 4"/>
          <p:cNvSpPr>
            <a:spLocks noGrp="1"/>
          </p:cNvSpPr>
          <p:nvPr>
            <p:ph type="ftr" sz="quarter" idx="3"/>
          </p:nvPr>
        </p:nvSpPr>
        <p:spPr>
          <a:xfrm>
            <a:off x="513159" y="4629150"/>
            <a:ext cx="5657850" cy="273844"/>
          </a:xfrm>
          <a:prstGeom prst="rect">
            <a:avLst/>
          </a:prstGeom>
        </p:spPr>
        <p:txBody>
          <a:bodyPr vert="horz" lIns="91440" tIns="45720" rIns="91440" bIns="45720" rtlCol="0" anchor="t"/>
          <a:lstStyle>
            <a:lvl1pPr algn="l">
              <a:defRPr sz="750" b="0" i="0">
                <a:solidFill>
                  <a:schemeClr val="bg2">
                    <a:lumMod val="50000"/>
                  </a:schemeClr>
                </a:solidFill>
                <a:effectLst/>
                <a:latin typeface="+mn-lt"/>
              </a:defRPr>
            </a:lvl1pPr>
          </a:lstStyle>
          <a:p>
            <a:endParaRPr lang="en-IN"/>
          </a:p>
        </p:txBody>
      </p:sp>
      <p:sp>
        <p:nvSpPr>
          <p:cNvPr id="6" name="Slide Number Placeholder 5"/>
          <p:cNvSpPr>
            <a:spLocks noGrp="1"/>
          </p:cNvSpPr>
          <p:nvPr>
            <p:ph type="sldNum" sz="quarter" idx="4"/>
          </p:nvPr>
        </p:nvSpPr>
        <p:spPr>
          <a:xfrm>
            <a:off x="7772400" y="4183857"/>
            <a:ext cx="856684" cy="502444"/>
          </a:xfrm>
          <a:prstGeom prst="rect">
            <a:avLst/>
          </a:prstGeom>
        </p:spPr>
        <p:txBody>
          <a:bodyPr vert="horz" lIns="91440" tIns="45720" rIns="91440" bIns="45720" rtlCol="0" anchor="b"/>
          <a:lstStyle>
            <a:lvl1pPr algn="r">
              <a:defRPr sz="2400" b="0" i="0">
                <a:solidFill>
                  <a:schemeClr val="bg2">
                    <a:lumMod val="50000"/>
                  </a:schemeClr>
                </a:solidFill>
                <a:effectLst/>
                <a:latin typeface="+mn-lt"/>
              </a:defRPr>
            </a:lvl1pPr>
          </a:lstStyle>
          <a:p>
            <a:fld id="{B6F15528-21DE-4FAA-801E-634DDDAF4B2B}" type="slidenum">
              <a:rPr lang="en-IN" smtClean="0"/>
              <a:t>‹#›</a:t>
            </a:fld>
            <a:endParaRPr lang="en-IN"/>
          </a:p>
        </p:txBody>
      </p:sp>
    </p:spTree>
    <p:extLst>
      <p:ext uri="{BB962C8B-B14F-4D97-AF65-F5344CB8AC3E}">
        <p14:creationId xmlns:p14="http://schemas.microsoft.com/office/powerpoint/2010/main" val="1806346177"/>
      </p:ext>
    </p:extLst>
  </p:cSld>
  <p:clrMap bg1="dk1" tx1="lt1" bg2="dk2" tx2="lt2" accent1="accent1" accent2="accent2" accent3="accent3" accent4="accent4" accent5="accent5" accent6="accent6" hlink="hlink" folHlink="folHlink"/>
  <p:sldLayoutIdLst>
    <p:sldLayoutId id="2147483759" r:id="rId1"/>
    <p:sldLayoutId id="2147483760" r:id="rId2"/>
    <p:sldLayoutId id="2147483761" r:id="rId3"/>
    <p:sldLayoutId id="2147483762" r:id="rId4"/>
    <p:sldLayoutId id="2147483763" r:id="rId5"/>
    <p:sldLayoutId id="2147483764" r:id="rId6"/>
    <p:sldLayoutId id="2147483765" r:id="rId7"/>
    <p:sldLayoutId id="2147483766" r:id="rId8"/>
    <p:sldLayoutId id="2147483767" r:id="rId9"/>
    <p:sldLayoutId id="2147483768" r:id="rId10"/>
    <p:sldLayoutId id="2147483769" r:id="rId11"/>
    <p:sldLayoutId id="2147483770" r:id="rId12"/>
    <p:sldLayoutId id="2147483771" r:id="rId13"/>
    <p:sldLayoutId id="2147483772" r:id="rId14"/>
    <p:sldLayoutId id="2147483773" r:id="rId15"/>
    <p:sldLayoutId id="2147483774" r:id="rId16"/>
    <p:sldLayoutId id="2147483775" r:id="rId17"/>
  </p:sldLayoutIdLst>
  <p:txStyles>
    <p:titleStyle>
      <a:lvl1pPr algn="l" defTabSz="342900" rtl="0" eaLnBrk="1" latinLnBrk="0" hangingPunct="1">
        <a:spcBef>
          <a:spcPct val="0"/>
        </a:spcBef>
        <a:buNone/>
        <a:defRPr sz="27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14313" indent="-214313" algn="l" defTabSz="342900" rtl="0" eaLnBrk="1" latinLnBrk="0" hangingPunct="1">
        <a:spcBef>
          <a:spcPct val="20000"/>
        </a:spcBef>
        <a:spcAft>
          <a:spcPts val="450"/>
        </a:spcAft>
        <a:buClr>
          <a:schemeClr val="tx1"/>
        </a:buClr>
        <a:buSzPct val="80000"/>
        <a:buFont typeface="Wingdings 3" panose="05040102010807070707" pitchFamily="18" charset="2"/>
        <a:buChar char=""/>
        <a:defRPr sz="1500" kern="1200" cap="none">
          <a:solidFill>
            <a:schemeClr val="bg2">
              <a:lumMod val="75000"/>
            </a:schemeClr>
          </a:solidFill>
          <a:effectLst/>
          <a:latin typeface="+mn-lt"/>
          <a:ea typeface="+mn-ea"/>
          <a:cs typeface="+mn-cs"/>
        </a:defRPr>
      </a:lvl1pPr>
      <a:lvl2pPr marL="557213" indent="-214313" algn="l" defTabSz="342900" rtl="0" eaLnBrk="1" latinLnBrk="0" hangingPunct="1">
        <a:spcBef>
          <a:spcPct val="20000"/>
        </a:spcBef>
        <a:spcAft>
          <a:spcPts val="450"/>
        </a:spcAft>
        <a:buClr>
          <a:schemeClr val="tx1"/>
        </a:buClr>
        <a:buSzPct val="80000"/>
        <a:buFont typeface="Wingdings 3" panose="05040102010807070707" pitchFamily="18" charset="2"/>
        <a:buChar char=""/>
        <a:defRPr sz="1350" kern="1200" cap="none">
          <a:solidFill>
            <a:schemeClr val="bg2">
              <a:lumMod val="75000"/>
            </a:schemeClr>
          </a:solidFill>
          <a:effectLst/>
          <a:latin typeface="+mn-lt"/>
          <a:ea typeface="+mn-ea"/>
          <a:cs typeface="+mn-cs"/>
        </a:defRPr>
      </a:lvl2pPr>
      <a:lvl3pPr marL="900113" indent="-214313" algn="l" defTabSz="342900" rtl="0" eaLnBrk="1" latinLnBrk="0" hangingPunct="1">
        <a:spcBef>
          <a:spcPct val="20000"/>
        </a:spcBef>
        <a:spcAft>
          <a:spcPts val="450"/>
        </a:spcAft>
        <a:buClr>
          <a:schemeClr val="tx1"/>
        </a:buClr>
        <a:buSzPct val="80000"/>
        <a:buFont typeface="Wingdings 3" panose="05040102010807070707" pitchFamily="18" charset="2"/>
        <a:buChar char=""/>
        <a:defRPr sz="1200" kern="1200" cap="none">
          <a:solidFill>
            <a:schemeClr val="bg2">
              <a:lumMod val="75000"/>
            </a:schemeClr>
          </a:solidFill>
          <a:effectLst/>
          <a:latin typeface="+mn-lt"/>
          <a:ea typeface="+mn-ea"/>
          <a:cs typeface="+mn-cs"/>
        </a:defRPr>
      </a:lvl3pPr>
      <a:lvl4pPr marL="1157288" indent="-128588" algn="l" defTabSz="342900" rtl="0" eaLnBrk="1" latinLnBrk="0" hangingPunct="1">
        <a:spcBef>
          <a:spcPct val="20000"/>
        </a:spcBef>
        <a:spcAft>
          <a:spcPts val="450"/>
        </a:spcAft>
        <a:buClr>
          <a:schemeClr val="tx1"/>
        </a:buClr>
        <a:buSzPct val="80000"/>
        <a:buFont typeface="Wingdings 3" panose="05040102010807070707" pitchFamily="18" charset="2"/>
        <a:buChar char=""/>
        <a:defRPr sz="1050" kern="1200" cap="none">
          <a:solidFill>
            <a:schemeClr val="bg2">
              <a:lumMod val="75000"/>
            </a:schemeClr>
          </a:solidFill>
          <a:effectLst/>
          <a:latin typeface="+mn-lt"/>
          <a:ea typeface="+mn-ea"/>
          <a:cs typeface="+mn-cs"/>
        </a:defRPr>
      </a:lvl4pPr>
      <a:lvl5pPr marL="1500188" indent="-128588" algn="l" defTabSz="342900" rtl="0" eaLnBrk="1" latinLnBrk="0" hangingPunct="1">
        <a:spcBef>
          <a:spcPct val="20000"/>
        </a:spcBef>
        <a:spcAft>
          <a:spcPts val="450"/>
        </a:spcAft>
        <a:buClr>
          <a:schemeClr val="tx1"/>
        </a:buClr>
        <a:buSzPct val="80000"/>
        <a:buFont typeface="Wingdings 3" panose="05040102010807070707" pitchFamily="18" charset="2"/>
        <a:buChar char=""/>
        <a:defRPr sz="1050" kern="1200" cap="none">
          <a:solidFill>
            <a:schemeClr val="bg2">
              <a:lumMod val="75000"/>
            </a:schemeClr>
          </a:solidFill>
          <a:effectLst/>
          <a:latin typeface="+mn-lt"/>
          <a:ea typeface="+mn-ea"/>
          <a:cs typeface="+mn-cs"/>
        </a:defRPr>
      </a:lvl5pPr>
      <a:lvl6pPr marL="1885950" indent="-171450" algn="l" defTabSz="342900" rtl="0" eaLnBrk="1" latinLnBrk="0" hangingPunct="1">
        <a:spcBef>
          <a:spcPct val="20000"/>
        </a:spcBef>
        <a:spcAft>
          <a:spcPts val="450"/>
        </a:spcAft>
        <a:buClr>
          <a:schemeClr val="tx1"/>
        </a:buClr>
        <a:buSzPct val="80000"/>
        <a:buFont typeface="Wingdings 3" panose="05040102010807070707" pitchFamily="18" charset="2"/>
        <a:buChar char=""/>
        <a:defRPr sz="1050" kern="1200" cap="none">
          <a:solidFill>
            <a:schemeClr val="bg2">
              <a:lumMod val="75000"/>
            </a:schemeClr>
          </a:solidFill>
          <a:effectLst/>
          <a:latin typeface="+mn-lt"/>
          <a:ea typeface="+mn-ea"/>
          <a:cs typeface="+mn-cs"/>
        </a:defRPr>
      </a:lvl6pPr>
      <a:lvl7pPr marL="2228850" indent="-171450" algn="l" defTabSz="342900" rtl="0" eaLnBrk="1" latinLnBrk="0" hangingPunct="1">
        <a:spcBef>
          <a:spcPct val="20000"/>
        </a:spcBef>
        <a:spcAft>
          <a:spcPts val="450"/>
        </a:spcAft>
        <a:buClr>
          <a:schemeClr val="tx1"/>
        </a:buClr>
        <a:buSzPct val="80000"/>
        <a:buFont typeface="Wingdings 3" panose="05040102010807070707" pitchFamily="18" charset="2"/>
        <a:buChar char=""/>
        <a:defRPr sz="1050" kern="1200" cap="none">
          <a:solidFill>
            <a:schemeClr val="bg2">
              <a:lumMod val="75000"/>
            </a:schemeClr>
          </a:solidFill>
          <a:effectLst/>
          <a:latin typeface="+mn-lt"/>
          <a:ea typeface="+mn-ea"/>
          <a:cs typeface="+mn-cs"/>
        </a:defRPr>
      </a:lvl7pPr>
      <a:lvl8pPr marL="2571750" indent="-171450" algn="l" defTabSz="342900" rtl="0" eaLnBrk="1" latinLnBrk="0" hangingPunct="1">
        <a:spcBef>
          <a:spcPct val="20000"/>
        </a:spcBef>
        <a:spcAft>
          <a:spcPts val="450"/>
        </a:spcAft>
        <a:buClr>
          <a:schemeClr val="tx1"/>
        </a:buClr>
        <a:buSzPct val="80000"/>
        <a:buFont typeface="Wingdings 3" panose="05040102010807070707" pitchFamily="18" charset="2"/>
        <a:buChar char=""/>
        <a:defRPr sz="1050" kern="1200" cap="none">
          <a:solidFill>
            <a:schemeClr val="bg2">
              <a:lumMod val="75000"/>
            </a:schemeClr>
          </a:solidFill>
          <a:effectLst/>
          <a:latin typeface="+mn-lt"/>
          <a:ea typeface="+mn-ea"/>
          <a:cs typeface="+mn-cs"/>
        </a:defRPr>
      </a:lvl8pPr>
      <a:lvl9pPr marL="2914650" indent="-171450" algn="l" defTabSz="342900" rtl="0" eaLnBrk="1" latinLnBrk="0" hangingPunct="1">
        <a:spcBef>
          <a:spcPct val="20000"/>
        </a:spcBef>
        <a:spcAft>
          <a:spcPts val="450"/>
        </a:spcAft>
        <a:buClr>
          <a:schemeClr val="tx1"/>
        </a:buClr>
        <a:buSzPct val="80000"/>
        <a:buFont typeface="Wingdings 3" panose="05040102010807070707" pitchFamily="18" charset="2"/>
        <a:buChar char=""/>
        <a:defRPr sz="1050" kern="1200" cap="none">
          <a:solidFill>
            <a:schemeClr val="bg2">
              <a:lumMod val="75000"/>
            </a:schemeClr>
          </a:solidFill>
          <a:effectLst/>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keras.io/about/" TargetMode="External"/><Relationship Id="rId7" Type="http://schemas.openxmlformats.org/officeDocument/2006/relationships/hyperlink" Target="https://www.nidcd.nih.gov/health/american-sign-language" TargetMode="External"/><Relationship Id="rId2" Type="http://schemas.openxmlformats.org/officeDocument/2006/relationships/hyperlink" Target="https://towardsdatascience.com/introduction-to-convolutional-neural-network-cnn-de73f69c5b83#:~:text=Dense%20Layer%20is%20simple%20layer,on%20output%20from%20convolutional%20layers" TargetMode="External"/><Relationship Id="rId1" Type="http://schemas.openxmlformats.org/officeDocument/2006/relationships/slideLayout" Target="../slideLayouts/slideLayout2.xml"/><Relationship Id="rId6" Type="http://schemas.openxmlformats.org/officeDocument/2006/relationships/hyperlink" Target="https://www.kaggle.com/datasets/datamunge/sign-language-mnist?select=amer_sign2.png" TargetMode="External"/><Relationship Id="rId5" Type="http://schemas.openxmlformats.org/officeDocument/2006/relationships/hyperlink" Target="https://www.youtube.com/watch?v=Z78zbnLlPUA&amp;list=PLQVvvaa0QuDdttJXlLtAJxJetJcqmqlQq" TargetMode="External"/><Relationship Id="rId4" Type="http://schemas.openxmlformats.org/officeDocument/2006/relationships/hyperlink" Target="https://www.coursera.org/learn/machine-learning?utm_source=gg&amp;utm_medium=sem&amp;utm_campaign=07-StanfordML-IN&amp;utm_content=B2C&amp;campaignid=1950458127&amp;adgroupid=70479331563&amp;device=c&amp;keyword=andrew%20ng%20machine%20learning%20course&amp;matchtype=b&amp;network=g&amp;devicemodel=&amp;adpostion=&amp;creativeid=351348153032&amp;hide_mobile_promo&amp;gclid=Cj0KCQjw37iTBhCWARIsACBt1IyrynpfoxoBTVSTs2-OL1GBtOlkEvb3ivRv04sIVYio131jgBNogRsaAo2VEALw_wcB"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object 3"/>
          <p:cNvGrpSpPr/>
          <p:nvPr/>
        </p:nvGrpSpPr>
        <p:grpSpPr>
          <a:xfrm>
            <a:off x="6098362" y="4"/>
            <a:ext cx="3046095" cy="2030730"/>
            <a:chOff x="6098362" y="4"/>
            <a:chExt cx="3046095" cy="2030730"/>
          </a:xfrm>
        </p:grpSpPr>
        <p:sp>
          <p:nvSpPr>
            <p:cNvPr id="4" name="object 4"/>
            <p:cNvSpPr/>
            <p:nvPr/>
          </p:nvSpPr>
          <p:spPr>
            <a:xfrm>
              <a:off x="8128783" y="15"/>
              <a:ext cx="1015365" cy="1015365"/>
            </a:xfrm>
            <a:custGeom>
              <a:avLst/>
              <a:gdLst/>
              <a:ahLst/>
              <a:cxnLst/>
              <a:rect l="l" t="t" r="r" b="b"/>
              <a:pathLst>
                <a:path w="1015365" h="1015365">
                  <a:moveTo>
                    <a:pt x="1015197" y="1015197"/>
                  </a:moveTo>
                  <a:lnTo>
                    <a:pt x="0" y="1015197"/>
                  </a:lnTo>
                  <a:lnTo>
                    <a:pt x="0" y="0"/>
                  </a:lnTo>
                  <a:lnTo>
                    <a:pt x="1015197" y="0"/>
                  </a:lnTo>
                  <a:lnTo>
                    <a:pt x="1015197" y="1015197"/>
                  </a:lnTo>
                  <a:close/>
                </a:path>
              </a:pathLst>
            </a:custGeom>
            <a:solidFill>
              <a:srgbClr val="212D74"/>
            </a:solidFill>
          </p:spPr>
          <p:txBody>
            <a:bodyPr wrap="square" lIns="0" tIns="0" rIns="0" bIns="0" rtlCol="0"/>
            <a:lstStyle/>
            <a:p>
              <a:endParaRPr/>
            </a:p>
          </p:txBody>
        </p:sp>
        <p:sp>
          <p:nvSpPr>
            <p:cNvPr id="5" name="object 5"/>
            <p:cNvSpPr/>
            <p:nvPr/>
          </p:nvSpPr>
          <p:spPr>
            <a:xfrm>
              <a:off x="7113460" y="4"/>
              <a:ext cx="1015365" cy="1015365"/>
            </a:xfrm>
            <a:custGeom>
              <a:avLst/>
              <a:gdLst/>
              <a:ahLst/>
              <a:cxnLst/>
              <a:rect l="l" t="t" r="r" b="b"/>
              <a:pathLst>
                <a:path w="1015365" h="1015365">
                  <a:moveTo>
                    <a:pt x="1015197" y="1015198"/>
                  </a:moveTo>
                  <a:lnTo>
                    <a:pt x="0" y="1015198"/>
                  </a:lnTo>
                  <a:lnTo>
                    <a:pt x="1015197" y="0"/>
                  </a:lnTo>
                  <a:lnTo>
                    <a:pt x="1015197" y="1015198"/>
                  </a:lnTo>
                  <a:close/>
                </a:path>
              </a:pathLst>
            </a:custGeom>
            <a:solidFill>
              <a:srgbClr val="3849AA"/>
            </a:solidFill>
          </p:spPr>
          <p:txBody>
            <a:bodyPr wrap="square" lIns="0" tIns="0" rIns="0" bIns="0" rtlCol="0"/>
            <a:lstStyle/>
            <a:p>
              <a:endParaRPr/>
            </a:p>
          </p:txBody>
        </p:sp>
        <p:sp>
          <p:nvSpPr>
            <p:cNvPr id="6" name="object 6"/>
            <p:cNvSpPr/>
            <p:nvPr/>
          </p:nvSpPr>
          <p:spPr>
            <a:xfrm>
              <a:off x="7113585" y="106"/>
              <a:ext cx="1015365" cy="1015365"/>
            </a:xfrm>
            <a:custGeom>
              <a:avLst/>
              <a:gdLst/>
              <a:ahLst/>
              <a:cxnLst/>
              <a:rect l="l" t="t" r="r" b="b"/>
              <a:pathLst>
                <a:path w="1015365" h="1015365">
                  <a:moveTo>
                    <a:pt x="0" y="1015198"/>
                  </a:moveTo>
                  <a:lnTo>
                    <a:pt x="0" y="0"/>
                  </a:lnTo>
                  <a:lnTo>
                    <a:pt x="1015197" y="0"/>
                  </a:lnTo>
                  <a:lnTo>
                    <a:pt x="0" y="1015198"/>
                  </a:lnTo>
                  <a:close/>
                </a:path>
              </a:pathLst>
            </a:custGeom>
            <a:solidFill>
              <a:srgbClr val="7790CD"/>
            </a:solidFill>
          </p:spPr>
          <p:txBody>
            <a:bodyPr wrap="square" lIns="0" tIns="0" rIns="0" bIns="0" rtlCol="0"/>
            <a:lstStyle/>
            <a:p>
              <a:endParaRPr/>
            </a:p>
          </p:txBody>
        </p:sp>
        <p:sp>
          <p:nvSpPr>
            <p:cNvPr id="7" name="object 7"/>
            <p:cNvSpPr/>
            <p:nvPr/>
          </p:nvSpPr>
          <p:spPr>
            <a:xfrm>
              <a:off x="6098362" y="96"/>
              <a:ext cx="1015365" cy="1015365"/>
            </a:xfrm>
            <a:custGeom>
              <a:avLst/>
              <a:gdLst/>
              <a:ahLst/>
              <a:cxnLst/>
              <a:rect l="l" t="t" r="r" b="b"/>
              <a:pathLst>
                <a:path w="1015365" h="1015365">
                  <a:moveTo>
                    <a:pt x="1015197" y="1015198"/>
                  </a:moveTo>
                  <a:lnTo>
                    <a:pt x="0" y="0"/>
                  </a:lnTo>
                  <a:lnTo>
                    <a:pt x="1015197" y="0"/>
                  </a:lnTo>
                  <a:lnTo>
                    <a:pt x="1015197" y="1015198"/>
                  </a:lnTo>
                  <a:close/>
                </a:path>
              </a:pathLst>
            </a:custGeom>
            <a:solidFill>
              <a:srgbClr val="212D74"/>
            </a:solidFill>
          </p:spPr>
          <p:txBody>
            <a:bodyPr wrap="square" lIns="0" tIns="0" rIns="0" bIns="0" rtlCol="0"/>
            <a:lstStyle/>
            <a:p>
              <a:endParaRPr/>
            </a:p>
          </p:txBody>
        </p:sp>
        <p:sp>
          <p:nvSpPr>
            <p:cNvPr id="8" name="object 8"/>
            <p:cNvSpPr/>
            <p:nvPr/>
          </p:nvSpPr>
          <p:spPr>
            <a:xfrm>
              <a:off x="8128783" y="1015372"/>
              <a:ext cx="1015365" cy="1015365"/>
            </a:xfrm>
            <a:custGeom>
              <a:avLst/>
              <a:gdLst/>
              <a:ahLst/>
              <a:cxnLst/>
              <a:rect l="l" t="t" r="r" b="b"/>
              <a:pathLst>
                <a:path w="1015365" h="1015364">
                  <a:moveTo>
                    <a:pt x="1015197" y="1015197"/>
                  </a:moveTo>
                  <a:lnTo>
                    <a:pt x="0" y="0"/>
                  </a:lnTo>
                  <a:lnTo>
                    <a:pt x="1015197" y="0"/>
                  </a:lnTo>
                  <a:lnTo>
                    <a:pt x="1015197" y="1015197"/>
                  </a:lnTo>
                  <a:close/>
                </a:path>
              </a:pathLst>
            </a:custGeom>
            <a:solidFill>
              <a:srgbClr val="7790CD"/>
            </a:solidFill>
          </p:spPr>
          <p:txBody>
            <a:bodyPr wrap="square" lIns="0" tIns="0" rIns="0" bIns="0" rtlCol="0"/>
            <a:lstStyle/>
            <a:p>
              <a:endParaRPr/>
            </a:p>
          </p:txBody>
        </p:sp>
      </p:grpSp>
      <p:sp>
        <p:nvSpPr>
          <p:cNvPr id="9" name="object 9"/>
          <p:cNvSpPr txBox="1"/>
          <p:nvPr/>
        </p:nvSpPr>
        <p:spPr>
          <a:xfrm>
            <a:off x="1524000" y="285750"/>
            <a:ext cx="4444992" cy="1320873"/>
          </a:xfrm>
          <a:prstGeom prst="rect">
            <a:avLst/>
          </a:prstGeom>
        </p:spPr>
        <p:txBody>
          <a:bodyPr vert="horz" wrap="square" lIns="0" tIns="27939" rIns="0" bIns="0" rtlCol="0">
            <a:spAutoFit/>
          </a:bodyPr>
          <a:lstStyle/>
          <a:p>
            <a:pPr algn="l" fontAlgn="base"/>
            <a:r>
              <a:rPr lang="en-IN" sz="2800" dirty="0">
                <a:solidFill>
                  <a:srgbClr val="000000"/>
                </a:solidFill>
                <a:effectLst/>
                <a:latin typeface="Algerian" panose="04020705040A02060702" pitchFamily="82" charset="0"/>
                <a:ea typeface="Arial" panose="020B0604020202020204" pitchFamily="34" charset="0"/>
              </a:rPr>
              <a:t>Sign Language recognition using </a:t>
            </a:r>
            <a:r>
              <a:rPr lang="en-IN" sz="2800" dirty="0">
                <a:solidFill>
                  <a:srgbClr val="000000"/>
                </a:solidFill>
                <a:latin typeface="Algerian" panose="04020705040A02060702" pitchFamily="82" charset="0"/>
              </a:rPr>
              <a:t>Machine Learning</a:t>
            </a:r>
            <a:endParaRPr lang="en-US" sz="2800" dirty="0">
              <a:solidFill>
                <a:srgbClr val="000000"/>
              </a:solidFill>
              <a:latin typeface="Algerian" panose="04020705040A02060702" pitchFamily="82" charset="0"/>
            </a:endParaRPr>
          </a:p>
        </p:txBody>
      </p:sp>
      <p:sp>
        <p:nvSpPr>
          <p:cNvPr id="10" name="object 10"/>
          <p:cNvSpPr txBox="1">
            <a:spLocks noGrp="1"/>
          </p:cNvSpPr>
          <p:nvPr>
            <p:ph type="title"/>
          </p:nvPr>
        </p:nvSpPr>
        <p:spPr>
          <a:xfrm>
            <a:off x="1785964" y="1443826"/>
            <a:ext cx="7096071" cy="1296891"/>
          </a:xfrm>
          <a:prstGeom prst="rect">
            <a:avLst/>
          </a:prstGeom>
        </p:spPr>
        <p:txBody>
          <a:bodyPr vert="horz" wrap="square" lIns="0" tIns="455674" rIns="0" bIns="0" rtlCol="0">
            <a:spAutoFit/>
          </a:bodyPr>
          <a:lstStyle/>
          <a:p>
            <a:pPr indent="-6350" algn="r">
              <a:lnSpc>
                <a:spcPct val="107000"/>
              </a:lnSpc>
              <a:spcAft>
                <a:spcPts val="35"/>
              </a:spcAft>
            </a:pPr>
            <a:r>
              <a:rPr sz="1700" spc="-5" dirty="0">
                <a:latin typeface="Georgia"/>
                <a:cs typeface="Georgia"/>
              </a:rPr>
              <a:t>Under The Guidance of Professor:</a:t>
            </a:r>
            <a:br>
              <a:rPr lang="en-IN" sz="1700" spc="-5" dirty="0">
                <a:latin typeface="Georgia"/>
                <a:cs typeface="Georgia"/>
              </a:rPr>
            </a:br>
            <a:r>
              <a:rPr lang="en-IN" sz="1800" b="1" i="1" dirty="0">
                <a:solidFill>
                  <a:srgbClr val="000000"/>
                </a:solidFill>
                <a:effectLst/>
                <a:latin typeface="Arial" panose="020B0604020202020204" pitchFamily="34" charset="0"/>
                <a:ea typeface="Arial" panose="020B0604020202020204" pitchFamily="34" charset="0"/>
              </a:rPr>
              <a:t>DR. </a:t>
            </a:r>
            <a:r>
              <a:rPr lang="en-IN" sz="1800" b="1" i="1" dirty="0" err="1">
                <a:solidFill>
                  <a:srgbClr val="000000"/>
                </a:solidFill>
                <a:effectLst/>
                <a:latin typeface="Arial" panose="020B0604020202020204" pitchFamily="34" charset="0"/>
                <a:ea typeface="Arial" panose="020B0604020202020204" pitchFamily="34" charset="0"/>
              </a:rPr>
              <a:t>Sibarama</a:t>
            </a:r>
            <a:r>
              <a:rPr lang="en-IN" sz="1800" b="1" i="1" dirty="0">
                <a:solidFill>
                  <a:srgbClr val="000000"/>
                </a:solidFill>
                <a:effectLst/>
                <a:latin typeface="Arial" panose="020B0604020202020204" pitchFamily="34" charset="0"/>
                <a:ea typeface="Arial" panose="020B0604020202020204" pitchFamily="34" charset="0"/>
              </a:rPr>
              <a:t> </a:t>
            </a:r>
            <a:r>
              <a:rPr lang="en-IN" sz="1800" b="1" i="1" dirty="0" err="1">
                <a:solidFill>
                  <a:srgbClr val="000000"/>
                </a:solidFill>
                <a:effectLst/>
                <a:latin typeface="Arial" panose="020B0604020202020204" pitchFamily="34" charset="0"/>
                <a:ea typeface="Arial" panose="020B0604020202020204" pitchFamily="34" charset="0"/>
              </a:rPr>
              <a:t>panigrahi</a:t>
            </a:r>
            <a:br>
              <a:rPr lang="en-IN" sz="1200" dirty="0">
                <a:solidFill>
                  <a:srgbClr val="000000"/>
                </a:solidFill>
                <a:effectLst/>
                <a:latin typeface="Calibri" panose="020F0502020204030204" pitchFamily="34" charset="0"/>
                <a:ea typeface="Calibri" panose="020F0502020204030204" pitchFamily="34" charset="0"/>
              </a:rPr>
            </a:br>
            <a:endParaRPr sz="1700" dirty="0">
              <a:latin typeface="Georgia"/>
              <a:cs typeface="Georgia"/>
            </a:endParaRPr>
          </a:p>
        </p:txBody>
      </p:sp>
      <p:sp>
        <p:nvSpPr>
          <p:cNvPr id="11" name="object 11"/>
          <p:cNvSpPr txBox="1"/>
          <p:nvPr/>
        </p:nvSpPr>
        <p:spPr>
          <a:xfrm>
            <a:off x="914400" y="3028950"/>
            <a:ext cx="4048760" cy="532262"/>
          </a:xfrm>
          <a:prstGeom prst="rect">
            <a:avLst/>
          </a:prstGeom>
        </p:spPr>
        <p:txBody>
          <a:bodyPr vert="horz" wrap="square" lIns="0" tIns="12700" rIns="0" bIns="0" rtlCol="0">
            <a:spAutoFit/>
          </a:bodyPr>
          <a:lstStyle/>
          <a:p>
            <a:pPr marL="12700">
              <a:lnSpc>
                <a:spcPts val="2030"/>
              </a:lnSpc>
              <a:spcBef>
                <a:spcPts val="100"/>
              </a:spcBef>
            </a:pPr>
            <a:r>
              <a:rPr lang="en-IN" sz="1600" b="1" spc="-5" dirty="0">
                <a:latin typeface="Georgia"/>
                <a:cs typeface="Georgia"/>
              </a:rPr>
              <a:t>Presented and done by</a:t>
            </a:r>
            <a:r>
              <a:rPr sz="1600" b="1" spc="-5" dirty="0">
                <a:latin typeface="Georgia"/>
                <a:cs typeface="Georgia"/>
              </a:rPr>
              <a:t>:</a:t>
            </a:r>
            <a:endParaRPr lang="en-IN" sz="1600" b="1" dirty="0">
              <a:latin typeface="Georgia"/>
              <a:cs typeface="Georgia"/>
            </a:endParaRPr>
          </a:p>
          <a:p>
            <a:pPr indent="-6350">
              <a:lnSpc>
                <a:spcPct val="107000"/>
              </a:lnSpc>
              <a:spcBef>
                <a:spcPts val="50"/>
              </a:spcBef>
              <a:spcAft>
                <a:spcPts val="50"/>
              </a:spcAft>
            </a:pPr>
            <a:r>
              <a:rPr lang="en-IN" sz="1600" b="1" dirty="0">
                <a:solidFill>
                  <a:srgbClr val="000000"/>
                </a:solidFill>
                <a:effectLst/>
                <a:latin typeface="Arial" panose="020B0604020202020204" pitchFamily="34" charset="0"/>
                <a:ea typeface="Arial" panose="020B0604020202020204" pitchFamily="34" charset="0"/>
              </a:rPr>
              <a:t>Pratyush Mahapatra (18btcse42)</a:t>
            </a:r>
            <a:endParaRPr lang="en-IN" sz="1200" dirty="0">
              <a:solidFill>
                <a:srgbClr val="000000"/>
              </a:solidFill>
              <a:effectLst/>
              <a:latin typeface="Calibri" panose="020F0502020204030204" pitchFamily="34" charset="0"/>
              <a:ea typeface="Calibri" panose="020F050202020403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a:extLst>
              <a:ext uri="{FF2B5EF4-FFF2-40B4-BE49-F238E27FC236}">
                <a16:creationId xmlns:a16="http://schemas.microsoft.com/office/drawing/2014/main" id="{2BA70E6E-9056-4C78-95A9-A73E00A00A2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276350"/>
            <a:ext cx="6396002" cy="24098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19200" y="666750"/>
            <a:ext cx="4062029" cy="382156"/>
          </a:xfrm>
          <a:prstGeom prst="rect">
            <a:avLst/>
          </a:prstGeom>
        </p:spPr>
        <p:txBody>
          <a:bodyPr vert="horz" wrap="square" lIns="0" tIns="12700" rIns="0" bIns="0" rtlCol="0">
            <a:spAutoFit/>
          </a:bodyPr>
          <a:lstStyle/>
          <a:p>
            <a:pPr marL="12700">
              <a:lnSpc>
                <a:spcPct val="100000"/>
              </a:lnSpc>
              <a:spcBef>
                <a:spcPts val="100"/>
              </a:spcBef>
            </a:pPr>
            <a:r>
              <a:rPr lang="en-IN" sz="2400" spc="110" dirty="0">
                <a:solidFill>
                  <a:schemeClr val="accent4">
                    <a:lumMod val="75000"/>
                  </a:schemeClr>
                </a:solidFill>
                <a:latin typeface="Dubai Medium" panose="020B0603030403030204" pitchFamily="34" charset="-78"/>
                <a:cs typeface="Dubai Medium" panose="020B0603030403030204" pitchFamily="34" charset="-78"/>
              </a:rPr>
              <a:t>Keras layers explained:</a:t>
            </a:r>
            <a:endParaRPr sz="2700" dirty="0">
              <a:solidFill>
                <a:schemeClr val="accent4">
                  <a:lumMod val="75000"/>
                </a:schemeClr>
              </a:solidFill>
            </a:endParaRPr>
          </a:p>
        </p:txBody>
      </p:sp>
      <p:sp>
        <p:nvSpPr>
          <p:cNvPr id="3" name="object 3"/>
          <p:cNvSpPr txBox="1">
            <a:spLocks noGrp="1"/>
          </p:cNvSpPr>
          <p:nvPr>
            <p:ph idx="1"/>
          </p:nvPr>
        </p:nvSpPr>
        <p:spPr>
          <a:xfrm>
            <a:off x="1524000" y="1220102"/>
            <a:ext cx="7268342" cy="4218591"/>
          </a:xfrm>
          <a:prstGeom prst="rect">
            <a:avLst/>
          </a:prstGeom>
        </p:spPr>
        <p:txBody>
          <a:bodyPr vert="horz" wrap="square" lIns="0" tIns="22860" rIns="0" bIns="0" rtlCol="0">
            <a:spAutoFit/>
          </a:bodyPr>
          <a:lstStyle/>
          <a:p>
            <a:pPr fontAlgn="base"/>
            <a:r>
              <a:rPr lang="en-US" sz="1400" b="1" dirty="0">
                <a:solidFill>
                  <a:schemeClr val="tx1"/>
                </a:solidFill>
                <a:latin typeface="Eras Medium ITC" panose="020B0602030504020804" pitchFamily="34" charset="0"/>
              </a:rPr>
              <a:t>Dense Layer: </a:t>
            </a:r>
            <a:r>
              <a:rPr lang="en-US" sz="1400" dirty="0">
                <a:solidFill>
                  <a:schemeClr val="tx1"/>
                </a:solidFill>
                <a:latin typeface="Eras Medium ITC" panose="020B0602030504020804" pitchFamily="34" charset="0"/>
              </a:rPr>
              <a:t>It implements the function.</a:t>
            </a:r>
          </a:p>
          <a:p>
            <a:pPr algn="l" fontAlgn="base"/>
            <a:endParaRPr lang="en-US" sz="1400" dirty="0">
              <a:solidFill>
                <a:schemeClr val="tx1"/>
              </a:solidFill>
              <a:latin typeface="Eras Medium ITC" panose="020B0602030504020804" pitchFamily="34" charset="0"/>
            </a:endParaRPr>
          </a:p>
          <a:p>
            <a:pPr fontAlgn="base"/>
            <a:r>
              <a:rPr lang="en-US" sz="1400" b="1" dirty="0">
                <a:solidFill>
                  <a:schemeClr val="tx1"/>
                </a:solidFill>
                <a:latin typeface="Eras Medium ITC" panose="020B0602030504020804" pitchFamily="34" charset="0"/>
              </a:rPr>
              <a:t>Activation Layer: </a:t>
            </a:r>
            <a:r>
              <a:rPr lang="en-US" sz="1400" dirty="0">
                <a:solidFill>
                  <a:schemeClr val="tx1"/>
                </a:solidFill>
                <a:latin typeface="Eras Medium ITC" panose="020B0602030504020804" pitchFamily="34" charset="0"/>
              </a:rPr>
              <a:t>It is to apply a specific activation function to the output.</a:t>
            </a:r>
          </a:p>
          <a:p>
            <a:pPr algn="l" fontAlgn="base"/>
            <a:endParaRPr lang="en-US" sz="1400" dirty="0">
              <a:solidFill>
                <a:schemeClr val="tx1"/>
              </a:solidFill>
              <a:latin typeface="Eras Medium ITC" panose="020B0602030504020804" pitchFamily="34" charset="0"/>
            </a:endParaRPr>
          </a:p>
          <a:p>
            <a:pPr algn="l" fontAlgn="base"/>
            <a:r>
              <a:rPr lang="en-US" sz="1400" b="1" dirty="0">
                <a:solidFill>
                  <a:schemeClr val="tx1"/>
                </a:solidFill>
                <a:latin typeface="Eras Medium ITC" panose="020B0602030504020804" pitchFamily="34" charset="0"/>
              </a:rPr>
              <a:t>Dropout Layer: </a:t>
            </a:r>
            <a:r>
              <a:rPr lang="en-US" sz="1400" dirty="0">
                <a:solidFill>
                  <a:schemeClr val="tx1"/>
                </a:solidFill>
                <a:latin typeface="Eras Medium ITC" panose="020B0602030504020804" pitchFamily="34" charset="0"/>
              </a:rPr>
              <a:t>This is to prevent the model from overfitting. It randomly sets a fraction 	               of input to 0 at each update.</a:t>
            </a:r>
          </a:p>
          <a:p>
            <a:pPr algn="l" fontAlgn="base"/>
            <a:endParaRPr lang="en-US" sz="1400" dirty="0">
              <a:solidFill>
                <a:schemeClr val="tx1"/>
              </a:solidFill>
              <a:latin typeface="Eras Medium ITC" panose="020B0602030504020804" pitchFamily="34" charset="0"/>
            </a:endParaRPr>
          </a:p>
          <a:p>
            <a:pPr algn="l" fontAlgn="base"/>
            <a:r>
              <a:rPr lang="en-US" sz="1400" b="1" dirty="0">
                <a:solidFill>
                  <a:schemeClr val="tx1"/>
                </a:solidFill>
                <a:latin typeface="Eras Medium ITC" panose="020B0602030504020804" pitchFamily="34" charset="0"/>
              </a:rPr>
              <a:t>Flatten Layer: </a:t>
            </a:r>
            <a:r>
              <a:rPr lang="en-US" sz="1400" dirty="0">
                <a:solidFill>
                  <a:schemeClr val="tx1"/>
                </a:solidFill>
                <a:latin typeface="Eras Medium ITC" panose="020B0602030504020804" pitchFamily="34" charset="0"/>
              </a:rPr>
              <a:t>To convert the higher dimension input into one </a:t>
            </a:r>
            <a:r>
              <a:rPr lang="en-US" sz="1400" dirty="0" err="1">
                <a:solidFill>
                  <a:schemeClr val="tx1"/>
                </a:solidFill>
                <a:latin typeface="Eras Medium ITC" panose="020B0602030504020804" pitchFamily="34" charset="0"/>
              </a:rPr>
              <a:t>dimension,i.e</a:t>
            </a:r>
            <a:r>
              <a:rPr lang="en-US" sz="1400" dirty="0">
                <a:solidFill>
                  <a:schemeClr val="tx1"/>
                </a:solidFill>
                <a:latin typeface="Eras Medium ITC" panose="020B0602030504020804" pitchFamily="34" charset="0"/>
              </a:rPr>
              <a:t> flatten the input.</a:t>
            </a:r>
          </a:p>
          <a:p>
            <a:pPr algn="l" fontAlgn="base"/>
            <a:endParaRPr lang="en-US" sz="1400" dirty="0">
              <a:solidFill>
                <a:schemeClr val="tx1"/>
              </a:solidFill>
              <a:latin typeface="Eras Medium ITC" panose="020B0602030504020804" pitchFamily="34" charset="0"/>
            </a:endParaRPr>
          </a:p>
          <a:p>
            <a:pPr algn="l" fontAlgn="base"/>
            <a:r>
              <a:rPr lang="en-US" sz="1400" b="1" dirty="0">
                <a:solidFill>
                  <a:schemeClr val="tx1"/>
                </a:solidFill>
                <a:latin typeface="Eras Medium ITC" panose="020B0602030504020804" pitchFamily="34" charset="0"/>
              </a:rPr>
              <a:t>Reshape Layer: </a:t>
            </a:r>
            <a:r>
              <a:rPr lang="en-US" sz="1400" dirty="0">
                <a:solidFill>
                  <a:schemeClr val="tx1"/>
                </a:solidFill>
                <a:latin typeface="Eras Medium ITC" panose="020B0602030504020804" pitchFamily="34" charset="0"/>
              </a:rPr>
              <a:t>To reshape the output to a particular shape. Gives output.</a:t>
            </a:r>
          </a:p>
          <a:p>
            <a:pPr algn="l" fontAlgn="base"/>
            <a:endParaRPr lang="en-US" sz="1400" b="0" i="0" dirty="0">
              <a:solidFill>
                <a:schemeClr val="tx1"/>
              </a:solidFill>
              <a:effectLst/>
              <a:latin typeface="Eras Medium ITC" panose="020B0602030504020804" pitchFamily="34" charset="0"/>
            </a:endParaRPr>
          </a:p>
          <a:p>
            <a:pPr algn="l" fontAlgn="base"/>
            <a:endParaRPr lang="en-US" sz="1400" b="0" i="0" dirty="0">
              <a:solidFill>
                <a:schemeClr val="tx1"/>
              </a:solidFill>
              <a:effectLst/>
              <a:latin typeface="Eras Medium ITC" panose="020B0602030504020804" pitchFamily="34" charset="0"/>
            </a:endParaRPr>
          </a:p>
          <a:p>
            <a:pPr algn="l" fontAlgn="base"/>
            <a:endParaRPr lang="en-US" sz="1400" b="0" i="0" dirty="0">
              <a:solidFill>
                <a:schemeClr val="tx1"/>
              </a:solidFill>
              <a:effectLst/>
              <a:latin typeface="Eras Medium ITC" panose="020B0602030504020804"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89086-25D3-036A-AF88-956D75B8550C}"/>
              </a:ext>
            </a:extLst>
          </p:cNvPr>
          <p:cNvSpPr>
            <a:spLocks noGrp="1"/>
          </p:cNvSpPr>
          <p:nvPr>
            <p:ph type="title"/>
          </p:nvPr>
        </p:nvSpPr>
        <p:spPr>
          <a:xfrm>
            <a:off x="1113234" y="209551"/>
            <a:ext cx="7514035" cy="609600"/>
          </a:xfrm>
        </p:spPr>
        <p:txBody>
          <a:bodyPr/>
          <a:lstStyle/>
          <a:p>
            <a:r>
              <a:rPr lang="en-IN" b="1" dirty="0">
                <a:solidFill>
                  <a:schemeClr val="accent4">
                    <a:lumMod val="75000"/>
                  </a:schemeClr>
                </a:solidFill>
                <a:latin typeface="Dubai Medium" panose="020B0603030403030204" pitchFamily="34" charset="-78"/>
                <a:cs typeface="Dubai Medium" panose="020B0603030403030204" pitchFamily="34" charset="-78"/>
              </a:rPr>
              <a:t>About the Dataset:</a:t>
            </a:r>
          </a:p>
        </p:txBody>
      </p:sp>
      <p:sp>
        <p:nvSpPr>
          <p:cNvPr id="6" name="TextBox 5">
            <a:extLst>
              <a:ext uri="{FF2B5EF4-FFF2-40B4-BE49-F238E27FC236}">
                <a16:creationId xmlns:a16="http://schemas.microsoft.com/office/drawing/2014/main" id="{86A948A4-197D-E301-2ED3-F59B1B5F3339}"/>
              </a:ext>
            </a:extLst>
          </p:cNvPr>
          <p:cNvSpPr txBox="1"/>
          <p:nvPr/>
        </p:nvSpPr>
        <p:spPr>
          <a:xfrm>
            <a:off x="533400" y="1239699"/>
            <a:ext cx="7514035" cy="3570208"/>
          </a:xfrm>
          <a:prstGeom prst="rect">
            <a:avLst/>
          </a:prstGeom>
          <a:noFill/>
        </p:spPr>
        <p:txBody>
          <a:bodyPr wrap="square" rtlCol="0">
            <a:spAutoFit/>
          </a:bodyPr>
          <a:lstStyle/>
          <a:p>
            <a:pPr marL="285750" indent="-285750">
              <a:buFont typeface="Arial" panose="020B0604020202020204" pitchFamily="34" charset="0"/>
              <a:buChar char="•"/>
            </a:pPr>
            <a:r>
              <a:rPr lang="en-US" sz="1700" dirty="0">
                <a:latin typeface="Eras Medium ITC" panose="020B0602030504020804" pitchFamily="34" charset="0"/>
              </a:rPr>
              <a:t>The Sign Language MNIST dataset used here contains data in a CSV format with labels and pixel values in single rows. The American Sign Language letter database of hand gestures represent a multi-class problem with 24 classes of letters (excluding J and Z which require motion).</a:t>
            </a:r>
          </a:p>
          <a:p>
            <a:pPr marL="285750" indent="-285750">
              <a:buFont typeface="Arial" panose="020B0604020202020204" pitchFamily="34" charset="0"/>
              <a:buChar char="•"/>
            </a:pPr>
            <a:endParaRPr lang="en-US" sz="1700" dirty="0">
              <a:latin typeface="Eras Medium ITC" panose="020B0602030504020804" pitchFamily="34" charset="0"/>
            </a:endParaRPr>
          </a:p>
          <a:p>
            <a:pPr marL="285750" indent="-285750">
              <a:buFont typeface="Arial" panose="020B0604020202020204" pitchFamily="34" charset="0"/>
              <a:buChar char="•"/>
            </a:pPr>
            <a:r>
              <a:rPr lang="en-US" sz="1800" dirty="0">
                <a:latin typeface="Eras Medium ITC" panose="020B0602030504020804" pitchFamily="34" charset="0"/>
              </a:rPr>
              <a:t>The training data (27,455 cases) and test data (7172 cases) are approximately half the size of the standard MNIST but otherwise similar with a header row of label, pixel1,pixel2….pixel784 which represent a single 28x28 pixel image with grayscale values between 0-255.</a:t>
            </a:r>
            <a:endParaRPr lang="en-IN" sz="1800" dirty="0">
              <a:latin typeface="Eras Medium ITC" panose="020B0602030504020804" pitchFamily="34" charset="0"/>
            </a:endParaRPr>
          </a:p>
          <a:p>
            <a:pPr marL="285750" indent="-285750">
              <a:buFont typeface="Arial" panose="020B0604020202020204" pitchFamily="34" charset="0"/>
              <a:buChar char="•"/>
            </a:pPr>
            <a:endParaRPr lang="en-US" sz="1700" dirty="0">
              <a:latin typeface="Eras Medium ITC" panose="020B0602030504020804" pitchFamily="34" charset="0"/>
            </a:endParaRPr>
          </a:p>
          <a:p>
            <a:pPr marL="285750" indent="-285750">
              <a:buFont typeface="Arial" panose="020B0604020202020204" pitchFamily="34" charset="0"/>
              <a:buChar char="•"/>
            </a:pPr>
            <a:endParaRPr lang="en-US" sz="1700" dirty="0">
              <a:latin typeface="Eras Medium ITC" panose="020B0602030504020804" pitchFamily="34" charset="0"/>
            </a:endParaRPr>
          </a:p>
        </p:txBody>
      </p:sp>
    </p:spTree>
    <p:extLst>
      <p:ext uri="{BB962C8B-B14F-4D97-AF65-F5344CB8AC3E}">
        <p14:creationId xmlns:p14="http://schemas.microsoft.com/office/powerpoint/2010/main" val="35397287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006947-2C9E-4B9B-53D1-DF2166A2C67E}"/>
              </a:ext>
            </a:extLst>
          </p:cNvPr>
          <p:cNvSpPr>
            <a:spLocks noGrp="1"/>
          </p:cNvSpPr>
          <p:nvPr>
            <p:ph type="title"/>
          </p:nvPr>
        </p:nvSpPr>
        <p:spPr>
          <a:xfrm>
            <a:off x="2133600" y="3638550"/>
            <a:ext cx="6400800" cy="1130300"/>
          </a:xfrm>
        </p:spPr>
        <p:txBody>
          <a:bodyPr/>
          <a:lstStyle/>
          <a:p>
            <a:r>
              <a:rPr lang="en-IN" sz="1700" dirty="0">
                <a:solidFill>
                  <a:srgbClr val="292929"/>
                </a:solidFill>
                <a:latin typeface="Eras Medium ITC" panose="020B0602030504020804" pitchFamily="34" charset="0"/>
                <a:ea typeface="+mn-ea"/>
                <a:cs typeface="+mn-cs"/>
              </a:rPr>
              <a:t>The 24 characters of dataset</a:t>
            </a:r>
          </a:p>
        </p:txBody>
      </p:sp>
      <p:pic>
        <p:nvPicPr>
          <p:cNvPr id="4" name="Content Placeholder 4">
            <a:extLst>
              <a:ext uri="{FF2B5EF4-FFF2-40B4-BE49-F238E27FC236}">
                <a16:creationId xmlns:a16="http://schemas.microsoft.com/office/drawing/2014/main" id="{8DE95EAB-38EE-8C23-5F59-AF77CA8F377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99029" y="514350"/>
            <a:ext cx="3828268" cy="2711450"/>
          </a:xfrm>
        </p:spPr>
      </p:pic>
    </p:spTree>
    <p:extLst>
      <p:ext uri="{BB962C8B-B14F-4D97-AF65-F5344CB8AC3E}">
        <p14:creationId xmlns:p14="http://schemas.microsoft.com/office/powerpoint/2010/main" val="9919321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B478A6-7DB6-71AF-342C-9BE6FDC9BF91}"/>
              </a:ext>
            </a:extLst>
          </p:cNvPr>
          <p:cNvSpPr>
            <a:spLocks noGrp="1"/>
          </p:cNvSpPr>
          <p:nvPr>
            <p:ph type="title"/>
          </p:nvPr>
        </p:nvSpPr>
        <p:spPr>
          <a:xfrm>
            <a:off x="1113234" y="57150"/>
            <a:ext cx="7514035" cy="609599"/>
          </a:xfrm>
        </p:spPr>
        <p:txBody>
          <a:bodyPr/>
          <a:lstStyle/>
          <a:p>
            <a:r>
              <a:rPr lang="en-IN" b="1" dirty="0">
                <a:solidFill>
                  <a:schemeClr val="accent4">
                    <a:lumMod val="75000"/>
                  </a:schemeClr>
                </a:solidFill>
                <a:latin typeface="Dubai Medium" panose="020B0603030403030204" pitchFamily="34" charset="-78"/>
                <a:cs typeface="Dubai Medium" panose="020B0603030403030204" pitchFamily="34" charset="-78"/>
              </a:rPr>
              <a:t>Model Summary:</a:t>
            </a:r>
          </a:p>
        </p:txBody>
      </p:sp>
      <p:pic>
        <p:nvPicPr>
          <p:cNvPr id="5" name="Content Placeholder 4">
            <a:extLst>
              <a:ext uri="{FF2B5EF4-FFF2-40B4-BE49-F238E27FC236}">
                <a16:creationId xmlns:a16="http://schemas.microsoft.com/office/drawing/2014/main" id="{AA5E171D-EDF6-628D-8B62-6CB170AA5A53}"/>
              </a:ext>
            </a:extLst>
          </p:cNvPr>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t="1" b="3773"/>
          <a:stretch/>
        </p:blipFill>
        <p:spPr>
          <a:xfrm>
            <a:off x="850612" y="685799"/>
            <a:ext cx="7442776" cy="4038600"/>
          </a:xfrm>
        </p:spPr>
      </p:pic>
    </p:spTree>
    <p:extLst>
      <p:ext uri="{BB962C8B-B14F-4D97-AF65-F5344CB8AC3E}">
        <p14:creationId xmlns:p14="http://schemas.microsoft.com/office/powerpoint/2010/main" val="15150439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24000" y="514350"/>
            <a:ext cx="2971800" cy="443711"/>
          </a:xfrm>
          <a:prstGeom prst="rect">
            <a:avLst/>
          </a:prstGeom>
        </p:spPr>
        <p:txBody>
          <a:bodyPr vert="horz" wrap="square" lIns="0" tIns="12700" rIns="0" bIns="0" rtlCol="0">
            <a:spAutoFit/>
          </a:bodyPr>
          <a:lstStyle/>
          <a:p>
            <a:pPr marL="12700" marR="5080">
              <a:lnSpc>
                <a:spcPct val="100000"/>
              </a:lnSpc>
              <a:spcBef>
                <a:spcPts val="100"/>
              </a:spcBef>
            </a:pPr>
            <a:r>
              <a:rPr lang="en-IN" sz="2800" b="1" spc="110" dirty="0">
                <a:solidFill>
                  <a:schemeClr val="accent4">
                    <a:lumMod val="75000"/>
                  </a:schemeClr>
                </a:solidFill>
                <a:latin typeface="Dubai Medium" panose="020B0603030403030204" pitchFamily="34" charset="-78"/>
                <a:cs typeface="Dubai Medium" panose="020B0603030403030204" pitchFamily="34" charset="-78"/>
              </a:rPr>
              <a:t>What is OpenCV ?</a:t>
            </a:r>
            <a:endParaRPr sz="2500" b="1" dirty="0">
              <a:solidFill>
                <a:schemeClr val="accent4">
                  <a:lumMod val="75000"/>
                </a:schemeClr>
              </a:solidFill>
              <a:latin typeface="Dubai Medium" panose="020B0603030403030204" pitchFamily="34" charset="-78"/>
              <a:cs typeface="Dubai Medium" panose="020B0603030403030204" pitchFamily="34" charset="-78"/>
            </a:endParaRPr>
          </a:p>
        </p:txBody>
      </p:sp>
      <p:sp>
        <p:nvSpPr>
          <p:cNvPr id="3" name="object 3"/>
          <p:cNvSpPr txBox="1"/>
          <p:nvPr/>
        </p:nvSpPr>
        <p:spPr>
          <a:xfrm>
            <a:off x="1524000" y="1276350"/>
            <a:ext cx="6553200" cy="3566617"/>
          </a:xfrm>
          <a:prstGeom prst="rect">
            <a:avLst/>
          </a:prstGeom>
        </p:spPr>
        <p:txBody>
          <a:bodyPr vert="horz" wrap="square" lIns="0" tIns="22860" rIns="0" bIns="0" rtlCol="0">
            <a:spAutoFit/>
          </a:bodyPr>
          <a:lstStyle/>
          <a:p>
            <a:pPr marL="298450" marR="5080" indent="-285750" defTabSz="342900">
              <a:lnSpc>
                <a:spcPts val="2020"/>
              </a:lnSpc>
              <a:spcBef>
                <a:spcPct val="20000"/>
              </a:spcBef>
              <a:spcAft>
                <a:spcPts val="450"/>
              </a:spcAft>
              <a:buClr>
                <a:schemeClr val="tx1"/>
              </a:buClr>
              <a:buSzPct val="80000"/>
              <a:buFont typeface="Wingdings 3" panose="05040102010807070707" pitchFamily="18" charset="2"/>
              <a:buChar char="•"/>
            </a:pPr>
            <a:r>
              <a:rPr lang="en-US" sz="1700" dirty="0">
                <a:latin typeface="Eras Medium ITC" panose="020B0602030504020804" pitchFamily="34" charset="0"/>
              </a:rPr>
              <a:t>OpenCV is the huge open-source library for computer vision, machine learning, and image processing and now it plays a major role in real-time operation which is very important in today’s systems. </a:t>
            </a:r>
          </a:p>
          <a:p>
            <a:pPr marL="298450" marR="5080" indent="-285750" defTabSz="342900">
              <a:lnSpc>
                <a:spcPts val="2020"/>
              </a:lnSpc>
              <a:spcBef>
                <a:spcPct val="20000"/>
              </a:spcBef>
              <a:spcAft>
                <a:spcPts val="450"/>
              </a:spcAft>
              <a:buClr>
                <a:schemeClr val="tx1"/>
              </a:buClr>
              <a:buSzPct val="80000"/>
              <a:buFont typeface="Wingdings 3" panose="05040102010807070707" pitchFamily="18" charset="2"/>
              <a:buChar char="•"/>
            </a:pPr>
            <a:endParaRPr lang="en-US" sz="1700" dirty="0">
              <a:latin typeface="Eras Medium ITC" panose="020B0602030504020804" pitchFamily="34" charset="0"/>
            </a:endParaRPr>
          </a:p>
          <a:p>
            <a:pPr marL="298450" marR="5080" indent="-285750" defTabSz="342900">
              <a:lnSpc>
                <a:spcPts val="2020"/>
              </a:lnSpc>
              <a:spcBef>
                <a:spcPct val="20000"/>
              </a:spcBef>
              <a:spcAft>
                <a:spcPts val="450"/>
              </a:spcAft>
              <a:buClr>
                <a:schemeClr val="tx1"/>
              </a:buClr>
              <a:buSzPct val="80000"/>
              <a:buFont typeface="Wingdings 3" panose="05040102010807070707" pitchFamily="18" charset="2"/>
              <a:buChar char="•"/>
            </a:pPr>
            <a:r>
              <a:rPr lang="en-US" sz="1700" dirty="0">
                <a:latin typeface="Eras Medium ITC" panose="020B0602030504020804" pitchFamily="34" charset="0"/>
              </a:rPr>
              <a:t>By using it, one can process images and videos to identify objects, faces, or even handwriting of a human. When it is integrated with various libraries, such as NumPy, python is capable of processing the OpenCV array structure for analysis. </a:t>
            </a:r>
          </a:p>
          <a:p>
            <a:pPr marL="298450" marR="5080" indent="-285750" defTabSz="342900">
              <a:lnSpc>
                <a:spcPts val="2020"/>
              </a:lnSpc>
              <a:spcBef>
                <a:spcPct val="20000"/>
              </a:spcBef>
              <a:spcAft>
                <a:spcPts val="450"/>
              </a:spcAft>
              <a:buClr>
                <a:schemeClr val="tx1"/>
              </a:buClr>
              <a:buSzPct val="80000"/>
              <a:buFont typeface="Wingdings 3" panose="05040102010807070707" pitchFamily="18" charset="2"/>
              <a:buChar char="•"/>
            </a:pPr>
            <a:endParaRPr lang="en-US" sz="1700" dirty="0">
              <a:latin typeface="Eras Medium ITC" panose="020B0602030504020804" pitchFamily="34" charset="0"/>
            </a:endParaRPr>
          </a:p>
          <a:p>
            <a:pPr marL="298450" marR="5080" indent="-285750" defTabSz="342900">
              <a:lnSpc>
                <a:spcPts val="2020"/>
              </a:lnSpc>
              <a:spcBef>
                <a:spcPct val="20000"/>
              </a:spcBef>
              <a:spcAft>
                <a:spcPts val="450"/>
              </a:spcAft>
              <a:buClr>
                <a:schemeClr val="tx1"/>
              </a:buClr>
              <a:buSzPct val="80000"/>
              <a:buFont typeface="Wingdings 3" panose="05040102010807070707" pitchFamily="18" charset="2"/>
              <a:buChar char="•"/>
            </a:pPr>
            <a:r>
              <a:rPr lang="en-US" sz="1700" dirty="0">
                <a:latin typeface="Eras Medium ITC" panose="020B0602030504020804" pitchFamily="34" charset="0"/>
              </a:rPr>
              <a:t>To Identify image pattern and its various features we use vector space and perform mathematical operations on these features.</a:t>
            </a:r>
            <a:endParaRPr sz="1700" dirty="0">
              <a:latin typeface="Eras Medium ITC" panose="020B0602030504020804" pitchFamily="34" charset="0"/>
            </a:endParaRPr>
          </a:p>
        </p:txBody>
      </p:sp>
    </p:spTree>
    <p:extLst>
      <p:ext uri="{BB962C8B-B14F-4D97-AF65-F5344CB8AC3E}">
        <p14:creationId xmlns:p14="http://schemas.microsoft.com/office/powerpoint/2010/main" val="35889818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B24E2-DF5B-5F20-56C6-BE7E11F86079}"/>
              </a:ext>
            </a:extLst>
          </p:cNvPr>
          <p:cNvSpPr>
            <a:spLocks noGrp="1"/>
          </p:cNvSpPr>
          <p:nvPr>
            <p:ph type="title"/>
          </p:nvPr>
        </p:nvSpPr>
        <p:spPr>
          <a:xfrm>
            <a:off x="1113234" y="895351"/>
            <a:ext cx="7514035" cy="685799"/>
          </a:xfrm>
        </p:spPr>
        <p:txBody>
          <a:bodyPr/>
          <a:lstStyle/>
          <a:p>
            <a:r>
              <a:rPr lang="en-IN" dirty="0">
                <a:solidFill>
                  <a:schemeClr val="accent4">
                    <a:lumMod val="75000"/>
                  </a:schemeClr>
                </a:solidFill>
                <a:latin typeface="Dubai Medium" panose="020B0603030403030204" pitchFamily="34" charset="-78"/>
                <a:cs typeface="Dubai Medium" panose="020B0603030403030204" pitchFamily="34" charset="-78"/>
              </a:rPr>
              <a:t>Pre-processing the captured Image</a:t>
            </a:r>
          </a:p>
        </p:txBody>
      </p:sp>
      <p:sp>
        <p:nvSpPr>
          <p:cNvPr id="3" name="Content Placeholder 2">
            <a:extLst>
              <a:ext uri="{FF2B5EF4-FFF2-40B4-BE49-F238E27FC236}">
                <a16:creationId xmlns:a16="http://schemas.microsoft.com/office/drawing/2014/main" id="{CBB269D3-84A5-EF1C-92CC-46F43550574D}"/>
              </a:ext>
            </a:extLst>
          </p:cNvPr>
          <p:cNvSpPr>
            <a:spLocks noGrp="1"/>
          </p:cNvSpPr>
          <p:nvPr>
            <p:ph idx="1"/>
          </p:nvPr>
        </p:nvSpPr>
        <p:spPr>
          <a:xfrm>
            <a:off x="1371600" y="1523999"/>
            <a:ext cx="7255668" cy="2343151"/>
          </a:xfrm>
        </p:spPr>
        <p:txBody>
          <a:bodyPr/>
          <a:lstStyle/>
          <a:p>
            <a:pPr marL="0" indent="0">
              <a:buNone/>
            </a:pPr>
            <a:r>
              <a:rPr lang="en-IN" sz="1700" dirty="0">
                <a:solidFill>
                  <a:schemeClr val="tx1"/>
                </a:solidFill>
                <a:latin typeface="Eras Medium ITC" panose="020B0602030504020804" pitchFamily="34" charset="0"/>
              </a:rPr>
              <a:t>The captured image was pre-processed using the following operations:</a:t>
            </a:r>
          </a:p>
          <a:p>
            <a:r>
              <a:rPr lang="en-IN" sz="1700" dirty="0">
                <a:solidFill>
                  <a:schemeClr val="tx1"/>
                </a:solidFill>
                <a:latin typeface="Eras Medium ITC" panose="020B0602030504020804" pitchFamily="34" charset="0"/>
              </a:rPr>
              <a:t>Converting the image to grayscale</a:t>
            </a:r>
          </a:p>
          <a:p>
            <a:r>
              <a:rPr lang="en-IN" sz="1700" dirty="0">
                <a:solidFill>
                  <a:schemeClr val="tx1"/>
                </a:solidFill>
                <a:latin typeface="Eras Medium ITC" panose="020B0602030504020804" pitchFamily="34" charset="0"/>
              </a:rPr>
              <a:t>Applying Gaussian Blur</a:t>
            </a:r>
          </a:p>
          <a:p>
            <a:r>
              <a:rPr lang="en-IN" sz="1700" dirty="0">
                <a:solidFill>
                  <a:schemeClr val="tx1"/>
                </a:solidFill>
                <a:latin typeface="Eras Medium ITC" panose="020B0602030504020804" pitchFamily="34" charset="0"/>
              </a:rPr>
              <a:t>Resize the image to (28x28) pixels using cv2.INTER_AREA</a:t>
            </a:r>
          </a:p>
        </p:txBody>
      </p:sp>
    </p:spTree>
    <p:extLst>
      <p:ext uri="{BB962C8B-B14F-4D97-AF65-F5344CB8AC3E}">
        <p14:creationId xmlns:p14="http://schemas.microsoft.com/office/powerpoint/2010/main" val="35171852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845BB-9C72-BE89-8712-6521C56ED4B6}"/>
              </a:ext>
            </a:extLst>
          </p:cNvPr>
          <p:cNvSpPr>
            <a:spLocks noGrp="1"/>
          </p:cNvSpPr>
          <p:nvPr>
            <p:ph type="title"/>
          </p:nvPr>
        </p:nvSpPr>
        <p:spPr>
          <a:xfrm>
            <a:off x="1113234" y="514351"/>
            <a:ext cx="7514035" cy="990599"/>
          </a:xfrm>
        </p:spPr>
        <p:txBody>
          <a:bodyPr/>
          <a:lstStyle/>
          <a:p>
            <a:r>
              <a:rPr lang="en-IN" dirty="0">
                <a:solidFill>
                  <a:schemeClr val="accent4">
                    <a:lumMod val="75000"/>
                  </a:schemeClr>
                </a:solidFill>
                <a:latin typeface="Dubai Medium" panose="020B0603030403030204" pitchFamily="34" charset="-78"/>
                <a:cs typeface="Dubai Medium" panose="020B0603030403030204" pitchFamily="34" charset="-78"/>
              </a:rPr>
              <a:t>Working of our model using OpenCV:</a:t>
            </a:r>
          </a:p>
        </p:txBody>
      </p:sp>
      <p:sp>
        <p:nvSpPr>
          <p:cNvPr id="5" name="TextBox 4">
            <a:extLst>
              <a:ext uri="{FF2B5EF4-FFF2-40B4-BE49-F238E27FC236}">
                <a16:creationId xmlns:a16="http://schemas.microsoft.com/office/drawing/2014/main" id="{9F9E11F1-25C9-4E08-9C85-AA9CBD932CFB}"/>
              </a:ext>
            </a:extLst>
          </p:cNvPr>
          <p:cNvSpPr txBox="1"/>
          <p:nvPr/>
        </p:nvSpPr>
        <p:spPr>
          <a:xfrm>
            <a:off x="838200" y="1657350"/>
            <a:ext cx="3352800" cy="2728311"/>
          </a:xfrm>
          <a:prstGeom prst="rect">
            <a:avLst/>
          </a:prstGeom>
          <a:noFill/>
        </p:spPr>
        <p:txBody>
          <a:bodyPr wrap="square" rtlCol="0">
            <a:spAutoFit/>
          </a:bodyPr>
          <a:lstStyle/>
          <a:p>
            <a:pPr marL="285750" marR="181610" indent="-285750">
              <a:lnSpc>
                <a:spcPct val="113300"/>
              </a:lnSpc>
              <a:spcBef>
                <a:spcPts val="100"/>
              </a:spcBef>
              <a:buFont typeface="Arial" panose="020B0604020202020204" pitchFamily="34" charset="0"/>
              <a:buChar char="•"/>
            </a:pPr>
            <a:r>
              <a:rPr lang="en-IN" sz="1700" dirty="0">
                <a:latin typeface="Eras Medium ITC" panose="020B0602030504020804" pitchFamily="34" charset="0"/>
              </a:rPr>
              <a:t>I used OpenCV to capture live image from the device.</a:t>
            </a:r>
          </a:p>
          <a:p>
            <a:pPr marL="285750" marR="181610" indent="-285750">
              <a:lnSpc>
                <a:spcPct val="113300"/>
              </a:lnSpc>
              <a:spcBef>
                <a:spcPts val="100"/>
              </a:spcBef>
              <a:buFont typeface="Arial" panose="020B0604020202020204" pitchFamily="34" charset="0"/>
              <a:buChar char="•"/>
            </a:pPr>
            <a:r>
              <a:rPr lang="en-IN" sz="1700" dirty="0">
                <a:latin typeface="Eras Medium ITC" panose="020B0602030504020804" pitchFamily="34" charset="0"/>
              </a:rPr>
              <a:t>We cropped the region from (0,300) pixels to (300,600) pixels for capturing the hand gesture for prediction.</a:t>
            </a:r>
          </a:p>
          <a:p>
            <a:pPr marL="285750" indent="-285750">
              <a:buFont typeface="Arial" panose="020B0604020202020204" pitchFamily="34" charset="0"/>
              <a:buChar char="•"/>
            </a:pPr>
            <a:endParaRPr lang="en-IN" dirty="0">
              <a:latin typeface="Eras Medium ITC" panose="020B0602030504020804" pitchFamily="34" charset="0"/>
            </a:endParaRPr>
          </a:p>
          <a:p>
            <a:pPr marL="285750" indent="-285750">
              <a:buFont typeface="Arial" panose="020B0604020202020204" pitchFamily="34" charset="0"/>
              <a:buChar char="•"/>
            </a:pPr>
            <a:endParaRPr lang="en-IN" dirty="0">
              <a:latin typeface="Eras Medium ITC" panose="020B0602030504020804" pitchFamily="34" charset="0"/>
            </a:endParaRPr>
          </a:p>
        </p:txBody>
      </p:sp>
      <p:pic>
        <p:nvPicPr>
          <p:cNvPr id="8" name="Content Placeholder 7">
            <a:extLst>
              <a:ext uri="{FF2B5EF4-FFF2-40B4-BE49-F238E27FC236}">
                <a16:creationId xmlns:a16="http://schemas.microsoft.com/office/drawing/2014/main" id="{14B57893-FE47-7EBD-071F-004738E1000E}"/>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4710499" y="1189503"/>
            <a:ext cx="1918901" cy="1574555"/>
          </a:xfrm>
        </p:spPr>
      </p:pic>
      <p:pic>
        <p:nvPicPr>
          <p:cNvPr id="10" name="Picture 9">
            <a:extLst>
              <a:ext uri="{FF2B5EF4-FFF2-40B4-BE49-F238E27FC236}">
                <a16:creationId xmlns:a16="http://schemas.microsoft.com/office/drawing/2014/main" id="{19E76C3B-CBEB-E65C-74E1-7A3FCD6C31B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22090" y="1189505"/>
            <a:ext cx="1888292" cy="1574554"/>
          </a:xfrm>
          <a:prstGeom prst="rect">
            <a:avLst/>
          </a:prstGeom>
        </p:spPr>
      </p:pic>
      <p:pic>
        <p:nvPicPr>
          <p:cNvPr id="12" name="Picture 11">
            <a:extLst>
              <a:ext uri="{FF2B5EF4-FFF2-40B4-BE49-F238E27FC236}">
                <a16:creationId xmlns:a16="http://schemas.microsoft.com/office/drawing/2014/main" id="{D913DE70-CE09-354F-E9EA-4F2CCC968F5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867400" y="3105150"/>
            <a:ext cx="1918901" cy="1448921"/>
          </a:xfrm>
          <a:prstGeom prst="rect">
            <a:avLst/>
          </a:prstGeom>
        </p:spPr>
      </p:pic>
    </p:spTree>
    <p:extLst>
      <p:ext uri="{BB962C8B-B14F-4D97-AF65-F5344CB8AC3E}">
        <p14:creationId xmlns:p14="http://schemas.microsoft.com/office/powerpoint/2010/main" val="24413529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86374" y="456603"/>
            <a:ext cx="5800226" cy="505267"/>
          </a:xfrm>
          <a:prstGeom prst="rect">
            <a:avLst/>
          </a:prstGeom>
        </p:spPr>
        <p:txBody>
          <a:bodyPr vert="horz" wrap="square" lIns="0" tIns="12700" rIns="0" bIns="0" rtlCol="0">
            <a:spAutoFit/>
          </a:bodyPr>
          <a:lstStyle/>
          <a:p>
            <a:pPr marL="12700">
              <a:lnSpc>
                <a:spcPct val="100000"/>
              </a:lnSpc>
              <a:spcBef>
                <a:spcPts val="100"/>
              </a:spcBef>
            </a:pPr>
            <a:r>
              <a:rPr sz="3200" b="1" dirty="0">
                <a:solidFill>
                  <a:schemeClr val="accent4">
                    <a:lumMod val="75000"/>
                  </a:schemeClr>
                </a:solidFill>
                <a:latin typeface="Dubai Medium" panose="020B0603030403030204" pitchFamily="34" charset="-78"/>
                <a:cs typeface="Dubai Medium" panose="020B0603030403030204" pitchFamily="34" charset="-78"/>
              </a:rPr>
              <a:t>Results </a:t>
            </a:r>
            <a:r>
              <a:rPr sz="3200" b="1" spc="45" dirty="0">
                <a:solidFill>
                  <a:schemeClr val="accent4">
                    <a:lumMod val="75000"/>
                  </a:schemeClr>
                </a:solidFill>
                <a:latin typeface="Dubai Medium" panose="020B0603030403030204" pitchFamily="34" charset="-78"/>
                <a:cs typeface="Dubai Medium" panose="020B0603030403030204" pitchFamily="34" charset="-78"/>
              </a:rPr>
              <a:t>and</a:t>
            </a:r>
            <a:r>
              <a:rPr sz="3200" b="1" spc="-105" dirty="0">
                <a:solidFill>
                  <a:schemeClr val="accent4">
                    <a:lumMod val="75000"/>
                  </a:schemeClr>
                </a:solidFill>
                <a:latin typeface="Dubai Medium" panose="020B0603030403030204" pitchFamily="34" charset="-78"/>
                <a:cs typeface="Dubai Medium" panose="020B0603030403030204" pitchFamily="34" charset="-78"/>
              </a:rPr>
              <a:t> </a:t>
            </a:r>
            <a:r>
              <a:rPr sz="3200" b="1" spc="65" dirty="0">
                <a:solidFill>
                  <a:schemeClr val="accent4">
                    <a:lumMod val="75000"/>
                  </a:schemeClr>
                </a:solidFill>
                <a:latin typeface="Dubai Medium" panose="020B0603030403030204" pitchFamily="34" charset="-78"/>
                <a:cs typeface="Dubai Medium" panose="020B0603030403030204" pitchFamily="34" charset="-78"/>
              </a:rPr>
              <a:t>conclusions</a:t>
            </a:r>
            <a:endParaRPr sz="3200" b="1" dirty="0">
              <a:solidFill>
                <a:schemeClr val="accent4">
                  <a:lumMod val="75000"/>
                </a:schemeClr>
              </a:solidFill>
              <a:latin typeface="Dubai Medium" panose="020B0603030403030204" pitchFamily="34" charset="-78"/>
              <a:cs typeface="Dubai Medium" panose="020B0603030403030204" pitchFamily="34" charset="-78"/>
            </a:endParaRPr>
          </a:p>
        </p:txBody>
      </p:sp>
      <p:sp>
        <p:nvSpPr>
          <p:cNvPr id="3" name="object 3"/>
          <p:cNvSpPr txBox="1"/>
          <p:nvPr/>
        </p:nvSpPr>
        <p:spPr>
          <a:xfrm>
            <a:off x="1430020" y="1049056"/>
            <a:ext cx="6835140" cy="2089290"/>
          </a:xfrm>
          <a:prstGeom prst="rect">
            <a:avLst/>
          </a:prstGeom>
        </p:spPr>
        <p:txBody>
          <a:bodyPr vert="horz" wrap="square" lIns="0" tIns="12700" rIns="0" bIns="0" rtlCol="0">
            <a:spAutoFit/>
          </a:bodyPr>
          <a:lstStyle/>
          <a:p>
            <a:pPr marL="285750" marR="181610" indent="-285750">
              <a:lnSpc>
                <a:spcPct val="113300"/>
              </a:lnSpc>
              <a:spcBef>
                <a:spcPts val="100"/>
              </a:spcBef>
              <a:buFont typeface="Arial" panose="020B0604020202020204" pitchFamily="34" charset="0"/>
              <a:buChar char="•"/>
            </a:pPr>
            <a:r>
              <a:rPr lang="en-US" sz="1700" dirty="0">
                <a:latin typeface="Eras Medium ITC" panose="020B0602030504020804" pitchFamily="34" charset="0"/>
              </a:rPr>
              <a:t>I have successfully classified the hand gestures with 99.5% accuracy and also visualized how our accuracy and loss changes with time, which is pretty good from a simple CNN model.</a:t>
            </a:r>
          </a:p>
          <a:p>
            <a:pPr marL="285750" marR="181610" indent="-285750">
              <a:lnSpc>
                <a:spcPct val="113300"/>
              </a:lnSpc>
              <a:spcBef>
                <a:spcPts val="100"/>
              </a:spcBef>
              <a:buFont typeface="Arial" panose="020B0604020202020204" pitchFamily="34" charset="0"/>
              <a:buChar char="•"/>
            </a:pPr>
            <a:endParaRPr lang="en-US" sz="1700" dirty="0">
              <a:latin typeface="Eras Medium ITC" panose="020B0602030504020804" pitchFamily="34" charset="0"/>
            </a:endParaRPr>
          </a:p>
          <a:p>
            <a:pPr marL="285750" marR="181610" indent="-285750">
              <a:lnSpc>
                <a:spcPct val="113300"/>
              </a:lnSpc>
              <a:spcBef>
                <a:spcPts val="100"/>
              </a:spcBef>
              <a:buFont typeface="Arial" panose="020B0604020202020204" pitchFamily="34" charset="0"/>
              <a:buChar char="•"/>
            </a:pPr>
            <a:r>
              <a:rPr lang="en-US" sz="1700" dirty="0">
                <a:latin typeface="Eras Medium ITC" panose="020B0602030504020804" pitchFamily="34" charset="0"/>
              </a:rPr>
              <a:t>This sign language detection model can be used in translation devices for interacting deaf and the mute people, and thus further bridge the gap between  </a:t>
            </a:r>
            <a:r>
              <a:rPr lang="en-IN" sz="1700" dirty="0">
                <a:latin typeface="Eras Medium ITC" panose="020B0602030504020804" pitchFamily="34" charset="0"/>
              </a:rPr>
              <a:t>the deaf and mute </a:t>
            </a:r>
            <a:endParaRPr lang="en-US" sz="1700" dirty="0">
              <a:latin typeface="Eras Medium ITC" panose="020B0602030504020804" pitchFamily="3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BC2A39-C77B-2C9F-DD56-415C408A594C}"/>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E4627F2A-D029-BB9D-B21B-9A3EA5CD1CD1}"/>
              </a:ext>
            </a:extLst>
          </p:cNvPr>
          <p:cNvSpPr>
            <a:spLocks noGrp="1"/>
          </p:cNvSpPr>
          <p:nvPr>
            <p:ph idx="1"/>
          </p:nvPr>
        </p:nvSpPr>
        <p:spPr>
          <a:xfrm>
            <a:off x="513158" y="514351"/>
            <a:ext cx="8478441" cy="2711450"/>
          </a:xfrm>
        </p:spPr>
        <p:txBody>
          <a:bodyPr>
            <a:normAutofit fontScale="85000" lnSpcReduction="10000"/>
          </a:bodyPr>
          <a:lstStyle/>
          <a:p>
            <a:r>
              <a:rPr lang="en-IN" dirty="0"/>
              <a:t>References:</a:t>
            </a:r>
          </a:p>
          <a:p>
            <a:pPr marL="342900" lvl="0" indent="-342900" algn="l" fontAlgn="base">
              <a:lnSpc>
                <a:spcPct val="122000"/>
              </a:lnSpc>
              <a:spcAft>
                <a:spcPts val="25"/>
              </a:spcAft>
              <a:buClr>
                <a:srgbClr val="000000"/>
              </a:buClr>
              <a:buSzPts val="1200"/>
              <a:buFont typeface="Symbol" panose="05050102010706020507" pitchFamily="18" charset="2"/>
              <a:buChar char=""/>
            </a:pPr>
            <a:r>
              <a:rPr lang="en-US" sz="1800" u="none" strike="noStrike" dirty="0">
                <a:solidFill>
                  <a:srgbClr val="000000"/>
                </a:solidFill>
                <a:effectLst/>
                <a:uFill>
                  <a:solidFill>
                    <a:srgbClr val="000000"/>
                  </a:solidFill>
                </a:uFill>
                <a:latin typeface="Times New Roman" panose="02020603050405020304" pitchFamily="18" charset="0"/>
                <a:ea typeface="Arial" panose="020B0604020202020204" pitchFamily="34" charset="0"/>
                <a:hlinkClick r:id="rId2"/>
              </a:rPr>
              <a:t>https://towardsdatascience.com/introduction-to-convolutional-neural-network-cnn-de73f69c5b83#:~:text=Dense%20Layer%20is%20simple%20layer,on%20output%20from%20convolutional%20layers</a:t>
            </a:r>
            <a:endParaRPr lang="en-IN" sz="1800" u="none" strike="noStrike" dirty="0">
              <a:solidFill>
                <a:srgbClr val="000000"/>
              </a:solidFill>
              <a:effectLst/>
              <a:uFill>
                <a:solidFill>
                  <a:srgbClr val="000000"/>
                </a:solidFill>
              </a:uFill>
              <a:latin typeface="Times New Roman" panose="02020603050405020304" pitchFamily="18" charset="0"/>
              <a:ea typeface="Arial" panose="020B0604020202020204" pitchFamily="34" charset="0"/>
            </a:endParaRPr>
          </a:p>
          <a:p>
            <a:pPr marL="342900" lvl="0" indent="-342900" algn="l" fontAlgn="base">
              <a:lnSpc>
                <a:spcPct val="122000"/>
              </a:lnSpc>
              <a:spcAft>
                <a:spcPts val="25"/>
              </a:spcAft>
              <a:buClr>
                <a:srgbClr val="000000"/>
              </a:buClr>
              <a:buSzPts val="1200"/>
              <a:buFont typeface="Symbol" panose="05050102010706020507" pitchFamily="18" charset="2"/>
              <a:buChar char=""/>
            </a:pPr>
            <a:r>
              <a:rPr lang="en-US" sz="1800" u="none" strike="noStrike" dirty="0">
                <a:solidFill>
                  <a:srgbClr val="000000"/>
                </a:solidFill>
                <a:effectLst/>
                <a:uFill>
                  <a:solidFill>
                    <a:srgbClr val="000000"/>
                  </a:solidFill>
                </a:uFill>
                <a:latin typeface="Times New Roman" panose="02020603050405020304" pitchFamily="18" charset="0"/>
                <a:ea typeface="Arial" panose="020B0604020202020204" pitchFamily="34" charset="0"/>
                <a:hlinkClick r:id="rId3"/>
              </a:rPr>
              <a:t>https://keras.io/about/</a:t>
            </a:r>
            <a:endParaRPr lang="en-IN" sz="1800" u="none" strike="noStrike" dirty="0">
              <a:solidFill>
                <a:srgbClr val="000000"/>
              </a:solidFill>
              <a:effectLst/>
              <a:uFill>
                <a:solidFill>
                  <a:srgbClr val="000000"/>
                </a:solidFill>
              </a:uFill>
              <a:latin typeface="Times New Roman" panose="02020603050405020304" pitchFamily="18" charset="0"/>
              <a:ea typeface="Arial" panose="020B0604020202020204" pitchFamily="34" charset="0"/>
            </a:endParaRPr>
          </a:p>
          <a:p>
            <a:pPr marL="342900" lvl="0" indent="-342900" algn="l" fontAlgn="base">
              <a:lnSpc>
                <a:spcPct val="122000"/>
              </a:lnSpc>
              <a:spcAft>
                <a:spcPts val="25"/>
              </a:spcAft>
              <a:buClr>
                <a:srgbClr val="000000"/>
              </a:buClr>
              <a:buSzPts val="1200"/>
              <a:buFont typeface="Symbol" panose="05050102010706020507" pitchFamily="18" charset="2"/>
              <a:buChar char=""/>
            </a:pPr>
            <a:r>
              <a:rPr lang="en-US" sz="1800" u="none" strike="noStrike" dirty="0">
                <a:solidFill>
                  <a:srgbClr val="000000"/>
                </a:solidFill>
                <a:effectLst/>
                <a:uFill>
                  <a:solidFill>
                    <a:srgbClr val="000000"/>
                  </a:solidFill>
                </a:uFill>
                <a:latin typeface="Times New Roman" panose="02020603050405020304" pitchFamily="18" charset="0"/>
                <a:ea typeface="Arial" panose="020B0604020202020204" pitchFamily="34" charset="0"/>
                <a:hlinkClick r:id="rId4"/>
              </a:rPr>
              <a:t>Coursera- Machine Learning by Andrew Ng</a:t>
            </a:r>
            <a:endParaRPr lang="en-IN" sz="1800" u="none" strike="noStrike" dirty="0">
              <a:solidFill>
                <a:srgbClr val="000000"/>
              </a:solidFill>
              <a:effectLst/>
              <a:uFill>
                <a:solidFill>
                  <a:srgbClr val="000000"/>
                </a:solidFill>
              </a:uFill>
              <a:latin typeface="Times New Roman" panose="02020603050405020304" pitchFamily="18" charset="0"/>
              <a:ea typeface="Arial" panose="020B0604020202020204" pitchFamily="34" charset="0"/>
            </a:endParaRPr>
          </a:p>
          <a:p>
            <a:pPr marL="342900" lvl="0" indent="-342900" algn="l" fontAlgn="base">
              <a:lnSpc>
                <a:spcPct val="122000"/>
              </a:lnSpc>
              <a:spcAft>
                <a:spcPts val="25"/>
              </a:spcAft>
              <a:buClr>
                <a:srgbClr val="000000"/>
              </a:buClr>
              <a:buSzPts val="1200"/>
              <a:buFont typeface="Symbol" panose="05050102010706020507" pitchFamily="18" charset="2"/>
              <a:buChar char=""/>
            </a:pPr>
            <a:r>
              <a:rPr lang="en-US" sz="1800" u="none" strike="noStrike" dirty="0">
                <a:solidFill>
                  <a:srgbClr val="000000"/>
                </a:solidFill>
                <a:effectLst/>
                <a:uFill>
                  <a:solidFill>
                    <a:srgbClr val="000000"/>
                  </a:solidFill>
                </a:uFill>
                <a:latin typeface="Times New Roman" panose="02020603050405020304" pitchFamily="18" charset="0"/>
                <a:ea typeface="Arial" panose="020B0604020202020204" pitchFamily="34" charset="0"/>
                <a:hlinkClick r:id="rId5"/>
              </a:rPr>
              <a:t>https://www.youtube.com/watch?v=Z78zbnLlPUA&amp;list=PLQVvvaa0QuDdttJXlLtAJxJetJcqmqlQq</a:t>
            </a:r>
            <a:endParaRPr lang="en-IN" sz="1800" u="none" strike="noStrike" dirty="0">
              <a:solidFill>
                <a:srgbClr val="000000"/>
              </a:solidFill>
              <a:effectLst/>
              <a:uFill>
                <a:solidFill>
                  <a:srgbClr val="000000"/>
                </a:solidFill>
              </a:uFill>
              <a:latin typeface="Times New Roman" panose="02020603050405020304" pitchFamily="18" charset="0"/>
              <a:ea typeface="Arial" panose="020B0604020202020204" pitchFamily="34" charset="0"/>
            </a:endParaRPr>
          </a:p>
          <a:p>
            <a:pPr marL="342900" lvl="0" indent="-342900" algn="l" fontAlgn="base">
              <a:lnSpc>
                <a:spcPct val="122000"/>
              </a:lnSpc>
              <a:spcAft>
                <a:spcPts val="25"/>
              </a:spcAft>
              <a:buClr>
                <a:srgbClr val="000000"/>
              </a:buClr>
              <a:buSzPts val="1200"/>
              <a:buFont typeface="Symbol" panose="05050102010706020507" pitchFamily="18" charset="2"/>
              <a:buChar char=""/>
            </a:pPr>
            <a:r>
              <a:rPr lang="en-US" sz="1800" u="none" strike="noStrike" dirty="0">
                <a:solidFill>
                  <a:srgbClr val="000000"/>
                </a:solidFill>
                <a:effectLst/>
                <a:uFill>
                  <a:solidFill>
                    <a:srgbClr val="000000"/>
                  </a:solidFill>
                </a:uFill>
                <a:latin typeface="Times New Roman" panose="02020603050405020304" pitchFamily="18" charset="0"/>
                <a:ea typeface="Arial" panose="020B0604020202020204" pitchFamily="34" charset="0"/>
                <a:hlinkClick r:id="rId6"/>
              </a:rPr>
              <a:t>https://www.kaggle.com/datasets/datamunge/sign-language-mnist?select=amer_sign2.png</a:t>
            </a:r>
            <a:endParaRPr lang="en-IN" sz="1800" u="none" strike="noStrike" dirty="0">
              <a:solidFill>
                <a:srgbClr val="000000"/>
              </a:solidFill>
              <a:effectLst/>
              <a:uFill>
                <a:solidFill>
                  <a:srgbClr val="000000"/>
                </a:solidFill>
              </a:uFill>
              <a:latin typeface="Times New Roman" panose="02020603050405020304" pitchFamily="18" charset="0"/>
              <a:ea typeface="Arial" panose="020B0604020202020204" pitchFamily="34" charset="0"/>
            </a:endParaRPr>
          </a:p>
          <a:p>
            <a:pPr marL="342900" lvl="0" indent="-342900" algn="l" fontAlgn="base">
              <a:lnSpc>
                <a:spcPct val="122000"/>
              </a:lnSpc>
              <a:spcAft>
                <a:spcPts val="25"/>
              </a:spcAft>
              <a:buClr>
                <a:srgbClr val="000000"/>
              </a:buClr>
              <a:buSzPts val="1200"/>
              <a:buFont typeface="Symbol" panose="05050102010706020507" pitchFamily="18" charset="2"/>
              <a:buChar char=""/>
            </a:pPr>
            <a:r>
              <a:rPr lang="en-US" sz="1800" u="none" strike="noStrike" dirty="0">
                <a:solidFill>
                  <a:srgbClr val="000000"/>
                </a:solidFill>
                <a:effectLst/>
                <a:uFill>
                  <a:solidFill>
                    <a:srgbClr val="000000"/>
                  </a:solidFill>
                </a:uFill>
                <a:latin typeface="Times New Roman" panose="02020603050405020304" pitchFamily="18" charset="0"/>
                <a:ea typeface="Arial" panose="020B0604020202020204" pitchFamily="34" charset="0"/>
                <a:hlinkClick r:id="rId7"/>
              </a:rPr>
              <a:t>https://www.nidcd.nih.gov/health/american-sign-language</a:t>
            </a:r>
            <a:endParaRPr lang="en-IN" sz="1800" u="none" strike="noStrike" dirty="0">
              <a:solidFill>
                <a:srgbClr val="000000"/>
              </a:solidFill>
              <a:effectLst/>
              <a:uFill>
                <a:solidFill>
                  <a:srgbClr val="000000"/>
                </a:solidFill>
              </a:uFill>
              <a:latin typeface="Times New Roman" panose="02020603050405020304" pitchFamily="18" charset="0"/>
              <a:ea typeface="Arial" panose="020B0604020202020204" pitchFamily="34" charset="0"/>
            </a:endParaRPr>
          </a:p>
          <a:p>
            <a:endParaRPr lang="en-IN" dirty="0"/>
          </a:p>
        </p:txBody>
      </p:sp>
    </p:spTree>
    <p:extLst>
      <p:ext uri="{BB962C8B-B14F-4D97-AF65-F5344CB8AC3E}">
        <p14:creationId xmlns:p14="http://schemas.microsoft.com/office/powerpoint/2010/main" val="41339445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object 4"/>
          <p:cNvGrpSpPr/>
          <p:nvPr/>
        </p:nvGrpSpPr>
        <p:grpSpPr>
          <a:xfrm>
            <a:off x="0" y="3910325"/>
            <a:ext cx="9144000" cy="1240155"/>
            <a:chOff x="0" y="3903667"/>
            <a:chExt cx="9144000" cy="1240155"/>
          </a:xfrm>
        </p:grpSpPr>
        <p:sp>
          <p:nvSpPr>
            <p:cNvPr id="5" name="object 5"/>
            <p:cNvSpPr/>
            <p:nvPr/>
          </p:nvSpPr>
          <p:spPr>
            <a:xfrm>
              <a:off x="6181137" y="3903667"/>
              <a:ext cx="989330" cy="988060"/>
            </a:xfrm>
            <a:custGeom>
              <a:avLst/>
              <a:gdLst/>
              <a:ahLst/>
              <a:cxnLst/>
              <a:rect l="l" t="t" r="r" b="b"/>
              <a:pathLst>
                <a:path w="989329" h="988060">
                  <a:moveTo>
                    <a:pt x="989098" y="987898"/>
                  </a:moveTo>
                  <a:lnTo>
                    <a:pt x="0" y="987898"/>
                  </a:lnTo>
                  <a:lnTo>
                    <a:pt x="989098" y="0"/>
                  </a:lnTo>
                  <a:lnTo>
                    <a:pt x="989098" y="987898"/>
                  </a:lnTo>
                  <a:close/>
                </a:path>
              </a:pathLst>
            </a:custGeom>
            <a:solidFill>
              <a:srgbClr val="EF6291"/>
            </a:solidFill>
          </p:spPr>
          <p:txBody>
            <a:bodyPr wrap="square" lIns="0" tIns="0" rIns="0" bIns="0" rtlCol="0"/>
            <a:lstStyle/>
            <a:p>
              <a:endParaRPr/>
            </a:p>
          </p:txBody>
        </p:sp>
        <p:sp>
          <p:nvSpPr>
            <p:cNvPr id="6" name="object 6"/>
            <p:cNvSpPr/>
            <p:nvPr/>
          </p:nvSpPr>
          <p:spPr>
            <a:xfrm>
              <a:off x="7170260" y="3903667"/>
              <a:ext cx="989330" cy="988060"/>
            </a:xfrm>
            <a:custGeom>
              <a:avLst/>
              <a:gdLst/>
              <a:ahLst/>
              <a:cxnLst/>
              <a:rect l="l" t="t" r="r" b="b"/>
              <a:pathLst>
                <a:path w="989329" h="988060">
                  <a:moveTo>
                    <a:pt x="989098" y="987898"/>
                  </a:moveTo>
                  <a:lnTo>
                    <a:pt x="0" y="987898"/>
                  </a:lnTo>
                  <a:lnTo>
                    <a:pt x="0" y="0"/>
                  </a:lnTo>
                  <a:lnTo>
                    <a:pt x="989098" y="0"/>
                  </a:lnTo>
                  <a:lnTo>
                    <a:pt x="989098" y="987898"/>
                  </a:lnTo>
                  <a:close/>
                </a:path>
              </a:pathLst>
            </a:custGeom>
            <a:solidFill>
              <a:srgbClr val="D13369"/>
            </a:solidFill>
          </p:spPr>
          <p:txBody>
            <a:bodyPr wrap="square" lIns="0" tIns="0" rIns="0" bIns="0" rtlCol="0"/>
            <a:lstStyle/>
            <a:p>
              <a:endParaRPr/>
            </a:p>
          </p:txBody>
        </p:sp>
        <p:sp>
          <p:nvSpPr>
            <p:cNvPr id="7" name="object 7"/>
            <p:cNvSpPr/>
            <p:nvPr/>
          </p:nvSpPr>
          <p:spPr>
            <a:xfrm>
              <a:off x="8154733" y="3903667"/>
              <a:ext cx="989330" cy="988060"/>
            </a:xfrm>
            <a:custGeom>
              <a:avLst/>
              <a:gdLst/>
              <a:ahLst/>
              <a:cxnLst/>
              <a:rect l="l" t="t" r="r" b="b"/>
              <a:pathLst>
                <a:path w="989329" h="988060">
                  <a:moveTo>
                    <a:pt x="989098" y="987898"/>
                  </a:moveTo>
                  <a:lnTo>
                    <a:pt x="0" y="0"/>
                  </a:lnTo>
                  <a:lnTo>
                    <a:pt x="989098" y="0"/>
                  </a:lnTo>
                  <a:lnTo>
                    <a:pt x="989098" y="987898"/>
                  </a:lnTo>
                  <a:close/>
                </a:path>
              </a:pathLst>
            </a:custGeom>
            <a:solidFill>
              <a:srgbClr val="9C244D"/>
            </a:solidFill>
          </p:spPr>
          <p:txBody>
            <a:bodyPr wrap="square" lIns="0" tIns="0" rIns="0" bIns="0" rtlCol="0"/>
            <a:lstStyle/>
            <a:p>
              <a:endParaRPr/>
            </a:p>
          </p:txBody>
        </p:sp>
        <p:sp>
          <p:nvSpPr>
            <p:cNvPr id="8" name="object 8"/>
            <p:cNvSpPr/>
            <p:nvPr/>
          </p:nvSpPr>
          <p:spPr>
            <a:xfrm>
              <a:off x="0" y="4891590"/>
              <a:ext cx="9144000" cy="252095"/>
            </a:xfrm>
            <a:custGeom>
              <a:avLst/>
              <a:gdLst/>
              <a:ahLst/>
              <a:cxnLst/>
              <a:rect l="l" t="t" r="r" b="b"/>
              <a:pathLst>
                <a:path w="9144000" h="252095">
                  <a:moveTo>
                    <a:pt x="9143981" y="251999"/>
                  </a:moveTo>
                  <a:lnTo>
                    <a:pt x="0" y="251999"/>
                  </a:lnTo>
                  <a:lnTo>
                    <a:pt x="0" y="0"/>
                  </a:lnTo>
                  <a:lnTo>
                    <a:pt x="9143981" y="0"/>
                  </a:lnTo>
                  <a:lnTo>
                    <a:pt x="9143981" y="251999"/>
                  </a:lnTo>
                  <a:close/>
                </a:path>
              </a:pathLst>
            </a:custGeom>
            <a:solidFill>
              <a:srgbClr val="2A3890"/>
            </a:solidFill>
          </p:spPr>
          <p:txBody>
            <a:bodyPr wrap="square" lIns="0" tIns="0" rIns="0" bIns="0" rtlCol="0"/>
            <a:lstStyle/>
            <a:p>
              <a:endParaRPr/>
            </a:p>
          </p:txBody>
        </p:sp>
      </p:grpSp>
      <p:sp>
        <p:nvSpPr>
          <p:cNvPr id="9" name="object 9"/>
          <p:cNvSpPr txBox="1">
            <a:spLocks noGrp="1"/>
          </p:cNvSpPr>
          <p:nvPr>
            <p:ph type="title"/>
          </p:nvPr>
        </p:nvSpPr>
        <p:spPr>
          <a:xfrm>
            <a:off x="1143000" y="169682"/>
            <a:ext cx="5181600" cy="482600"/>
          </a:xfrm>
          <a:prstGeom prst="rect">
            <a:avLst/>
          </a:prstGeom>
        </p:spPr>
        <p:txBody>
          <a:bodyPr vert="horz" wrap="square" lIns="0" tIns="12700" rIns="0" bIns="0" rtlCol="0">
            <a:spAutoFit/>
          </a:bodyPr>
          <a:lstStyle/>
          <a:p>
            <a:pPr marL="12700">
              <a:lnSpc>
                <a:spcPct val="100000"/>
              </a:lnSpc>
              <a:spcBef>
                <a:spcPts val="100"/>
              </a:spcBef>
            </a:pPr>
            <a:r>
              <a:rPr sz="3000" spc="95" dirty="0">
                <a:solidFill>
                  <a:schemeClr val="accent4">
                    <a:lumMod val="75000"/>
                  </a:schemeClr>
                </a:solidFill>
                <a:latin typeface="Dubai Medium" panose="020B0603030403030204" pitchFamily="34" charset="-78"/>
                <a:cs typeface="Dubai Medium" panose="020B0603030403030204" pitchFamily="34" charset="-78"/>
              </a:rPr>
              <a:t>About </a:t>
            </a:r>
            <a:r>
              <a:rPr sz="3000" spc="130" dirty="0">
                <a:solidFill>
                  <a:schemeClr val="accent4">
                    <a:lumMod val="75000"/>
                  </a:schemeClr>
                </a:solidFill>
                <a:latin typeface="Dubai Medium" panose="020B0603030403030204" pitchFamily="34" charset="-78"/>
                <a:cs typeface="Dubai Medium" panose="020B0603030403030204" pitchFamily="34" charset="-78"/>
              </a:rPr>
              <a:t>this</a:t>
            </a:r>
            <a:r>
              <a:rPr sz="3000" spc="-250" dirty="0">
                <a:solidFill>
                  <a:schemeClr val="accent4">
                    <a:lumMod val="75000"/>
                  </a:schemeClr>
                </a:solidFill>
                <a:latin typeface="Dubai Medium" panose="020B0603030403030204" pitchFamily="34" charset="-78"/>
                <a:cs typeface="Dubai Medium" panose="020B0603030403030204" pitchFamily="34" charset="-78"/>
              </a:rPr>
              <a:t> </a:t>
            </a:r>
            <a:r>
              <a:rPr sz="3000" spc="70" dirty="0">
                <a:solidFill>
                  <a:schemeClr val="accent4">
                    <a:lumMod val="75000"/>
                  </a:schemeClr>
                </a:solidFill>
                <a:latin typeface="Dubai Medium" panose="020B0603030403030204" pitchFamily="34" charset="-78"/>
                <a:cs typeface="Dubai Medium" panose="020B0603030403030204" pitchFamily="34" charset="-78"/>
              </a:rPr>
              <a:t>Project</a:t>
            </a:r>
            <a:endParaRPr sz="3000" dirty="0">
              <a:solidFill>
                <a:schemeClr val="accent4">
                  <a:lumMod val="75000"/>
                </a:schemeClr>
              </a:solidFill>
              <a:latin typeface="Dubai Medium" panose="020B0603030403030204" pitchFamily="34" charset="-78"/>
              <a:cs typeface="Dubai Medium" panose="020B0603030403030204" pitchFamily="34" charset="-78"/>
            </a:endParaRPr>
          </a:p>
        </p:txBody>
      </p:sp>
      <p:sp>
        <p:nvSpPr>
          <p:cNvPr id="10" name="object 10"/>
          <p:cNvSpPr txBox="1"/>
          <p:nvPr/>
        </p:nvSpPr>
        <p:spPr>
          <a:xfrm>
            <a:off x="457200" y="742950"/>
            <a:ext cx="8153400" cy="3436582"/>
          </a:xfrm>
          <a:prstGeom prst="rect">
            <a:avLst/>
          </a:prstGeom>
        </p:spPr>
        <p:txBody>
          <a:bodyPr vert="horz" wrap="square" lIns="0" tIns="12700" rIns="0" bIns="0" rtlCol="0">
            <a:spAutoFit/>
          </a:bodyPr>
          <a:lstStyle/>
          <a:p>
            <a:pPr marL="12700" marR="5080">
              <a:lnSpc>
                <a:spcPct val="113999"/>
              </a:lnSpc>
              <a:spcBef>
                <a:spcPts val="100"/>
              </a:spcBef>
            </a:pPr>
            <a:r>
              <a:rPr lang="en-IN" sz="1800" dirty="0">
                <a:effectLst/>
                <a:latin typeface="Arial" panose="020B0604020202020204" pitchFamily="34" charset="0"/>
                <a:ea typeface="Arial" panose="020B0604020202020204" pitchFamily="34" charset="0"/>
              </a:rPr>
              <a:t>Sign language is a language through which communication is possible without the means of acoustic sounds, i.e. with sign patterns, i.e., body language, orientation and movements of the arm to facilitate understanding between people</a:t>
            </a:r>
            <a:endParaRPr lang="en-IN" dirty="0">
              <a:latin typeface="Arial" panose="020B0604020202020204" pitchFamily="34" charset="0"/>
              <a:cs typeface="Georgia"/>
            </a:endParaRPr>
          </a:p>
          <a:p>
            <a:pPr>
              <a:lnSpc>
                <a:spcPct val="107000"/>
              </a:lnSpc>
              <a:spcAft>
                <a:spcPts val="800"/>
              </a:spcAft>
            </a:pPr>
            <a:r>
              <a:rPr lang="en-IN" sz="1800" dirty="0">
                <a:effectLst/>
                <a:latin typeface="Arial" panose="020B0604020202020204" pitchFamily="34" charset="0"/>
                <a:ea typeface="Arial" panose="020B0604020202020204" pitchFamily="34" charset="0"/>
              </a:rPr>
              <a:t>There has always been a communication barrier between deaf and mute people and the speaking community, as apart from the deaf and mute, only few people know sign language. </a:t>
            </a:r>
          </a:p>
          <a:p>
            <a:pPr>
              <a:lnSpc>
                <a:spcPct val="107000"/>
              </a:lnSpc>
              <a:spcAft>
                <a:spcPts val="800"/>
              </a:spcAft>
            </a:pPr>
            <a:r>
              <a:rPr lang="en-IN" sz="1800" dirty="0">
                <a:effectLst/>
                <a:latin typeface="Arial" panose="020B0604020202020204" pitchFamily="34" charset="0"/>
                <a:ea typeface="Arial" panose="020B0604020202020204" pitchFamily="34" charset="0"/>
              </a:rPr>
              <a:t>This limits the interaction between the deaf and mute community and the rest of society. </a:t>
            </a:r>
            <a:r>
              <a:rPr lang="en-IN" dirty="0">
                <a:latin typeface="Arial" panose="020B0604020202020204" pitchFamily="34" charset="0"/>
                <a:ea typeface="Arial" panose="020B0604020202020204" pitchFamily="34" charset="0"/>
              </a:rPr>
              <a:t>My</a:t>
            </a:r>
            <a:r>
              <a:rPr lang="en-IN" sz="1800" dirty="0">
                <a:effectLst/>
                <a:latin typeface="Arial" panose="020B0604020202020204" pitchFamily="34" charset="0"/>
                <a:ea typeface="Arial" panose="020B0604020202020204" pitchFamily="34" charset="0"/>
              </a:rPr>
              <a:t> project, “</a:t>
            </a:r>
            <a:r>
              <a:rPr lang="en-IN" sz="1800" b="1" dirty="0">
                <a:effectLst/>
                <a:latin typeface="Arial" panose="020B0604020202020204" pitchFamily="34" charset="0"/>
                <a:ea typeface="Arial" panose="020B0604020202020204" pitchFamily="34" charset="0"/>
              </a:rPr>
              <a:t>Machine Learning Model to detect characters from American Sign Language</a:t>
            </a:r>
            <a:r>
              <a:rPr lang="en-IN" sz="1800" dirty="0">
                <a:effectLst/>
                <a:latin typeface="Arial" panose="020B0604020202020204" pitchFamily="34" charset="0"/>
                <a:ea typeface="Arial" panose="020B0604020202020204" pitchFamily="34" charset="0"/>
              </a:rPr>
              <a:t>” aims to eliminate this barrier. The task is accomplished using Image processing in OpenCV and Machine learning. </a:t>
            </a:r>
            <a:endParaRPr sz="1700" dirty="0">
              <a:latin typeface="Eras Medium ITC" panose="020B0602030504020804" pitchFamily="34" charset="0"/>
              <a:cs typeface="Georgi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8154883" y="3903667"/>
            <a:ext cx="989330" cy="988060"/>
          </a:xfrm>
          <a:custGeom>
            <a:avLst/>
            <a:gdLst/>
            <a:ahLst/>
            <a:cxnLst/>
            <a:rect l="l" t="t" r="r" b="b"/>
            <a:pathLst>
              <a:path w="989329" h="988060">
                <a:moveTo>
                  <a:pt x="989098" y="987898"/>
                </a:moveTo>
                <a:lnTo>
                  <a:pt x="0" y="987898"/>
                </a:lnTo>
                <a:lnTo>
                  <a:pt x="0" y="0"/>
                </a:lnTo>
                <a:lnTo>
                  <a:pt x="989098" y="987898"/>
                </a:lnTo>
                <a:close/>
              </a:path>
            </a:pathLst>
          </a:custGeom>
          <a:solidFill>
            <a:srgbClr val="EF6291"/>
          </a:solidFill>
        </p:spPr>
        <p:txBody>
          <a:bodyPr wrap="square" lIns="0" tIns="0" rIns="0" bIns="0" rtlCol="0"/>
          <a:lstStyle/>
          <a:p>
            <a:endParaRPr/>
          </a:p>
        </p:txBody>
      </p:sp>
      <p:grpSp>
        <p:nvGrpSpPr>
          <p:cNvPr id="4" name="object 4"/>
          <p:cNvGrpSpPr/>
          <p:nvPr/>
        </p:nvGrpSpPr>
        <p:grpSpPr>
          <a:xfrm>
            <a:off x="0" y="3903667"/>
            <a:ext cx="9144000" cy="1240155"/>
            <a:chOff x="0" y="3903667"/>
            <a:chExt cx="9144000" cy="1240155"/>
          </a:xfrm>
        </p:grpSpPr>
        <p:sp>
          <p:nvSpPr>
            <p:cNvPr id="5" name="object 5"/>
            <p:cNvSpPr/>
            <p:nvPr/>
          </p:nvSpPr>
          <p:spPr>
            <a:xfrm>
              <a:off x="6181137" y="3903667"/>
              <a:ext cx="989330" cy="988060"/>
            </a:xfrm>
            <a:custGeom>
              <a:avLst/>
              <a:gdLst/>
              <a:ahLst/>
              <a:cxnLst/>
              <a:rect l="l" t="t" r="r" b="b"/>
              <a:pathLst>
                <a:path w="989329" h="988060">
                  <a:moveTo>
                    <a:pt x="989098" y="987898"/>
                  </a:moveTo>
                  <a:lnTo>
                    <a:pt x="0" y="987898"/>
                  </a:lnTo>
                  <a:lnTo>
                    <a:pt x="989098" y="0"/>
                  </a:lnTo>
                  <a:lnTo>
                    <a:pt x="989098" y="987898"/>
                  </a:lnTo>
                  <a:close/>
                </a:path>
              </a:pathLst>
            </a:custGeom>
            <a:solidFill>
              <a:srgbClr val="EF6291"/>
            </a:solidFill>
          </p:spPr>
          <p:txBody>
            <a:bodyPr wrap="square" lIns="0" tIns="0" rIns="0" bIns="0" rtlCol="0"/>
            <a:lstStyle/>
            <a:p>
              <a:endParaRPr/>
            </a:p>
          </p:txBody>
        </p:sp>
        <p:sp>
          <p:nvSpPr>
            <p:cNvPr id="6" name="object 6"/>
            <p:cNvSpPr/>
            <p:nvPr/>
          </p:nvSpPr>
          <p:spPr>
            <a:xfrm>
              <a:off x="7170260" y="3903667"/>
              <a:ext cx="989330" cy="988060"/>
            </a:xfrm>
            <a:custGeom>
              <a:avLst/>
              <a:gdLst/>
              <a:ahLst/>
              <a:cxnLst/>
              <a:rect l="l" t="t" r="r" b="b"/>
              <a:pathLst>
                <a:path w="989329" h="988060">
                  <a:moveTo>
                    <a:pt x="989098" y="987898"/>
                  </a:moveTo>
                  <a:lnTo>
                    <a:pt x="0" y="987898"/>
                  </a:lnTo>
                  <a:lnTo>
                    <a:pt x="0" y="0"/>
                  </a:lnTo>
                  <a:lnTo>
                    <a:pt x="989098" y="0"/>
                  </a:lnTo>
                  <a:lnTo>
                    <a:pt x="989098" y="987898"/>
                  </a:lnTo>
                  <a:close/>
                </a:path>
              </a:pathLst>
            </a:custGeom>
            <a:solidFill>
              <a:srgbClr val="D13369"/>
            </a:solidFill>
          </p:spPr>
          <p:txBody>
            <a:bodyPr wrap="square" lIns="0" tIns="0" rIns="0" bIns="0" rtlCol="0"/>
            <a:lstStyle/>
            <a:p>
              <a:endParaRPr/>
            </a:p>
          </p:txBody>
        </p:sp>
        <p:sp>
          <p:nvSpPr>
            <p:cNvPr id="7" name="object 7"/>
            <p:cNvSpPr/>
            <p:nvPr/>
          </p:nvSpPr>
          <p:spPr>
            <a:xfrm>
              <a:off x="8154733" y="3903667"/>
              <a:ext cx="989330" cy="988060"/>
            </a:xfrm>
            <a:custGeom>
              <a:avLst/>
              <a:gdLst/>
              <a:ahLst/>
              <a:cxnLst/>
              <a:rect l="l" t="t" r="r" b="b"/>
              <a:pathLst>
                <a:path w="989329" h="988060">
                  <a:moveTo>
                    <a:pt x="989098" y="987898"/>
                  </a:moveTo>
                  <a:lnTo>
                    <a:pt x="0" y="0"/>
                  </a:lnTo>
                  <a:lnTo>
                    <a:pt x="989098" y="0"/>
                  </a:lnTo>
                  <a:lnTo>
                    <a:pt x="989098" y="987898"/>
                  </a:lnTo>
                  <a:close/>
                </a:path>
              </a:pathLst>
            </a:custGeom>
            <a:solidFill>
              <a:srgbClr val="9C244D"/>
            </a:solidFill>
          </p:spPr>
          <p:txBody>
            <a:bodyPr wrap="square" lIns="0" tIns="0" rIns="0" bIns="0" rtlCol="0"/>
            <a:lstStyle/>
            <a:p>
              <a:endParaRPr/>
            </a:p>
          </p:txBody>
        </p:sp>
        <p:sp>
          <p:nvSpPr>
            <p:cNvPr id="8" name="object 8"/>
            <p:cNvSpPr/>
            <p:nvPr/>
          </p:nvSpPr>
          <p:spPr>
            <a:xfrm>
              <a:off x="0" y="4891590"/>
              <a:ext cx="9144000" cy="252095"/>
            </a:xfrm>
            <a:custGeom>
              <a:avLst/>
              <a:gdLst/>
              <a:ahLst/>
              <a:cxnLst/>
              <a:rect l="l" t="t" r="r" b="b"/>
              <a:pathLst>
                <a:path w="9144000" h="252095">
                  <a:moveTo>
                    <a:pt x="9143981" y="251999"/>
                  </a:moveTo>
                  <a:lnTo>
                    <a:pt x="0" y="251999"/>
                  </a:lnTo>
                  <a:lnTo>
                    <a:pt x="0" y="0"/>
                  </a:lnTo>
                  <a:lnTo>
                    <a:pt x="9143981" y="0"/>
                  </a:lnTo>
                  <a:lnTo>
                    <a:pt x="9143981" y="251999"/>
                  </a:lnTo>
                  <a:close/>
                </a:path>
              </a:pathLst>
            </a:custGeom>
            <a:solidFill>
              <a:srgbClr val="2A3890"/>
            </a:solidFill>
          </p:spPr>
          <p:txBody>
            <a:bodyPr wrap="square" lIns="0" tIns="0" rIns="0" bIns="0" rtlCol="0"/>
            <a:lstStyle/>
            <a:p>
              <a:endParaRPr/>
            </a:p>
          </p:txBody>
        </p:sp>
      </p:grpSp>
      <p:sp>
        <p:nvSpPr>
          <p:cNvPr id="9" name="object 9"/>
          <p:cNvSpPr txBox="1">
            <a:spLocks noGrp="1"/>
          </p:cNvSpPr>
          <p:nvPr>
            <p:ph type="title"/>
          </p:nvPr>
        </p:nvSpPr>
        <p:spPr>
          <a:xfrm>
            <a:off x="1143000" y="285750"/>
            <a:ext cx="4419600" cy="391160"/>
          </a:xfrm>
          <a:prstGeom prst="rect">
            <a:avLst/>
          </a:prstGeom>
        </p:spPr>
        <p:txBody>
          <a:bodyPr vert="horz" wrap="square" lIns="0" tIns="12700" rIns="0" bIns="0" rtlCol="0">
            <a:spAutoFit/>
          </a:bodyPr>
          <a:lstStyle/>
          <a:p>
            <a:pPr marL="12700">
              <a:lnSpc>
                <a:spcPct val="100000"/>
              </a:lnSpc>
              <a:spcBef>
                <a:spcPts val="100"/>
              </a:spcBef>
            </a:pPr>
            <a:r>
              <a:rPr sz="2400" spc="15" dirty="0">
                <a:solidFill>
                  <a:schemeClr val="accent4">
                    <a:lumMod val="75000"/>
                  </a:schemeClr>
                </a:solidFill>
                <a:latin typeface="Dubai Medium" panose="020B0603030403030204" pitchFamily="34" charset="-78"/>
                <a:cs typeface="Dubai Medium" panose="020B0603030403030204" pitchFamily="34" charset="-78"/>
              </a:rPr>
              <a:t>Need </a:t>
            </a:r>
            <a:r>
              <a:rPr sz="2400" spc="145" dirty="0">
                <a:solidFill>
                  <a:schemeClr val="accent4">
                    <a:lumMod val="75000"/>
                  </a:schemeClr>
                </a:solidFill>
                <a:latin typeface="Dubai Medium" panose="020B0603030403030204" pitchFamily="34" charset="-78"/>
                <a:cs typeface="Dubai Medium" panose="020B0603030403030204" pitchFamily="34" charset="-78"/>
              </a:rPr>
              <a:t>for </a:t>
            </a:r>
            <a:r>
              <a:rPr sz="2400" spc="100" dirty="0">
                <a:solidFill>
                  <a:schemeClr val="accent4">
                    <a:lumMod val="75000"/>
                  </a:schemeClr>
                </a:solidFill>
                <a:latin typeface="Dubai Medium" panose="020B0603030403030204" pitchFamily="34" charset="-78"/>
                <a:cs typeface="Dubai Medium" panose="020B0603030403030204" pitchFamily="34" charset="-78"/>
              </a:rPr>
              <a:t>this</a:t>
            </a:r>
            <a:r>
              <a:rPr lang="en-IN" sz="2400" spc="100" dirty="0">
                <a:solidFill>
                  <a:schemeClr val="accent4">
                    <a:lumMod val="75000"/>
                  </a:schemeClr>
                </a:solidFill>
                <a:latin typeface="Dubai Medium" panose="020B0603030403030204" pitchFamily="34" charset="-78"/>
                <a:cs typeface="Dubai Medium" panose="020B0603030403030204" pitchFamily="34" charset="-78"/>
              </a:rPr>
              <a:t> </a:t>
            </a:r>
            <a:r>
              <a:rPr sz="2400" spc="-330" dirty="0">
                <a:solidFill>
                  <a:schemeClr val="accent4">
                    <a:lumMod val="75000"/>
                  </a:schemeClr>
                </a:solidFill>
                <a:latin typeface="Dubai Medium" panose="020B0603030403030204" pitchFamily="34" charset="-78"/>
                <a:cs typeface="Dubai Medium" panose="020B0603030403030204" pitchFamily="34" charset="-78"/>
              </a:rPr>
              <a:t> </a:t>
            </a:r>
            <a:r>
              <a:rPr sz="2400" spc="90" dirty="0">
                <a:solidFill>
                  <a:schemeClr val="accent4">
                    <a:lumMod val="75000"/>
                  </a:schemeClr>
                </a:solidFill>
                <a:latin typeface="Dubai Medium" panose="020B0603030403030204" pitchFamily="34" charset="-78"/>
                <a:cs typeface="Dubai Medium" panose="020B0603030403030204" pitchFamily="34" charset="-78"/>
              </a:rPr>
              <a:t>project</a:t>
            </a:r>
            <a:endParaRPr sz="2400" dirty="0">
              <a:solidFill>
                <a:schemeClr val="accent4">
                  <a:lumMod val="75000"/>
                </a:schemeClr>
              </a:solidFill>
              <a:latin typeface="Dubai Medium" panose="020B0603030403030204" pitchFamily="34" charset="-78"/>
              <a:cs typeface="Dubai Medium" panose="020B0603030403030204" pitchFamily="34" charset="-78"/>
            </a:endParaRPr>
          </a:p>
        </p:txBody>
      </p:sp>
      <p:sp>
        <p:nvSpPr>
          <p:cNvPr id="10" name="object 10"/>
          <p:cNvSpPr txBox="1"/>
          <p:nvPr/>
        </p:nvSpPr>
        <p:spPr>
          <a:xfrm>
            <a:off x="984410" y="815798"/>
            <a:ext cx="7865905" cy="3090590"/>
          </a:xfrm>
          <a:prstGeom prst="rect">
            <a:avLst/>
          </a:prstGeom>
        </p:spPr>
        <p:txBody>
          <a:bodyPr vert="horz" wrap="square" lIns="0" tIns="12700" rIns="0" bIns="0" rtlCol="0">
            <a:spAutoFit/>
          </a:bodyPr>
          <a:lstStyle/>
          <a:p>
            <a:pPr marL="354965" indent="-342900">
              <a:lnSpc>
                <a:spcPts val="2030"/>
              </a:lnSpc>
              <a:spcBef>
                <a:spcPts val="100"/>
              </a:spcBef>
              <a:buSzPct val="94117"/>
              <a:buFont typeface="Arial" panose="020B0604020202020204" pitchFamily="34" charset="0"/>
              <a:buChar char="•"/>
              <a:tabLst>
                <a:tab pos="164465" algn="l"/>
              </a:tabLst>
            </a:pPr>
            <a:endParaRPr dirty="0">
              <a:latin typeface="Eras Medium ITC" panose="020B0602030504020804" pitchFamily="34" charset="0"/>
              <a:cs typeface="Georgia"/>
            </a:endParaRPr>
          </a:p>
          <a:p>
            <a:pPr marL="354965" indent="-342900">
              <a:lnSpc>
                <a:spcPts val="2025"/>
              </a:lnSpc>
              <a:buSzPct val="94117"/>
              <a:buFont typeface="Arial" panose="020B0604020202020204" pitchFamily="34" charset="0"/>
              <a:buChar char="•"/>
              <a:tabLst>
                <a:tab pos="192405" algn="l"/>
              </a:tabLst>
            </a:pPr>
            <a:r>
              <a:rPr lang="en-US" dirty="0">
                <a:latin typeface="Eras Medium ITC" panose="020B0602030504020804" pitchFamily="34" charset="0"/>
              </a:rPr>
              <a:t>This project will improve the interaction of deaf and mute people with society</a:t>
            </a:r>
          </a:p>
          <a:p>
            <a:pPr marL="354965" indent="-342900">
              <a:lnSpc>
                <a:spcPts val="2025"/>
              </a:lnSpc>
              <a:buSzPct val="94117"/>
              <a:buFont typeface="Arial" panose="020B0604020202020204" pitchFamily="34" charset="0"/>
              <a:buChar char="•"/>
              <a:tabLst>
                <a:tab pos="192405" algn="l"/>
              </a:tabLst>
            </a:pPr>
            <a:endParaRPr lang="en-US" dirty="0">
              <a:latin typeface="Eras Medium ITC" panose="020B0602030504020804" pitchFamily="34" charset="0"/>
            </a:endParaRPr>
          </a:p>
          <a:p>
            <a:pPr marL="355600" marR="248285" indent="-342900">
              <a:lnSpc>
                <a:spcPts val="2020"/>
              </a:lnSpc>
              <a:spcBef>
                <a:spcPts val="10"/>
              </a:spcBef>
              <a:buFont typeface="Arial" panose="020B0604020202020204" pitchFamily="34" charset="0"/>
              <a:buChar char="•"/>
              <a:tabLst>
                <a:tab pos="244475" algn="l"/>
                <a:tab pos="7650480" algn="l"/>
              </a:tabLst>
            </a:pPr>
            <a:r>
              <a:rPr lang="en-IN" spc="-5" dirty="0">
                <a:latin typeface="Eras Medium ITC" panose="020B0602030504020804" pitchFamily="34" charset="0"/>
                <a:cs typeface="Georgia"/>
              </a:rPr>
              <a:t>Will eliminate the need of human translators for communicating with deaf and mute people.</a:t>
            </a:r>
          </a:p>
          <a:p>
            <a:pPr marL="355600" marR="248285" indent="-342900">
              <a:lnSpc>
                <a:spcPts val="2020"/>
              </a:lnSpc>
              <a:spcBef>
                <a:spcPts val="10"/>
              </a:spcBef>
              <a:buFont typeface="Arial" panose="020B0604020202020204" pitchFamily="34" charset="0"/>
              <a:buChar char="•"/>
              <a:tabLst>
                <a:tab pos="244475" algn="l"/>
                <a:tab pos="7650480" algn="l"/>
              </a:tabLst>
            </a:pPr>
            <a:endParaRPr lang="en-IN" spc="-5" dirty="0">
              <a:latin typeface="Eras Medium ITC" panose="020B0602030504020804" pitchFamily="34" charset="0"/>
              <a:cs typeface="Georgia"/>
            </a:endParaRPr>
          </a:p>
          <a:p>
            <a:pPr marL="355600" marR="248285" indent="-342900">
              <a:lnSpc>
                <a:spcPts val="2020"/>
              </a:lnSpc>
              <a:spcBef>
                <a:spcPts val="10"/>
              </a:spcBef>
              <a:buFont typeface="Arial" panose="020B0604020202020204" pitchFamily="34" charset="0"/>
              <a:buChar char="•"/>
              <a:tabLst>
                <a:tab pos="244475" algn="l"/>
                <a:tab pos="7650480" algn="l"/>
              </a:tabLst>
            </a:pPr>
            <a:r>
              <a:rPr lang="en-IN" spc="-5" dirty="0">
                <a:latin typeface="Eras Medium ITC" panose="020B0602030504020804" pitchFamily="34" charset="0"/>
              </a:rPr>
              <a:t>It can be deployed in potential places like hospitals and police stations where emergency communication is of at most important</a:t>
            </a:r>
          </a:p>
          <a:p>
            <a:pPr marL="355600" marR="248285" indent="-342900">
              <a:lnSpc>
                <a:spcPts val="2020"/>
              </a:lnSpc>
              <a:spcBef>
                <a:spcPts val="10"/>
              </a:spcBef>
              <a:buFont typeface="Arial" panose="020B0604020202020204" pitchFamily="34" charset="0"/>
              <a:buChar char="•"/>
              <a:tabLst>
                <a:tab pos="244475" algn="l"/>
                <a:tab pos="7650480" algn="l"/>
              </a:tabLst>
            </a:pPr>
            <a:endParaRPr lang="en-IN" b="0" i="0" dirty="0">
              <a:effectLst/>
              <a:latin typeface="Eras Medium ITC" panose="020B0602030504020804" pitchFamily="34" charset="0"/>
            </a:endParaRPr>
          </a:p>
          <a:p>
            <a:pPr marL="298450" marR="248285" indent="-285750">
              <a:lnSpc>
                <a:spcPts val="2020"/>
              </a:lnSpc>
              <a:spcBef>
                <a:spcPts val="10"/>
              </a:spcBef>
              <a:buFont typeface="Arial" panose="020B0604020202020204" pitchFamily="34" charset="0"/>
              <a:buChar char="•"/>
              <a:tabLst>
                <a:tab pos="244475" algn="l"/>
                <a:tab pos="7650480" algn="l"/>
              </a:tabLst>
            </a:pPr>
            <a:r>
              <a:rPr lang="en-IN" spc="-5" dirty="0">
                <a:latin typeface="Eras Medium ITC" panose="020B0602030504020804" pitchFamily="34" charset="0"/>
                <a:cs typeface="Georgia"/>
              </a:rPr>
              <a:t>In the forms of portable device, websites and mobile applications, it can increase the preparedness of public places for people with </a:t>
            </a:r>
            <a:r>
              <a:rPr lang="en-IN" spc="-5" dirty="0" err="1">
                <a:latin typeface="Eras Medium ITC" panose="020B0602030504020804" pitchFamily="34" charset="0"/>
                <a:cs typeface="Georgia"/>
              </a:rPr>
              <a:t>disablilities</a:t>
            </a:r>
            <a:endParaRPr lang="en-IN" spc="-5" dirty="0">
              <a:latin typeface="Georgia"/>
              <a:cs typeface="Georgi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2BAD916-951D-4B6A-9CE1-501681940E7F}"/>
              </a:ext>
            </a:extLst>
          </p:cNvPr>
          <p:cNvSpPr txBox="1"/>
          <p:nvPr/>
        </p:nvSpPr>
        <p:spPr>
          <a:xfrm>
            <a:off x="1905000" y="440871"/>
            <a:ext cx="4419600" cy="369332"/>
          </a:xfrm>
          <a:prstGeom prst="rect">
            <a:avLst/>
          </a:prstGeom>
          <a:noFill/>
        </p:spPr>
        <p:txBody>
          <a:bodyPr wrap="square" rtlCol="0">
            <a:spAutoFit/>
          </a:bodyPr>
          <a:lstStyle/>
          <a:p>
            <a:r>
              <a:rPr lang="en-IN" dirty="0">
                <a:solidFill>
                  <a:schemeClr val="accent4">
                    <a:lumMod val="75000"/>
                  </a:schemeClr>
                </a:solidFill>
                <a:latin typeface="Dubai Medium" panose="020B0603030403030204" pitchFamily="34" charset="-78"/>
                <a:cs typeface="Dubai Medium" panose="020B0603030403030204" pitchFamily="34" charset="-78"/>
              </a:rPr>
              <a:t>Our approach to build this model: </a:t>
            </a:r>
          </a:p>
        </p:txBody>
      </p:sp>
      <p:graphicFrame>
        <p:nvGraphicFramePr>
          <p:cNvPr id="6" name="Diagram 5">
            <a:extLst>
              <a:ext uri="{FF2B5EF4-FFF2-40B4-BE49-F238E27FC236}">
                <a16:creationId xmlns:a16="http://schemas.microsoft.com/office/drawing/2014/main" id="{F95E89D4-4C29-48C0-B738-90FBAC4FCF01}"/>
              </a:ext>
            </a:extLst>
          </p:cNvPr>
          <p:cNvGraphicFramePr/>
          <p:nvPr>
            <p:extLst>
              <p:ext uri="{D42A27DB-BD31-4B8C-83A1-F6EECF244321}">
                <p14:modId xmlns:p14="http://schemas.microsoft.com/office/powerpoint/2010/main" val="2411643406"/>
              </p:ext>
            </p:extLst>
          </p:nvPr>
        </p:nvGraphicFramePr>
        <p:xfrm>
          <a:off x="2667000" y="1200150"/>
          <a:ext cx="3657600" cy="1981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7" name="Diagram 6">
            <a:extLst>
              <a:ext uri="{FF2B5EF4-FFF2-40B4-BE49-F238E27FC236}">
                <a16:creationId xmlns:a16="http://schemas.microsoft.com/office/drawing/2014/main" id="{1BE8F12F-6A41-46D0-BAD8-5965D539AB48}"/>
              </a:ext>
            </a:extLst>
          </p:cNvPr>
          <p:cNvGraphicFramePr/>
          <p:nvPr>
            <p:extLst>
              <p:ext uri="{D42A27DB-BD31-4B8C-83A1-F6EECF244321}">
                <p14:modId xmlns:p14="http://schemas.microsoft.com/office/powerpoint/2010/main" val="1942222742"/>
              </p:ext>
            </p:extLst>
          </p:nvPr>
        </p:nvGraphicFramePr>
        <p:xfrm>
          <a:off x="3657600" y="3294298"/>
          <a:ext cx="3810000" cy="1233252"/>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8" name="Arrow: Right 7">
            <a:extLst>
              <a:ext uri="{FF2B5EF4-FFF2-40B4-BE49-F238E27FC236}">
                <a16:creationId xmlns:a16="http://schemas.microsoft.com/office/drawing/2014/main" id="{B88AD0B9-0513-4BDB-8677-5521BB5DE0F1}"/>
              </a:ext>
            </a:extLst>
          </p:cNvPr>
          <p:cNvSpPr/>
          <p:nvPr/>
        </p:nvSpPr>
        <p:spPr>
          <a:xfrm rot="5400000">
            <a:off x="5841625" y="3003176"/>
            <a:ext cx="432549" cy="381000"/>
          </a:xfrm>
          <a:prstGeom prst="rightArrow">
            <a:avLst/>
          </a:prstGeom>
          <a:solidFill>
            <a:schemeClr val="accent1">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5489378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42315" y="556320"/>
            <a:ext cx="6419076" cy="382156"/>
          </a:xfrm>
          <a:prstGeom prst="rect">
            <a:avLst/>
          </a:prstGeom>
        </p:spPr>
        <p:txBody>
          <a:bodyPr vert="horz" wrap="square" lIns="0" tIns="12700" rIns="0" bIns="0" rtlCol="0">
            <a:spAutoFit/>
          </a:bodyPr>
          <a:lstStyle/>
          <a:p>
            <a:pPr algn="l" fontAlgn="base"/>
            <a:r>
              <a:rPr lang="en-IN" sz="2400" b="0" i="0" dirty="0">
                <a:solidFill>
                  <a:schemeClr val="accent4">
                    <a:lumMod val="75000"/>
                  </a:schemeClr>
                </a:solidFill>
                <a:effectLst/>
                <a:latin typeface="Dubai Medium" panose="020B0604020202020204" pitchFamily="34" charset="-78"/>
                <a:cs typeface="Dubai Medium" panose="020B0604020202020204" pitchFamily="34" charset="-78"/>
              </a:rPr>
              <a:t>What is CNN ?</a:t>
            </a:r>
          </a:p>
        </p:txBody>
      </p:sp>
      <p:sp>
        <p:nvSpPr>
          <p:cNvPr id="4" name="TextBox 3">
            <a:extLst>
              <a:ext uri="{FF2B5EF4-FFF2-40B4-BE49-F238E27FC236}">
                <a16:creationId xmlns:a16="http://schemas.microsoft.com/office/drawing/2014/main" id="{E8FA6C1D-D323-4A10-B5F2-AFAE32959710}"/>
              </a:ext>
            </a:extLst>
          </p:cNvPr>
          <p:cNvSpPr txBox="1"/>
          <p:nvPr/>
        </p:nvSpPr>
        <p:spPr>
          <a:xfrm>
            <a:off x="1514394" y="1047750"/>
            <a:ext cx="6723876" cy="3539430"/>
          </a:xfrm>
          <a:prstGeom prst="rect">
            <a:avLst/>
          </a:prstGeom>
          <a:noFill/>
        </p:spPr>
        <p:txBody>
          <a:bodyPr wrap="square" rtlCol="0">
            <a:spAutoFit/>
          </a:bodyPr>
          <a:lstStyle/>
          <a:p>
            <a:pPr algn="l"/>
            <a:r>
              <a:rPr lang="en-US" sz="1600" b="0" i="0" dirty="0">
                <a:effectLst/>
                <a:latin typeface="Roboto" panose="02000000000000000000" pitchFamily="2" charset="0"/>
              </a:rPr>
              <a:t>A </a:t>
            </a:r>
            <a:r>
              <a:rPr lang="en-US" sz="1600" b="1" i="0" dirty="0">
                <a:effectLst/>
                <a:latin typeface="Roboto" panose="02000000000000000000" pitchFamily="2" charset="0"/>
              </a:rPr>
              <a:t>Convolutional Neural Network (</a:t>
            </a:r>
            <a:r>
              <a:rPr lang="en-US" sz="1600" b="1" i="0" dirty="0" err="1">
                <a:effectLst/>
                <a:latin typeface="Roboto" panose="02000000000000000000" pitchFamily="2" charset="0"/>
              </a:rPr>
              <a:t>ConvNet</a:t>
            </a:r>
            <a:r>
              <a:rPr lang="en-US" sz="1600" b="1" i="0" dirty="0">
                <a:effectLst/>
                <a:latin typeface="Roboto" panose="02000000000000000000" pitchFamily="2" charset="0"/>
              </a:rPr>
              <a:t>/CNN) </a:t>
            </a:r>
            <a:r>
              <a:rPr lang="en-US" sz="1600" b="0" i="0" dirty="0">
                <a:effectLst/>
                <a:latin typeface="Roboto" panose="02000000000000000000" pitchFamily="2" charset="0"/>
              </a:rPr>
              <a:t>is a Deep Learning algorithm which can take in an input image, assign importance (learnable weights and biases) to various aspects/objects in the image and be able to differentiate one from the other. The pre-processing required in a </a:t>
            </a:r>
            <a:r>
              <a:rPr lang="en-US" sz="1600" b="0" i="0" dirty="0" err="1">
                <a:effectLst/>
                <a:latin typeface="Roboto" panose="02000000000000000000" pitchFamily="2" charset="0"/>
              </a:rPr>
              <a:t>ConvNet</a:t>
            </a:r>
            <a:r>
              <a:rPr lang="en-US" sz="1600" b="0" i="0" dirty="0">
                <a:effectLst/>
                <a:latin typeface="Roboto" panose="02000000000000000000" pitchFamily="2" charset="0"/>
              </a:rPr>
              <a:t> is much lower as compared to other classification algorithms. While in primitive methods filters are hand-engineered, with enough training, </a:t>
            </a:r>
            <a:r>
              <a:rPr lang="en-US" sz="1600" b="0" i="0" dirty="0" err="1">
                <a:effectLst/>
                <a:latin typeface="Roboto" panose="02000000000000000000" pitchFamily="2" charset="0"/>
              </a:rPr>
              <a:t>ConvNets</a:t>
            </a:r>
            <a:r>
              <a:rPr lang="en-US" sz="1600" b="0" i="0" dirty="0">
                <a:effectLst/>
                <a:latin typeface="Roboto" panose="02000000000000000000" pitchFamily="2" charset="0"/>
              </a:rPr>
              <a:t> have the ability to learn these filters/characteristics.</a:t>
            </a:r>
          </a:p>
          <a:p>
            <a:pPr algn="l"/>
            <a:br>
              <a:rPr lang="en-US" sz="1600" dirty="0"/>
            </a:br>
            <a:r>
              <a:rPr lang="en-US" sz="1600" b="0" i="0" dirty="0">
                <a:effectLst/>
                <a:latin typeface="Roboto" panose="02000000000000000000" pitchFamily="2" charset="0"/>
              </a:rPr>
              <a:t>The architecture of a </a:t>
            </a:r>
            <a:r>
              <a:rPr lang="en-US" sz="1600" b="0" i="0" dirty="0" err="1">
                <a:effectLst/>
                <a:latin typeface="Roboto" panose="02000000000000000000" pitchFamily="2" charset="0"/>
              </a:rPr>
              <a:t>ConvNet</a:t>
            </a:r>
            <a:r>
              <a:rPr lang="en-US" sz="1600" b="0" i="0" dirty="0">
                <a:effectLst/>
                <a:latin typeface="Roboto" panose="02000000000000000000" pitchFamily="2" charset="0"/>
              </a:rPr>
              <a:t> is analogous to that of the connectivity pattern of Neurons in the Human Brain and was inspired by the organization of the Visual Cortex. Individual neurons respond to stimuli only in a restricted region of the visual field known as the Receptive Field. A collection of such fields overlap to cover the entire visual area.</a:t>
            </a:r>
            <a:endParaRPr lang="en-US" sz="1600" b="0" i="0" dirty="0">
              <a:effectLst/>
              <a:latin typeface="Eras Medium ITC" panose="020B06020305040208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828800" y="438150"/>
            <a:ext cx="2667000" cy="412934"/>
          </a:xfrm>
          <a:prstGeom prst="rect">
            <a:avLst/>
          </a:prstGeom>
        </p:spPr>
        <p:txBody>
          <a:bodyPr vert="horz" wrap="square" lIns="0" tIns="12700" rIns="0" bIns="0" rtlCol="0">
            <a:spAutoFit/>
          </a:bodyPr>
          <a:lstStyle/>
          <a:p>
            <a:pPr marL="12700">
              <a:lnSpc>
                <a:spcPct val="100000"/>
              </a:lnSpc>
              <a:spcBef>
                <a:spcPts val="100"/>
              </a:spcBef>
            </a:pPr>
            <a:r>
              <a:rPr lang="en-IN" sz="2600" spc="110" dirty="0">
                <a:solidFill>
                  <a:schemeClr val="accent4">
                    <a:lumMod val="75000"/>
                  </a:schemeClr>
                </a:solidFill>
                <a:latin typeface="Dubai Medium" panose="020B0603030403030204" pitchFamily="34" charset="-78"/>
                <a:cs typeface="Dubai Medium" panose="020B0603030403030204" pitchFamily="34" charset="-78"/>
              </a:rPr>
              <a:t>Working of CNN</a:t>
            </a:r>
            <a:endParaRPr sz="2600" dirty="0">
              <a:solidFill>
                <a:schemeClr val="accent4">
                  <a:lumMod val="75000"/>
                </a:schemeClr>
              </a:solidFill>
              <a:latin typeface="Dubai Medium" panose="020B0603030403030204" pitchFamily="34" charset="-78"/>
              <a:cs typeface="Dubai Medium" panose="020B0603030403030204" pitchFamily="34" charset="-78"/>
            </a:endParaRPr>
          </a:p>
        </p:txBody>
      </p:sp>
      <p:sp>
        <p:nvSpPr>
          <p:cNvPr id="6" name="TextBox 5">
            <a:extLst>
              <a:ext uri="{FF2B5EF4-FFF2-40B4-BE49-F238E27FC236}">
                <a16:creationId xmlns:a16="http://schemas.microsoft.com/office/drawing/2014/main" id="{4C1DAD48-9F7B-4429-A011-E5BB42A9E924}"/>
              </a:ext>
            </a:extLst>
          </p:cNvPr>
          <p:cNvSpPr txBox="1"/>
          <p:nvPr/>
        </p:nvSpPr>
        <p:spPr>
          <a:xfrm>
            <a:off x="1524000" y="1352550"/>
            <a:ext cx="6553200" cy="2800767"/>
          </a:xfrm>
          <a:prstGeom prst="rect">
            <a:avLst/>
          </a:prstGeom>
          <a:noFill/>
        </p:spPr>
        <p:txBody>
          <a:bodyPr wrap="square" rtlCol="0">
            <a:spAutoFit/>
          </a:bodyPr>
          <a:lstStyle/>
          <a:p>
            <a:pPr marL="285750" indent="-285750">
              <a:buFont typeface="Arial" panose="020B0604020202020204" pitchFamily="34" charset="0"/>
              <a:buChar char="•"/>
            </a:pPr>
            <a:r>
              <a:rPr lang="en-US" sz="1600" b="0" i="0" dirty="0">
                <a:effectLst/>
                <a:latin typeface="Eras Medium ITC" panose="020B0602030504020804" pitchFamily="34" charset="0"/>
              </a:rPr>
              <a:t>CNNs have similar performance to the ordinary fully connected Neural Networks. </a:t>
            </a:r>
          </a:p>
          <a:p>
            <a:pPr marL="285750" indent="-285750">
              <a:buFont typeface="Arial" panose="020B0604020202020204" pitchFamily="34" charset="0"/>
              <a:buChar char="•"/>
            </a:pPr>
            <a:r>
              <a:rPr lang="en-US" sz="1600" b="0" i="0" dirty="0">
                <a:effectLst/>
                <a:latin typeface="Eras Medium ITC" panose="020B0602030504020804" pitchFamily="34" charset="0"/>
              </a:rPr>
              <a:t>These convolutional networks have weights that can learn from the input and biases. Every neuron connected in the network receives an input and performs a dot product on it. This proceeds in a non-linear fashion.</a:t>
            </a:r>
          </a:p>
          <a:p>
            <a:pPr marL="285750" indent="-285750">
              <a:buFont typeface="Arial" panose="020B0604020202020204" pitchFamily="34" charset="0"/>
              <a:buChar char="•"/>
            </a:pPr>
            <a:r>
              <a:rPr lang="en-US" sz="1600" b="0" i="0" dirty="0">
                <a:effectLst/>
                <a:latin typeface="Eras Medium ITC" panose="020B0602030504020804" pitchFamily="34" charset="0"/>
              </a:rPr>
              <a:t>There is a singular differentiable score function at the end. This function consists of scores that we obtain from the various layers of the neural network. </a:t>
            </a:r>
          </a:p>
          <a:p>
            <a:pPr marL="285750" indent="-285750">
              <a:buFont typeface="Arial" panose="020B0604020202020204" pitchFamily="34" charset="0"/>
              <a:buChar char="•"/>
            </a:pPr>
            <a:r>
              <a:rPr lang="en-US" sz="1600" b="0" i="0" dirty="0">
                <a:effectLst/>
                <a:latin typeface="Eras Medium ITC" panose="020B0602030504020804" pitchFamily="34" charset="0"/>
              </a:rPr>
              <a:t>Finally, a loss function at the end to evaluate the performance of the model.</a:t>
            </a:r>
            <a:endParaRPr lang="en-IN" sz="1600" dirty="0">
              <a:latin typeface="Eras Medium ITC" panose="020B06020305040208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804987" y="666750"/>
            <a:ext cx="3604829" cy="421640"/>
          </a:xfrm>
          <a:prstGeom prst="rect">
            <a:avLst/>
          </a:prstGeom>
        </p:spPr>
        <p:txBody>
          <a:bodyPr vert="horz" wrap="square" lIns="0" tIns="12700" rIns="0" bIns="0" rtlCol="0">
            <a:spAutoFit/>
          </a:bodyPr>
          <a:lstStyle/>
          <a:p>
            <a:pPr marL="12700">
              <a:lnSpc>
                <a:spcPct val="100000"/>
              </a:lnSpc>
              <a:spcBef>
                <a:spcPts val="100"/>
              </a:spcBef>
            </a:pPr>
            <a:r>
              <a:rPr lang="en-IN" sz="2600" spc="110" dirty="0">
                <a:solidFill>
                  <a:schemeClr val="accent4">
                    <a:lumMod val="75000"/>
                  </a:schemeClr>
                </a:solidFill>
                <a:latin typeface="Dubai Medium" panose="020B0603030403030204" pitchFamily="34" charset="-78"/>
                <a:cs typeface="Dubai Medium" panose="020B0603030403030204" pitchFamily="34" charset="-78"/>
              </a:rPr>
              <a:t>Block Diagram of CNN</a:t>
            </a:r>
            <a:endParaRPr lang="en-IN" sz="2600" dirty="0">
              <a:solidFill>
                <a:schemeClr val="accent4">
                  <a:lumMod val="75000"/>
                </a:schemeClr>
              </a:solidFill>
            </a:endParaRPr>
          </a:p>
        </p:txBody>
      </p:sp>
      <p:pic>
        <p:nvPicPr>
          <p:cNvPr id="3078" name="Picture 6" descr="Schematic diagram of a basic convolutional neural network (CNN) architecture [26].">
            <a:extLst>
              <a:ext uri="{FF2B5EF4-FFF2-40B4-BE49-F238E27FC236}">
                <a16:creationId xmlns:a16="http://schemas.microsoft.com/office/drawing/2014/main" id="{75ABC1A9-F28D-4687-AF3B-236B8FB9369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04987" y="1634036"/>
            <a:ext cx="5534025" cy="27336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05000" y="590550"/>
            <a:ext cx="4267200" cy="382156"/>
          </a:xfrm>
          <a:prstGeom prst="rect">
            <a:avLst/>
          </a:prstGeom>
        </p:spPr>
        <p:txBody>
          <a:bodyPr vert="horz" wrap="square" lIns="0" tIns="12700" rIns="0" bIns="0" rtlCol="0">
            <a:spAutoFit/>
          </a:bodyPr>
          <a:lstStyle/>
          <a:p>
            <a:pPr marL="12700">
              <a:lnSpc>
                <a:spcPct val="100000"/>
              </a:lnSpc>
              <a:spcBef>
                <a:spcPts val="100"/>
              </a:spcBef>
            </a:pPr>
            <a:r>
              <a:rPr lang="en-IN" sz="2400" spc="110" dirty="0">
                <a:solidFill>
                  <a:schemeClr val="accent4">
                    <a:lumMod val="75000"/>
                  </a:schemeClr>
                </a:solidFill>
                <a:latin typeface="Dubai Medium" panose="020B0603030403030204" pitchFamily="34" charset="-78"/>
                <a:cs typeface="Dubai Medium" panose="020B0603030403030204" pitchFamily="34" charset="-78"/>
              </a:rPr>
              <a:t>CNN Architecture explained </a:t>
            </a:r>
            <a:endParaRPr sz="2400" dirty="0">
              <a:solidFill>
                <a:schemeClr val="accent4">
                  <a:lumMod val="75000"/>
                </a:schemeClr>
              </a:solidFill>
            </a:endParaRPr>
          </a:p>
        </p:txBody>
      </p:sp>
      <p:sp>
        <p:nvSpPr>
          <p:cNvPr id="3" name="object 3"/>
          <p:cNvSpPr txBox="1"/>
          <p:nvPr/>
        </p:nvSpPr>
        <p:spPr>
          <a:xfrm>
            <a:off x="1600200" y="1123950"/>
            <a:ext cx="6731634" cy="3654847"/>
          </a:xfrm>
          <a:prstGeom prst="rect">
            <a:avLst/>
          </a:prstGeom>
        </p:spPr>
        <p:txBody>
          <a:bodyPr vert="horz" wrap="square" lIns="0" tIns="22860" rIns="0" bIns="0" rtlCol="0">
            <a:spAutoFit/>
          </a:bodyPr>
          <a:lstStyle/>
          <a:p>
            <a:pPr marL="285750" indent="-285750" fontAlgn="base">
              <a:buFont typeface="Arial" panose="020B0604020202020204" pitchFamily="34" charset="0"/>
              <a:buChar char="•"/>
            </a:pPr>
            <a:r>
              <a:rPr lang="en-US" sz="1400" dirty="0">
                <a:latin typeface="Eras Medium ITC" panose="020B0602030504020804" pitchFamily="34" charset="0"/>
              </a:rPr>
              <a:t>INPUT –A typical image in the Sign Language MNIST data will hold images of 28x28x1 dimension with grayscale values between 0-255.</a:t>
            </a:r>
          </a:p>
          <a:p>
            <a:pPr marL="285750" indent="-285750" fontAlgn="base">
              <a:buFont typeface="Arial" panose="020B0604020202020204" pitchFamily="34" charset="0"/>
              <a:buChar char="•"/>
            </a:pPr>
            <a:endParaRPr lang="en-US" sz="1400" dirty="0">
              <a:latin typeface="Eras Medium ITC" panose="020B0602030504020804" pitchFamily="34" charset="0"/>
            </a:endParaRPr>
          </a:p>
          <a:p>
            <a:pPr marL="285750" indent="-285750" fontAlgn="base">
              <a:buFont typeface="Arial" panose="020B0604020202020204" pitchFamily="34" charset="0"/>
              <a:buChar char="•"/>
            </a:pPr>
            <a:r>
              <a:rPr lang="en-US" sz="1400" dirty="0">
                <a:latin typeface="Eras Medium ITC" panose="020B0602030504020804" pitchFamily="34" charset="0"/>
              </a:rPr>
              <a:t>CONV - layer is responsible for computing the dot product between the weights of the neuron and the region of the input image to which share a connection.</a:t>
            </a:r>
          </a:p>
          <a:p>
            <a:pPr marL="285750" indent="-285750" fontAlgn="base">
              <a:buFont typeface="Arial" panose="020B0604020202020204" pitchFamily="34" charset="0"/>
              <a:buChar char="•"/>
            </a:pPr>
            <a:endParaRPr lang="en-US" sz="1400" dirty="0">
              <a:latin typeface="Eras Medium ITC" panose="020B0602030504020804" pitchFamily="34" charset="0"/>
            </a:endParaRPr>
          </a:p>
          <a:p>
            <a:pPr marL="285750" indent="-285750" fontAlgn="base">
              <a:buFont typeface="Arial" panose="020B0604020202020204" pitchFamily="34" charset="0"/>
              <a:buChar char="•"/>
            </a:pPr>
            <a:r>
              <a:rPr lang="en-US" sz="1400" dirty="0">
                <a:latin typeface="Eras Medium ITC" panose="020B0602030504020804" pitchFamily="34" charset="0"/>
              </a:rPr>
              <a:t>Similar to the Convolutional Layer, the Pooling layer is responsible for reducing the spatial size of the Convolved Feature. This is to decrease the computational power required to process the data by reducing the dimensions. </a:t>
            </a:r>
          </a:p>
          <a:p>
            <a:pPr marL="285750" indent="-285750" algn="l" fontAlgn="base">
              <a:buFont typeface="Arial" panose="020B0604020202020204" pitchFamily="34" charset="0"/>
              <a:buChar char="•"/>
            </a:pPr>
            <a:endParaRPr lang="en-US" sz="1400" dirty="0">
              <a:latin typeface="Eras Medium ITC" panose="020B0602030504020804" pitchFamily="34" charset="0"/>
            </a:endParaRPr>
          </a:p>
          <a:p>
            <a:pPr marL="285750" indent="-285750" algn="l" fontAlgn="base">
              <a:buFont typeface="Arial" panose="020B0604020202020204" pitchFamily="34" charset="0"/>
              <a:buChar char="•"/>
            </a:pPr>
            <a:r>
              <a:rPr lang="en-US" sz="1600" dirty="0">
                <a:latin typeface="Eras Medium ITC" panose="020B0602030504020804" pitchFamily="34" charset="0"/>
              </a:rPr>
              <a:t>Fully Connected Layers form the last few layers in the network. The input to the fully connected layer is the output from the final Pooling or Convolutional Layer, which is flattened and then fed into the fully connected layer. This Flattened vector is then connected to a few fully connected layers which are same as Artificial Neural Networks.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24000" y="514350"/>
            <a:ext cx="3429000" cy="443711"/>
          </a:xfrm>
          <a:prstGeom prst="rect">
            <a:avLst/>
          </a:prstGeom>
        </p:spPr>
        <p:txBody>
          <a:bodyPr vert="horz" wrap="square" lIns="0" tIns="12700" rIns="0" bIns="0" rtlCol="0">
            <a:spAutoFit/>
          </a:bodyPr>
          <a:lstStyle/>
          <a:p>
            <a:pPr marL="12700" marR="5080">
              <a:lnSpc>
                <a:spcPct val="100000"/>
              </a:lnSpc>
              <a:spcBef>
                <a:spcPts val="100"/>
              </a:spcBef>
            </a:pPr>
            <a:r>
              <a:rPr lang="en-IN" sz="2800" spc="110" dirty="0">
                <a:solidFill>
                  <a:schemeClr val="accent4">
                    <a:lumMod val="75000"/>
                  </a:schemeClr>
                </a:solidFill>
                <a:latin typeface="Dubai Medium" panose="020B0603030403030204" pitchFamily="34" charset="-78"/>
                <a:cs typeface="Dubai Medium" panose="020B0603030403030204" pitchFamily="34" charset="-78"/>
              </a:rPr>
              <a:t>What is Keras ?</a:t>
            </a:r>
            <a:endParaRPr sz="2500" dirty="0">
              <a:solidFill>
                <a:schemeClr val="accent4">
                  <a:lumMod val="75000"/>
                </a:schemeClr>
              </a:solidFill>
            </a:endParaRPr>
          </a:p>
        </p:txBody>
      </p:sp>
      <p:sp>
        <p:nvSpPr>
          <p:cNvPr id="3" name="object 3"/>
          <p:cNvSpPr txBox="1"/>
          <p:nvPr/>
        </p:nvSpPr>
        <p:spPr>
          <a:xfrm>
            <a:off x="1524000" y="1276350"/>
            <a:ext cx="6553200" cy="1081963"/>
          </a:xfrm>
          <a:prstGeom prst="rect">
            <a:avLst/>
          </a:prstGeom>
        </p:spPr>
        <p:txBody>
          <a:bodyPr vert="horz" wrap="square" lIns="0" tIns="22860" rIns="0" bIns="0" rtlCol="0">
            <a:spAutoFit/>
          </a:bodyPr>
          <a:lstStyle/>
          <a:p>
            <a:pPr marL="285750" marR="5080" indent="-285750" fontAlgn="base">
              <a:lnSpc>
                <a:spcPts val="2020"/>
              </a:lnSpc>
              <a:spcBef>
                <a:spcPts val="180"/>
              </a:spcBef>
              <a:buFont typeface="Arial" panose="020B0604020202020204" pitchFamily="34" charset="0"/>
              <a:buChar char="•"/>
            </a:pPr>
            <a:r>
              <a:rPr lang="en-US" sz="1400" dirty="0">
                <a:latin typeface="Eras Medium ITC" panose="020B0602030504020804" pitchFamily="34" charset="0"/>
              </a:rPr>
              <a:t>Keras is an open-source deep learning framework developed in python.</a:t>
            </a:r>
          </a:p>
          <a:p>
            <a:pPr marL="285750" marR="5080" indent="-285750" fontAlgn="base">
              <a:lnSpc>
                <a:spcPts val="2020"/>
              </a:lnSpc>
              <a:spcBef>
                <a:spcPts val="180"/>
              </a:spcBef>
              <a:buFont typeface="Arial" panose="020B0604020202020204" pitchFamily="34" charset="0"/>
              <a:buChar char="•"/>
            </a:pPr>
            <a:endParaRPr lang="en-US" sz="1400" dirty="0">
              <a:latin typeface="Eras Medium ITC" panose="020B0602030504020804" pitchFamily="34" charset="0"/>
            </a:endParaRPr>
          </a:p>
          <a:p>
            <a:pPr marL="285750" marR="5080" indent="-285750" fontAlgn="base">
              <a:lnSpc>
                <a:spcPts val="2020"/>
              </a:lnSpc>
              <a:spcBef>
                <a:spcPts val="180"/>
              </a:spcBef>
              <a:buFont typeface="Arial" panose="020B0604020202020204" pitchFamily="34" charset="0"/>
              <a:buChar char="•"/>
            </a:pPr>
            <a:r>
              <a:rPr lang="en-US" sz="1400" dirty="0">
                <a:latin typeface="Eras Medium ITC" panose="020B0602030504020804" pitchFamily="34" charset="0"/>
              </a:rPr>
              <a:t>Keras is a high-level API and uses TensorFlow as its backend. It provides a very clean and easy way to create deep learning models.</a:t>
            </a:r>
            <a:endParaRPr sz="1400" dirty="0">
              <a:latin typeface="Eras Medium ITC" panose="020B0602030504020804" pitchFamily="34" charset="0"/>
            </a:endParaRPr>
          </a:p>
        </p:txBody>
      </p:sp>
    </p:spTree>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
  <TotalTime>486</TotalTime>
  <Words>1272</Words>
  <Application>Microsoft Office PowerPoint</Application>
  <PresentationFormat>On-screen Show (16:9)</PresentationFormat>
  <Paragraphs>86</Paragraphs>
  <Slides>19</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19</vt:i4>
      </vt:variant>
    </vt:vector>
  </HeadingPairs>
  <TitlesOfParts>
    <vt:vector size="31" baseType="lpstr">
      <vt:lpstr>Algerian</vt:lpstr>
      <vt:lpstr>Arial</vt:lpstr>
      <vt:lpstr>Calibri</vt:lpstr>
      <vt:lpstr>Century Gothic</vt:lpstr>
      <vt:lpstr>Dubai Medium</vt:lpstr>
      <vt:lpstr>Eras Medium ITC</vt:lpstr>
      <vt:lpstr>Georgia</vt:lpstr>
      <vt:lpstr>Roboto</vt:lpstr>
      <vt:lpstr>Symbol</vt:lpstr>
      <vt:lpstr>Times New Roman</vt:lpstr>
      <vt:lpstr>Wingdings 3</vt:lpstr>
      <vt:lpstr>Slice</vt:lpstr>
      <vt:lpstr>Under The Guidance of Professor: DR. Sibarama panigrahi </vt:lpstr>
      <vt:lpstr>About this Project</vt:lpstr>
      <vt:lpstr>Need for this  project</vt:lpstr>
      <vt:lpstr>PowerPoint Presentation</vt:lpstr>
      <vt:lpstr>What is CNN ?</vt:lpstr>
      <vt:lpstr>Working of CNN</vt:lpstr>
      <vt:lpstr>Block Diagram of CNN</vt:lpstr>
      <vt:lpstr>CNN Architecture explained </vt:lpstr>
      <vt:lpstr>What is Keras ?</vt:lpstr>
      <vt:lpstr>PowerPoint Presentation</vt:lpstr>
      <vt:lpstr>Keras layers explained:</vt:lpstr>
      <vt:lpstr>About the Dataset:</vt:lpstr>
      <vt:lpstr>The 24 characters of dataset</vt:lpstr>
      <vt:lpstr>Model Summary:</vt:lpstr>
      <vt:lpstr>What is OpenCV ?</vt:lpstr>
      <vt:lpstr>Pre-processing the captured Image</vt:lpstr>
      <vt:lpstr>Working of our model using OpenCV:</vt:lpstr>
      <vt:lpstr>Results and conclusions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Under The Guidance of Professor:  “Dr. Satyabrata Jit”</dc:title>
  <dc:creator>Rajeen Mohammad</dc:creator>
  <cp:lastModifiedBy>Pratyush Mahapatra</cp:lastModifiedBy>
  <cp:revision>57</cp:revision>
  <dcterms:created xsi:type="dcterms:W3CDTF">2021-04-25T08:10:09Z</dcterms:created>
  <dcterms:modified xsi:type="dcterms:W3CDTF">2022-06-27T22:29:37Z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2020-06-20T00:00:00Z</vt:filetime>
  </property>
  <property fmtid="{D5CDD505-2E9C-101B-9397-08002B2CF9AE}" pid="3" name="Creator">
    <vt:lpwstr>PDFium</vt:lpwstr>
  </property>
  <property fmtid="{D5CDD505-2E9C-101B-9397-08002B2CF9AE}" pid="4" name="LastSaved">
    <vt:filetime>2021-04-25T00:00:00Z</vt:filetime>
  </property>
</Properties>
</file>