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sldIdLst>
    <p:sldId id="264" r:id="rId3"/>
    <p:sldId id="256" r:id="rId4"/>
    <p:sldId id="259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69" autoAdjust="0"/>
  </p:normalViewPr>
  <p:slideViewPr>
    <p:cSldViewPr>
      <p:cViewPr varScale="1">
        <p:scale>
          <a:sx n="83" d="100"/>
          <a:sy n="83" d="100"/>
        </p:scale>
        <p:origin x="-90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133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072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387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5546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69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58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04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38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769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9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70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81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1892851-510A-4FC2-AA44-DC9D92BF4FB6}" type="datetimeFigureOut">
              <a:rPr lang="en-IN" smtClean="0"/>
              <a:t>20-12-2021</a:t>
            </a:fld>
            <a:endParaRPr lang="en-IN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FFCB7B35-C6B4-486F-BC49-0084246EA742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67544" y="4653136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dex of /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0" y="2558098"/>
            <a:ext cx="1879014" cy="187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07704" y="2753633"/>
            <a:ext cx="6840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latin typeface="Candara" pitchFamily="34" charset="0"/>
              </a:rPr>
              <a:t>JMeter</a:t>
            </a:r>
            <a:r>
              <a:rPr lang="en-IN" sz="4000" b="1" dirty="0" smtClean="0">
                <a:latin typeface="Candara" pitchFamily="34" charset="0"/>
              </a:rPr>
              <a:t> assignment for Performance Testing Role</a:t>
            </a:r>
            <a:endParaRPr lang="en-IN" sz="4000" b="1" dirty="0">
              <a:latin typeface="Candar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36096" y="418101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Candara" pitchFamily="34" charset="0"/>
              </a:rPr>
              <a:t>Pranil</a:t>
            </a:r>
            <a:r>
              <a:rPr lang="en-IN" sz="2000" b="1" dirty="0" smtClean="0">
                <a:latin typeface="Candara" pitchFamily="34" charset="0"/>
              </a:rPr>
              <a:t> Sunil Chaudhari</a:t>
            </a:r>
            <a:endParaRPr lang="en-IN" sz="20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71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67544" y="764704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395536" y="116632"/>
            <a:ext cx="2592288" cy="576064"/>
            <a:chOff x="395536" y="116632"/>
            <a:chExt cx="2592288" cy="576064"/>
          </a:xfrm>
        </p:grpSpPr>
        <p:sp>
          <p:nvSpPr>
            <p:cNvPr id="4" name="TextBox 3"/>
            <p:cNvSpPr txBox="1"/>
            <p:nvPr/>
          </p:nvSpPr>
          <p:spPr>
            <a:xfrm>
              <a:off x="899592" y="188640"/>
              <a:ext cx="208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>
                  <a:latin typeface="Candara" pitchFamily="34" charset="0"/>
                </a:rPr>
                <a:t>Task 1 – Scripting </a:t>
              </a:r>
              <a:endParaRPr lang="en-IN" sz="2000" b="1" dirty="0">
                <a:latin typeface="Candara" pitchFamily="34" charset="0"/>
              </a:endParaRPr>
            </a:p>
          </p:txBody>
        </p:sp>
        <p:pic>
          <p:nvPicPr>
            <p:cNvPr id="1026" name="Picture 2" descr="Index of /image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1663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/>
          <p:cNvSpPr txBox="1"/>
          <p:nvPr/>
        </p:nvSpPr>
        <p:spPr>
          <a:xfrm>
            <a:off x="467544" y="816966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smtClean="0">
                <a:latin typeface="Candara" pitchFamily="34" charset="0"/>
              </a:rPr>
              <a:t>Task:</a:t>
            </a:r>
            <a:r>
              <a:rPr lang="en-IN" sz="1400" dirty="0" smtClean="0">
                <a:latin typeface="Candara" pitchFamily="34" charset="0"/>
              </a:rPr>
              <a:t> Create </a:t>
            </a:r>
            <a:r>
              <a:rPr lang="en-IN" sz="1400" dirty="0" smtClean="0">
                <a:latin typeface="Candara" pitchFamily="34" charset="0"/>
              </a:rPr>
              <a:t>JMeter</a:t>
            </a:r>
            <a:r>
              <a:rPr lang="en-IN" sz="1400" dirty="0" smtClean="0">
                <a:latin typeface="Candara" pitchFamily="34" charset="0"/>
              </a:rPr>
              <a:t>  Scripts of any sample application show below implantation in that </a:t>
            </a:r>
          </a:p>
          <a:p>
            <a:r>
              <a:rPr lang="en-IN" sz="1400" dirty="0" smtClean="0">
                <a:latin typeface="Candara" pitchFamily="34" charset="0"/>
              </a:rPr>
              <a:t>[URL: https://petstore.octoperf.com/actions/Catalog.action]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8" y="1321023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17488">
              <a:buFont typeface="+mj-lt"/>
              <a:buAutoNum type="romanUcPeriod"/>
            </a:pPr>
            <a:r>
              <a:rPr lang="en-IN" sz="1400" b="1" dirty="0" smtClean="0">
                <a:latin typeface="Candara" pitchFamily="34" charset="0"/>
              </a:rPr>
              <a:t>Test Data loaded from external sheet</a:t>
            </a:r>
            <a:endParaRPr lang="en-IN" sz="1400" b="1" dirty="0">
              <a:latin typeface="Candar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5536" y="3789040"/>
            <a:ext cx="324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217488">
              <a:buFont typeface="+mj-lt"/>
              <a:buAutoNum type="romanUcPeriod" startAt="2"/>
            </a:pPr>
            <a:r>
              <a:rPr lang="en-IN" sz="1400" b="1" dirty="0" smtClean="0">
                <a:latin typeface="Candara" pitchFamily="34" charset="0"/>
              </a:rPr>
              <a:t>Parameterization </a:t>
            </a:r>
            <a:r>
              <a:rPr lang="en-IN" sz="1400" dirty="0" smtClean="0">
                <a:latin typeface="Candara" pitchFamily="34" charset="0"/>
              </a:rPr>
              <a:t>(Example)</a:t>
            </a:r>
            <a:endParaRPr lang="en-IN" sz="1400" b="1" dirty="0">
              <a:latin typeface="Candara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7416824" cy="2117868"/>
          </a:xfrm>
          <a:prstGeom prst="rect">
            <a:avLst/>
          </a:prstGeom>
          <a:noFill/>
          <a:ln w="9525">
            <a:solidFill>
              <a:schemeClr val="tx1">
                <a:alpha val="97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149080"/>
            <a:ext cx="7419975" cy="2419350"/>
          </a:xfrm>
          <a:prstGeom prst="rect">
            <a:avLst/>
          </a:prstGeom>
          <a:noFill/>
          <a:ln w="9525">
            <a:solidFill>
              <a:schemeClr val="tx1">
                <a:alpha val="97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5364088" y="6525344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2"/>
            <a:r>
              <a:rPr lang="en-IN" sz="1200" b="1" i="1" dirty="0" smtClean="0">
                <a:latin typeface="Candara" pitchFamily="34" charset="0"/>
              </a:rPr>
              <a:t>Please refer GIT repo for complete script</a:t>
            </a:r>
            <a:endParaRPr lang="en-IN" sz="1200" b="1" i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54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67544" y="764704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1520" y="816967"/>
            <a:ext cx="4176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2612" indent="-400050">
              <a:buFont typeface="+mj-lt"/>
              <a:buAutoNum type="romanUcPeriod" startAt="3"/>
            </a:pPr>
            <a:r>
              <a:rPr lang="en-IN" sz="1400" b="1" dirty="0" smtClean="0">
                <a:latin typeface="Candara" pitchFamily="34" charset="0"/>
              </a:rPr>
              <a:t>Correlations </a:t>
            </a:r>
            <a:r>
              <a:rPr lang="en-IN" sz="1400" dirty="0" smtClean="0">
                <a:latin typeface="Candara" pitchFamily="34" charset="0"/>
              </a:rPr>
              <a:t>(Example)</a:t>
            </a:r>
            <a:endParaRPr lang="en-IN" sz="1400" b="1" dirty="0">
              <a:latin typeface="Candara" pitchFamily="34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186433"/>
            <a:ext cx="7981950" cy="2314575"/>
          </a:xfrm>
          <a:prstGeom prst="rect">
            <a:avLst/>
          </a:prstGeom>
          <a:noFill/>
          <a:ln w="9525">
            <a:solidFill>
              <a:schemeClr val="tx1">
                <a:alpha val="97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3789040"/>
            <a:ext cx="7981950" cy="2609850"/>
          </a:xfrm>
          <a:prstGeom prst="rect">
            <a:avLst/>
          </a:prstGeom>
          <a:noFill/>
          <a:ln w="9525">
            <a:solidFill>
              <a:schemeClr val="tx1">
                <a:alpha val="97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95536" y="116632"/>
            <a:ext cx="2592288" cy="576064"/>
            <a:chOff x="395536" y="116632"/>
            <a:chExt cx="2592288" cy="576064"/>
          </a:xfrm>
        </p:grpSpPr>
        <p:sp>
          <p:nvSpPr>
            <p:cNvPr id="12" name="TextBox 11"/>
            <p:cNvSpPr txBox="1"/>
            <p:nvPr/>
          </p:nvSpPr>
          <p:spPr>
            <a:xfrm>
              <a:off x="899592" y="188640"/>
              <a:ext cx="20882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>
                  <a:latin typeface="Candara" pitchFamily="34" charset="0"/>
                </a:rPr>
                <a:t>Task 1 – Scripting </a:t>
              </a:r>
              <a:endParaRPr lang="en-IN" sz="2000" b="1" dirty="0">
                <a:latin typeface="Candara" pitchFamily="34" charset="0"/>
              </a:endParaRPr>
            </a:p>
          </p:txBody>
        </p:sp>
        <p:pic>
          <p:nvPicPr>
            <p:cNvPr id="13" name="Picture 2" descr="Index of /imag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1663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TextBox 13"/>
          <p:cNvSpPr txBox="1"/>
          <p:nvPr/>
        </p:nvSpPr>
        <p:spPr>
          <a:xfrm>
            <a:off x="5436096" y="6532240"/>
            <a:ext cx="3528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2"/>
            <a:r>
              <a:rPr lang="en-IN" sz="1200" b="1" i="1" dirty="0" smtClean="0">
                <a:latin typeface="Candara" pitchFamily="34" charset="0"/>
              </a:rPr>
              <a:t>Please refer GIT repo for complete script</a:t>
            </a:r>
            <a:endParaRPr lang="en-IN" sz="1200" b="1" i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754519"/>
            <a:ext cx="8640960" cy="2962513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074738" indent="-182563" algn="just"/>
            <a:r>
              <a:rPr lang="en-IN" sz="1400" b="1" dirty="0" smtClean="0">
                <a:latin typeface="Candara" pitchFamily="34" charset="0"/>
              </a:rPr>
              <a:t>Objective / Task: </a:t>
            </a:r>
          </a:p>
          <a:p>
            <a:pPr marL="1074738" indent="-182563" algn="just">
              <a:buFont typeface="Wingdings" pitchFamily="2" charset="2"/>
              <a:buChar char="§"/>
            </a:pPr>
            <a:r>
              <a:rPr lang="en-IN" sz="1400" dirty="0" smtClean="0">
                <a:latin typeface="Candara" pitchFamily="34" charset="0"/>
              </a:rPr>
              <a:t>Put 100 concurrent loads in application analysis graph and keep on increasing until you find bottleneck.</a:t>
            </a:r>
          </a:p>
          <a:p>
            <a:pPr marL="1074738" indent="-182563" algn="just"/>
            <a:endParaRPr lang="en-IN" sz="1400" dirty="0" smtClean="0">
              <a:latin typeface="Candara" pitchFamily="34" charset="0"/>
            </a:endParaRPr>
          </a:p>
          <a:p>
            <a:pPr marL="1074738" indent="-182563" algn="just"/>
            <a:r>
              <a:rPr lang="en-IN" sz="1400" b="1" dirty="0" smtClean="0">
                <a:latin typeface="Candara" pitchFamily="34" charset="0"/>
              </a:rPr>
              <a:t>Scenario setup:</a:t>
            </a:r>
            <a:endParaRPr lang="en-IN" sz="1400" dirty="0" smtClean="0">
              <a:latin typeface="Candara" pitchFamily="34" charset="0"/>
            </a:endParaRPr>
          </a:p>
          <a:p>
            <a:pPr marL="1074738" indent="-182563" algn="just">
              <a:buFont typeface="Wingdings" pitchFamily="2" charset="2"/>
              <a:buChar char="§"/>
            </a:pPr>
            <a:r>
              <a:rPr lang="en-IN" sz="1400" dirty="0" smtClean="0">
                <a:latin typeface="Candara" pitchFamily="34" charset="0"/>
              </a:rPr>
              <a:t>Execution started with initial 100 users. Furthermore 50 users were added after the interval of 5 minutes. Graph (1) indicating concurrent threads simulated to achieve scenario</a:t>
            </a:r>
          </a:p>
          <a:p>
            <a:pPr marL="1074738" indent="-182563" algn="just"/>
            <a:endParaRPr lang="en-IN" sz="1400" dirty="0" smtClean="0">
              <a:latin typeface="Candara" pitchFamily="34" charset="0"/>
            </a:endParaRPr>
          </a:p>
          <a:p>
            <a:pPr marL="1074738" indent="-182563" algn="just"/>
            <a:r>
              <a:rPr lang="en-IN" sz="1400" b="1" dirty="0" smtClean="0">
                <a:latin typeface="Candara" pitchFamily="34" charset="0"/>
              </a:rPr>
              <a:t>Observations:</a:t>
            </a:r>
          </a:p>
          <a:p>
            <a:pPr marL="1074738" indent="-182563" algn="just">
              <a:buFont typeface="Wingdings" pitchFamily="2" charset="2"/>
              <a:buChar char="§"/>
            </a:pPr>
            <a:r>
              <a:rPr lang="en-IN" sz="1400" dirty="0" smtClean="0">
                <a:latin typeface="Candara" pitchFamily="34" charset="0"/>
              </a:rPr>
              <a:t>Overall response time for all transactions  within 2 - 4 seconds till 150 active concurrent users.</a:t>
            </a:r>
          </a:p>
          <a:p>
            <a:pPr marL="1074738" indent="-182563" algn="just">
              <a:buFont typeface="Wingdings" pitchFamily="2" charset="2"/>
              <a:buChar char="§"/>
            </a:pPr>
            <a:r>
              <a:rPr lang="en-IN" sz="1400" dirty="0" smtClean="0">
                <a:latin typeface="Candara" pitchFamily="34" charset="0"/>
              </a:rPr>
              <a:t>After adding 200 concurrent users observed exponential increase in response times</a:t>
            </a:r>
          </a:p>
          <a:p>
            <a:pPr marL="1074738" indent="-182563" algn="just">
              <a:buFont typeface="Wingdings" pitchFamily="2" charset="2"/>
              <a:buChar char="§"/>
            </a:pPr>
            <a:r>
              <a:rPr lang="en-IN" sz="1400" dirty="0" smtClean="0">
                <a:latin typeface="Candara" pitchFamily="34" charset="0"/>
              </a:rPr>
              <a:t>When checked manually, test users were unable to login into application.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864" y="3933056"/>
            <a:ext cx="4038600" cy="2715195"/>
          </a:xfrm>
          <a:prstGeom prst="rect">
            <a:avLst/>
          </a:prstGeom>
          <a:noFill/>
          <a:ln w="9525">
            <a:solidFill>
              <a:schemeClr val="tx1">
                <a:alpha val="97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933056"/>
            <a:ext cx="4038600" cy="2747878"/>
          </a:xfrm>
          <a:prstGeom prst="rect">
            <a:avLst/>
          </a:prstGeom>
          <a:noFill/>
          <a:ln w="9525">
            <a:solidFill>
              <a:schemeClr val="tx1">
                <a:alpha val="97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4572000" y="3789040"/>
            <a:ext cx="0" cy="28592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95536" y="116632"/>
            <a:ext cx="4536504" cy="576064"/>
            <a:chOff x="395536" y="116632"/>
            <a:chExt cx="5328592" cy="576064"/>
          </a:xfrm>
        </p:grpSpPr>
        <p:sp>
          <p:nvSpPr>
            <p:cNvPr id="16" name="TextBox 15"/>
            <p:cNvSpPr txBox="1"/>
            <p:nvPr/>
          </p:nvSpPr>
          <p:spPr>
            <a:xfrm>
              <a:off x="899592" y="188640"/>
              <a:ext cx="4824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>
                  <a:latin typeface="Candara" pitchFamily="34" charset="0"/>
                </a:rPr>
                <a:t>Task 2 – Execution &amp; Observations</a:t>
              </a:r>
              <a:endParaRPr lang="en-IN" sz="2000" b="1" dirty="0">
                <a:latin typeface="Candara" pitchFamily="34" charset="0"/>
              </a:endParaRPr>
            </a:p>
          </p:txBody>
        </p:sp>
        <p:pic>
          <p:nvPicPr>
            <p:cNvPr id="17" name="Picture 2" descr="Index of /imag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1663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3" name="Picture 11" descr="Stick To Your Goals - Icon For Objective - Free Transparent PNG Clipart  Images Down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75" y="1143945"/>
            <a:ext cx="436652" cy="45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17" descr="Settings Icon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t="6140" r="6390" b="13204"/>
          <a:stretch/>
        </p:blipFill>
        <p:spPr bwMode="auto">
          <a:xfrm>
            <a:off x="579522" y="1898507"/>
            <a:ext cx="536094" cy="52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1" name="Picture 19" descr="Analysis icon | Web design icon, Analysis,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56" y="2944145"/>
            <a:ext cx="413945" cy="4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26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73807" y="816967"/>
            <a:ext cx="8330641" cy="2724150"/>
          </a:xfrm>
          <a:prstGeom prst="round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074738" indent="-182563" algn="just"/>
            <a:r>
              <a:rPr lang="en-IN" sz="1400" b="1" dirty="0" smtClean="0">
                <a:latin typeface="Candara" pitchFamily="34" charset="0"/>
              </a:rPr>
              <a:t>Objective / Task: </a:t>
            </a:r>
            <a:r>
              <a:rPr lang="en-IN" sz="1400" dirty="0" smtClean="0">
                <a:latin typeface="Candara" pitchFamily="34" charset="0"/>
              </a:rPr>
              <a:t> </a:t>
            </a:r>
          </a:p>
          <a:p>
            <a:pPr marL="1074738" indent="-182563" algn="just">
              <a:buFont typeface="Wingdings" pitchFamily="2" charset="2"/>
              <a:buChar char="§"/>
            </a:pPr>
            <a:r>
              <a:rPr lang="en-IN" sz="1400" dirty="0" smtClean="0">
                <a:latin typeface="Candara" pitchFamily="34" charset="0"/>
              </a:rPr>
              <a:t>How much load application can Handel within 5 min time span </a:t>
            </a:r>
          </a:p>
          <a:p>
            <a:pPr marL="1074738" indent="-182563" algn="just"/>
            <a:endParaRPr lang="en-IN" sz="1400" dirty="0" smtClean="0">
              <a:latin typeface="Candara" pitchFamily="34" charset="0"/>
            </a:endParaRPr>
          </a:p>
          <a:p>
            <a:pPr marL="1074738" indent="-182563" algn="just"/>
            <a:r>
              <a:rPr lang="en-IN" sz="1400" b="1" dirty="0" smtClean="0">
                <a:latin typeface="Candara" pitchFamily="34" charset="0"/>
              </a:rPr>
              <a:t>Scenario setup:</a:t>
            </a:r>
            <a:endParaRPr lang="en-IN" sz="1400" dirty="0">
              <a:latin typeface="Candara" pitchFamily="34" charset="0"/>
            </a:endParaRPr>
          </a:p>
          <a:p>
            <a:pPr marL="1074738" indent="-182563" algn="just">
              <a:buFont typeface="Wingdings" pitchFamily="2" charset="2"/>
              <a:buChar char="§"/>
            </a:pPr>
            <a:r>
              <a:rPr lang="en-IN" sz="1400" dirty="0" smtClean="0">
                <a:latin typeface="Candara" pitchFamily="34" charset="0"/>
              </a:rPr>
              <a:t>Execution initiated with ramping up 1 user per second till 5 </a:t>
            </a:r>
            <a:r>
              <a:rPr lang="en-IN" sz="1400" dirty="0" smtClean="0">
                <a:latin typeface="Candara" pitchFamily="34" charset="0"/>
              </a:rPr>
              <a:t>mins</a:t>
            </a:r>
            <a:r>
              <a:rPr lang="en-IN" sz="1400" dirty="0" smtClean="0">
                <a:latin typeface="Candara" pitchFamily="34" charset="0"/>
              </a:rPr>
              <a:t>. Graph (1) indicating concurrent threads simulated to achieve scenario</a:t>
            </a:r>
          </a:p>
          <a:p>
            <a:pPr marL="1074738" indent="-182563" algn="just"/>
            <a:endParaRPr lang="en-IN" sz="1400" dirty="0">
              <a:latin typeface="Candara" pitchFamily="34" charset="0"/>
            </a:endParaRPr>
          </a:p>
          <a:p>
            <a:pPr marL="1074738" indent="-182563" algn="just"/>
            <a:r>
              <a:rPr lang="en-IN" sz="1400" b="1" dirty="0" smtClean="0">
                <a:latin typeface="Candara" pitchFamily="34" charset="0"/>
              </a:rPr>
              <a:t>Observations:</a:t>
            </a:r>
          </a:p>
          <a:p>
            <a:pPr marL="1074738" indent="-182563" algn="just">
              <a:buFont typeface="Wingdings" pitchFamily="2" charset="2"/>
              <a:buChar char="§"/>
            </a:pPr>
            <a:r>
              <a:rPr lang="en-IN" sz="1400" dirty="0" smtClean="0">
                <a:latin typeface="Candara" pitchFamily="34" charset="0"/>
              </a:rPr>
              <a:t>Application was able to sustain load of 300 concurrent users for 5 </a:t>
            </a:r>
            <a:r>
              <a:rPr lang="en-IN" sz="1400" dirty="0" smtClean="0">
                <a:latin typeface="Candara" pitchFamily="34" charset="0"/>
              </a:rPr>
              <a:t>mins</a:t>
            </a:r>
            <a:r>
              <a:rPr lang="en-IN" sz="1400" dirty="0" smtClean="0">
                <a:latin typeface="Candara" pitchFamily="34" charset="0"/>
              </a:rPr>
              <a:t> of time span.</a:t>
            </a:r>
          </a:p>
          <a:p>
            <a:pPr marL="1074738" indent="-182563" algn="just">
              <a:buFont typeface="Wingdings" pitchFamily="2" charset="2"/>
              <a:buChar char="§"/>
            </a:pPr>
            <a:r>
              <a:rPr lang="en-IN" sz="1400" dirty="0" smtClean="0">
                <a:latin typeface="Candara" pitchFamily="34" charset="0"/>
              </a:rPr>
              <a:t>Overall response times were within the range of 2 - 4 seconds</a:t>
            </a:r>
          </a:p>
          <a:p>
            <a:pPr marL="1074738" indent="-182563" algn="just">
              <a:buFont typeface="Wingdings" pitchFamily="2" charset="2"/>
              <a:buChar char="§"/>
            </a:pPr>
            <a:r>
              <a:rPr lang="en-IN" sz="1400" dirty="0" smtClean="0">
                <a:latin typeface="Candara" pitchFamily="34" charset="0"/>
              </a:rPr>
              <a:t>No major issues observed.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3779888"/>
            <a:ext cx="0" cy="27963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779888"/>
            <a:ext cx="3981450" cy="2883220"/>
          </a:xfrm>
          <a:prstGeom prst="rect">
            <a:avLst/>
          </a:prstGeom>
          <a:noFill/>
          <a:ln w="9525">
            <a:solidFill>
              <a:schemeClr val="tx1">
                <a:alpha val="97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789040"/>
            <a:ext cx="3962400" cy="2874067"/>
          </a:xfrm>
          <a:prstGeom prst="rect">
            <a:avLst/>
          </a:prstGeom>
          <a:noFill/>
          <a:ln w="9525">
            <a:solidFill>
              <a:schemeClr val="tx1">
                <a:alpha val="97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395536" y="116632"/>
            <a:ext cx="4536504" cy="576064"/>
            <a:chOff x="395536" y="116632"/>
            <a:chExt cx="5328592" cy="576064"/>
          </a:xfrm>
        </p:grpSpPr>
        <p:sp>
          <p:nvSpPr>
            <p:cNvPr id="16" name="TextBox 15"/>
            <p:cNvSpPr txBox="1"/>
            <p:nvPr/>
          </p:nvSpPr>
          <p:spPr>
            <a:xfrm>
              <a:off x="899592" y="188640"/>
              <a:ext cx="4824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 smtClean="0">
                  <a:latin typeface="Candara" pitchFamily="34" charset="0"/>
                </a:rPr>
                <a:t>Task 2 – Execution &amp; Observations</a:t>
              </a:r>
              <a:endParaRPr lang="en-IN" sz="2000" b="1" dirty="0">
                <a:latin typeface="Candara" pitchFamily="34" charset="0"/>
              </a:endParaRPr>
            </a:p>
          </p:txBody>
        </p:sp>
        <p:pic>
          <p:nvPicPr>
            <p:cNvPr id="17" name="Picture 2" descr="Index of /image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1663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1" descr="Stick To Your Goals - Icon For Objective - Free Transparent PNG Clipart  Images Downloa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81" y="1151392"/>
            <a:ext cx="436652" cy="45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7" descr="Settings Icon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5" t="6140" r="6390" b="13204"/>
          <a:stretch/>
        </p:blipFill>
        <p:spPr bwMode="auto">
          <a:xfrm>
            <a:off x="611560" y="1854425"/>
            <a:ext cx="536094" cy="52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" descr="Analysis icon | Web design icon, Analysis,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88" y="2872137"/>
            <a:ext cx="413945" cy="41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6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67544" y="4293096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Thank You Hand Lettering Typography Design Stock Vector (Royalty Free)  15091770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9"/>
          <a:stretch/>
        </p:blipFill>
        <p:spPr bwMode="auto">
          <a:xfrm>
            <a:off x="1517878" y="2016274"/>
            <a:ext cx="5943600" cy="227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897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253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13</cp:revision>
  <dcterms:created xsi:type="dcterms:W3CDTF">2021-12-20T11:29:26Z</dcterms:created>
  <dcterms:modified xsi:type="dcterms:W3CDTF">2021-12-20T16:44:01Z</dcterms:modified>
</cp:coreProperties>
</file>