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04950"/>
  <p:notesSz cx="20104100" cy="142049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9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3534"/>
            <a:ext cx="17088486" cy="298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4772"/>
            <a:ext cx="14072870" cy="3551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198"/>
            <a:ext cx="18093690" cy="2272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67138"/>
            <a:ext cx="18093690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0604"/>
            <a:ext cx="6433312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026" y="195566"/>
            <a:ext cx="5105400" cy="478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b="1" dirty="0">
                <a:latin typeface="Arial"/>
                <a:cs typeface="Arial"/>
              </a:rPr>
              <a:t>Health</a:t>
            </a:r>
            <a:r>
              <a:rPr sz="2950" b="1" spc="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Care</a:t>
            </a:r>
            <a:r>
              <a:rPr sz="2950" b="1" spc="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Chatbot</a:t>
            </a:r>
            <a:r>
              <a:rPr sz="2950" b="1" spc="25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System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990" y="1037740"/>
            <a:ext cx="22745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INTRODUCTION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917" y="5665549"/>
            <a:ext cx="27825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98905" algn="l"/>
              </a:tabLst>
            </a:pPr>
            <a:r>
              <a:rPr sz="2300" dirty="0">
                <a:latin typeface="Arial MT"/>
                <a:cs typeface="Arial MT"/>
              </a:rPr>
              <a:t>Aims </a:t>
            </a:r>
            <a:r>
              <a:rPr sz="2300" spc="-25" dirty="0">
                <a:latin typeface="Arial MT"/>
                <a:cs typeface="Arial MT"/>
              </a:rPr>
              <a:t>and</a:t>
            </a:r>
            <a:r>
              <a:rPr sz="2300" dirty="0">
                <a:latin typeface="Arial MT"/>
                <a:cs typeface="Arial MT"/>
              </a:rPr>
              <a:t>	</a:t>
            </a:r>
            <a:r>
              <a:rPr sz="2300" spc="-10" dirty="0">
                <a:latin typeface="Arial MT"/>
                <a:cs typeface="Arial MT"/>
              </a:rPr>
              <a:t>Objectives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03" y="2830556"/>
            <a:ext cx="257048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Academic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Question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3234" y="115632"/>
            <a:ext cx="1075135" cy="6238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45885" y="988159"/>
            <a:ext cx="4493895" cy="40716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300" dirty="0" smtClean="0">
                <a:latin typeface="Arial MT"/>
                <a:cs typeface="Arial MT"/>
              </a:rPr>
              <a:t>Literature</a:t>
            </a:r>
            <a:r>
              <a:rPr sz="2300" spc="-40" dirty="0" smtClean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Review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184" y="1491665"/>
            <a:ext cx="5744210" cy="1287780"/>
          </a:xfrm>
          <a:prstGeom prst="rect">
            <a:avLst/>
          </a:prstGeom>
          <a:solidFill>
            <a:srgbClr val="8FAADC"/>
          </a:solidFill>
        </p:spPr>
        <p:txBody>
          <a:bodyPr vert="horz" wrap="square" lIns="0" tIns="22225" rIns="0" bIns="0" rtlCol="0">
            <a:spAutoFit/>
          </a:bodyPr>
          <a:lstStyle/>
          <a:p>
            <a:pPr marL="343535" marR="51435" indent="-283845">
              <a:lnSpc>
                <a:spcPct val="100000"/>
              </a:lnSpc>
              <a:spcBef>
                <a:spcPts val="175"/>
              </a:spcBef>
              <a:buChar char="•"/>
              <a:tabLst>
                <a:tab pos="343535" algn="l"/>
              </a:tabLst>
            </a:pPr>
            <a:r>
              <a:rPr sz="2000" dirty="0">
                <a:latin typeface="Arial MT"/>
                <a:cs typeface="Arial MT"/>
              </a:rPr>
              <a:t>Service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user/client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through </a:t>
            </a:r>
            <a:r>
              <a:rPr sz="2000" dirty="0">
                <a:latin typeface="Arial MT"/>
                <a:cs typeface="Arial MT"/>
              </a:rPr>
              <a:t>interpreting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natural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language.</a:t>
            </a:r>
            <a:endParaRPr sz="2000">
              <a:latin typeface="Arial MT"/>
              <a:cs typeface="Arial MT"/>
            </a:endParaRPr>
          </a:p>
          <a:p>
            <a:pPr marL="343535" indent="-283210">
              <a:lnSpc>
                <a:spcPts val="2380"/>
              </a:lnSpc>
              <a:buChar char="•"/>
              <a:tabLst>
                <a:tab pos="343535" algn="l"/>
              </a:tabLst>
            </a:pPr>
            <a:r>
              <a:rPr sz="2000" dirty="0">
                <a:latin typeface="Arial MT"/>
                <a:cs typeface="Arial MT"/>
              </a:rPr>
              <a:t>Fast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convenient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184" y="3291987"/>
            <a:ext cx="5744210" cy="220726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0360" marR="52069" indent="-280670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343535" algn="l"/>
              </a:tabLst>
            </a:pP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overcome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traditional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way 	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1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disease</a:t>
            </a:r>
            <a:r>
              <a:rPr sz="2000" spc="31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prediction</a:t>
            </a:r>
            <a:r>
              <a:rPr sz="2000" spc="31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31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20" dirty="0">
                <a:latin typeface="Arial MT"/>
                <a:cs typeface="Arial MT"/>
              </a:rPr>
              <a:t>  </a:t>
            </a:r>
            <a:r>
              <a:rPr sz="2000" spc="-10" dirty="0">
                <a:latin typeface="Arial MT"/>
                <a:cs typeface="Arial MT"/>
              </a:rPr>
              <a:t>symptoms 	</a:t>
            </a:r>
            <a:r>
              <a:rPr sz="2000" dirty="0">
                <a:latin typeface="Arial MT"/>
                <a:cs typeface="Arial MT"/>
              </a:rPr>
              <a:t>provided</a:t>
            </a:r>
            <a:r>
              <a:rPr sz="2000" spc="6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7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6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6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replace</a:t>
            </a:r>
            <a:r>
              <a:rPr sz="2000" spc="7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6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demand</a:t>
            </a:r>
            <a:r>
              <a:rPr sz="2000" spc="70" dirty="0">
                <a:latin typeface="Arial MT"/>
                <a:cs typeface="Arial MT"/>
              </a:rPr>
              <a:t>  </a:t>
            </a:r>
            <a:r>
              <a:rPr sz="2000" spc="-25" dirty="0">
                <a:latin typeface="Arial MT"/>
                <a:cs typeface="Arial MT"/>
              </a:rPr>
              <a:t>of 	</a:t>
            </a:r>
            <a:r>
              <a:rPr sz="2000" dirty="0">
                <a:latin typeface="Arial MT"/>
                <a:cs typeface="Arial MT"/>
              </a:rPr>
              <a:t>doctors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future?</a:t>
            </a:r>
            <a:endParaRPr sz="2000">
              <a:latin typeface="Arial MT"/>
              <a:cs typeface="Arial MT"/>
            </a:endParaRPr>
          </a:p>
          <a:p>
            <a:pPr marL="340360" marR="52069" indent="-280670" algn="just">
              <a:lnSpc>
                <a:spcPts val="2390"/>
              </a:lnSpc>
              <a:spcBef>
                <a:spcPts val="50"/>
              </a:spcBef>
              <a:buChar char="•"/>
              <a:tabLst>
                <a:tab pos="343535" algn="l"/>
              </a:tabLst>
            </a:pP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fetch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medical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	</a:t>
            </a:r>
            <a:r>
              <a:rPr sz="2000" dirty="0">
                <a:latin typeface="Arial MT"/>
                <a:cs typeface="Arial MT"/>
              </a:rPr>
              <a:t>chatbot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819" y="6187277"/>
            <a:ext cx="5745480" cy="250380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4170" marR="78740" indent="-283845">
              <a:lnSpc>
                <a:spcPct val="101800"/>
              </a:lnSpc>
              <a:spcBef>
                <a:spcPts val="18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The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aim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provide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fast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and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convenient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way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manage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Queries.</a:t>
            </a:r>
            <a:endParaRPr sz="1950" dirty="0">
              <a:latin typeface="Arial MT"/>
              <a:cs typeface="Arial MT"/>
            </a:endParaRPr>
          </a:p>
          <a:p>
            <a:pPr marL="344170" indent="-283845">
              <a:lnSpc>
                <a:spcPct val="100000"/>
              </a:lnSpc>
              <a:spcBef>
                <a:spcPts val="35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Collecting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data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sets</a:t>
            </a:r>
            <a:endParaRPr sz="1950" dirty="0">
              <a:latin typeface="Arial MT"/>
              <a:cs typeface="Arial MT"/>
            </a:endParaRPr>
          </a:p>
          <a:p>
            <a:pPr marL="344170" indent="-283845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spc="-55" dirty="0">
                <a:latin typeface="Arial MT"/>
                <a:cs typeface="Arial MT"/>
              </a:rPr>
              <a:t>To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integrate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chat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interface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with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web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application.</a:t>
            </a:r>
            <a:endParaRPr sz="1950" dirty="0">
              <a:latin typeface="Arial MT"/>
              <a:cs typeface="Arial MT"/>
            </a:endParaRPr>
          </a:p>
          <a:p>
            <a:pPr marL="344170" indent="-283845">
              <a:lnSpc>
                <a:spcPct val="100000"/>
              </a:lnSpc>
              <a:spcBef>
                <a:spcPts val="45"/>
              </a:spcBef>
              <a:buChar char="•"/>
              <a:tabLst>
                <a:tab pos="344170" algn="l"/>
              </a:tabLst>
            </a:pPr>
            <a:r>
              <a:rPr sz="1950" spc="-55" dirty="0">
                <a:latin typeface="Arial MT"/>
                <a:cs typeface="Arial MT"/>
              </a:rPr>
              <a:t>To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provide</a:t>
            </a:r>
            <a:r>
              <a:rPr sz="1950" spc="-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queries</a:t>
            </a:r>
            <a:endParaRPr sz="1950" dirty="0">
              <a:latin typeface="Arial MT"/>
              <a:cs typeface="Arial MT"/>
            </a:endParaRPr>
          </a:p>
          <a:p>
            <a:pPr marL="344170" indent="-283845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spc="-55" dirty="0">
                <a:latin typeface="Arial MT"/>
                <a:cs typeface="Arial MT"/>
              </a:rPr>
              <a:t>To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provide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easy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way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maintain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record.</a:t>
            </a:r>
            <a:endParaRPr sz="1950" dirty="0">
              <a:latin typeface="Arial MT"/>
              <a:cs typeface="Arial MT"/>
            </a:endParaRPr>
          </a:p>
          <a:p>
            <a:pPr marL="344170" marR="774700" indent="-283845">
              <a:lnSpc>
                <a:spcPts val="2380"/>
              </a:lnSpc>
              <a:spcBef>
                <a:spcPts val="80"/>
              </a:spcBef>
              <a:buChar char="•"/>
              <a:tabLst>
                <a:tab pos="344170" algn="l"/>
              </a:tabLst>
            </a:pPr>
            <a:r>
              <a:rPr sz="1950" spc="-55" dirty="0">
                <a:latin typeface="Arial MT"/>
                <a:cs typeface="Arial MT"/>
              </a:rPr>
              <a:t>To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diagnose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disease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based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on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symptoms provided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650" y="115633"/>
            <a:ext cx="4797251" cy="114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 err="1" smtClean="0">
                <a:latin typeface="Arial MT"/>
                <a:cs typeface="Arial MT"/>
              </a:rPr>
              <a:t>Jitendra</a:t>
            </a:r>
            <a:r>
              <a:rPr lang="en-US" sz="2400" spc="-90" dirty="0" smtClean="0">
                <a:latin typeface="Arial MT"/>
                <a:cs typeface="Arial MT"/>
              </a:rPr>
              <a:t> Shrestha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spc="-90" dirty="0" smtClean="0">
                <a:latin typeface="Arial MT"/>
                <a:cs typeface="Arial MT"/>
              </a:rPr>
              <a:t>Pranish Acharya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42322" y="657614"/>
            <a:ext cx="3759200" cy="8242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latin typeface="Arial MT"/>
                <a:cs typeface="Arial MT"/>
              </a:rPr>
              <a:t>Supervisor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Fakhra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Jabeen</a:t>
            </a:r>
            <a:endParaRPr sz="2400" dirty="0">
              <a:latin typeface="Arial MT"/>
              <a:cs typeface="Arial MT"/>
            </a:endParaRPr>
          </a:p>
          <a:p>
            <a:pPr marL="2832100">
              <a:lnSpc>
                <a:spcPct val="100000"/>
              </a:lnSpc>
              <a:spcBef>
                <a:spcPts val="330"/>
              </a:spcBef>
            </a:pPr>
            <a:r>
              <a:rPr sz="2300" spc="-10" dirty="0">
                <a:latin typeface="Arial MT"/>
                <a:cs typeface="Arial MT"/>
              </a:rPr>
              <a:t>Artifact</a:t>
            </a:r>
            <a:endParaRPr sz="2300" dirty="0">
              <a:latin typeface="Arial MT"/>
              <a:cs typeface="Arial MT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18992" y="1497400"/>
          <a:ext cx="7541895" cy="673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05"/>
                <a:gridCol w="2678430"/>
                <a:gridCol w="2527300"/>
                <a:gridCol w="1635760"/>
              </a:tblGrid>
              <a:tr h="61722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</a:tr>
              <a:tr h="112649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266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Deshpande,</a:t>
                      </a:r>
                      <a:r>
                        <a:rPr sz="20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Mrs.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Rashmi</a:t>
                      </a:r>
                      <a:r>
                        <a:rPr sz="20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Dharwadkar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Dr.Mrs.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Neeta</a:t>
                      </a:r>
                      <a:r>
                        <a:rPr sz="20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8765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Vector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Algorithm (SVM).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92%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449070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057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Vipasha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Chandwani,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Sandeep</a:t>
                      </a:r>
                      <a:r>
                        <a:rPr sz="20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Kumar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Parikshit</a:t>
                      </a:r>
                      <a:r>
                        <a:rPr sz="20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Kishor Singh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LSTM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model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83%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  <a:tr h="1771014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96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0" dirty="0">
                          <a:latin typeface="Arial MT"/>
                          <a:cs typeface="Arial MT"/>
                        </a:rPr>
                        <a:t>Ming-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Hsiang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Su,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Chung-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Hsien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Wu,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Kun-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Yi</a:t>
                      </a:r>
                      <a:r>
                        <a:rPr sz="20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Huang,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Qian-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Bei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Hong,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Hsin-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Min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Wang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231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0" dirty="0">
                          <a:latin typeface="Arial MT"/>
                          <a:cs typeface="Arial MT"/>
                        </a:rPr>
                        <a:t>LSTM-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Multi-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Layer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Embedding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79%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771014"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5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5226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Md.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Moshiur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Rahman,</a:t>
                      </a:r>
                      <a:r>
                        <a:rPr sz="20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Ruhul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Amin,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Md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Nazmul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Khan</a:t>
                      </a:r>
                      <a:r>
                        <a:rPr sz="20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Liton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Nahid</a:t>
                      </a:r>
                      <a:r>
                        <a:rPr sz="20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Hossain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130" marR="1606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algorithms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(SVM,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KNN,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LSTM)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98%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714135" y="8436364"/>
            <a:ext cx="27406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Tracking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Gantt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Chart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02223" y="8278293"/>
            <a:ext cx="231013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Confusion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Mattrix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5389" y="1758574"/>
            <a:ext cx="5459862" cy="391153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62917" y="8963187"/>
            <a:ext cx="11836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Features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184" y="9502541"/>
            <a:ext cx="5744210" cy="189293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2225" rIns="0" bIns="0" rtlCol="0">
            <a:spAutoFit/>
          </a:bodyPr>
          <a:lstStyle/>
          <a:p>
            <a:pPr marL="343535" marR="844550" indent="-283845">
              <a:lnSpc>
                <a:spcPct val="101800"/>
              </a:lnSpc>
              <a:spcBef>
                <a:spcPts val="17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Can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predict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disease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based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on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symptoms provided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3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User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can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book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appointment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4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View</a:t>
            </a:r>
            <a:r>
              <a:rPr sz="1950" spc="1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1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records</a:t>
            </a:r>
            <a:endParaRPr sz="1950">
              <a:latin typeface="Arial MT"/>
              <a:cs typeface="Arial MT"/>
            </a:endParaRPr>
          </a:p>
          <a:p>
            <a:pPr marL="343535" marR="607060" indent="-283845">
              <a:lnSpc>
                <a:spcPct val="101800"/>
              </a:lnSpc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Doctors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can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provide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prescription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booked appointment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917" y="11550412"/>
            <a:ext cx="2308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Arial MT"/>
                <a:cs typeface="Arial MT"/>
              </a:rPr>
              <a:t>Future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Escalation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184" y="12010241"/>
            <a:ext cx="5744210" cy="128270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8575" rIns="0" bIns="0" rtlCol="0">
            <a:spAutoFit/>
          </a:bodyPr>
          <a:lstStyle/>
          <a:p>
            <a:pPr marL="343535" indent="-283210">
              <a:lnSpc>
                <a:spcPct val="100000"/>
              </a:lnSpc>
              <a:spcBef>
                <a:spcPts val="22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predict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all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types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disease.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recommend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medicine.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3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to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track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heartrate,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steps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using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sensor.</a:t>
            </a:r>
            <a:endParaRPr sz="1950">
              <a:latin typeface="Arial MT"/>
              <a:cs typeface="Arial MT"/>
            </a:endParaRPr>
          </a:p>
          <a:p>
            <a:pPr marL="343535" indent="-283210">
              <a:lnSpc>
                <a:spcPct val="100000"/>
              </a:lnSpc>
              <a:spcBef>
                <a:spcPts val="45"/>
              </a:spcBef>
              <a:buChar char="•"/>
              <a:tabLst>
                <a:tab pos="343535" algn="l"/>
              </a:tabLst>
            </a:pPr>
            <a:r>
              <a:rPr sz="1950" dirty="0">
                <a:latin typeface="Arial MT"/>
                <a:cs typeface="Arial MT"/>
              </a:rPr>
              <a:t>Psychological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doctor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bot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67141" y="5746930"/>
            <a:ext cx="12325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Accuracy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25530" y="11593927"/>
            <a:ext cx="147574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0" dirty="0">
                <a:latin typeface="Arial MT"/>
                <a:cs typeface="Arial MT"/>
              </a:rPr>
              <a:t>Conclusion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289233" y="12036552"/>
            <a:ext cx="5815330" cy="158813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2860" rIns="0" bIns="0" rtlCol="0">
            <a:spAutoFit/>
          </a:bodyPr>
          <a:lstStyle/>
          <a:p>
            <a:pPr marL="344170" marR="470534" indent="-283845">
              <a:lnSpc>
                <a:spcPct val="101800"/>
              </a:lnSpc>
              <a:spcBef>
                <a:spcPts val="18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Popularity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chatbot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increasing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day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by day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Different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algorithm</a:t>
            </a:r>
            <a:r>
              <a:rPr sz="1950" spc="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can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used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50" dirty="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0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AI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has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changed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way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3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communicating.</a:t>
            </a:r>
            <a:endParaRPr sz="1950">
              <a:latin typeface="Arial MT"/>
              <a:cs typeface="Arial MT"/>
            </a:endParaRPr>
          </a:p>
          <a:p>
            <a:pPr marL="344170" indent="-283210">
              <a:lnSpc>
                <a:spcPct val="100000"/>
              </a:lnSpc>
              <a:spcBef>
                <a:spcPts val="45"/>
              </a:spcBef>
              <a:buChar char="•"/>
              <a:tabLst>
                <a:tab pos="344170" algn="l"/>
              </a:tabLst>
            </a:pPr>
            <a:r>
              <a:rPr sz="1950" dirty="0">
                <a:latin typeface="Arial MT"/>
                <a:cs typeface="Arial MT"/>
              </a:rPr>
              <a:t>Huge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scope</a:t>
            </a:r>
            <a:r>
              <a:rPr sz="1950" spc="2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in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case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2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health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care.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2ED409D-5F78-B0C8-8C7B-74C59DFD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51" y="9152099"/>
            <a:ext cx="7698146" cy="422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263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acharya</dc:creator>
  <cp:lastModifiedBy>Microsoft account</cp:lastModifiedBy>
  <cp:revision>2</cp:revision>
  <dcterms:created xsi:type="dcterms:W3CDTF">2024-09-04T05:43:09Z</dcterms:created>
  <dcterms:modified xsi:type="dcterms:W3CDTF">2024-09-04T05:56:18Z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2024-09-04T00:00:00Z</vt:filetime>
  </property>
  <property fmtid="{D5CDD505-2E9C-101B-9397-08002B2CF9AE}" pid="5" name="Producer">
    <vt:lpwstr>Microsoft® PowerPoint® for Microsoft 365</vt:lpwstr>
  </property>
</Properties>
</file>