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14204950"/>
  <p:notesSz cx="20104100" cy="142049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2" d="100"/>
          <a:sy n="52" d="100"/>
        </p:scale>
        <p:origin x="557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403534"/>
            <a:ext cx="17088486" cy="2983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954772"/>
            <a:ext cx="14072870" cy="35512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267138"/>
            <a:ext cx="8745284" cy="93752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267138"/>
            <a:ext cx="8745284" cy="93752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568198"/>
            <a:ext cx="18093690" cy="2272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267138"/>
            <a:ext cx="18093690" cy="93752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3210604"/>
            <a:ext cx="6433312" cy="710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3210604"/>
            <a:ext cx="4623943" cy="710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3210604"/>
            <a:ext cx="4623943" cy="710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2026" y="195566"/>
            <a:ext cx="510540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b="1" dirty="0">
                <a:latin typeface="Arial"/>
                <a:cs typeface="Arial"/>
              </a:rPr>
              <a:t>Health</a:t>
            </a:r>
            <a:r>
              <a:rPr sz="2950" b="1" spc="30" dirty="0"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Care</a:t>
            </a:r>
            <a:r>
              <a:rPr sz="2950" b="1" spc="25" dirty="0"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Chatbot</a:t>
            </a:r>
            <a:r>
              <a:rPr sz="2950" b="1" spc="25" dirty="0">
                <a:latin typeface="Arial"/>
                <a:cs typeface="Arial"/>
              </a:rPr>
              <a:t> </a:t>
            </a:r>
            <a:r>
              <a:rPr sz="2950" b="1" spc="-10" dirty="0">
                <a:latin typeface="Arial"/>
                <a:cs typeface="Arial"/>
              </a:rPr>
              <a:t>System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7990" y="1037740"/>
            <a:ext cx="227457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0" dirty="0">
                <a:latin typeface="Arial MT"/>
                <a:cs typeface="Arial MT"/>
              </a:rPr>
              <a:t>INTRODUCTION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990" y="4675891"/>
            <a:ext cx="278257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398905" algn="l"/>
              </a:tabLst>
            </a:pPr>
            <a:r>
              <a:rPr sz="2300" dirty="0">
                <a:latin typeface="Arial MT"/>
                <a:cs typeface="Arial MT"/>
              </a:rPr>
              <a:t>Aims </a:t>
            </a:r>
            <a:r>
              <a:rPr sz="2300" spc="-25" dirty="0">
                <a:latin typeface="Arial MT"/>
                <a:cs typeface="Arial MT"/>
              </a:rPr>
              <a:t>and</a:t>
            </a:r>
            <a:r>
              <a:rPr sz="2300" dirty="0">
                <a:latin typeface="Arial MT"/>
                <a:cs typeface="Arial MT"/>
              </a:rPr>
              <a:t>	</a:t>
            </a:r>
            <a:r>
              <a:rPr sz="2300" spc="-10" dirty="0">
                <a:latin typeface="Arial MT"/>
                <a:cs typeface="Arial MT"/>
              </a:rPr>
              <a:t>Objectives</a:t>
            </a:r>
            <a:endParaRPr sz="2300"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3234" y="115632"/>
            <a:ext cx="1075135" cy="62380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745885" y="988159"/>
            <a:ext cx="4493895" cy="407163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300" dirty="0">
                <a:latin typeface="Arial MT"/>
                <a:cs typeface="Arial MT"/>
              </a:rPr>
              <a:t>Literature</a:t>
            </a:r>
            <a:r>
              <a:rPr sz="2300" spc="-4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Review</a:t>
            </a:r>
            <a:endParaRPr sz="23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7505" y="1578242"/>
            <a:ext cx="5744210" cy="2512291"/>
          </a:xfrm>
          <a:prstGeom prst="rect">
            <a:avLst/>
          </a:prstGeom>
          <a:solidFill>
            <a:srgbClr val="8FAADC"/>
          </a:solidFill>
        </p:spPr>
        <p:txBody>
          <a:bodyPr vert="horz" wrap="square" lIns="0" tIns="22225" rIns="0" bIns="0" rtlCol="0">
            <a:spAutoFit/>
          </a:bodyPr>
          <a:lstStyle/>
          <a:p>
            <a:pPr marL="177800" lvl="0" indent="-196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000" dirty="0">
                <a:latin typeface="Arial MT"/>
              </a:rPr>
              <a:t>Service that provides to the user/client through interpreting natural language</a:t>
            </a:r>
          </a:p>
          <a:p>
            <a:pPr marL="177800" lvl="0" indent="-1841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en-US" sz="2000" dirty="0">
                <a:latin typeface="Arial MT"/>
              </a:rPr>
              <a:t>Serves as healthcare assistant</a:t>
            </a:r>
          </a:p>
          <a:p>
            <a:pPr marL="177800" lvl="0" indent="-190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2000" dirty="0">
                <a:latin typeface="Arial MT"/>
              </a:rPr>
              <a:t>Provides quick responses to common medical symptoms</a:t>
            </a:r>
          </a:p>
          <a:p>
            <a:pPr marL="177800" lvl="0" indent="-190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2000" dirty="0">
                <a:latin typeface="Arial MT"/>
              </a:rPr>
              <a:t>Seamless User Experience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7820" y="5324654"/>
            <a:ext cx="5745480" cy="2274405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22860" rIns="0" bIns="0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000" dirty="0">
                <a:effectLst/>
                <a:latin typeface="Arial MT"/>
                <a:ea typeface="SimSun" panose="02010600030101010101" pitchFamily="2" charset="-122"/>
                <a:cs typeface="Times New Roman" panose="02020603050405020304" pitchFamily="18" charset="0"/>
              </a:rPr>
              <a:t>To provide response on health queries</a:t>
            </a:r>
            <a:endParaRPr lang="en-AU" sz="2000" dirty="0">
              <a:effectLst/>
              <a:latin typeface="Arial MT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000" dirty="0">
                <a:effectLst/>
                <a:latin typeface="Arial MT"/>
                <a:ea typeface="SimSun" panose="02010600030101010101" pitchFamily="2" charset="-122"/>
                <a:cs typeface="Times New Roman" panose="02020603050405020304" pitchFamily="18" charset="0"/>
              </a:rPr>
              <a:t>To diagnose disease based on symptoms provided based on yes/no statement</a:t>
            </a:r>
            <a:endParaRPr lang="en-AU" sz="2000" dirty="0">
              <a:effectLst/>
              <a:latin typeface="Arial MT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000" dirty="0">
                <a:effectLst/>
                <a:latin typeface="Arial MT"/>
                <a:ea typeface="SimSun" panose="02010600030101010101" pitchFamily="2" charset="-122"/>
                <a:cs typeface="Times New Roman" panose="02020603050405020304" pitchFamily="18" charset="0"/>
              </a:rPr>
              <a:t>To provide way to maintain patient health record</a:t>
            </a:r>
            <a:endParaRPr lang="en-AU" sz="2000" dirty="0">
              <a:effectLst/>
              <a:latin typeface="Arial M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6650" y="115633"/>
            <a:ext cx="4797251" cy="1145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400" spc="-90" dirty="0" err="1">
                <a:latin typeface="Arial MT"/>
                <a:cs typeface="Arial MT"/>
              </a:rPr>
              <a:t>Jitendra</a:t>
            </a:r>
            <a:r>
              <a:rPr lang="en-US" sz="2400" spc="-90" dirty="0">
                <a:latin typeface="Arial MT"/>
                <a:cs typeface="Arial MT"/>
              </a:rPr>
              <a:t> Shrestha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400" spc="-90" dirty="0">
                <a:latin typeface="Arial MT"/>
                <a:cs typeface="Arial MT"/>
              </a:rPr>
              <a:t>Pranish Acharya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sz="24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42322" y="657614"/>
            <a:ext cx="3759200" cy="82423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400" dirty="0">
                <a:latin typeface="Arial MT"/>
                <a:cs typeface="Arial MT"/>
              </a:rPr>
              <a:t>Supervisor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lang="en-US" sz="2400" dirty="0" err="1">
                <a:latin typeface="Arial MT"/>
                <a:cs typeface="Arial MT"/>
              </a:rPr>
              <a:t>Fakhra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dirty="0" err="1">
                <a:latin typeface="Arial MT"/>
                <a:cs typeface="Arial MT"/>
              </a:rPr>
              <a:t>Jabeen</a:t>
            </a:r>
            <a:endParaRPr sz="2400" dirty="0">
              <a:latin typeface="Arial MT"/>
              <a:cs typeface="Arial MT"/>
            </a:endParaRPr>
          </a:p>
          <a:p>
            <a:pPr marL="2832100">
              <a:lnSpc>
                <a:spcPct val="100000"/>
              </a:lnSpc>
              <a:spcBef>
                <a:spcPts val="330"/>
              </a:spcBef>
            </a:pPr>
            <a:r>
              <a:rPr sz="2300" spc="-10" dirty="0">
                <a:latin typeface="Arial MT"/>
                <a:cs typeface="Arial MT"/>
              </a:rPr>
              <a:t>Artifact</a:t>
            </a:r>
            <a:endParaRPr sz="2300" dirty="0">
              <a:latin typeface="Arial MT"/>
              <a:cs typeface="Arial MT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718992" y="1497400"/>
          <a:ext cx="7541895" cy="6734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8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7220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SN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Authors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Algorithm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Accuracy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6490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151130" marR="22669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Deshpande,</a:t>
                      </a:r>
                      <a:r>
                        <a:rPr sz="2000" spc="-1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Mrs.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Rashmi</a:t>
                      </a:r>
                      <a:r>
                        <a:rPr sz="20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Dharwadkar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&amp;</a:t>
                      </a:r>
                      <a:r>
                        <a:rPr sz="20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Dr.Mrs.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Neeta</a:t>
                      </a:r>
                      <a:r>
                        <a:rPr sz="2000" spc="-1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A.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151130" marR="28765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Support</a:t>
                      </a:r>
                      <a:r>
                        <a:rPr sz="20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Vector 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Machine</a:t>
                      </a:r>
                      <a:r>
                        <a:rPr sz="20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Algorithm (SVM).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25" dirty="0">
                          <a:latin typeface="Arial MT"/>
                          <a:cs typeface="Arial MT"/>
                        </a:rPr>
                        <a:t>92%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9070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51130" marR="20574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Vipasha</a:t>
                      </a:r>
                      <a:r>
                        <a:rPr sz="20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Chandwani,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Sandeep</a:t>
                      </a:r>
                      <a:r>
                        <a:rPr sz="2000" spc="-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Kumar</a:t>
                      </a:r>
                      <a:r>
                        <a:rPr sz="20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&amp;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Parikshit</a:t>
                      </a:r>
                      <a:r>
                        <a:rPr sz="2000" spc="-1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Kishor Singh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LSTM</a:t>
                      </a:r>
                      <a:r>
                        <a:rPr sz="20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model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25" dirty="0">
                          <a:latin typeface="Arial MT"/>
                          <a:cs typeface="Arial MT"/>
                        </a:rPr>
                        <a:t>83%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014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151130" marR="1968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20" dirty="0">
                          <a:latin typeface="Arial MT"/>
                          <a:cs typeface="Arial MT"/>
                        </a:rPr>
                        <a:t>Ming-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Hsiang</a:t>
                      </a:r>
                      <a:r>
                        <a:rPr sz="20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Su, 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Chung-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Hsien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Wu, 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Kun-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Yi</a:t>
                      </a:r>
                      <a:r>
                        <a:rPr sz="20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Huang,</a:t>
                      </a:r>
                      <a:r>
                        <a:rPr sz="20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Qian-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Bei</a:t>
                      </a:r>
                      <a:r>
                        <a:rPr sz="2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Hong,</a:t>
                      </a:r>
                      <a:r>
                        <a:rPr sz="2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Hsin-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Min 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Wang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151130" marR="2317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20" dirty="0">
                          <a:latin typeface="Arial MT"/>
                          <a:cs typeface="Arial MT"/>
                        </a:rPr>
                        <a:t>LSTM-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based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Multi-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Layer</a:t>
                      </a:r>
                      <a:r>
                        <a:rPr sz="20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Embedding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25" dirty="0">
                          <a:latin typeface="Arial MT"/>
                          <a:cs typeface="Arial MT"/>
                        </a:rPr>
                        <a:t>79%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1014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51130" marR="52260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Md.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Moshiur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Rahman,</a:t>
                      </a:r>
                      <a:r>
                        <a:rPr sz="20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Ruhul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Amin,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Md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Nazmul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Khan</a:t>
                      </a:r>
                      <a:r>
                        <a:rPr sz="20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Liton</a:t>
                      </a:r>
                      <a:r>
                        <a:rPr sz="20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Nahid</a:t>
                      </a:r>
                      <a:r>
                        <a:rPr sz="20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Hossain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51130" marR="16065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Different</a:t>
                      </a:r>
                      <a:r>
                        <a:rPr sz="20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algorithms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(SVM,</a:t>
                      </a:r>
                      <a:r>
                        <a:rPr sz="20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KNN,</a:t>
                      </a:r>
                      <a:r>
                        <a:rPr sz="20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LSTM)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000" spc="-25" dirty="0">
                          <a:latin typeface="Arial MT"/>
                          <a:cs typeface="Arial MT"/>
                        </a:rPr>
                        <a:t>98%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6714135" y="8436364"/>
            <a:ext cx="274066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dirty="0">
                <a:latin typeface="Arial MT"/>
                <a:cs typeface="Arial MT"/>
              </a:rPr>
              <a:t>Tracking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Gantt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Chart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602223" y="8278293"/>
            <a:ext cx="23101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dirty="0">
                <a:latin typeface="Arial MT"/>
                <a:cs typeface="Arial MT"/>
              </a:rPr>
              <a:t>Confusion</a:t>
            </a:r>
            <a:r>
              <a:rPr sz="2300" spc="-4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Mattrix</a:t>
            </a:r>
            <a:endParaRPr sz="23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15389" y="1758574"/>
            <a:ext cx="5459862" cy="391153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47820" y="7936217"/>
            <a:ext cx="118364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0" dirty="0">
                <a:latin typeface="Arial MT"/>
                <a:cs typeface="Arial MT"/>
              </a:rPr>
              <a:t>Features</a:t>
            </a:r>
            <a:endParaRPr sz="2300" dirty="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7820" y="8467205"/>
            <a:ext cx="5744210" cy="2984215"/>
          </a:xfrm>
          <a:prstGeom prst="rect">
            <a:avLst/>
          </a:prstGeom>
          <a:solidFill>
            <a:srgbClr val="A9D18E"/>
          </a:solidFill>
        </p:spPr>
        <p:txBody>
          <a:bodyPr vert="horz" wrap="square" lIns="0" tIns="22225" rIns="0" bIns="0" rtlCol="0">
            <a:spAutoFit/>
          </a:bodyPr>
          <a:lstStyle/>
          <a:p>
            <a:pPr marL="17780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000" dirty="0">
                <a:latin typeface="Arial MT"/>
              </a:rPr>
              <a:t>Can predict disease based on symptoms provided</a:t>
            </a:r>
          </a:p>
          <a:p>
            <a:pPr marL="177800" lvl="0" indent="-1714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-US" sz="2000" dirty="0">
                <a:latin typeface="Arial MT"/>
              </a:rPr>
              <a:t>User can book appointment </a:t>
            </a:r>
          </a:p>
          <a:p>
            <a:pPr marL="177800" lvl="0" indent="-1714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-US" sz="2000" dirty="0">
                <a:latin typeface="Arial MT"/>
              </a:rPr>
              <a:t>User can view health records</a:t>
            </a:r>
          </a:p>
          <a:p>
            <a:pPr marL="177800" lvl="0" indent="-1714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-US" sz="2000" dirty="0">
                <a:latin typeface="Arial MT"/>
              </a:rPr>
              <a:t>Doctors can provide prescription to booked appointment</a:t>
            </a:r>
          </a:p>
          <a:p>
            <a:pPr marL="177800" lvl="0" indent="-1714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-US" sz="2000" dirty="0">
                <a:latin typeface="Arial MT"/>
              </a:rPr>
              <a:t>Admin can manage doctors 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62917" y="11550412"/>
            <a:ext cx="230822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dirty="0">
                <a:latin typeface="Arial MT"/>
                <a:cs typeface="Arial MT"/>
              </a:rPr>
              <a:t>Future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Escalation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2184" y="12010241"/>
            <a:ext cx="5744210" cy="1282700"/>
          </a:xfrm>
          <a:prstGeom prst="rect">
            <a:avLst/>
          </a:prstGeom>
          <a:solidFill>
            <a:srgbClr val="A9D18E"/>
          </a:solidFill>
        </p:spPr>
        <p:txBody>
          <a:bodyPr vert="horz" wrap="square" lIns="0" tIns="28575" rIns="0" bIns="0" rtlCol="0">
            <a:spAutoFit/>
          </a:bodyPr>
          <a:lstStyle/>
          <a:p>
            <a:pPr marL="343535" indent="-283210">
              <a:lnSpc>
                <a:spcPct val="100000"/>
              </a:lnSpc>
              <a:spcBef>
                <a:spcPts val="225"/>
              </a:spcBef>
              <a:buChar char="•"/>
              <a:tabLst>
                <a:tab pos="343535" algn="l"/>
              </a:tabLst>
            </a:pPr>
            <a:r>
              <a:rPr sz="1950" dirty="0">
                <a:latin typeface="Arial MT"/>
                <a:cs typeface="Arial MT"/>
              </a:rPr>
              <a:t>Used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to</a:t>
            </a:r>
            <a:r>
              <a:rPr sz="1950" spc="2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predict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all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types</a:t>
            </a:r>
            <a:r>
              <a:rPr sz="1950" spc="2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of</a:t>
            </a:r>
            <a:r>
              <a:rPr sz="1950" spc="2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disease.</a:t>
            </a:r>
            <a:endParaRPr sz="1950">
              <a:latin typeface="Arial MT"/>
              <a:cs typeface="Arial MT"/>
            </a:endParaRPr>
          </a:p>
          <a:p>
            <a:pPr marL="343535" indent="-283210">
              <a:lnSpc>
                <a:spcPct val="100000"/>
              </a:lnSpc>
              <a:spcBef>
                <a:spcPts val="40"/>
              </a:spcBef>
              <a:buChar char="•"/>
              <a:tabLst>
                <a:tab pos="343535" algn="l"/>
              </a:tabLst>
            </a:pPr>
            <a:r>
              <a:rPr sz="1950" dirty="0">
                <a:latin typeface="Arial MT"/>
                <a:cs typeface="Arial MT"/>
              </a:rPr>
              <a:t>Used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to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recommend</a:t>
            </a:r>
            <a:r>
              <a:rPr sz="1950" spc="5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medicine.</a:t>
            </a:r>
            <a:endParaRPr sz="1950">
              <a:latin typeface="Arial MT"/>
              <a:cs typeface="Arial MT"/>
            </a:endParaRPr>
          </a:p>
          <a:p>
            <a:pPr marL="343535" indent="-283210">
              <a:lnSpc>
                <a:spcPct val="100000"/>
              </a:lnSpc>
              <a:spcBef>
                <a:spcPts val="35"/>
              </a:spcBef>
              <a:buChar char="•"/>
              <a:tabLst>
                <a:tab pos="343535" algn="l"/>
              </a:tabLst>
            </a:pPr>
            <a:r>
              <a:rPr sz="1950" dirty="0">
                <a:latin typeface="Arial MT"/>
                <a:cs typeface="Arial MT"/>
              </a:rPr>
              <a:t>Used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to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track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heartrate,</a:t>
            </a:r>
            <a:r>
              <a:rPr sz="1950" spc="5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steps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using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sensor.</a:t>
            </a:r>
            <a:endParaRPr sz="1950">
              <a:latin typeface="Arial MT"/>
              <a:cs typeface="Arial MT"/>
            </a:endParaRPr>
          </a:p>
          <a:p>
            <a:pPr marL="343535" indent="-283210">
              <a:lnSpc>
                <a:spcPct val="100000"/>
              </a:lnSpc>
              <a:spcBef>
                <a:spcPts val="45"/>
              </a:spcBef>
              <a:buChar char="•"/>
              <a:tabLst>
                <a:tab pos="343535" algn="l"/>
              </a:tabLst>
            </a:pPr>
            <a:r>
              <a:rPr sz="1950" dirty="0">
                <a:latin typeface="Arial MT"/>
                <a:cs typeface="Arial MT"/>
              </a:rPr>
              <a:t>Psychological</a:t>
            </a:r>
            <a:r>
              <a:rPr sz="1950" spc="5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doctor</a:t>
            </a:r>
            <a:r>
              <a:rPr sz="1950" spc="55" dirty="0">
                <a:latin typeface="Arial MT"/>
                <a:cs typeface="Arial MT"/>
              </a:rPr>
              <a:t> </a:t>
            </a:r>
            <a:r>
              <a:rPr sz="1950" spc="-25" dirty="0">
                <a:latin typeface="Arial MT"/>
                <a:cs typeface="Arial MT"/>
              </a:rPr>
              <a:t>bot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567141" y="5746930"/>
            <a:ext cx="123253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0" dirty="0">
                <a:latin typeface="Arial MT"/>
                <a:cs typeface="Arial MT"/>
              </a:rPr>
              <a:t>Accuracy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325530" y="11593927"/>
            <a:ext cx="147574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0" dirty="0">
                <a:latin typeface="Arial MT"/>
                <a:cs typeface="Arial MT"/>
              </a:rPr>
              <a:t>Conclusion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289233" y="12036552"/>
            <a:ext cx="5815330" cy="1588135"/>
          </a:xfrm>
          <a:prstGeom prst="rect">
            <a:avLst/>
          </a:prstGeom>
          <a:solidFill>
            <a:srgbClr val="A9D18E"/>
          </a:solidFill>
        </p:spPr>
        <p:txBody>
          <a:bodyPr vert="horz" wrap="square" lIns="0" tIns="22860" rIns="0" bIns="0" rtlCol="0">
            <a:spAutoFit/>
          </a:bodyPr>
          <a:lstStyle/>
          <a:p>
            <a:pPr marL="344170" marR="470534" indent="-283845">
              <a:lnSpc>
                <a:spcPct val="101800"/>
              </a:lnSpc>
              <a:spcBef>
                <a:spcPts val="180"/>
              </a:spcBef>
              <a:buChar char="•"/>
              <a:tabLst>
                <a:tab pos="344170" algn="l"/>
              </a:tabLst>
            </a:pPr>
            <a:r>
              <a:rPr sz="1950" dirty="0">
                <a:latin typeface="Arial MT"/>
                <a:cs typeface="Arial MT"/>
              </a:rPr>
              <a:t>Popularity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of</a:t>
            </a:r>
            <a:r>
              <a:rPr sz="1950" spc="2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the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chatbot</a:t>
            </a:r>
            <a:r>
              <a:rPr sz="1950" spc="2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is</a:t>
            </a:r>
            <a:r>
              <a:rPr sz="1950" spc="2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increasing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day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spc="-25" dirty="0">
                <a:latin typeface="Arial MT"/>
                <a:cs typeface="Arial MT"/>
              </a:rPr>
              <a:t>by day</a:t>
            </a:r>
            <a:endParaRPr sz="1950">
              <a:latin typeface="Arial MT"/>
              <a:cs typeface="Arial MT"/>
            </a:endParaRPr>
          </a:p>
          <a:p>
            <a:pPr marL="344170" indent="-283210">
              <a:lnSpc>
                <a:spcPct val="100000"/>
              </a:lnSpc>
              <a:spcBef>
                <a:spcPts val="40"/>
              </a:spcBef>
              <a:buChar char="•"/>
              <a:tabLst>
                <a:tab pos="344170" algn="l"/>
              </a:tabLst>
            </a:pPr>
            <a:r>
              <a:rPr sz="1950" dirty="0">
                <a:latin typeface="Arial MT"/>
                <a:cs typeface="Arial MT"/>
              </a:rPr>
              <a:t>Different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algorithm</a:t>
            </a:r>
            <a:r>
              <a:rPr sz="1950" spc="4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can</a:t>
            </a:r>
            <a:r>
              <a:rPr sz="1950" spc="2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be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used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spc="-50" dirty="0">
                <a:latin typeface="Arial MT"/>
                <a:cs typeface="Arial MT"/>
              </a:rPr>
              <a:t>.</a:t>
            </a:r>
            <a:endParaRPr sz="1950">
              <a:latin typeface="Arial MT"/>
              <a:cs typeface="Arial MT"/>
            </a:endParaRPr>
          </a:p>
          <a:p>
            <a:pPr marL="344170" indent="-283210">
              <a:lnSpc>
                <a:spcPct val="100000"/>
              </a:lnSpc>
              <a:spcBef>
                <a:spcPts val="40"/>
              </a:spcBef>
              <a:buChar char="•"/>
              <a:tabLst>
                <a:tab pos="344170" algn="l"/>
              </a:tabLst>
            </a:pPr>
            <a:r>
              <a:rPr sz="1950" dirty="0">
                <a:latin typeface="Arial MT"/>
                <a:cs typeface="Arial MT"/>
              </a:rPr>
              <a:t>AI</a:t>
            </a:r>
            <a:r>
              <a:rPr sz="1950" spc="2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has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changed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the</a:t>
            </a:r>
            <a:r>
              <a:rPr sz="1950" spc="2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way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of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communicating.</a:t>
            </a:r>
            <a:endParaRPr sz="1950">
              <a:latin typeface="Arial MT"/>
              <a:cs typeface="Arial MT"/>
            </a:endParaRPr>
          </a:p>
          <a:p>
            <a:pPr marL="344170" indent="-283210">
              <a:lnSpc>
                <a:spcPct val="100000"/>
              </a:lnSpc>
              <a:spcBef>
                <a:spcPts val="45"/>
              </a:spcBef>
              <a:buChar char="•"/>
              <a:tabLst>
                <a:tab pos="344170" algn="l"/>
              </a:tabLst>
            </a:pPr>
            <a:r>
              <a:rPr sz="1950" dirty="0">
                <a:latin typeface="Arial MT"/>
                <a:cs typeface="Arial MT"/>
              </a:rPr>
              <a:t>Huge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scope</a:t>
            </a:r>
            <a:r>
              <a:rPr sz="1950" spc="2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in</a:t>
            </a:r>
            <a:r>
              <a:rPr sz="1950" spc="2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case</a:t>
            </a:r>
            <a:r>
              <a:rPr sz="1950" spc="2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of</a:t>
            </a:r>
            <a:r>
              <a:rPr sz="1950" spc="2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health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care.</a:t>
            </a:r>
            <a:endParaRPr sz="1950">
              <a:latin typeface="Arial MT"/>
              <a:cs typeface="Arial M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2ED409D-5F78-B0C8-8C7B-74C59DFD2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351" y="9152099"/>
            <a:ext cx="7698146" cy="4229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257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MT</vt:lpstr>
      <vt:lpstr>Calibri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acharya</dc:creator>
  <cp:lastModifiedBy>Jitendra Shrestha</cp:lastModifiedBy>
  <cp:revision>6</cp:revision>
  <dcterms:created xsi:type="dcterms:W3CDTF">2024-09-04T05:43:09Z</dcterms:created>
  <dcterms:modified xsi:type="dcterms:W3CDTF">2024-09-04T06:47:00Z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2024-09-04T00:00:00Z</vt:filetime>
  </property>
  <property fmtid="{D5CDD505-2E9C-101B-9397-08002B2CF9AE}" pid="5" name="Producer">
    <vt:lpwstr>Microsoft® PowerPoint® for Microsoft 365</vt:lpwstr>
  </property>
</Properties>
</file>