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9" r:id="rId22"/>
    <p:sldId id="275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8</c:v>
                </c:pt>
                <c:pt idx="1">
                  <c:v>3</c:v>
                </c:pt>
                <c:pt idx="2">
                  <c:v>2</c:v>
                </c:pt>
                <c:pt idx="3">
                  <c:v>15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26634</c:v>
                </c:pt>
                <c:pt idx="1">
                  <c:v>23402</c:v>
                </c:pt>
                <c:pt idx="2">
                  <c:v>23392</c:v>
                </c:pt>
                <c:pt idx="3">
                  <c:v>22674</c:v>
                </c:pt>
                <c:pt idx="4">
                  <c:v>22635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3F-45FB-8B15-873E8931E5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8</c:v>
                </c:pt>
                <c:pt idx="1">
                  <c:v>3</c:v>
                </c:pt>
                <c:pt idx="2">
                  <c:v>2</c:v>
                </c:pt>
                <c:pt idx="3">
                  <c:v>15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23F-45FB-8B15-873E8931E5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8</c:v>
                </c:pt>
                <c:pt idx="1">
                  <c:v>3</c:v>
                </c:pt>
                <c:pt idx="2">
                  <c:v>2</c:v>
                </c:pt>
                <c:pt idx="3">
                  <c:v>15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E23F-45FB-8B15-873E8931E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404884440"/>
        <c:axId val="404880176"/>
      </c:barChart>
      <c:catAx>
        <c:axId val="404884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880176"/>
        <c:crosses val="autoZero"/>
        <c:auto val="1"/>
        <c:lblAlgn val="ctr"/>
        <c:lblOffset val="100"/>
        <c:noMultiLvlLbl val="0"/>
      </c:catAx>
      <c:valAx>
        <c:axId val="404880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884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Saturday</c:v>
                </c:pt>
                <c:pt idx="1">
                  <c:v>Tuesday</c:v>
                </c:pt>
                <c:pt idx="2">
                  <c:v>Thursday</c:v>
                </c:pt>
                <c:pt idx="3">
                  <c:v>Sunday</c:v>
                </c:pt>
                <c:pt idx="4">
                  <c:v>Friday</c:v>
                </c:pt>
                <c:pt idx="5">
                  <c:v>Wednesday</c:v>
                </c:pt>
                <c:pt idx="6">
                  <c:v>Monday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56121</c:v>
                </c:pt>
                <c:pt idx="1">
                  <c:v>51482</c:v>
                </c:pt>
                <c:pt idx="2">
                  <c:v>45349</c:v>
                </c:pt>
                <c:pt idx="3">
                  <c:v>44458</c:v>
                </c:pt>
                <c:pt idx="4">
                  <c:v>43926</c:v>
                </c:pt>
                <c:pt idx="5">
                  <c:v>43731</c:v>
                </c:pt>
                <c:pt idx="6">
                  <c:v>37899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5E-404E-8371-C9350DAEB18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2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2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73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2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278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4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21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3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3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3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6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707F4-7802-4489-928A-693D5F89F3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217A2C-24D7-429D-81AB-62E1C30B5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CLbJg-z65__eBEel6CPZKq9WJ84nw8Op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2DA2-3866-4114-887A-C236EA9CC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231" y="0"/>
            <a:ext cx="8047751" cy="503583"/>
          </a:xfrm>
        </p:spPr>
        <p:txBody>
          <a:bodyPr/>
          <a:lstStyle/>
          <a:p>
            <a:r>
              <a:rPr lang="en-US" sz="2400" dirty="0"/>
              <a:t>Task 1: Identifying the Top Branch by Sales Growth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EE3D9-0B64-4186-B0A2-7060F42EC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638" y="1351722"/>
            <a:ext cx="7766936" cy="4386469"/>
          </a:xfrm>
        </p:spPr>
        <p:txBody>
          <a:bodyPr/>
          <a:lstStyle/>
          <a:p>
            <a:pPr algn="l"/>
            <a:r>
              <a:rPr lang="en-US" dirty="0"/>
              <a:t>Analysis:-</a:t>
            </a:r>
          </a:p>
          <a:p>
            <a:pPr marL="342900" indent="-342900" algn="l">
              <a:buAutoNum type="arabicPeriod"/>
            </a:pPr>
            <a:r>
              <a:rPr lang="en-US" dirty="0"/>
              <a:t>So firstly we have to find total sales by month and by branches.</a:t>
            </a:r>
          </a:p>
          <a:p>
            <a:pPr marL="342900" indent="-342900" algn="l">
              <a:buAutoNum type="arabicPeriod"/>
            </a:pPr>
            <a:r>
              <a:rPr lang="en-US" dirty="0"/>
              <a:t>We have to calculate the growth rate for that we have to use formula Growth rate=( current month sales – Previous month sales)/ previous month sales * 100</a:t>
            </a:r>
          </a:p>
          <a:p>
            <a:pPr marL="342900" indent="-342900" algn="l">
              <a:buAutoNum type="arabicPeriod"/>
            </a:pPr>
            <a:r>
              <a:rPr lang="en-US" dirty="0"/>
              <a:t>After finding growth rate we have to calculate average growth rate by each branch and the top branch by ordering by descending order we will get top branch.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10B4-9107-4754-AC85-0D8A6F77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6EAA-4045-4018-813A-13385A1D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final_project;select</a:t>
            </a:r>
            <a:r>
              <a:rPr lang="en-US" dirty="0"/>
              <a:t> * from </a:t>
            </a:r>
            <a:r>
              <a:rPr lang="en-US" dirty="0" err="1"/>
              <a:t>walmartsales;WITH</a:t>
            </a:r>
            <a:r>
              <a:rPr lang="en-US" dirty="0"/>
              <a:t> </a:t>
            </a:r>
            <a:r>
              <a:rPr lang="en-US" dirty="0" err="1"/>
              <a:t>ProductLineStats</a:t>
            </a:r>
            <a:r>
              <a:rPr lang="en-US" dirty="0"/>
              <a:t> AS (    SELECT         </a:t>
            </a:r>
            <a:r>
              <a:rPr lang="en-US" dirty="0" err="1"/>
              <a:t>product_line</a:t>
            </a:r>
            <a:r>
              <a:rPr lang="en-US" dirty="0"/>
              <a:t>,       round(AVG(Total)) AS </a:t>
            </a:r>
            <a:r>
              <a:rPr lang="en-US" dirty="0" err="1"/>
              <a:t>AvgSales</a:t>
            </a:r>
            <a:r>
              <a:rPr lang="en-US" dirty="0"/>
              <a:t>    FROM </a:t>
            </a:r>
            <a:r>
              <a:rPr lang="en-US" dirty="0" err="1"/>
              <a:t>walmartsales</a:t>
            </a:r>
            <a:r>
              <a:rPr lang="en-US" dirty="0"/>
              <a:t>    GROUP BY </a:t>
            </a:r>
            <a:r>
              <a:rPr lang="en-US" dirty="0" err="1"/>
              <a:t>product_line</a:t>
            </a:r>
            <a:r>
              <a:rPr lang="en-US" dirty="0"/>
              <a:t>),Anomalies AS (    SELECT         </a:t>
            </a:r>
            <a:r>
              <a:rPr lang="en-US" dirty="0" err="1"/>
              <a:t>w.Customer_ID</a:t>
            </a:r>
            <a:r>
              <a:rPr lang="en-US" dirty="0"/>
              <a:t>,        </a:t>
            </a:r>
            <a:r>
              <a:rPr lang="en-US" dirty="0" err="1"/>
              <a:t>w.Branch</a:t>
            </a:r>
            <a:r>
              <a:rPr lang="en-US" dirty="0"/>
              <a:t>,        </a:t>
            </a:r>
            <a:r>
              <a:rPr lang="en-US" dirty="0" err="1"/>
              <a:t>w.product_line</a:t>
            </a:r>
            <a:r>
              <a:rPr lang="en-US" dirty="0"/>
              <a:t>,        </a:t>
            </a:r>
            <a:r>
              <a:rPr lang="en-US" dirty="0" err="1"/>
              <a:t>w.Total</a:t>
            </a:r>
            <a:r>
              <a:rPr lang="en-US" dirty="0"/>
              <a:t>,        </a:t>
            </a:r>
            <a:r>
              <a:rPr lang="en-US" dirty="0" err="1"/>
              <a:t>p.AvgSales</a:t>
            </a:r>
            <a:r>
              <a:rPr lang="en-US" dirty="0"/>
              <a:t>,        CASE             WHEN </a:t>
            </a:r>
            <a:r>
              <a:rPr lang="en-US" dirty="0" err="1"/>
              <a:t>w.Total</a:t>
            </a:r>
            <a:r>
              <a:rPr lang="en-US" dirty="0"/>
              <a:t> &lt; </a:t>
            </a:r>
            <a:r>
              <a:rPr lang="en-US" dirty="0" err="1"/>
              <a:t>p.AvgSales</a:t>
            </a:r>
            <a:r>
              <a:rPr lang="en-US" dirty="0"/>
              <a:t>  THEN 'Low'            WHEN </a:t>
            </a:r>
            <a:r>
              <a:rPr lang="en-US" dirty="0" err="1"/>
              <a:t>w.Total</a:t>
            </a:r>
            <a:r>
              <a:rPr lang="en-US" dirty="0"/>
              <a:t> &gt; </a:t>
            </a:r>
            <a:r>
              <a:rPr lang="en-US" dirty="0" err="1"/>
              <a:t>p.AvgSales</a:t>
            </a:r>
            <a:r>
              <a:rPr lang="en-US" dirty="0"/>
              <a:t>  THEN 'High'            ELSE NULL        END AS </a:t>
            </a:r>
            <a:r>
              <a:rPr lang="en-US" dirty="0" err="1"/>
              <a:t>AnomalyType</a:t>
            </a:r>
            <a:r>
              <a:rPr lang="en-US" dirty="0"/>
              <a:t>    FROM </a:t>
            </a:r>
            <a:r>
              <a:rPr lang="en-US" dirty="0" err="1"/>
              <a:t>walmartsales</a:t>
            </a:r>
            <a:r>
              <a:rPr lang="en-US" dirty="0"/>
              <a:t> w    JOIN </a:t>
            </a:r>
            <a:r>
              <a:rPr lang="en-US" dirty="0" err="1"/>
              <a:t>ProductLineStats</a:t>
            </a:r>
            <a:r>
              <a:rPr lang="en-US" dirty="0"/>
              <a:t> p        ON </a:t>
            </a:r>
            <a:r>
              <a:rPr lang="en-US" dirty="0" err="1"/>
              <a:t>w.product_line</a:t>
            </a:r>
            <a:r>
              <a:rPr lang="en-US" dirty="0"/>
              <a:t> = </a:t>
            </a:r>
            <a:r>
              <a:rPr lang="en-US" dirty="0" err="1"/>
              <a:t>p.product_line</a:t>
            </a:r>
            <a:r>
              <a:rPr lang="en-US" dirty="0"/>
              <a:t>)SELECT *FROM </a:t>
            </a:r>
            <a:r>
              <a:rPr lang="en-US" dirty="0" err="1"/>
              <a:t>AnomaliesWHERE</a:t>
            </a:r>
            <a:r>
              <a:rPr lang="en-US" dirty="0"/>
              <a:t> </a:t>
            </a:r>
            <a:r>
              <a:rPr lang="en-US" dirty="0" err="1"/>
              <a:t>AnomalyType</a:t>
            </a:r>
            <a:r>
              <a:rPr lang="en-US" dirty="0"/>
              <a:t> IS NOT NULLORDER BY </a:t>
            </a:r>
            <a:r>
              <a:rPr lang="en-US" dirty="0" err="1"/>
              <a:t>AnomalyType</a:t>
            </a:r>
            <a:r>
              <a:rPr lang="en-US" dirty="0"/>
              <a:t>, </a:t>
            </a:r>
            <a:r>
              <a:rPr lang="en-US" dirty="0" err="1"/>
              <a:t>product_line</a:t>
            </a:r>
            <a:r>
              <a:rPr lang="en-US" dirty="0"/>
              <a:t>, Total DESC;</a:t>
            </a:r>
          </a:p>
        </p:txBody>
      </p:sp>
    </p:spTree>
    <p:extLst>
      <p:ext uri="{BB962C8B-B14F-4D97-AF65-F5344CB8AC3E}">
        <p14:creationId xmlns:p14="http://schemas.microsoft.com/office/powerpoint/2010/main" val="124371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EA1D-C400-4429-85D4-634B4C72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3F6A74-F09C-404F-83FA-1650856C0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63758"/>
            <a:ext cx="8148614" cy="4478268"/>
          </a:xfrm>
        </p:spPr>
      </p:pic>
    </p:spTree>
    <p:extLst>
      <p:ext uri="{BB962C8B-B14F-4D97-AF65-F5344CB8AC3E}">
        <p14:creationId xmlns:p14="http://schemas.microsoft.com/office/powerpoint/2010/main" val="56862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52D8-7B77-4C85-B6CE-0893A803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Most Popular Payment Method by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C97E-DBC8-439D-84D5-0B0847C2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Code:-</a:t>
            </a:r>
          </a:p>
          <a:p>
            <a:r>
              <a:rPr lang="en-US" dirty="0"/>
              <a:t>use </a:t>
            </a:r>
            <a:r>
              <a:rPr lang="en-US" dirty="0" err="1"/>
              <a:t>final_project;select</a:t>
            </a:r>
            <a:r>
              <a:rPr lang="en-US" dirty="0"/>
              <a:t> * from </a:t>
            </a:r>
            <a:r>
              <a:rPr lang="en-US" dirty="0" err="1"/>
              <a:t>walmartsales;SELECT</a:t>
            </a:r>
            <a:r>
              <a:rPr lang="en-US" dirty="0"/>
              <a:t>     city,    payment AS </a:t>
            </a:r>
            <a:r>
              <a:rPr lang="en-US" dirty="0" err="1"/>
              <a:t>MostPopularPaymentMethod</a:t>
            </a:r>
            <a:r>
              <a:rPr lang="en-US" dirty="0"/>
              <a:t>,    COUNT(*) AS </a:t>
            </a:r>
            <a:r>
              <a:rPr lang="en-US" dirty="0" err="1"/>
              <a:t>PaymentCountFROM</a:t>
            </a:r>
            <a:r>
              <a:rPr lang="en-US" dirty="0"/>
              <a:t> </a:t>
            </a:r>
            <a:r>
              <a:rPr lang="en-US" dirty="0" err="1"/>
              <a:t>walmartsalesGROUP</a:t>
            </a:r>
            <a:r>
              <a:rPr lang="en-US" dirty="0"/>
              <a:t> BY city, </a:t>
            </a:r>
            <a:r>
              <a:rPr lang="en-US" dirty="0" err="1"/>
              <a:t>paymentORDER</a:t>
            </a:r>
            <a:r>
              <a:rPr lang="en-US" dirty="0"/>
              <a:t> BY city, </a:t>
            </a:r>
            <a:r>
              <a:rPr lang="en-US" dirty="0" err="1"/>
              <a:t>PaymentCount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60631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98C4-543E-4E5F-B13D-EA5279A1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F5651-7B9E-4DD4-A8D9-A3F4CCBB1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7497"/>
            <a:ext cx="7699110" cy="4504048"/>
          </a:xfrm>
        </p:spPr>
      </p:pic>
    </p:spTree>
    <p:extLst>
      <p:ext uri="{BB962C8B-B14F-4D97-AF65-F5344CB8AC3E}">
        <p14:creationId xmlns:p14="http://schemas.microsoft.com/office/powerpoint/2010/main" val="175857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868C-2E1E-4A3F-96E8-05FE2F3F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6: Monthly Sales Distribution by Gender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A002-4126-4F86-8506-54EA3E983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final_project;select</a:t>
            </a:r>
            <a:r>
              <a:rPr lang="en-US" dirty="0"/>
              <a:t> * from </a:t>
            </a:r>
            <a:r>
              <a:rPr lang="en-US" dirty="0" err="1"/>
              <a:t>walmartsales;SELECT</a:t>
            </a:r>
            <a:r>
              <a:rPr lang="en-US" dirty="0"/>
              <a:t>      DATE_FORMAT(STR_TO_DATE(Date, '%m-%d-%Y'), '%Y-%m') AS </a:t>
            </a:r>
            <a:r>
              <a:rPr lang="en-US" dirty="0" err="1"/>
              <a:t>MonthYear</a:t>
            </a:r>
            <a:r>
              <a:rPr lang="en-US" dirty="0"/>
              <a:t>,    Gender,    round(SUM(Total)) AS </a:t>
            </a:r>
            <a:r>
              <a:rPr lang="en-US" dirty="0" err="1"/>
              <a:t>TotalSalesFROM</a:t>
            </a:r>
            <a:r>
              <a:rPr lang="en-US" dirty="0"/>
              <a:t> </a:t>
            </a:r>
            <a:r>
              <a:rPr lang="en-US" dirty="0" err="1"/>
              <a:t>WalmartSalesgroup</a:t>
            </a:r>
            <a:r>
              <a:rPr lang="en-US" dirty="0"/>
              <a:t> by gender;</a:t>
            </a:r>
          </a:p>
        </p:txBody>
      </p:sp>
    </p:spTree>
    <p:extLst>
      <p:ext uri="{BB962C8B-B14F-4D97-AF65-F5344CB8AC3E}">
        <p14:creationId xmlns:p14="http://schemas.microsoft.com/office/powerpoint/2010/main" val="294834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7EF9-D06E-442E-8A0D-5EB56760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7: Best Product Line by Customer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09DF3-DB8F-4E52-8CFE-2E79537DD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Code:-</a:t>
            </a:r>
          </a:p>
          <a:p>
            <a:r>
              <a:rPr lang="en-US" dirty="0"/>
              <a:t>use </a:t>
            </a:r>
            <a:r>
              <a:rPr lang="en-US" dirty="0" err="1"/>
              <a:t>final_project;select</a:t>
            </a:r>
            <a:r>
              <a:rPr lang="en-US" dirty="0"/>
              <a:t> * from </a:t>
            </a:r>
            <a:r>
              <a:rPr lang="en-US" dirty="0" err="1"/>
              <a:t>walmartsales;SELECT</a:t>
            </a:r>
            <a:r>
              <a:rPr lang="en-US" dirty="0"/>
              <a:t>     </a:t>
            </a:r>
            <a:r>
              <a:rPr lang="en-US" dirty="0" err="1"/>
              <a:t>Customer_Type</a:t>
            </a:r>
            <a:r>
              <a:rPr lang="en-US" dirty="0"/>
              <a:t>,    </a:t>
            </a:r>
            <a:r>
              <a:rPr lang="en-US" dirty="0" err="1"/>
              <a:t>Product_Line</a:t>
            </a:r>
            <a:r>
              <a:rPr lang="en-US" dirty="0"/>
              <a:t>,    COUNT(*) AS </a:t>
            </a:r>
            <a:r>
              <a:rPr lang="en-US" dirty="0" err="1"/>
              <a:t>TotalPurchasesFROM</a:t>
            </a:r>
            <a:r>
              <a:rPr lang="en-US" dirty="0"/>
              <a:t>     </a:t>
            </a:r>
            <a:r>
              <a:rPr lang="en-US" dirty="0" err="1"/>
              <a:t>WalmartSalesGROUP</a:t>
            </a:r>
            <a:r>
              <a:rPr lang="en-US" dirty="0"/>
              <a:t> BY     </a:t>
            </a:r>
            <a:r>
              <a:rPr lang="en-US" dirty="0" err="1"/>
              <a:t>Customer_type</a:t>
            </a:r>
            <a:r>
              <a:rPr lang="en-US" dirty="0"/>
              <a:t>,     </a:t>
            </a:r>
            <a:r>
              <a:rPr lang="en-US" dirty="0" err="1"/>
              <a:t>Product_lineORDER</a:t>
            </a:r>
            <a:r>
              <a:rPr lang="en-US" dirty="0"/>
              <a:t> BY     </a:t>
            </a:r>
            <a:r>
              <a:rPr lang="en-US" dirty="0" err="1"/>
              <a:t>Customer_type</a:t>
            </a:r>
            <a:r>
              <a:rPr lang="en-US" dirty="0"/>
              <a:t>,    </a:t>
            </a:r>
            <a:r>
              <a:rPr lang="en-US" dirty="0" err="1"/>
              <a:t>TotalPurchases</a:t>
            </a:r>
            <a:r>
              <a:rPr lang="en-US" dirty="0"/>
              <a:t> </a:t>
            </a:r>
            <a:r>
              <a:rPr lang="en-US" dirty="0" err="1"/>
              <a:t>DESC;v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3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60D0-BE9B-44C5-9800-E0FD2AAD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DC911-042A-46CC-8A88-D35EE71A1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510748"/>
            <a:ext cx="8596312" cy="4174190"/>
          </a:xfrm>
        </p:spPr>
      </p:pic>
    </p:spTree>
    <p:extLst>
      <p:ext uri="{BB962C8B-B14F-4D97-AF65-F5344CB8AC3E}">
        <p14:creationId xmlns:p14="http://schemas.microsoft.com/office/powerpoint/2010/main" val="4117164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4EEE-7D36-41B0-84C4-3C30CEF2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8: Identifying Repeat Customers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5B92-7BCF-4C1C-B377-93459F95C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code:-</a:t>
            </a:r>
          </a:p>
          <a:p>
            <a:r>
              <a:rPr lang="en-US" dirty="0"/>
              <a:t>use </a:t>
            </a:r>
            <a:r>
              <a:rPr lang="en-US" dirty="0" err="1"/>
              <a:t>final_project;select</a:t>
            </a:r>
            <a:r>
              <a:rPr lang="en-US" dirty="0"/>
              <a:t> * from </a:t>
            </a:r>
            <a:r>
              <a:rPr lang="en-US" dirty="0" err="1"/>
              <a:t>walmartsales;SELECT</a:t>
            </a:r>
            <a:r>
              <a:rPr lang="en-US" dirty="0"/>
              <a:t>     t1.customer_Id,    t1.Invoice_ID AS </a:t>
            </a:r>
            <a:r>
              <a:rPr lang="en-US" dirty="0" err="1"/>
              <a:t>FirstInvoiceID</a:t>
            </a:r>
            <a:r>
              <a:rPr lang="en-US" dirty="0"/>
              <a:t>,    t1.StandarddDate AS </a:t>
            </a:r>
            <a:r>
              <a:rPr lang="en-US" dirty="0" err="1"/>
              <a:t>FirstPurchaseDate</a:t>
            </a:r>
            <a:r>
              <a:rPr lang="en-US" dirty="0"/>
              <a:t>,    t2.Invoice_ID AS </a:t>
            </a:r>
            <a:r>
              <a:rPr lang="en-US" dirty="0" err="1"/>
              <a:t>RepeatInvoiceID</a:t>
            </a:r>
            <a:r>
              <a:rPr lang="en-US" dirty="0"/>
              <a:t>,    t2.StandarddDate AS </a:t>
            </a:r>
            <a:r>
              <a:rPr lang="en-US" dirty="0" err="1"/>
              <a:t>RepeatPurchaseDate</a:t>
            </a:r>
            <a:r>
              <a:rPr lang="en-US" dirty="0"/>
              <a:t>,    DATEDIFF(t2.StandarddDate, t1.StandarddDate) AS </a:t>
            </a:r>
            <a:r>
              <a:rPr lang="en-US" dirty="0" err="1"/>
              <a:t>DaysBetweenFROM</a:t>
            </a:r>
            <a:r>
              <a:rPr lang="en-US" dirty="0"/>
              <a:t> </a:t>
            </a:r>
            <a:r>
              <a:rPr lang="en-US" dirty="0" err="1"/>
              <a:t>walmartsales</a:t>
            </a:r>
            <a:r>
              <a:rPr lang="en-US" dirty="0"/>
              <a:t> t1JOIN </a:t>
            </a:r>
            <a:r>
              <a:rPr lang="en-US" dirty="0" err="1"/>
              <a:t>walmartsales</a:t>
            </a:r>
            <a:r>
              <a:rPr lang="en-US" dirty="0"/>
              <a:t> t2     ON t1.customer_Id = t2.customer_Id    AND t1.Invoice_ID &lt;&gt; t2.Invoice_ID    AND DATEDIFF(t2.StandarddDate, t1.StandarddDate) BETWEEN 1 AND 30ORDER BY t1.customer_Id, t1.StandarddDate, t2.StandarddDate;</a:t>
            </a:r>
          </a:p>
        </p:txBody>
      </p:sp>
    </p:spTree>
    <p:extLst>
      <p:ext uri="{BB962C8B-B14F-4D97-AF65-F5344CB8AC3E}">
        <p14:creationId xmlns:p14="http://schemas.microsoft.com/office/powerpoint/2010/main" val="384222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E5C8-BA7F-4265-AC6C-7CACA71D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18F47-18F3-4DDE-A775-51BD10C94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30018"/>
            <a:ext cx="9261796" cy="4784034"/>
          </a:xfrm>
        </p:spPr>
      </p:pic>
    </p:spTree>
    <p:extLst>
      <p:ext uri="{BB962C8B-B14F-4D97-AF65-F5344CB8AC3E}">
        <p14:creationId xmlns:p14="http://schemas.microsoft.com/office/powerpoint/2010/main" val="158665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057F-5CB7-4F4B-954D-D402FE0E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9: Finding Top 5 Customers by Sales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A22F-69FA-492B-AB11-D1BF44B25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Code:-</a:t>
            </a:r>
          </a:p>
          <a:p>
            <a:r>
              <a:rPr lang="en-US" dirty="0"/>
              <a:t>use </a:t>
            </a:r>
            <a:r>
              <a:rPr lang="en-US" dirty="0" err="1"/>
              <a:t>final_project;select</a:t>
            </a:r>
            <a:r>
              <a:rPr lang="en-US" dirty="0"/>
              <a:t> * from </a:t>
            </a:r>
            <a:r>
              <a:rPr lang="en-US" dirty="0" err="1"/>
              <a:t>walmartsales;SELECT</a:t>
            </a:r>
            <a:r>
              <a:rPr lang="en-US" dirty="0"/>
              <a:t> </a:t>
            </a:r>
            <a:r>
              <a:rPr lang="en-US" dirty="0" err="1"/>
              <a:t>customer_Id</a:t>
            </a:r>
            <a:r>
              <a:rPr lang="en-US" dirty="0"/>
              <a:t>, Round(SUM(Total)) AS </a:t>
            </a:r>
            <a:r>
              <a:rPr lang="en-US" dirty="0" err="1"/>
              <a:t>TotalRevenueFROM</a:t>
            </a:r>
            <a:r>
              <a:rPr lang="en-US" dirty="0"/>
              <a:t> </a:t>
            </a:r>
            <a:r>
              <a:rPr lang="en-US" dirty="0" err="1"/>
              <a:t>walmartsalesGROUP</a:t>
            </a:r>
            <a:r>
              <a:rPr lang="en-US" dirty="0"/>
              <a:t> BY </a:t>
            </a:r>
            <a:r>
              <a:rPr lang="en-US" dirty="0" err="1"/>
              <a:t>customer_IdORDER</a:t>
            </a:r>
            <a:r>
              <a:rPr lang="en-US" dirty="0"/>
              <a:t> BY </a:t>
            </a:r>
            <a:r>
              <a:rPr lang="en-US" dirty="0" err="1"/>
              <a:t>TotalRevenue</a:t>
            </a:r>
            <a:r>
              <a:rPr lang="en-US" dirty="0"/>
              <a:t> DESCLIMIT 5;</a:t>
            </a:r>
          </a:p>
        </p:txBody>
      </p:sp>
    </p:spTree>
    <p:extLst>
      <p:ext uri="{BB962C8B-B14F-4D97-AF65-F5344CB8AC3E}">
        <p14:creationId xmlns:p14="http://schemas.microsoft.com/office/powerpoint/2010/main" val="317171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718-F0D2-4FE0-BB81-E5AEE58D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FF93B-B935-4CE9-9C9D-70789BF3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final_project;select</a:t>
            </a:r>
            <a:r>
              <a:rPr lang="en-US" dirty="0"/>
              <a:t> * from </a:t>
            </a:r>
            <a:r>
              <a:rPr lang="en-US" dirty="0" err="1"/>
              <a:t>walmartsales;WITH</a:t>
            </a:r>
            <a:r>
              <a:rPr lang="en-US" dirty="0"/>
              <a:t> </a:t>
            </a:r>
            <a:r>
              <a:rPr lang="en-US" dirty="0" err="1"/>
              <a:t>MonthlySales</a:t>
            </a:r>
            <a:r>
              <a:rPr lang="en-US" dirty="0"/>
              <a:t> AS (    SELECT         Branch,        DATE_FORMAT(STR_TO_DATE(Date, '%m-%d-%Y'), '%Y-%m') AS </a:t>
            </a:r>
            <a:r>
              <a:rPr lang="en-US" dirty="0" err="1"/>
              <a:t>MonthYear</a:t>
            </a:r>
            <a:r>
              <a:rPr lang="en-US" dirty="0"/>
              <a:t>,        SUM(Total) AS </a:t>
            </a:r>
            <a:r>
              <a:rPr lang="en-US" dirty="0" err="1"/>
              <a:t>TotalSales</a:t>
            </a:r>
            <a:r>
              <a:rPr lang="en-US" dirty="0"/>
              <a:t>    FROM </a:t>
            </a:r>
            <a:r>
              <a:rPr lang="en-US" dirty="0" err="1"/>
              <a:t>walmartsales</a:t>
            </a:r>
            <a:r>
              <a:rPr lang="en-US" dirty="0"/>
              <a:t>    GROUP BY Branch, DATE_FORMAT(STR_TO_DATE(Date, '%m-%d-%Y'), '%Y-%m')),</a:t>
            </a:r>
            <a:r>
              <a:rPr lang="en-US" dirty="0" err="1"/>
              <a:t>SalesGrowth</a:t>
            </a:r>
            <a:r>
              <a:rPr lang="en-US" dirty="0"/>
              <a:t> AS (    SELECT         Branch,        </a:t>
            </a:r>
            <a:r>
              <a:rPr lang="en-US" dirty="0" err="1"/>
              <a:t>MonthYear</a:t>
            </a:r>
            <a:r>
              <a:rPr lang="en-US" dirty="0"/>
              <a:t>,        </a:t>
            </a:r>
            <a:r>
              <a:rPr lang="en-US" dirty="0" err="1"/>
              <a:t>TotalSales</a:t>
            </a:r>
            <a:r>
              <a:rPr lang="en-US" dirty="0"/>
              <a:t>,        LAG(</a:t>
            </a:r>
            <a:r>
              <a:rPr lang="en-US" dirty="0" err="1"/>
              <a:t>TotalSales</a:t>
            </a:r>
            <a:r>
              <a:rPr lang="en-US" dirty="0"/>
              <a:t>) OVER (PARTITION BY Branch ORDER BY </a:t>
            </a:r>
            <a:r>
              <a:rPr lang="en-US" dirty="0" err="1"/>
              <a:t>MonthYear</a:t>
            </a:r>
            <a:r>
              <a:rPr lang="en-US" dirty="0"/>
              <a:t>) AS </a:t>
            </a:r>
            <a:r>
              <a:rPr lang="en-US" dirty="0" err="1"/>
              <a:t>PrevMonthSales</a:t>
            </a:r>
            <a:r>
              <a:rPr lang="en-US" dirty="0"/>
              <a:t>,        CASE             WHEN LAG(</a:t>
            </a:r>
            <a:r>
              <a:rPr lang="en-US" dirty="0" err="1"/>
              <a:t>TotalSales</a:t>
            </a:r>
            <a:r>
              <a:rPr lang="en-US" dirty="0"/>
              <a:t>) OVER (PARTITION BY Branch ORDER BY </a:t>
            </a:r>
            <a:r>
              <a:rPr lang="en-US" dirty="0" err="1"/>
              <a:t>MonthYear</a:t>
            </a:r>
            <a:r>
              <a:rPr lang="en-US" dirty="0"/>
              <a:t>) IS NOT NULL THEN                (</a:t>
            </a:r>
            <a:r>
              <a:rPr lang="en-US" dirty="0" err="1"/>
              <a:t>TotalSales</a:t>
            </a:r>
            <a:r>
              <a:rPr lang="en-US" dirty="0"/>
              <a:t> - LAG(</a:t>
            </a:r>
            <a:r>
              <a:rPr lang="en-US" dirty="0" err="1"/>
              <a:t>TotalSales</a:t>
            </a:r>
            <a:r>
              <a:rPr lang="en-US" dirty="0"/>
              <a:t>) OVER (PARTITION BY Branch ORDER BY </a:t>
            </a:r>
            <a:r>
              <a:rPr lang="en-US" dirty="0" err="1"/>
              <a:t>MonthYear</a:t>
            </a:r>
            <a:r>
              <a:rPr lang="en-US" dirty="0"/>
              <a:t>)) / LAG(</a:t>
            </a:r>
            <a:r>
              <a:rPr lang="en-US" dirty="0" err="1"/>
              <a:t>TotalSales</a:t>
            </a:r>
            <a:r>
              <a:rPr lang="en-US" dirty="0"/>
              <a:t>) OVER (PARTITION BY Branch ORDER BY </a:t>
            </a:r>
            <a:r>
              <a:rPr lang="en-US" dirty="0" err="1"/>
              <a:t>MonthYear</a:t>
            </a:r>
            <a:r>
              <a:rPr lang="en-US" dirty="0"/>
              <a:t>) * 100            ELSE NULL        END AS </a:t>
            </a:r>
            <a:r>
              <a:rPr lang="en-US" dirty="0" err="1"/>
              <a:t>GrowthRate</a:t>
            </a:r>
            <a:r>
              <a:rPr lang="en-US" dirty="0"/>
              <a:t>    FROM </a:t>
            </a:r>
            <a:r>
              <a:rPr lang="en-US" dirty="0" err="1"/>
              <a:t>MonthlySales</a:t>
            </a:r>
            <a:r>
              <a:rPr lang="en-US" dirty="0"/>
              <a:t>)SELECT     Branch,   Round(AVG(</a:t>
            </a:r>
            <a:r>
              <a:rPr lang="en-US" dirty="0" err="1"/>
              <a:t>GrowthRate</a:t>
            </a:r>
            <a:r>
              <a:rPr lang="en-US" dirty="0"/>
              <a:t>),2) AS </a:t>
            </a:r>
            <a:r>
              <a:rPr lang="en-US" dirty="0" err="1"/>
              <a:t>AvgGrowthRateFROM</a:t>
            </a:r>
            <a:r>
              <a:rPr lang="en-US" dirty="0"/>
              <a:t> </a:t>
            </a:r>
            <a:r>
              <a:rPr lang="en-US" dirty="0" err="1"/>
              <a:t>SalesGrowthWHERE</a:t>
            </a:r>
            <a:r>
              <a:rPr lang="en-US" dirty="0"/>
              <a:t> </a:t>
            </a:r>
            <a:r>
              <a:rPr lang="en-US" dirty="0" err="1"/>
              <a:t>GrowthRate</a:t>
            </a:r>
            <a:r>
              <a:rPr lang="en-US" dirty="0"/>
              <a:t> IS NOT NULLGROUP BY </a:t>
            </a:r>
            <a:r>
              <a:rPr lang="en-US" dirty="0" err="1"/>
              <a:t>BranchORDER</a:t>
            </a:r>
            <a:r>
              <a:rPr lang="en-US" dirty="0"/>
              <a:t> BY </a:t>
            </a:r>
            <a:r>
              <a:rPr lang="en-US" dirty="0" err="1"/>
              <a:t>AvgGrowthRate</a:t>
            </a:r>
            <a:r>
              <a:rPr lang="en-US" dirty="0"/>
              <a:t> DESCLIMIT 1;</a:t>
            </a:r>
          </a:p>
        </p:txBody>
      </p:sp>
    </p:spTree>
    <p:extLst>
      <p:ext uri="{BB962C8B-B14F-4D97-AF65-F5344CB8AC3E}">
        <p14:creationId xmlns:p14="http://schemas.microsoft.com/office/powerpoint/2010/main" val="79830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CD15-7D50-4C7F-87A0-B28E0560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EDDE09-DE0A-4606-B07A-16D08F4EA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7" y="1616766"/>
            <a:ext cx="8057322" cy="4982818"/>
          </a:xfrm>
        </p:spPr>
      </p:pic>
    </p:spTree>
    <p:extLst>
      <p:ext uri="{BB962C8B-B14F-4D97-AF65-F5344CB8AC3E}">
        <p14:creationId xmlns:p14="http://schemas.microsoft.com/office/powerpoint/2010/main" val="1915983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C6F8-D8AC-4F71-9757-B53B5C36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Top 5 Customers by Sales Volume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C6AFC9-D9A6-44CB-8E6E-649A7F735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7626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0367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3ECD-AA0C-4C3F-BC42-5483871B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10: Analyzing Sales Trends by Day of the Week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BF52-C3BA-419B-A02F-38B745AC9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Code:-</a:t>
            </a:r>
          </a:p>
          <a:p>
            <a:r>
              <a:rPr lang="en-US" dirty="0"/>
              <a:t>use </a:t>
            </a:r>
            <a:r>
              <a:rPr lang="en-US" dirty="0" err="1"/>
              <a:t>final_project;select</a:t>
            </a:r>
            <a:r>
              <a:rPr lang="en-US" dirty="0"/>
              <a:t> * from </a:t>
            </a:r>
            <a:r>
              <a:rPr lang="en-US" dirty="0" err="1"/>
              <a:t>walmartsales;SET</a:t>
            </a:r>
            <a:r>
              <a:rPr lang="en-US" dirty="0"/>
              <a:t> SQL_SAFE_UPDATES = 0;ALTER TABLE </a:t>
            </a:r>
            <a:r>
              <a:rPr lang="en-US" dirty="0" err="1"/>
              <a:t>walmartsales</a:t>
            </a:r>
            <a:r>
              <a:rPr lang="en-US" dirty="0"/>
              <a:t> ADD </a:t>
            </a:r>
            <a:r>
              <a:rPr lang="en-US" dirty="0" err="1"/>
              <a:t>StandarddDate</a:t>
            </a:r>
            <a:r>
              <a:rPr lang="en-US" dirty="0"/>
              <a:t> DATE;UPDATE </a:t>
            </a:r>
            <a:r>
              <a:rPr lang="en-US" dirty="0" err="1"/>
              <a:t>walmartsalesSET</a:t>
            </a:r>
            <a:r>
              <a:rPr lang="en-US" dirty="0"/>
              <a:t> </a:t>
            </a:r>
            <a:r>
              <a:rPr lang="en-US" dirty="0" err="1"/>
              <a:t>StandarddDate</a:t>
            </a:r>
            <a:r>
              <a:rPr lang="en-US" dirty="0"/>
              <a:t> = CASE    WHEN Date LIKE '%/%/%' THEN STR_TO_DATE(Date, '%d/%m/%Y')    WHEN Date LIKE '%-%-%' THEN STR_TO_DATE(Date, '%d-%m-%Y')    ELSE NULLEND;SELECT     DAYNAME(</a:t>
            </a:r>
            <a:r>
              <a:rPr lang="en-US" dirty="0" err="1"/>
              <a:t>StandarddDate</a:t>
            </a:r>
            <a:r>
              <a:rPr lang="en-US" dirty="0"/>
              <a:t>) AS </a:t>
            </a:r>
            <a:r>
              <a:rPr lang="en-US" dirty="0" err="1"/>
              <a:t>DayOfWeek</a:t>
            </a:r>
            <a:r>
              <a:rPr lang="en-US" dirty="0"/>
              <a:t>,    Round(SUM(Total)) AS </a:t>
            </a:r>
            <a:r>
              <a:rPr lang="en-US" dirty="0" err="1"/>
              <a:t>TotalSalesFROM</a:t>
            </a:r>
            <a:r>
              <a:rPr lang="en-US" dirty="0"/>
              <a:t> </a:t>
            </a:r>
            <a:r>
              <a:rPr lang="en-US" dirty="0" err="1"/>
              <a:t>walmartsalesGROUP</a:t>
            </a:r>
            <a:r>
              <a:rPr lang="en-US" dirty="0"/>
              <a:t> BY </a:t>
            </a:r>
            <a:r>
              <a:rPr lang="en-US" dirty="0" err="1"/>
              <a:t>DayOfWeekORDER</a:t>
            </a:r>
            <a:r>
              <a:rPr lang="en-US" dirty="0"/>
              <a:t> BY </a:t>
            </a:r>
            <a:r>
              <a:rPr lang="en-US" dirty="0" err="1"/>
              <a:t>TotalSales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1892975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AE62-B906-4730-BB0A-A3CB1425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674BA-C8C5-403A-B77E-C8E445BA9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" y="1205948"/>
            <a:ext cx="8839200" cy="5473148"/>
          </a:xfrm>
        </p:spPr>
      </p:pic>
    </p:spTree>
    <p:extLst>
      <p:ext uri="{BB962C8B-B14F-4D97-AF65-F5344CB8AC3E}">
        <p14:creationId xmlns:p14="http://schemas.microsoft.com/office/powerpoint/2010/main" val="197397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9DB9-6AA8-45E5-AAC7-AA30C7B9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by day of week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7418D75-0FAB-4217-A6F4-F7C91EDC5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86361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2618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F6D6-F0A4-4C10-8E62-8C7D9C82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submission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85BF-9AB1-44C2-A3C5-9435D781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https://drive.google.com/file/d/1CLbJg-z65__eBEel6CPZKq9WJ84nw8Op/view?usp=sharing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4200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3B0D-5E7E-43E3-9FD1-B6F3BA38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E50D2-422F-4411-A566-8A03C151D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54" y="1930400"/>
            <a:ext cx="8811748" cy="3614145"/>
          </a:xfrm>
        </p:spPr>
      </p:pic>
    </p:spTree>
    <p:extLst>
      <p:ext uri="{BB962C8B-B14F-4D97-AF65-F5344CB8AC3E}">
        <p14:creationId xmlns:p14="http://schemas.microsoft.com/office/powerpoint/2010/main" val="209788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ADD1-D330-4979-B313-38AC2298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07" y="207038"/>
            <a:ext cx="8596668" cy="609600"/>
          </a:xfrm>
        </p:spPr>
        <p:txBody>
          <a:bodyPr>
            <a:normAutofit/>
          </a:bodyPr>
          <a:lstStyle/>
          <a:p>
            <a:r>
              <a:rPr lang="en-US" sz="2000" dirty="0"/>
              <a:t>Task 2: Finding the Most Profitable Product Line for Each Branch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DDEEBE-9B46-4A97-AC4A-ED69C776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471"/>
            <a:ext cx="8596668" cy="4702892"/>
          </a:xfrm>
        </p:spPr>
        <p:txBody>
          <a:bodyPr/>
          <a:lstStyle/>
          <a:p>
            <a:r>
              <a:rPr lang="en-US" dirty="0"/>
              <a:t>Analysis:-</a:t>
            </a:r>
          </a:p>
          <a:p>
            <a:pPr>
              <a:buFont typeface="+mj-lt"/>
              <a:buAutoNum type="arabicPeriod"/>
            </a:pPr>
            <a:r>
              <a:rPr lang="en-US" dirty="0"/>
              <a:t>1 so create two CTE one for to calculate profit margin by branches and product line by difference between cog( cost of goods and gross margin)</a:t>
            </a:r>
          </a:p>
          <a:p>
            <a:pPr>
              <a:buFont typeface="+mj-lt"/>
              <a:buAutoNum type="arabicPeriod"/>
            </a:pPr>
            <a:r>
              <a:rPr lang="en-US" dirty="0"/>
              <a:t>2 creating CTE for Maximum profit margin by branches and product line</a:t>
            </a:r>
          </a:p>
          <a:p>
            <a:pPr>
              <a:buFont typeface="+mj-lt"/>
              <a:buAutoNum type="arabicPeriod"/>
            </a:pPr>
            <a:r>
              <a:rPr lang="en-US" dirty="0"/>
              <a:t>3 Then by self join these two table we can find maximum profit margin by product line by various branches</a:t>
            </a:r>
          </a:p>
        </p:txBody>
      </p:sp>
    </p:spTree>
    <p:extLst>
      <p:ext uri="{BB962C8B-B14F-4D97-AF65-F5344CB8AC3E}">
        <p14:creationId xmlns:p14="http://schemas.microsoft.com/office/powerpoint/2010/main" val="68089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74EA-5219-4EA4-9142-218C344D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ECC9E-1E4C-400D-B3B8-6478C31E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final_project</a:t>
            </a:r>
            <a:r>
              <a:rPr lang="en-US" dirty="0"/>
              <a:t>; select * from </a:t>
            </a:r>
            <a:r>
              <a:rPr lang="en-US" dirty="0" err="1"/>
              <a:t>walmartsales</a:t>
            </a:r>
            <a:r>
              <a:rPr lang="en-US" dirty="0"/>
              <a:t>;  WITH </a:t>
            </a:r>
            <a:r>
              <a:rPr lang="en-US" dirty="0" err="1"/>
              <a:t>ProductLineProfit</a:t>
            </a:r>
            <a:r>
              <a:rPr lang="en-US" dirty="0"/>
              <a:t> AS (    SELECT        Branch,        </a:t>
            </a:r>
            <a:r>
              <a:rPr lang="en-US" dirty="0" err="1"/>
              <a:t>product_line</a:t>
            </a:r>
            <a:r>
              <a:rPr lang="en-US" dirty="0"/>
              <a:t>,        SUM(cogs - </a:t>
            </a:r>
            <a:r>
              <a:rPr lang="en-US" dirty="0" err="1"/>
              <a:t>gross_income</a:t>
            </a:r>
            <a:r>
              <a:rPr lang="en-US" dirty="0"/>
              <a:t>) AS </a:t>
            </a:r>
            <a:r>
              <a:rPr lang="en-US" dirty="0" err="1"/>
              <a:t>TotalProfit</a:t>
            </a:r>
            <a:r>
              <a:rPr lang="en-US" dirty="0"/>
              <a:t>    FROM </a:t>
            </a:r>
            <a:r>
              <a:rPr lang="en-US" dirty="0" err="1"/>
              <a:t>walmartsales</a:t>
            </a:r>
            <a:r>
              <a:rPr lang="en-US" dirty="0"/>
              <a:t>    GROUP BY Branch, </a:t>
            </a:r>
            <a:r>
              <a:rPr lang="en-US" dirty="0" err="1"/>
              <a:t>product_line</a:t>
            </a:r>
            <a:r>
              <a:rPr lang="en-US" dirty="0"/>
              <a:t>),</a:t>
            </a:r>
            <a:r>
              <a:rPr lang="en-US" dirty="0" err="1"/>
              <a:t>MaxProfitByBranch</a:t>
            </a:r>
            <a:r>
              <a:rPr lang="en-US" dirty="0"/>
              <a:t> AS (    SELECT        Branch,        MAX(</a:t>
            </a:r>
            <a:r>
              <a:rPr lang="en-US" dirty="0" err="1"/>
              <a:t>TotalProfit</a:t>
            </a:r>
            <a:r>
              <a:rPr lang="en-US" dirty="0"/>
              <a:t>) AS </a:t>
            </a:r>
            <a:r>
              <a:rPr lang="en-US" dirty="0" err="1"/>
              <a:t>MaxProfit</a:t>
            </a:r>
            <a:r>
              <a:rPr lang="en-US" dirty="0"/>
              <a:t>    FROM </a:t>
            </a:r>
            <a:r>
              <a:rPr lang="en-US" dirty="0" err="1"/>
              <a:t>ProductLineProfit</a:t>
            </a:r>
            <a:r>
              <a:rPr lang="en-US" dirty="0"/>
              <a:t>    GROUP BY Branch)SELECT    </a:t>
            </a:r>
            <a:r>
              <a:rPr lang="en-US" dirty="0" err="1"/>
              <a:t>p.Branch</a:t>
            </a:r>
            <a:r>
              <a:rPr lang="en-US" dirty="0"/>
              <a:t>,    </a:t>
            </a:r>
            <a:r>
              <a:rPr lang="en-US" dirty="0" err="1"/>
              <a:t>p.product_line</a:t>
            </a:r>
            <a:r>
              <a:rPr lang="en-US" dirty="0"/>
              <a:t> AS </a:t>
            </a:r>
            <a:r>
              <a:rPr lang="en-US" dirty="0" err="1"/>
              <a:t>ProductLineWithHighestProfit</a:t>
            </a:r>
            <a:r>
              <a:rPr lang="en-US" dirty="0"/>
              <a:t>,    </a:t>
            </a:r>
            <a:r>
              <a:rPr lang="en-US" dirty="0" err="1"/>
              <a:t>p.TotalProfitFROM</a:t>
            </a:r>
            <a:r>
              <a:rPr lang="en-US" dirty="0"/>
              <a:t> </a:t>
            </a:r>
            <a:r>
              <a:rPr lang="en-US" dirty="0" err="1"/>
              <a:t>ProductLineProfit</a:t>
            </a:r>
            <a:r>
              <a:rPr lang="en-US" dirty="0"/>
              <a:t> </a:t>
            </a:r>
            <a:r>
              <a:rPr lang="en-US" dirty="0" err="1"/>
              <a:t>pJOIN</a:t>
            </a:r>
            <a:r>
              <a:rPr lang="en-US" dirty="0"/>
              <a:t> </a:t>
            </a:r>
            <a:r>
              <a:rPr lang="en-US" dirty="0" err="1"/>
              <a:t>MaxProfitByBranch</a:t>
            </a:r>
            <a:r>
              <a:rPr lang="en-US" dirty="0"/>
              <a:t> m    ON </a:t>
            </a:r>
            <a:r>
              <a:rPr lang="en-US" dirty="0" err="1"/>
              <a:t>p.Branch</a:t>
            </a:r>
            <a:r>
              <a:rPr lang="en-US" dirty="0"/>
              <a:t> = </a:t>
            </a:r>
            <a:r>
              <a:rPr lang="en-US" dirty="0" err="1"/>
              <a:t>m.Branch</a:t>
            </a:r>
            <a:r>
              <a:rPr lang="en-US" dirty="0"/>
              <a:t> AND </a:t>
            </a:r>
            <a:r>
              <a:rPr lang="en-US" dirty="0" err="1"/>
              <a:t>p.TotalProfit</a:t>
            </a:r>
            <a:r>
              <a:rPr lang="en-US" dirty="0"/>
              <a:t> = </a:t>
            </a:r>
            <a:r>
              <a:rPr lang="en-US" dirty="0" err="1"/>
              <a:t>m.MaxProfitORDER</a:t>
            </a:r>
            <a:r>
              <a:rPr lang="en-US" dirty="0"/>
              <a:t> BY </a:t>
            </a:r>
            <a:r>
              <a:rPr lang="en-US" dirty="0" err="1"/>
              <a:t>p.Branch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87867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52E8-2735-4995-8B5D-EFD11BD4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Result:-</a:t>
            </a:r>
            <a:br>
              <a:rPr lang="en-US" dirty="0"/>
            </a:br>
            <a:endParaRPr lang="en-US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BD3930C-B195-4F93-A761-6E25D4F30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51722"/>
            <a:ext cx="7328058" cy="5247861"/>
          </a:xfrm>
        </p:spPr>
      </p:pic>
    </p:spTree>
    <p:extLst>
      <p:ext uri="{BB962C8B-B14F-4D97-AF65-F5344CB8AC3E}">
        <p14:creationId xmlns:p14="http://schemas.microsoft.com/office/powerpoint/2010/main" val="139880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8D91-054E-4603-A2D2-5572498A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Analyzing Customer Segmentation Based on Spending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BD59-B91F-480A-943F-1B509ABB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Code:-use </a:t>
            </a:r>
            <a:r>
              <a:rPr lang="en-US" dirty="0" err="1"/>
              <a:t>final_project;select</a:t>
            </a:r>
            <a:r>
              <a:rPr lang="en-US" dirty="0"/>
              <a:t> * from </a:t>
            </a:r>
            <a:r>
              <a:rPr lang="en-US" dirty="0" err="1"/>
              <a:t>walmartsales</a:t>
            </a:r>
            <a:r>
              <a:rPr lang="en-US" dirty="0"/>
              <a:t>;  WITH </a:t>
            </a:r>
            <a:r>
              <a:rPr lang="en-US" dirty="0" err="1"/>
              <a:t>CustomerSpending</a:t>
            </a:r>
            <a:r>
              <a:rPr lang="en-US" dirty="0"/>
              <a:t> AS (    SELECT         </a:t>
            </a:r>
            <a:r>
              <a:rPr lang="en-US" dirty="0" err="1"/>
              <a:t>customer_Id</a:t>
            </a:r>
            <a:r>
              <a:rPr lang="en-US" dirty="0"/>
              <a:t>,        COUNT(</a:t>
            </a:r>
            <a:r>
              <a:rPr lang="en-US" dirty="0" err="1"/>
              <a:t>Invoice_ID</a:t>
            </a:r>
            <a:r>
              <a:rPr lang="en-US" dirty="0"/>
              <a:t>) AS </a:t>
            </a:r>
            <a:r>
              <a:rPr lang="en-US" dirty="0" err="1"/>
              <a:t>TotalPurchases</a:t>
            </a:r>
            <a:r>
              <a:rPr lang="en-US" dirty="0"/>
              <a:t>,        SUM(Total) AS </a:t>
            </a:r>
            <a:r>
              <a:rPr lang="en-US" dirty="0" err="1"/>
              <a:t>TotalSpending</a:t>
            </a:r>
            <a:r>
              <a:rPr lang="en-US" dirty="0"/>
              <a:t>,        AVG(Total) AS </a:t>
            </a:r>
            <a:r>
              <a:rPr lang="en-US" dirty="0" err="1"/>
              <a:t>AvgSpending</a:t>
            </a:r>
            <a:r>
              <a:rPr lang="en-US" dirty="0"/>
              <a:t>    FROM </a:t>
            </a:r>
            <a:r>
              <a:rPr lang="en-US" dirty="0" err="1"/>
              <a:t>walmartsales</a:t>
            </a:r>
            <a:r>
              <a:rPr lang="en-US" dirty="0"/>
              <a:t>    GROUP BY </a:t>
            </a:r>
            <a:r>
              <a:rPr lang="en-US" dirty="0" err="1"/>
              <a:t>customer_Id</a:t>
            </a:r>
            <a:r>
              <a:rPr lang="en-US" dirty="0"/>
              <a:t>),</a:t>
            </a:r>
            <a:r>
              <a:rPr lang="en-US" dirty="0" err="1"/>
              <a:t>CustomerSegments</a:t>
            </a:r>
            <a:r>
              <a:rPr lang="en-US" dirty="0"/>
              <a:t> AS (    SELECT         </a:t>
            </a:r>
            <a:r>
              <a:rPr lang="en-US" dirty="0" err="1"/>
              <a:t>customer_Id</a:t>
            </a:r>
            <a:r>
              <a:rPr lang="en-US" dirty="0"/>
              <a:t>,        </a:t>
            </a:r>
            <a:r>
              <a:rPr lang="en-US" dirty="0" err="1"/>
              <a:t>AvgSpending</a:t>
            </a:r>
            <a:r>
              <a:rPr lang="en-US" dirty="0"/>
              <a:t>,        CASE             WHEN </a:t>
            </a:r>
            <a:r>
              <a:rPr lang="en-US" dirty="0" err="1"/>
              <a:t>AvgSpending</a:t>
            </a:r>
            <a:r>
              <a:rPr lang="en-US" dirty="0"/>
              <a:t> &gt;= (SELECT AVG(</a:t>
            </a:r>
            <a:r>
              <a:rPr lang="en-US" dirty="0" err="1"/>
              <a:t>AvgSpending</a:t>
            </a:r>
            <a:r>
              <a:rPr lang="en-US" dirty="0"/>
              <a:t>) + STDDEV(</a:t>
            </a:r>
            <a:r>
              <a:rPr lang="en-US" dirty="0" err="1"/>
              <a:t>AvgSpending</a:t>
            </a:r>
            <a:r>
              <a:rPr lang="en-US" dirty="0"/>
              <a:t>) FROM </a:t>
            </a:r>
            <a:r>
              <a:rPr lang="en-US" dirty="0" err="1"/>
              <a:t>CustomerSpending</a:t>
            </a:r>
            <a:r>
              <a:rPr lang="en-US" dirty="0"/>
              <a:t>) THEN 'High'            WHEN </a:t>
            </a:r>
            <a:r>
              <a:rPr lang="en-US" dirty="0" err="1"/>
              <a:t>AvgSpending</a:t>
            </a:r>
            <a:r>
              <a:rPr lang="en-US" dirty="0"/>
              <a:t> &gt;= (SELECT AVG(</a:t>
            </a:r>
            <a:r>
              <a:rPr lang="en-US" dirty="0" err="1"/>
              <a:t>AvgSpending</a:t>
            </a:r>
            <a:r>
              <a:rPr lang="en-US" dirty="0"/>
              <a:t>) FROM </a:t>
            </a:r>
            <a:r>
              <a:rPr lang="en-US" dirty="0" err="1"/>
              <a:t>CustomerSpending</a:t>
            </a:r>
            <a:r>
              <a:rPr lang="en-US" dirty="0"/>
              <a:t>) THEN 'Medium'            ELSE 'Low'        END AS </a:t>
            </a:r>
            <a:r>
              <a:rPr lang="en-US" dirty="0" err="1"/>
              <a:t>SpendingTier</a:t>
            </a:r>
            <a:r>
              <a:rPr lang="en-US" dirty="0"/>
              <a:t>    FROM </a:t>
            </a:r>
            <a:r>
              <a:rPr lang="en-US" dirty="0" err="1"/>
              <a:t>CustomerSpending</a:t>
            </a:r>
            <a:r>
              <a:rPr lang="en-US" dirty="0"/>
              <a:t>)SELECT     </a:t>
            </a:r>
            <a:r>
              <a:rPr lang="en-US" dirty="0" err="1"/>
              <a:t>customer_Id</a:t>
            </a:r>
            <a:r>
              <a:rPr lang="en-US" dirty="0"/>
              <a:t>,    Round(</a:t>
            </a:r>
            <a:r>
              <a:rPr lang="en-US" dirty="0" err="1"/>
              <a:t>AvgSpending</a:t>
            </a:r>
            <a:r>
              <a:rPr lang="en-US" dirty="0"/>
              <a:t>) AS </a:t>
            </a:r>
            <a:r>
              <a:rPr lang="en-US" dirty="0" err="1"/>
              <a:t>customer_spend</a:t>
            </a:r>
            <a:r>
              <a:rPr lang="en-US" dirty="0"/>
              <a:t>,    </a:t>
            </a:r>
            <a:r>
              <a:rPr lang="en-US" dirty="0" err="1"/>
              <a:t>SpendingTierFROM</a:t>
            </a:r>
            <a:r>
              <a:rPr lang="en-US" dirty="0"/>
              <a:t> </a:t>
            </a:r>
            <a:r>
              <a:rPr lang="en-US" dirty="0" err="1"/>
              <a:t>CustomerSegmentsORDER</a:t>
            </a:r>
            <a:r>
              <a:rPr lang="en-US" dirty="0"/>
              <a:t> BY </a:t>
            </a:r>
            <a:r>
              <a:rPr lang="en-US" dirty="0" err="1"/>
              <a:t>customer_Id</a:t>
            </a:r>
            <a:r>
              <a:rPr lang="en-US" dirty="0"/>
              <a:t> ASC; </a:t>
            </a:r>
          </a:p>
        </p:txBody>
      </p:sp>
    </p:spTree>
    <p:extLst>
      <p:ext uri="{BB962C8B-B14F-4D97-AF65-F5344CB8AC3E}">
        <p14:creationId xmlns:p14="http://schemas.microsoft.com/office/powerpoint/2010/main" val="38782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A650-792D-4B61-B814-618F49CA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3DDD33-8E87-4BC5-8C6F-42F79806C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0" y="1417984"/>
            <a:ext cx="7540676" cy="4624042"/>
          </a:xfrm>
        </p:spPr>
      </p:pic>
    </p:spTree>
    <p:extLst>
      <p:ext uri="{BB962C8B-B14F-4D97-AF65-F5344CB8AC3E}">
        <p14:creationId xmlns:p14="http://schemas.microsoft.com/office/powerpoint/2010/main" val="235594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E4AC-96CF-4562-AFD6-DC47029E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Detecting Anomalies in Sales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48D3-F773-46CC-8BCB-DFE780AE1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Analysis;-</a:t>
            </a:r>
          </a:p>
          <a:p>
            <a:r>
              <a:rPr lang="en-US" dirty="0"/>
              <a:t>1 create CTE for calculating average of sales </a:t>
            </a:r>
          </a:p>
          <a:p>
            <a:r>
              <a:rPr lang="en-US" dirty="0"/>
              <a:t>2 then create a another </a:t>
            </a:r>
            <a:r>
              <a:rPr lang="en-US" dirty="0" err="1"/>
              <a:t>cte</a:t>
            </a:r>
            <a:r>
              <a:rPr lang="en-US" dirty="0"/>
              <a:t> for comparing </a:t>
            </a:r>
            <a:r>
              <a:rPr lang="en-US" dirty="0" err="1"/>
              <a:t>averge</a:t>
            </a:r>
            <a:r>
              <a:rPr lang="en-US" dirty="0"/>
              <a:t> sales with total sales </a:t>
            </a:r>
          </a:p>
          <a:p>
            <a:r>
              <a:rPr lang="en-US" dirty="0"/>
              <a:t>3 self joining these two table with same </a:t>
            </a:r>
            <a:r>
              <a:rPr lang="en-US" dirty="0" err="1"/>
              <a:t>productline</a:t>
            </a:r>
            <a:r>
              <a:rPr lang="en-US" dirty="0"/>
              <a:t> give as a </a:t>
            </a:r>
            <a:r>
              <a:rPr lang="en-US" dirty="0" err="1"/>
              <a:t>anomliese</a:t>
            </a:r>
            <a:r>
              <a:rPr lang="en-US" dirty="0"/>
              <a:t> depend on sales value thus neglecting null value we get a records of customers having high and low sales values.</a:t>
            </a:r>
          </a:p>
        </p:txBody>
      </p:sp>
    </p:spTree>
    <p:extLst>
      <p:ext uri="{BB962C8B-B14F-4D97-AF65-F5344CB8AC3E}">
        <p14:creationId xmlns:p14="http://schemas.microsoft.com/office/powerpoint/2010/main" val="4080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</TotalTime>
  <Words>1268</Words>
  <Application>Microsoft Office PowerPoint</Application>
  <PresentationFormat>Widescreen</PresentationFormat>
  <Paragraphs>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Task 1: Identifying the Top Branch by Sales Growth Rate</vt:lpstr>
      <vt:lpstr>code</vt:lpstr>
      <vt:lpstr>Result</vt:lpstr>
      <vt:lpstr>Task 2: Finding the Most Profitable Product Line for Each Branch</vt:lpstr>
      <vt:lpstr>code</vt:lpstr>
      <vt:lpstr>Result:- </vt:lpstr>
      <vt:lpstr>Task 3: Analyzing Customer Segmentation Based on Spending</vt:lpstr>
      <vt:lpstr>Result</vt:lpstr>
      <vt:lpstr>Task 4: Detecting Anomalies in Sales Transactions</vt:lpstr>
      <vt:lpstr>code</vt:lpstr>
      <vt:lpstr>Result</vt:lpstr>
      <vt:lpstr>Task 5: Most Popular Payment Method by City</vt:lpstr>
      <vt:lpstr>Result</vt:lpstr>
      <vt:lpstr>Task 6: Monthly Sales Distribution by Gender </vt:lpstr>
      <vt:lpstr>Task 7: Best Product Line by Customer Type</vt:lpstr>
      <vt:lpstr>Result</vt:lpstr>
      <vt:lpstr>Task 8: Identifying Repeat Customers </vt:lpstr>
      <vt:lpstr>Result</vt:lpstr>
      <vt:lpstr>Task 9: Finding Top 5 Customers by Sales Volume</vt:lpstr>
      <vt:lpstr>Result:-</vt:lpstr>
      <vt:lpstr>Finding Top 5 Customers by Sales Volume</vt:lpstr>
      <vt:lpstr>Task 10: Analyzing Sales Trends by Day of the Week </vt:lpstr>
      <vt:lpstr>Result</vt:lpstr>
      <vt:lpstr>Total sales by day of week</vt:lpstr>
      <vt:lpstr>Video submission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 Identifying the Top Branch by Sales Growth Rate</dc:title>
  <dc:creator>DELL</dc:creator>
  <cp:lastModifiedBy>DELL</cp:lastModifiedBy>
  <cp:revision>7</cp:revision>
  <dcterms:created xsi:type="dcterms:W3CDTF">2024-12-05T08:12:11Z</dcterms:created>
  <dcterms:modified xsi:type="dcterms:W3CDTF">2024-12-05T15:14:44Z</dcterms:modified>
</cp:coreProperties>
</file>