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CC0000"/>
    <a:srgbClr val="D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224" y="-1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342"/>
            <a:ext cx="9144000" cy="6831316"/>
          </a:xfrm>
          <a:prstGeom prst="rect">
            <a:avLst/>
          </a:prstGeom>
        </p:spPr>
      </p:pic>
    </p:spTree>
    <p:extLst>
      <p:ext uri="{BB962C8B-B14F-4D97-AF65-F5344CB8AC3E}">
        <p14:creationId xmlns:p14="http://schemas.microsoft.com/office/powerpoint/2010/main" val="3978811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66C4B4F-825B-4607-9776-F80190E33047}" type="datetimeFigureOut">
              <a:rPr lang="en-US" smtClean="0"/>
              <a:t>12/2/2013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2400FB9-1043-4A91-9BA9-0C30B0F9CF66}" type="slidenum">
              <a:rPr lang="en-US" smtClean="0"/>
              <a:t>‹#›</a:t>
            </a:fld>
            <a:endParaRPr lang="en-US"/>
          </a:p>
        </p:txBody>
      </p:sp>
    </p:spTree>
    <p:extLst>
      <p:ext uri="{BB962C8B-B14F-4D97-AF65-F5344CB8AC3E}">
        <p14:creationId xmlns:p14="http://schemas.microsoft.com/office/powerpoint/2010/main" val="2906145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66C4B4F-825B-4607-9776-F80190E33047}" type="datetimeFigureOut">
              <a:rPr lang="en-US" smtClean="0"/>
              <a:t>12/2/2013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2400FB9-1043-4A91-9BA9-0C30B0F9CF66}" type="slidenum">
              <a:rPr lang="en-US" smtClean="0"/>
              <a:t>‹#›</a:t>
            </a:fld>
            <a:endParaRPr lang="en-US"/>
          </a:p>
        </p:txBody>
      </p:sp>
    </p:spTree>
    <p:extLst>
      <p:ext uri="{BB962C8B-B14F-4D97-AF65-F5344CB8AC3E}">
        <p14:creationId xmlns:p14="http://schemas.microsoft.com/office/powerpoint/2010/main" val="1337576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66C4B4F-825B-4607-9776-F80190E33047}" type="datetimeFigureOut">
              <a:rPr lang="en-US" smtClean="0"/>
              <a:t>12/2/2013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2400FB9-1043-4A91-9BA9-0C30B0F9CF66}" type="slidenum">
              <a:rPr lang="en-US" smtClean="0"/>
              <a:t>‹#›</a:t>
            </a:fld>
            <a:endParaRPr lang="en-US"/>
          </a:p>
        </p:txBody>
      </p:sp>
    </p:spTree>
    <p:extLst>
      <p:ext uri="{BB962C8B-B14F-4D97-AF65-F5344CB8AC3E}">
        <p14:creationId xmlns:p14="http://schemas.microsoft.com/office/powerpoint/2010/main" val="366919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66C4B4F-825B-4607-9776-F80190E33047}" type="datetimeFigureOut">
              <a:rPr lang="en-US" smtClean="0"/>
              <a:t>12/2/2013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2400FB9-1043-4A91-9BA9-0C30B0F9CF66}" type="slidenum">
              <a:rPr lang="en-US" smtClean="0"/>
              <a:t>‹#›</a:t>
            </a:fld>
            <a:endParaRPr lang="en-US"/>
          </a:p>
        </p:txBody>
      </p:sp>
    </p:spTree>
    <p:extLst>
      <p:ext uri="{BB962C8B-B14F-4D97-AF65-F5344CB8AC3E}">
        <p14:creationId xmlns:p14="http://schemas.microsoft.com/office/powerpoint/2010/main" val="2573944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66C4B4F-825B-4607-9776-F80190E33047}" type="datetimeFigureOut">
              <a:rPr lang="en-US" smtClean="0"/>
              <a:t>12/2/2013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E2400FB9-1043-4A91-9BA9-0C30B0F9CF66}" type="slidenum">
              <a:rPr lang="en-US" smtClean="0"/>
              <a:t>‹#›</a:t>
            </a:fld>
            <a:endParaRPr lang="en-US"/>
          </a:p>
        </p:txBody>
      </p:sp>
    </p:spTree>
    <p:extLst>
      <p:ext uri="{BB962C8B-B14F-4D97-AF65-F5344CB8AC3E}">
        <p14:creationId xmlns:p14="http://schemas.microsoft.com/office/powerpoint/2010/main" val="4028780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F66C4B4F-825B-4607-9776-F80190E33047}" type="datetimeFigureOut">
              <a:rPr lang="en-US" smtClean="0"/>
              <a:t>12/2/2013</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E2400FB9-1043-4A91-9BA9-0C30B0F9CF66}" type="slidenum">
              <a:rPr lang="en-US" smtClean="0"/>
              <a:t>‹#›</a:t>
            </a:fld>
            <a:endParaRPr lang="en-US"/>
          </a:p>
        </p:txBody>
      </p:sp>
    </p:spTree>
    <p:extLst>
      <p:ext uri="{BB962C8B-B14F-4D97-AF65-F5344CB8AC3E}">
        <p14:creationId xmlns:p14="http://schemas.microsoft.com/office/powerpoint/2010/main" val="170502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F66C4B4F-825B-4607-9776-F80190E33047}" type="datetimeFigureOut">
              <a:rPr lang="en-US" smtClean="0"/>
              <a:t>12/2/2013</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E2400FB9-1043-4A91-9BA9-0C30B0F9CF66}" type="slidenum">
              <a:rPr lang="en-US" smtClean="0"/>
              <a:t>‹#›</a:t>
            </a:fld>
            <a:endParaRPr lang="en-US"/>
          </a:p>
        </p:txBody>
      </p:sp>
    </p:spTree>
    <p:extLst>
      <p:ext uri="{BB962C8B-B14F-4D97-AF65-F5344CB8AC3E}">
        <p14:creationId xmlns:p14="http://schemas.microsoft.com/office/powerpoint/2010/main" val="3622486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66C4B4F-825B-4607-9776-F80190E33047}" type="datetimeFigureOut">
              <a:rPr lang="en-US" smtClean="0"/>
              <a:t>12/2/2013</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E2400FB9-1043-4A91-9BA9-0C30B0F9CF66}" type="slidenum">
              <a:rPr lang="en-US" smtClean="0"/>
              <a:t>‹#›</a:t>
            </a:fld>
            <a:endParaRPr lang="en-US"/>
          </a:p>
        </p:txBody>
      </p:sp>
    </p:spTree>
    <p:extLst>
      <p:ext uri="{BB962C8B-B14F-4D97-AF65-F5344CB8AC3E}">
        <p14:creationId xmlns:p14="http://schemas.microsoft.com/office/powerpoint/2010/main" val="75385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66C4B4F-825B-4607-9776-F80190E33047}" type="datetimeFigureOut">
              <a:rPr lang="en-US" smtClean="0"/>
              <a:t>12/2/2013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E2400FB9-1043-4A91-9BA9-0C30B0F9CF66}" type="slidenum">
              <a:rPr lang="en-US" smtClean="0"/>
              <a:t>‹#›</a:t>
            </a:fld>
            <a:endParaRPr lang="en-US"/>
          </a:p>
        </p:txBody>
      </p:sp>
    </p:spTree>
    <p:extLst>
      <p:ext uri="{BB962C8B-B14F-4D97-AF65-F5344CB8AC3E}">
        <p14:creationId xmlns:p14="http://schemas.microsoft.com/office/powerpoint/2010/main" val="1656449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66C4B4F-825B-4607-9776-F80190E33047}" type="datetimeFigureOut">
              <a:rPr lang="en-US" smtClean="0"/>
              <a:t>12/2/2013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E2400FB9-1043-4A91-9BA9-0C30B0F9CF66}" type="slidenum">
              <a:rPr lang="en-US" smtClean="0"/>
              <a:t>‹#›</a:t>
            </a:fld>
            <a:endParaRPr lang="en-US"/>
          </a:p>
        </p:txBody>
      </p:sp>
    </p:spTree>
    <p:extLst>
      <p:ext uri="{BB962C8B-B14F-4D97-AF65-F5344CB8AC3E}">
        <p14:creationId xmlns:p14="http://schemas.microsoft.com/office/powerpoint/2010/main" val="2254562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1558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6132" y="605126"/>
            <a:ext cx="2898174" cy="12236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66132" y="2817674"/>
            <a:ext cx="8412708" cy="1754326"/>
          </a:xfrm>
          <a:prstGeom prst="rect">
            <a:avLst/>
          </a:prstGeom>
          <a:gradFill flip="none" rotWithShape="1">
            <a:gsLst>
              <a:gs pos="100000">
                <a:schemeClr val="bg1">
                  <a:lumMod val="100000"/>
                  <a:alpha val="0"/>
                </a:schemeClr>
              </a:gs>
              <a:gs pos="41000">
                <a:srgbClr val="FFFFFF">
                  <a:alpha val="50000"/>
                </a:srgbClr>
              </a:gs>
              <a:gs pos="50000">
                <a:schemeClr val="bg1">
                  <a:lumMod val="100000"/>
                  <a:alpha val="0"/>
                </a:schemeClr>
              </a:gs>
              <a:gs pos="0">
                <a:schemeClr val="bg1">
                  <a:lumMod val="100000"/>
                  <a:alpha val="50000"/>
                </a:schemeClr>
              </a:gs>
            </a:gsLst>
            <a:lin ang="0" scaled="1"/>
            <a:tileRect/>
          </a:gradFill>
        </p:spPr>
        <p:txBody>
          <a:bodyPr wrap="square">
            <a:spAutoFit/>
          </a:bodyPr>
          <a:lstStyle/>
          <a:p>
            <a:r>
              <a:rPr lang="en-US" sz="3600" b="1" dirty="0">
                <a:solidFill>
                  <a:srgbClr val="DA0000"/>
                </a:solidFill>
                <a:effectLst>
                  <a:innerShdw blurRad="63500" dist="50800" dir="13500000">
                    <a:prstClr val="black">
                      <a:alpha val="50000"/>
                    </a:prstClr>
                  </a:innerShdw>
                </a:effectLst>
                <a:latin typeface="Cambria" panose="02040503050406030204" pitchFamily="18" charset="0"/>
              </a:rPr>
              <a:t>Ishita Mohindra</a:t>
            </a:r>
          </a:p>
          <a:p>
            <a:r>
              <a:rPr lang="en-US" sz="3600" b="1" dirty="0" smtClean="0">
                <a:solidFill>
                  <a:srgbClr val="DA0000"/>
                </a:solidFill>
                <a:effectLst>
                  <a:innerShdw blurRad="63500" dist="50800" dir="13500000">
                    <a:prstClr val="black">
                      <a:alpha val="50000"/>
                    </a:prstClr>
                  </a:innerShdw>
                </a:effectLst>
                <a:latin typeface="Cambria" panose="02040503050406030204" pitchFamily="18" charset="0"/>
              </a:rPr>
              <a:t>Ankit Nagda</a:t>
            </a:r>
          </a:p>
          <a:p>
            <a:r>
              <a:rPr lang="en-US" sz="3600" b="1" dirty="0" smtClean="0">
                <a:solidFill>
                  <a:srgbClr val="DA0000"/>
                </a:solidFill>
                <a:effectLst>
                  <a:innerShdw blurRad="63500" dist="50800" dir="13500000">
                    <a:prstClr val="black">
                      <a:alpha val="50000"/>
                    </a:prstClr>
                  </a:innerShdw>
                </a:effectLst>
                <a:latin typeface="Cambria" panose="02040503050406030204" pitchFamily="18" charset="0"/>
              </a:rPr>
              <a:t>Pranit Mhatre</a:t>
            </a:r>
          </a:p>
        </p:txBody>
      </p:sp>
      <p:sp>
        <p:nvSpPr>
          <p:cNvPr id="9" name="Rectangle 8"/>
          <p:cNvSpPr/>
          <p:nvPr/>
        </p:nvSpPr>
        <p:spPr>
          <a:xfrm>
            <a:off x="152400" y="6305490"/>
            <a:ext cx="8763000" cy="400110"/>
          </a:xfrm>
          <a:prstGeom prst="rect">
            <a:avLst/>
          </a:prstGeom>
          <a:solidFill>
            <a:srgbClr val="F2F2F2">
              <a:alpha val="50196"/>
            </a:srgbClr>
          </a:solidFill>
        </p:spPr>
        <p:txBody>
          <a:bodyPr wrap="square">
            <a:spAutoFit/>
          </a:bodyPr>
          <a:lstStyle/>
          <a:p>
            <a:pPr algn="ctr"/>
            <a:r>
              <a:rPr lang="en-US" sz="2000" b="1" spc="100" dirty="0" smtClean="0">
                <a:solidFill>
                  <a:schemeClr val="tx1">
                    <a:lumMod val="85000"/>
                    <a:lumOff val="15000"/>
                  </a:schemeClr>
                </a:solidFill>
                <a:effectLst>
                  <a:innerShdw blurRad="63500" dist="50800" dir="13500000">
                    <a:prstClr val="black">
                      <a:alpha val="50000"/>
                    </a:prstClr>
                  </a:innerShdw>
                </a:effectLst>
                <a:latin typeface="+mj-lt"/>
                <a:ea typeface="Verdana" panose="020B0604030504040204" pitchFamily="34" charset="0"/>
                <a:cs typeface="Verdana" panose="020B0604030504040204" pitchFamily="34" charset="0"/>
              </a:rPr>
              <a:t>CSCI-588 </a:t>
            </a:r>
            <a:r>
              <a:rPr lang="en-US" sz="2000" b="1" spc="100" dirty="0">
                <a:solidFill>
                  <a:schemeClr val="tx1">
                    <a:lumMod val="85000"/>
                    <a:lumOff val="15000"/>
                  </a:schemeClr>
                </a:solidFill>
                <a:effectLst>
                  <a:innerShdw blurRad="63500" dist="50800" dir="13500000">
                    <a:prstClr val="black">
                      <a:alpha val="50000"/>
                    </a:prstClr>
                  </a:innerShdw>
                </a:effectLst>
                <a:latin typeface="+mj-lt"/>
                <a:ea typeface="Verdana" panose="020B0604030504040204" pitchFamily="34" charset="0"/>
                <a:cs typeface="Verdana" panose="020B0604030504040204" pitchFamily="34" charset="0"/>
              </a:rPr>
              <a:t>- Specification and Design of User Interface </a:t>
            </a:r>
            <a:r>
              <a:rPr lang="en-US" sz="2000" b="1" spc="100" dirty="0" smtClean="0">
                <a:solidFill>
                  <a:schemeClr val="tx1">
                    <a:lumMod val="85000"/>
                    <a:lumOff val="15000"/>
                  </a:schemeClr>
                </a:solidFill>
                <a:effectLst>
                  <a:innerShdw blurRad="63500" dist="50800" dir="13500000">
                    <a:prstClr val="black">
                      <a:alpha val="50000"/>
                    </a:prstClr>
                  </a:innerShdw>
                </a:effectLst>
                <a:latin typeface="+mj-lt"/>
                <a:ea typeface="Verdana" panose="020B0604030504040204" pitchFamily="34" charset="0"/>
                <a:cs typeface="Verdana" panose="020B0604030504040204" pitchFamily="34" charset="0"/>
              </a:rPr>
              <a:t>Software</a:t>
            </a:r>
          </a:p>
        </p:txBody>
      </p:sp>
    </p:spTree>
    <p:extLst>
      <p:ext uri="{BB962C8B-B14F-4D97-AF65-F5344CB8AC3E}">
        <p14:creationId xmlns:p14="http://schemas.microsoft.com/office/powerpoint/2010/main" val="2749603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really going on?</a:t>
            </a:r>
            <a:endParaRPr lang="en-US" dirty="0"/>
          </a:p>
        </p:txBody>
      </p:sp>
      <p:sp>
        <p:nvSpPr>
          <p:cNvPr id="3" name="Content Placeholder 2"/>
          <p:cNvSpPr>
            <a:spLocks noGrp="1"/>
          </p:cNvSpPr>
          <p:nvPr>
            <p:ph idx="1"/>
          </p:nvPr>
        </p:nvSpPr>
        <p:spPr/>
        <p:txBody>
          <a:bodyPr/>
          <a:lstStyle/>
          <a:p>
            <a:r>
              <a:rPr lang="en-US" dirty="0" smtClean="0"/>
              <a:t>Step 1: User Books a table from the hand held device</a:t>
            </a:r>
          </a:p>
          <a:p>
            <a:r>
              <a:rPr lang="en-US" dirty="0" smtClean="0"/>
              <a:t>Step 2: He gets a text confirmation</a:t>
            </a:r>
          </a:p>
          <a:p>
            <a:r>
              <a:rPr lang="en-US" dirty="0" smtClean="0"/>
              <a:t>Step 3: He checks in using the NFC in the restaurant</a:t>
            </a:r>
          </a:p>
          <a:p>
            <a:r>
              <a:rPr lang="en-US" dirty="0" smtClean="0"/>
              <a:t>Step 4: He orders the food and it gets processed</a:t>
            </a:r>
          </a:p>
          <a:p>
            <a:r>
              <a:rPr lang="en-US" dirty="0" smtClean="0"/>
              <a:t>Step 5: He pays the bill Using his smartphone</a:t>
            </a:r>
          </a:p>
          <a:p>
            <a:r>
              <a:rPr lang="en-US" dirty="0" smtClean="0"/>
              <a:t>Step 6: He leaves the place… happily ever after!</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4091883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Will we show the Demo now?</a:t>
            </a:r>
            <a:endParaRPr lang="en-US" dirty="0"/>
          </a:p>
        </p:txBody>
      </p:sp>
      <p:sp>
        <p:nvSpPr>
          <p:cNvPr id="3" name="Content Placeholder 2"/>
          <p:cNvSpPr>
            <a:spLocks noGrp="1"/>
          </p:cNvSpPr>
          <p:nvPr>
            <p:ph idx="1"/>
          </p:nvPr>
        </p:nvSpPr>
        <p:spPr/>
        <p:txBody>
          <a:bodyPr>
            <a:normAutofit/>
          </a:bodyPr>
          <a:lstStyle/>
          <a:p>
            <a:r>
              <a:rPr lang="en-US" sz="3000" dirty="0" smtClean="0"/>
              <a:t>YES! Of Course…</a:t>
            </a:r>
            <a:endParaRPr lang="en-US" sz="3000" dirty="0"/>
          </a:p>
        </p:txBody>
      </p:sp>
      <p:pic>
        <p:nvPicPr>
          <p:cNvPr id="4" name="Picture 3" descr="download (2).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9691" y="3047826"/>
            <a:ext cx="3187700" cy="2552700"/>
          </a:xfrm>
          <a:prstGeom prst="rect">
            <a:avLst/>
          </a:prstGeom>
          <a:ln>
            <a:noFill/>
          </a:ln>
          <a:effectLst>
            <a:softEdge rad="112500"/>
          </a:effectLst>
        </p:spPr>
      </p:pic>
    </p:spTree>
    <p:extLst>
      <p:ext uri="{BB962C8B-B14F-4D97-AF65-F5344CB8AC3E}">
        <p14:creationId xmlns:p14="http://schemas.microsoft.com/office/powerpoint/2010/main" val="730698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the Usability Analysis show?</a:t>
            </a:r>
            <a:endParaRPr lang="en-US" dirty="0"/>
          </a:p>
        </p:txBody>
      </p:sp>
      <p:sp>
        <p:nvSpPr>
          <p:cNvPr id="3" name="Content Placeholder 2"/>
          <p:cNvSpPr>
            <a:spLocks noGrp="1"/>
          </p:cNvSpPr>
          <p:nvPr>
            <p:ph idx="1"/>
          </p:nvPr>
        </p:nvSpPr>
        <p:spPr/>
        <p:txBody>
          <a:bodyPr>
            <a:normAutofit/>
          </a:bodyPr>
          <a:lstStyle/>
          <a:p>
            <a:r>
              <a:rPr lang="en-US" sz="3000" dirty="0" smtClean="0"/>
              <a:t>J. Nielsen has shown that tests achieved with 5 users allow to raise at least 80% of usability problems.</a:t>
            </a:r>
            <a:endParaRPr lang="en-US" sz="3000" dirty="0"/>
          </a:p>
        </p:txBody>
      </p:sp>
      <p:pic>
        <p:nvPicPr>
          <p:cNvPr id="4" name="Picture 3" descr="no-kidding-480-300x300.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1686" y="3094327"/>
            <a:ext cx="2869500" cy="2869500"/>
          </a:xfrm>
          <a:prstGeom prst="rect">
            <a:avLst/>
          </a:prstGeom>
          <a:ln>
            <a:noFill/>
          </a:ln>
          <a:effectLst>
            <a:softEdge rad="112500"/>
          </a:effectLst>
        </p:spPr>
      </p:pic>
    </p:spTree>
    <p:extLst>
      <p:ext uri="{BB962C8B-B14F-4D97-AF65-F5344CB8AC3E}">
        <p14:creationId xmlns:p14="http://schemas.microsoft.com/office/powerpoint/2010/main" val="1684864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were the Issues Raised?</a:t>
            </a:r>
            <a:endParaRPr lang="en-US" dirty="0"/>
          </a:p>
        </p:txBody>
      </p:sp>
      <p:sp>
        <p:nvSpPr>
          <p:cNvPr id="3" name="Content Placeholder 2"/>
          <p:cNvSpPr>
            <a:spLocks noGrp="1"/>
          </p:cNvSpPr>
          <p:nvPr>
            <p:ph idx="1"/>
          </p:nvPr>
        </p:nvSpPr>
        <p:spPr/>
        <p:txBody>
          <a:bodyPr/>
          <a:lstStyle/>
          <a:p>
            <a:r>
              <a:rPr lang="en-US" dirty="0" smtClean="0"/>
              <a:t>The analysis showed the below listed results:</a:t>
            </a:r>
          </a:p>
          <a:p>
            <a:r>
              <a:rPr lang="en-US" dirty="0" smtClean="0"/>
              <a:t>The usage of colors initially was too bright – fixed</a:t>
            </a:r>
          </a:p>
          <a:p>
            <a:r>
              <a:rPr lang="en-US" dirty="0" smtClean="0"/>
              <a:t>The swipe with tabs </a:t>
            </a:r>
            <a:r>
              <a:rPr lang="en-US" dirty="0" err="1" smtClean="0"/>
              <a:t>wasn</a:t>
            </a:r>
            <a:r>
              <a:rPr lang="fr-FR" dirty="0" smtClean="0"/>
              <a:t>’</a:t>
            </a:r>
            <a:r>
              <a:rPr lang="en-US" dirty="0" smtClean="0"/>
              <a:t>t explicit – fixed</a:t>
            </a:r>
          </a:p>
          <a:p>
            <a:r>
              <a:rPr lang="en-US" dirty="0"/>
              <a:t>S</a:t>
            </a:r>
            <a:r>
              <a:rPr lang="en-US" dirty="0" smtClean="0"/>
              <a:t>ome </a:t>
            </a:r>
            <a:r>
              <a:rPr lang="en-US" dirty="0"/>
              <a:t>users were confused as to why order and checkout were together but we have kept this way so one can re order after orders and if you try to checkout before you order you can be </a:t>
            </a:r>
            <a:r>
              <a:rPr lang="en-US" dirty="0" smtClean="0"/>
              <a:t>informed.</a:t>
            </a:r>
            <a:endParaRPr lang="en-US" dirty="0"/>
          </a:p>
          <a:p>
            <a:endParaRPr lang="en-US" dirty="0"/>
          </a:p>
        </p:txBody>
      </p:sp>
      <p:pic>
        <p:nvPicPr>
          <p:cNvPr id="4" name="Picture 3" descr="thumbsup.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0168" y="4918365"/>
            <a:ext cx="2236944" cy="1791338"/>
          </a:xfrm>
          <a:prstGeom prst="rect">
            <a:avLst/>
          </a:prstGeom>
          <a:ln>
            <a:noFill/>
          </a:ln>
          <a:effectLst>
            <a:softEdge rad="112500"/>
          </a:effectLst>
        </p:spPr>
      </p:pic>
    </p:spTree>
    <p:extLst>
      <p:ext uri="{BB962C8B-B14F-4D97-AF65-F5344CB8AC3E}">
        <p14:creationId xmlns:p14="http://schemas.microsoft.com/office/powerpoint/2010/main" val="1010065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our HTA?</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867425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Don</a:t>
            </a:r>
            <a:r>
              <a:rPr lang="fr-FR" dirty="0" smtClean="0"/>
              <a:t>’</a:t>
            </a:r>
            <a:r>
              <a:rPr lang="en-US" dirty="0" smtClean="0"/>
              <a:t>t get tired and…</a:t>
            </a:r>
            <a:endParaRPr lang="en-US" dirty="0"/>
          </a:p>
        </p:txBody>
      </p:sp>
      <p:pic>
        <p:nvPicPr>
          <p:cNvPr id="4" name="Content Placeholder 3" descr="51b9fa6a33362.preview-620.png"/>
          <p:cNvPicPr>
            <a:picLocks noGrp="1" noChangeAspect="1"/>
          </p:cNvPicPr>
          <p:nvPr>
            <p:ph idx="1"/>
          </p:nvPr>
        </p:nvPicPr>
        <p:blipFill>
          <a:blip r:embed="rId2">
            <a:extLst>
              <a:ext uri="{28A0092B-C50C-407E-A947-70E740481C1C}">
                <a14:useLocalDpi xmlns:a14="http://schemas.microsoft.com/office/drawing/2010/main" val="0"/>
              </a:ext>
            </a:extLst>
          </a:blip>
          <a:srcRect l="268" r="268"/>
          <a:stretch>
            <a:fillRect/>
          </a:stretch>
        </p:blipFill>
        <p:spPr>
          <a:xfrm>
            <a:off x="1647036" y="1735138"/>
            <a:ext cx="6117645" cy="3392789"/>
          </a:xfrm>
        </p:spPr>
      </p:pic>
      <p:sp>
        <p:nvSpPr>
          <p:cNvPr id="7" name="TextBox 6"/>
          <p:cNvSpPr txBox="1"/>
          <p:nvPr/>
        </p:nvSpPr>
        <p:spPr>
          <a:xfrm flipH="1">
            <a:off x="1494636" y="5650053"/>
            <a:ext cx="1021136" cy="1060556"/>
          </a:xfrm>
          <a:prstGeom prst="rect">
            <a:avLst/>
          </a:prstGeom>
          <a:noFill/>
        </p:spPr>
        <p:txBody>
          <a:bodyPr wrap="square" rtlCol="0">
            <a:spAutoFit/>
          </a:bodyPr>
          <a:lstStyle/>
          <a:p>
            <a:endParaRPr lang="en-US"/>
          </a:p>
        </p:txBody>
      </p:sp>
      <p:sp>
        <p:nvSpPr>
          <p:cNvPr id="8" name="TextBox 7"/>
          <p:cNvSpPr txBox="1"/>
          <p:nvPr/>
        </p:nvSpPr>
        <p:spPr>
          <a:xfrm flipH="1">
            <a:off x="1647036" y="5802453"/>
            <a:ext cx="1021136" cy="1060556"/>
          </a:xfrm>
          <a:prstGeom prst="rect">
            <a:avLst/>
          </a:prstGeom>
          <a:noFill/>
        </p:spPr>
        <p:txBody>
          <a:bodyPr wrap="square" rtlCol="0">
            <a:spAutoFit/>
          </a:bodyPr>
          <a:lstStyle/>
          <a:p>
            <a:endParaRPr lang="en-US"/>
          </a:p>
        </p:txBody>
      </p:sp>
      <p:sp>
        <p:nvSpPr>
          <p:cNvPr id="9" name="Title 1"/>
          <p:cNvSpPr txBox="1">
            <a:spLocks/>
          </p:cNvSpPr>
          <p:nvPr/>
        </p:nvSpPr>
        <p:spPr>
          <a:xfrm>
            <a:off x="407629" y="5650053"/>
            <a:ext cx="7313613" cy="8683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600" kern="1200">
                <a:solidFill>
                  <a:schemeClr val="tx1"/>
                </a:solidFill>
                <a:latin typeface="+mj-lt"/>
                <a:ea typeface="+mj-ea"/>
                <a:cs typeface="+mj-cs"/>
              </a:defRPr>
            </a:lvl1pPr>
          </a:lstStyle>
          <a:p>
            <a:r>
              <a:rPr lang="en-US" dirty="0" smtClean="0"/>
              <a:t>      Go Smart.</a:t>
            </a:r>
          </a:p>
          <a:p>
            <a:r>
              <a:rPr lang="en-US" dirty="0"/>
              <a:t> </a:t>
            </a:r>
            <a:r>
              <a:rPr lang="en-US" dirty="0" smtClean="0"/>
              <a:t>     Use Book My Table!</a:t>
            </a:r>
            <a:endParaRPr lang="en-US" dirty="0"/>
          </a:p>
        </p:txBody>
      </p:sp>
    </p:spTree>
    <p:extLst>
      <p:ext uri="{BB962C8B-B14F-4D97-AF65-F5344CB8AC3E}">
        <p14:creationId xmlns:p14="http://schemas.microsoft.com/office/powerpoint/2010/main" val="2529686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512614"/>
            <a:ext cx="7313613" cy="868362"/>
          </a:xfrm>
        </p:spPr>
        <p:txBody>
          <a:bodyPr/>
          <a:lstStyle/>
          <a:p>
            <a:r>
              <a:rPr lang="en-US" dirty="0" smtClean="0"/>
              <a:t>THANK YOU </a:t>
            </a:r>
            <a:r>
              <a:rPr lang="en-US" dirty="0" smtClean="0">
                <a:sym typeface="Wingdings"/>
              </a:rPr>
              <a:t></a:t>
            </a:r>
            <a:endParaRPr lang="en-US" dirty="0"/>
          </a:p>
        </p:txBody>
      </p:sp>
    </p:spTree>
    <p:extLst>
      <p:ext uri="{BB962C8B-B14F-4D97-AF65-F5344CB8AC3E}">
        <p14:creationId xmlns:p14="http://schemas.microsoft.com/office/powerpoint/2010/main" val="4087109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pic>
        <p:nvPicPr>
          <p:cNvPr id="6" name="Content Placeholder 5" descr="download.jpeg"/>
          <p:cNvPicPr>
            <a:picLocks noGrp="1" noChangeAspect="1"/>
          </p:cNvPicPr>
          <p:nvPr>
            <p:ph idx="1"/>
          </p:nvPr>
        </p:nvPicPr>
        <p:blipFill>
          <a:blip r:embed="rId2">
            <a:extLst>
              <a:ext uri="{28A0092B-C50C-407E-A947-70E740481C1C}">
                <a14:useLocalDpi xmlns:a14="http://schemas.microsoft.com/office/drawing/2010/main" val="0"/>
              </a:ext>
            </a:extLst>
          </a:blip>
          <a:srcRect l="-54894" r="-54894"/>
          <a:stretch>
            <a:fillRect/>
          </a:stretch>
        </p:blipFill>
        <p:spPr>
          <a:xfrm>
            <a:off x="914400" y="1735138"/>
            <a:ext cx="7313613" cy="4056062"/>
          </a:xfrm>
          <a:prstGeom prst="rect">
            <a:avLst/>
          </a:prstGeom>
          <a:ln>
            <a:noFill/>
          </a:ln>
          <a:effectLst>
            <a:softEdge rad="112500"/>
          </a:effectLst>
        </p:spPr>
      </p:pic>
    </p:spTree>
    <p:extLst>
      <p:ext uri="{BB962C8B-B14F-4D97-AF65-F5344CB8AC3E}">
        <p14:creationId xmlns:p14="http://schemas.microsoft.com/office/powerpoint/2010/main" val="3665814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us Tick?</a:t>
            </a:r>
            <a:endParaRPr lang="en-US" dirty="0"/>
          </a:p>
        </p:txBody>
      </p:sp>
      <p:sp>
        <p:nvSpPr>
          <p:cNvPr id="3" name="Content Placeholder 2"/>
          <p:cNvSpPr>
            <a:spLocks noGrp="1"/>
          </p:cNvSpPr>
          <p:nvPr>
            <p:ph idx="1"/>
          </p:nvPr>
        </p:nvSpPr>
        <p:spPr/>
        <p:txBody>
          <a:bodyPr/>
          <a:lstStyle/>
          <a:p>
            <a:r>
              <a:rPr lang="en-US" dirty="0" smtClean="0"/>
              <a:t>Reduced wait time in the restaurant</a:t>
            </a:r>
          </a:p>
          <a:p>
            <a:r>
              <a:rPr lang="en-US" dirty="0" smtClean="0"/>
              <a:t>Updated menu items to choose from your table</a:t>
            </a:r>
          </a:p>
          <a:p>
            <a:r>
              <a:rPr lang="en-US" dirty="0" smtClean="0"/>
              <a:t>M-commerce </a:t>
            </a:r>
          </a:p>
          <a:p>
            <a:r>
              <a:rPr lang="en-US" dirty="0" smtClean="0"/>
              <a:t>Independence</a:t>
            </a:r>
            <a:endParaRPr lang="en-US" dirty="0"/>
          </a:p>
        </p:txBody>
      </p:sp>
      <p:pic>
        <p:nvPicPr>
          <p:cNvPr id="2051" name="Picture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96000" y="3352800"/>
            <a:ext cx="1924050" cy="257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7202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us Different?</a:t>
            </a:r>
            <a:endParaRPr lang="en-US" dirty="0"/>
          </a:p>
        </p:txBody>
      </p:sp>
      <p:sp>
        <p:nvSpPr>
          <p:cNvPr id="3" name="Content Placeholder 2"/>
          <p:cNvSpPr>
            <a:spLocks noGrp="1"/>
          </p:cNvSpPr>
          <p:nvPr>
            <p:ph idx="1"/>
          </p:nvPr>
        </p:nvSpPr>
        <p:spPr/>
        <p:txBody>
          <a:bodyPr/>
          <a:lstStyle/>
          <a:p>
            <a:r>
              <a:rPr lang="en-US" dirty="0" smtClean="0"/>
              <a:t>Making use of the smartphones for the smart use.</a:t>
            </a:r>
          </a:p>
          <a:p>
            <a:r>
              <a:rPr lang="en-US" dirty="0" smtClean="0"/>
              <a:t>User becomes independent of the customary wait at the restaurant at all levels.</a:t>
            </a:r>
          </a:p>
          <a:p>
            <a:r>
              <a:rPr lang="en-US" dirty="0" smtClean="0"/>
              <a:t>Saves a lot of time and enables user to do the job using his personal device, starting from order to payment.</a:t>
            </a:r>
          </a:p>
          <a:p>
            <a:pPr marL="0" indent="0">
              <a:buNone/>
            </a:pPr>
            <a:endParaRPr lang="en-US" dirty="0"/>
          </a:p>
        </p:txBody>
      </p:sp>
      <p:pic>
        <p:nvPicPr>
          <p:cNvPr id="4" name="Picture 3" descr="tech_savvy_guy-l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8078" y="4340251"/>
            <a:ext cx="4608737" cy="2016665"/>
          </a:xfrm>
          <a:prstGeom prst="rect">
            <a:avLst/>
          </a:prstGeom>
        </p:spPr>
      </p:pic>
    </p:spTree>
    <p:extLst>
      <p:ext uri="{BB962C8B-B14F-4D97-AF65-F5344CB8AC3E}">
        <p14:creationId xmlns:p14="http://schemas.microsoft.com/office/powerpoint/2010/main" val="1728435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our Point?</a:t>
            </a:r>
            <a:endParaRPr lang="en-US" dirty="0"/>
          </a:p>
        </p:txBody>
      </p:sp>
      <p:sp>
        <p:nvSpPr>
          <p:cNvPr id="3" name="Content Placeholder 2"/>
          <p:cNvSpPr>
            <a:spLocks noGrp="1"/>
          </p:cNvSpPr>
          <p:nvPr>
            <p:ph idx="1"/>
          </p:nvPr>
        </p:nvSpPr>
        <p:spPr/>
        <p:txBody>
          <a:bodyPr/>
          <a:lstStyle/>
          <a:p>
            <a:endParaRPr lang="en-US" dirty="0" smtClean="0"/>
          </a:p>
          <a:p>
            <a:r>
              <a:rPr lang="en-US" dirty="0" smtClean="0"/>
              <a:t>We aim to make the process of ordering food in the restaurant smooth and “wait free”</a:t>
            </a:r>
          </a:p>
          <a:p>
            <a:r>
              <a:rPr lang="en-US" dirty="0" smtClean="0"/>
              <a:t>The quick process increases not just the sales of the restaurant but also reduces the frustration of the user while waiting for food.</a:t>
            </a:r>
          </a:p>
          <a:p>
            <a:r>
              <a:rPr lang="en-US" dirty="0" smtClean="0"/>
              <a:t>You know what I mean! Don</a:t>
            </a:r>
            <a:r>
              <a:rPr lang="fr-FR" dirty="0" smtClean="0"/>
              <a:t>’</a:t>
            </a:r>
            <a:r>
              <a:rPr lang="en-US" dirty="0" smtClean="0"/>
              <a:t>t you? If not then this would look familiar…</a:t>
            </a:r>
          </a:p>
          <a:p>
            <a:pPr marL="0" indent="0">
              <a:buNone/>
            </a:pPr>
            <a:endParaRPr lang="en-US" dirty="0"/>
          </a:p>
        </p:txBody>
      </p:sp>
      <p:pic>
        <p:nvPicPr>
          <p:cNvPr id="4" name="Picture 3" descr="what-us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38" y="69524"/>
            <a:ext cx="2014274" cy="2004152"/>
          </a:xfrm>
          <a:prstGeom prst="rect">
            <a:avLst/>
          </a:prstGeom>
        </p:spPr>
      </p:pic>
    </p:spTree>
    <p:extLst>
      <p:ext uri="{BB962C8B-B14F-4D97-AF65-F5344CB8AC3E}">
        <p14:creationId xmlns:p14="http://schemas.microsoft.com/office/powerpoint/2010/main" val="960481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Sad</a:t>
            </a:r>
            <a:r>
              <a:rPr lang="en-US" dirty="0" smtClean="0"/>
              <a:t>… </a:t>
            </a:r>
            <a:r>
              <a:rPr lang="en-US" dirty="0" smtClean="0">
                <a:sym typeface="Wingdings"/>
              </a:rPr>
              <a:t></a:t>
            </a:r>
            <a:endParaRPr lang="en-US" dirty="0"/>
          </a:p>
        </p:txBody>
      </p:sp>
      <p:pic>
        <p:nvPicPr>
          <p:cNvPr id="4" name="Content Placeholder 3" descr="39654CFBCEC045838262CE072612D9FD.jpg"/>
          <p:cNvPicPr>
            <a:picLocks noGrp="1" noChangeAspect="1"/>
          </p:cNvPicPr>
          <p:nvPr>
            <p:ph idx="1"/>
          </p:nvPr>
        </p:nvPicPr>
        <p:blipFill>
          <a:blip r:embed="rId2">
            <a:extLst>
              <a:ext uri="{28A0092B-C50C-407E-A947-70E740481C1C}">
                <a14:useLocalDpi xmlns:a14="http://schemas.microsoft.com/office/drawing/2010/main" val="0"/>
              </a:ext>
            </a:extLst>
          </a:blip>
          <a:srcRect t="12294" b="12294"/>
          <a:stretch>
            <a:fillRect/>
          </a:stretch>
        </p:blipFill>
        <p:spPr/>
      </p:pic>
    </p:spTree>
    <p:extLst>
      <p:ext uri="{BB962C8B-B14F-4D97-AF65-F5344CB8AC3E}">
        <p14:creationId xmlns:p14="http://schemas.microsoft.com/office/powerpoint/2010/main" val="867980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What Technology is this?</a:t>
            </a:r>
            <a:endParaRPr lang="en-US" dirty="0"/>
          </a:p>
        </p:txBody>
      </p:sp>
      <p:sp>
        <p:nvSpPr>
          <p:cNvPr id="3" name="Content Placeholder 2"/>
          <p:cNvSpPr>
            <a:spLocks noGrp="1"/>
          </p:cNvSpPr>
          <p:nvPr>
            <p:ph idx="1"/>
          </p:nvPr>
        </p:nvSpPr>
        <p:spPr/>
        <p:txBody>
          <a:bodyPr>
            <a:normAutofit lnSpcReduction="10000"/>
          </a:bodyPr>
          <a:lstStyle/>
          <a:p>
            <a:r>
              <a:rPr lang="en-US" dirty="0" smtClean="0"/>
              <a:t>NFC: Near Field Communication (Listen up!)</a:t>
            </a:r>
          </a:p>
          <a:p>
            <a:r>
              <a:rPr lang="en-US" dirty="0" smtClean="0"/>
              <a:t>We have the Android handheld smart phone that is used to place the order and check in.</a:t>
            </a:r>
          </a:p>
          <a:p>
            <a:r>
              <a:rPr lang="en-US" dirty="0" smtClean="0"/>
              <a:t>We have the Android Tablet that confirms the order and send the permit to proceed with the order once the user successfully checks in.</a:t>
            </a:r>
          </a:p>
          <a:p>
            <a:r>
              <a:rPr lang="en-US" dirty="0" smtClean="0"/>
              <a:t>We plan to make use of the M-Commerce (either </a:t>
            </a:r>
            <a:r>
              <a:rPr lang="en-US" dirty="0" err="1" smtClean="0"/>
              <a:t>Paypal</a:t>
            </a:r>
            <a:r>
              <a:rPr lang="en-US" dirty="0" smtClean="0"/>
              <a:t> API or our own SSL gateway to process payments) </a:t>
            </a:r>
            <a:endParaRPr lang="en-US" dirty="0"/>
          </a:p>
        </p:txBody>
      </p:sp>
      <p:pic>
        <p:nvPicPr>
          <p:cNvPr id="4" name="Picture 3" descr="TechnicalTool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3" y="-1"/>
            <a:ext cx="2009670" cy="1768099"/>
          </a:xfrm>
          <a:prstGeom prst="rect">
            <a:avLst/>
          </a:prstGeom>
          <a:ln>
            <a:noFill/>
          </a:ln>
          <a:effectLst>
            <a:softEdge rad="112500"/>
          </a:effectLst>
        </p:spPr>
      </p:pic>
    </p:spTree>
    <p:extLst>
      <p:ext uri="{BB962C8B-B14F-4D97-AF65-F5344CB8AC3E}">
        <p14:creationId xmlns:p14="http://schemas.microsoft.com/office/powerpoint/2010/main" val="1031283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it look like?</a:t>
            </a:r>
            <a:endParaRPr lang="en-US" dirty="0"/>
          </a:p>
        </p:txBody>
      </p:sp>
      <p:sp>
        <p:nvSpPr>
          <p:cNvPr id="3" name="Content Placeholder 2"/>
          <p:cNvSpPr>
            <a:spLocks noGrp="1"/>
          </p:cNvSpPr>
          <p:nvPr>
            <p:ph idx="1"/>
          </p:nvPr>
        </p:nvSpPr>
        <p:spPr/>
        <p:txBody>
          <a:bodyPr/>
          <a:lstStyle/>
          <a:p>
            <a:r>
              <a:rPr lang="en-US" dirty="0" smtClean="0"/>
              <a:t>Put important white board </a:t>
            </a:r>
            <a:r>
              <a:rPr lang="en-US" dirty="0" err="1" smtClean="0"/>
              <a:t>pics</a:t>
            </a:r>
            <a:r>
              <a:rPr lang="en-US" dirty="0" smtClean="0"/>
              <a:t> from prototype that show basic function.</a:t>
            </a:r>
            <a:endParaRPr lang="en-US" dirty="0"/>
          </a:p>
        </p:txBody>
      </p:sp>
    </p:spTree>
    <p:extLst>
      <p:ext uri="{BB962C8B-B14F-4D97-AF65-F5344CB8AC3E}">
        <p14:creationId xmlns:p14="http://schemas.microsoft.com/office/powerpoint/2010/main" val="3358548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it look like?</a:t>
            </a:r>
            <a:endParaRPr lang="en-US" dirty="0"/>
          </a:p>
        </p:txBody>
      </p:sp>
      <p:sp>
        <p:nvSpPr>
          <p:cNvPr id="3" name="Content Placeholder 2"/>
          <p:cNvSpPr>
            <a:spLocks noGrp="1"/>
          </p:cNvSpPr>
          <p:nvPr>
            <p:ph idx="1"/>
          </p:nvPr>
        </p:nvSpPr>
        <p:spPr/>
        <p:txBody>
          <a:bodyPr/>
          <a:lstStyle/>
          <a:p>
            <a:r>
              <a:rPr lang="en-US" dirty="0" smtClean="0"/>
              <a:t>Import screen shots from phone and tablet.</a:t>
            </a:r>
            <a:endParaRPr lang="en-US" dirty="0"/>
          </a:p>
        </p:txBody>
      </p:sp>
    </p:spTree>
    <p:extLst>
      <p:ext uri="{BB962C8B-B14F-4D97-AF65-F5344CB8AC3E}">
        <p14:creationId xmlns:p14="http://schemas.microsoft.com/office/powerpoint/2010/main" val="379047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481</Words>
  <Application>Microsoft Office PowerPoint</Application>
  <PresentationFormat>On-screen Show (4:3)</PresentationFormat>
  <Paragraphs>51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Why??</vt:lpstr>
      <vt:lpstr>What Makes us Tick?</vt:lpstr>
      <vt:lpstr>What makes us Different?</vt:lpstr>
      <vt:lpstr>What is our Point?</vt:lpstr>
      <vt:lpstr>Sad… </vt:lpstr>
      <vt:lpstr>        What Technology is this?</vt:lpstr>
      <vt:lpstr>What DID it look like?</vt:lpstr>
      <vt:lpstr>What DOES it look like?</vt:lpstr>
      <vt:lpstr>What is really going on?</vt:lpstr>
      <vt:lpstr>Will we show the Demo now?</vt:lpstr>
      <vt:lpstr>What did the Usability Analysis show?</vt:lpstr>
      <vt:lpstr>What were the Issues Raised?</vt:lpstr>
      <vt:lpstr>What is our HTA?</vt:lpstr>
      <vt:lpstr>So Don’t get tired and…</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Pranit Mhatre</dc:creator>
  <cp:lastModifiedBy>Pranit Mhatre</cp:lastModifiedBy>
  <cp:revision>17</cp:revision>
  <dcterms:created xsi:type="dcterms:W3CDTF">2013-12-02T23:37:53Z</dcterms:created>
  <dcterms:modified xsi:type="dcterms:W3CDTF">2013-12-03T01:36:40Z</dcterms:modified>
</cp:coreProperties>
</file>