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14"/>
  </p:notesMasterIdLst>
  <p:sldIdLst>
    <p:sldId id="256" r:id="rId2"/>
    <p:sldId id="257" r:id="rId3"/>
    <p:sldId id="259" r:id="rId4"/>
    <p:sldId id="260" r:id="rId5"/>
    <p:sldId id="262" r:id="rId6"/>
    <p:sldId id="264" r:id="rId7"/>
    <p:sldId id="266" r:id="rId8"/>
    <p:sldId id="263" r:id="rId9"/>
    <p:sldId id="267" r:id="rId10"/>
    <p:sldId id="268" r:id="rId11"/>
    <p:sldId id="258"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1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324" autoAdjust="0"/>
    <p:restoredTop sz="94696"/>
  </p:normalViewPr>
  <p:slideViewPr>
    <p:cSldViewPr snapToGrid="0" snapToObjects="1">
      <p:cViewPr varScale="1">
        <p:scale>
          <a:sx n="74" d="100"/>
          <a:sy n="74" d="100"/>
        </p:scale>
        <p:origin x="1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09E6EF-511E-4845-A04E-8BA4521EB3A7}" type="datetimeFigureOut">
              <a:rPr lang="en-US" smtClean="0"/>
              <a:t>2017-03-03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69366F-9FDE-400F-A42B-F5691D25EFCA}" type="slidenum">
              <a:rPr lang="en-US" smtClean="0"/>
              <a:t>‹#›</a:t>
            </a:fld>
            <a:endParaRPr lang="en-US"/>
          </a:p>
        </p:txBody>
      </p:sp>
    </p:spTree>
    <p:extLst>
      <p:ext uri="{BB962C8B-B14F-4D97-AF65-F5344CB8AC3E}">
        <p14:creationId xmlns:p14="http://schemas.microsoft.com/office/powerpoint/2010/main" val="2013565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DD13146-4407-40FE-8EDF-73D1EC4EE774}" type="datetime1">
              <a:rPr lang="en-US" smtClean="0"/>
              <a:t>2017-03-03</a:t>
            </a:fld>
            <a:endParaRPr lang="en-US"/>
          </a:p>
        </p:txBody>
      </p:sp>
      <p:sp>
        <p:nvSpPr>
          <p:cNvPr id="5" name="Footer Placeholder 4"/>
          <p:cNvSpPr>
            <a:spLocks noGrp="1"/>
          </p:cNvSpPr>
          <p:nvPr>
            <p:ph type="ftr" sz="quarter" idx="11"/>
          </p:nvPr>
        </p:nvSpPr>
        <p:spPr/>
        <p:txBody>
          <a:bodyPr/>
          <a:lstStyle/>
          <a:p>
            <a:r>
              <a:rPr lang="en-US" smtClean="0"/>
              <a:t>Women Who Code</a:t>
            </a:r>
            <a:endParaRPr lang="en-US"/>
          </a:p>
        </p:txBody>
      </p:sp>
      <p:sp>
        <p:nvSpPr>
          <p:cNvPr id="6" name="Slide Number Placeholder 5"/>
          <p:cNvSpPr>
            <a:spLocks noGrp="1"/>
          </p:cNvSpPr>
          <p:nvPr>
            <p:ph type="sldNum" sz="quarter" idx="12"/>
          </p:nvPr>
        </p:nvSpPr>
        <p:spPr/>
        <p:txBody>
          <a:bodyPr/>
          <a:lstStyle/>
          <a:p>
            <a:fld id="{C9959676-240C-A64C-88A4-D2D98DEAA20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2800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3E00A0-2002-4404-AD84-30771F78AA6C}" type="datetime1">
              <a:rPr lang="en-US" smtClean="0"/>
              <a:t>2017-03-03</a:t>
            </a:fld>
            <a:endParaRPr lang="en-US"/>
          </a:p>
        </p:txBody>
      </p:sp>
      <p:sp>
        <p:nvSpPr>
          <p:cNvPr id="5" name="Footer Placeholder 4"/>
          <p:cNvSpPr>
            <a:spLocks noGrp="1"/>
          </p:cNvSpPr>
          <p:nvPr>
            <p:ph type="ftr" sz="quarter" idx="11"/>
          </p:nvPr>
        </p:nvSpPr>
        <p:spPr/>
        <p:txBody>
          <a:bodyPr/>
          <a:lstStyle/>
          <a:p>
            <a:r>
              <a:rPr lang="en-US" smtClean="0"/>
              <a:t>Women Who Code</a:t>
            </a:r>
            <a:endParaRPr lang="en-US"/>
          </a:p>
        </p:txBody>
      </p:sp>
      <p:sp>
        <p:nvSpPr>
          <p:cNvPr id="6" name="Slide Number Placeholder 5"/>
          <p:cNvSpPr>
            <a:spLocks noGrp="1"/>
          </p:cNvSpPr>
          <p:nvPr>
            <p:ph type="sldNum" sz="quarter" idx="12"/>
          </p:nvPr>
        </p:nvSpPr>
        <p:spPr/>
        <p:txBody>
          <a:bodyPr/>
          <a:lstStyle/>
          <a:p>
            <a:fld id="{C9959676-240C-A64C-88A4-D2D98DEAA20A}" type="slidenum">
              <a:rPr lang="en-US" smtClean="0"/>
              <a:t>‹#›</a:t>
            </a:fld>
            <a:endParaRPr lang="en-US"/>
          </a:p>
        </p:txBody>
      </p:sp>
    </p:spTree>
    <p:extLst>
      <p:ext uri="{BB962C8B-B14F-4D97-AF65-F5344CB8AC3E}">
        <p14:creationId xmlns:p14="http://schemas.microsoft.com/office/powerpoint/2010/main" val="94425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BBFB6C-36E1-4CBB-BEF4-342AB3AB4869}" type="datetime1">
              <a:rPr lang="en-US" smtClean="0"/>
              <a:t>2017-03-03</a:t>
            </a:fld>
            <a:endParaRPr lang="en-US"/>
          </a:p>
        </p:txBody>
      </p:sp>
      <p:sp>
        <p:nvSpPr>
          <p:cNvPr id="5" name="Footer Placeholder 4"/>
          <p:cNvSpPr>
            <a:spLocks noGrp="1"/>
          </p:cNvSpPr>
          <p:nvPr>
            <p:ph type="ftr" sz="quarter" idx="11"/>
          </p:nvPr>
        </p:nvSpPr>
        <p:spPr/>
        <p:txBody>
          <a:bodyPr/>
          <a:lstStyle/>
          <a:p>
            <a:r>
              <a:rPr lang="en-US" smtClean="0"/>
              <a:t>Women Who Code</a:t>
            </a:r>
            <a:endParaRPr lang="en-US"/>
          </a:p>
        </p:txBody>
      </p:sp>
      <p:sp>
        <p:nvSpPr>
          <p:cNvPr id="6" name="Slide Number Placeholder 5"/>
          <p:cNvSpPr>
            <a:spLocks noGrp="1"/>
          </p:cNvSpPr>
          <p:nvPr>
            <p:ph type="sldNum" sz="quarter" idx="12"/>
          </p:nvPr>
        </p:nvSpPr>
        <p:spPr/>
        <p:txBody>
          <a:bodyPr/>
          <a:lstStyle/>
          <a:p>
            <a:fld id="{C9959676-240C-A64C-88A4-D2D98DEAA20A}" type="slidenum">
              <a:rPr lang="en-US" smtClean="0"/>
              <a:t>‹#›</a:t>
            </a:fld>
            <a:endParaRPr lang="en-US"/>
          </a:p>
        </p:txBody>
      </p:sp>
    </p:spTree>
    <p:extLst>
      <p:ext uri="{BB962C8B-B14F-4D97-AF65-F5344CB8AC3E}">
        <p14:creationId xmlns:p14="http://schemas.microsoft.com/office/powerpoint/2010/main" val="2200299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5F089F-2979-4B3D-A1B4-47FE8337949F}" type="datetime1">
              <a:rPr lang="en-US" smtClean="0"/>
              <a:t>2017-03-03</a:t>
            </a:fld>
            <a:endParaRPr lang="en-US"/>
          </a:p>
        </p:txBody>
      </p:sp>
      <p:sp>
        <p:nvSpPr>
          <p:cNvPr id="5" name="Footer Placeholder 4"/>
          <p:cNvSpPr>
            <a:spLocks noGrp="1"/>
          </p:cNvSpPr>
          <p:nvPr>
            <p:ph type="ftr" sz="quarter" idx="11"/>
          </p:nvPr>
        </p:nvSpPr>
        <p:spPr/>
        <p:txBody>
          <a:bodyPr/>
          <a:lstStyle/>
          <a:p>
            <a:r>
              <a:rPr lang="en-US" smtClean="0"/>
              <a:t>Women Who Code</a:t>
            </a:r>
            <a:endParaRPr lang="en-US"/>
          </a:p>
        </p:txBody>
      </p:sp>
      <p:sp>
        <p:nvSpPr>
          <p:cNvPr id="6" name="Slide Number Placeholder 5"/>
          <p:cNvSpPr>
            <a:spLocks noGrp="1"/>
          </p:cNvSpPr>
          <p:nvPr>
            <p:ph type="sldNum" sz="quarter" idx="12"/>
          </p:nvPr>
        </p:nvSpPr>
        <p:spPr/>
        <p:txBody>
          <a:bodyPr/>
          <a:lstStyle/>
          <a:p>
            <a:fld id="{C9959676-240C-A64C-88A4-D2D98DEAA20A}" type="slidenum">
              <a:rPr lang="en-US" smtClean="0"/>
              <a:t>‹#›</a:t>
            </a:fld>
            <a:endParaRPr lang="en-US"/>
          </a:p>
        </p:txBody>
      </p:sp>
    </p:spTree>
    <p:extLst>
      <p:ext uri="{BB962C8B-B14F-4D97-AF65-F5344CB8AC3E}">
        <p14:creationId xmlns:p14="http://schemas.microsoft.com/office/powerpoint/2010/main" val="1917299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92682F1-349E-4AB8-961C-3584FE1D30D1}" type="datetime1">
              <a:rPr lang="en-US" smtClean="0"/>
              <a:t>2017-03-03</a:t>
            </a:fld>
            <a:endParaRPr lang="en-US"/>
          </a:p>
        </p:txBody>
      </p:sp>
      <p:sp>
        <p:nvSpPr>
          <p:cNvPr id="5" name="Footer Placeholder 4"/>
          <p:cNvSpPr>
            <a:spLocks noGrp="1"/>
          </p:cNvSpPr>
          <p:nvPr>
            <p:ph type="ftr" sz="quarter" idx="11"/>
          </p:nvPr>
        </p:nvSpPr>
        <p:spPr/>
        <p:txBody>
          <a:bodyPr/>
          <a:lstStyle/>
          <a:p>
            <a:r>
              <a:rPr lang="en-US" smtClean="0"/>
              <a:t>Women Who Code</a:t>
            </a:r>
            <a:endParaRPr lang="en-US"/>
          </a:p>
        </p:txBody>
      </p:sp>
      <p:sp>
        <p:nvSpPr>
          <p:cNvPr id="6" name="Slide Number Placeholder 5"/>
          <p:cNvSpPr>
            <a:spLocks noGrp="1"/>
          </p:cNvSpPr>
          <p:nvPr>
            <p:ph type="sldNum" sz="quarter" idx="12"/>
          </p:nvPr>
        </p:nvSpPr>
        <p:spPr/>
        <p:txBody>
          <a:bodyPr/>
          <a:lstStyle/>
          <a:p>
            <a:fld id="{C9959676-240C-A64C-88A4-D2D98DEAA20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5484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6A8C508-E40E-4A73-B6D7-1BB76CDF6C41}" type="datetime1">
              <a:rPr lang="en-US" smtClean="0"/>
              <a:t>2017-03-03</a:t>
            </a:fld>
            <a:endParaRPr lang="en-US"/>
          </a:p>
        </p:txBody>
      </p:sp>
      <p:sp>
        <p:nvSpPr>
          <p:cNvPr id="6" name="Footer Placeholder 5"/>
          <p:cNvSpPr>
            <a:spLocks noGrp="1"/>
          </p:cNvSpPr>
          <p:nvPr>
            <p:ph type="ftr" sz="quarter" idx="11"/>
          </p:nvPr>
        </p:nvSpPr>
        <p:spPr/>
        <p:txBody>
          <a:bodyPr/>
          <a:lstStyle/>
          <a:p>
            <a:r>
              <a:rPr lang="en-US" smtClean="0"/>
              <a:t>Women Who Code</a:t>
            </a:r>
            <a:endParaRPr lang="en-US"/>
          </a:p>
        </p:txBody>
      </p:sp>
      <p:sp>
        <p:nvSpPr>
          <p:cNvPr id="7" name="Slide Number Placeholder 6"/>
          <p:cNvSpPr>
            <a:spLocks noGrp="1"/>
          </p:cNvSpPr>
          <p:nvPr>
            <p:ph type="sldNum" sz="quarter" idx="12"/>
          </p:nvPr>
        </p:nvSpPr>
        <p:spPr/>
        <p:txBody>
          <a:bodyPr/>
          <a:lstStyle/>
          <a:p>
            <a:fld id="{C9959676-240C-A64C-88A4-D2D98DEAA20A}" type="slidenum">
              <a:rPr lang="en-US" smtClean="0"/>
              <a:t>‹#›</a:t>
            </a:fld>
            <a:endParaRPr lang="en-US"/>
          </a:p>
        </p:txBody>
      </p:sp>
    </p:spTree>
    <p:extLst>
      <p:ext uri="{BB962C8B-B14F-4D97-AF65-F5344CB8AC3E}">
        <p14:creationId xmlns:p14="http://schemas.microsoft.com/office/powerpoint/2010/main" val="3574996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C72AA90-D97B-456A-AA4B-DAC73768E81C}" type="datetime1">
              <a:rPr lang="en-US" smtClean="0"/>
              <a:t>2017-03-03</a:t>
            </a:fld>
            <a:endParaRPr lang="en-US"/>
          </a:p>
        </p:txBody>
      </p:sp>
      <p:sp>
        <p:nvSpPr>
          <p:cNvPr id="8" name="Footer Placeholder 7"/>
          <p:cNvSpPr>
            <a:spLocks noGrp="1"/>
          </p:cNvSpPr>
          <p:nvPr>
            <p:ph type="ftr" sz="quarter" idx="11"/>
          </p:nvPr>
        </p:nvSpPr>
        <p:spPr/>
        <p:txBody>
          <a:bodyPr/>
          <a:lstStyle/>
          <a:p>
            <a:r>
              <a:rPr lang="en-US" smtClean="0"/>
              <a:t>Women Who Code</a:t>
            </a:r>
            <a:endParaRPr lang="en-US"/>
          </a:p>
        </p:txBody>
      </p:sp>
      <p:sp>
        <p:nvSpPr>
          <p:cNvPr id="9" name="Slide Number Placeholder 8"/>
          <p:cNvSpPr>
            <a:spLocks noGrp="1"/>
          </p:cNvSpPr>
          <p:nvPr>
            <p:ph type="sldNum" sz="quarter" idx="12"/>
          </p:nvPr>
        </p:nvSpPr>
        <p:spPr/>
        <p:txBody>
          <a:bodyPr/>
          <a:lstStyle/>
          <a:p>
            <a:fld id="{C9959676-240C-A64C-88A4-D2D98DEAA20A}" type="slidenum">
              <a:rPr lang="en-US" smtClean="0"/>
              <a:t>‹#›</a:t>
            </a:fld>
            <a:endParaRPr lang="en-US"/>
          </a:p>
        </p:txBody>
      </p:sp>
    </p:spTree>
    <p:extLst>
      <p:ext uri="{BB962C8B-B14F-4D97-AF65-F5344CB8AC3E}">
        <p14:creationId xmlns:p14="http://schemas.microsoft.com/office/powerpoint/2010/main" val="3284070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8FB68DD-15EA-4C4B-BD17-8676E87D3328}" type="datetime1">
              <a:rPr lang="en-US" smtClean="0"/>
              <a:t>2017-03-03</a:t>
            </a:fld>
            <a:endParaRPr lang="en-US"/>
          </a:p>
        </p:txBody>
      </p:sp>
      <p:sp>
        <p:nvSpPr>
          <p:cNvPr id="4" name="Footer Placeholder 3"/>
          <p:cNvSpPr>
            <a:spLocks noGrp="1"/>
          </p:cNvSpPr>
          <p:nvPr>
            <p:ph type="ftr" sz="quarter" idx="11"/>
          </p:nvPr>
        </p:nvSpPr>
        <p:spPr/>
        <p:txBody>
          <a:bodyPr/>
          <a:lstStyle/>
          <a:p>
            <a:r>
              <a:rPr lang="en-US" smtClean="0"/>
              <a:t>Women Who Code</a:t>
            </a:r>
            <a:endParaRPr lang="en-US"/>
          </a:p>
        </p:txBody>
      </p:sp>
      <p:sp>
        <p:nvSpPr>
          <p:cNvPr id="5" name="Slide Number Placeholder 4"/>
          <p:cNvSpPr>
            <a:spLocks noGrp="1"/>
          </p:cNvSpPr>
          <p:nvPr>
            <p:ph type="sldNum" sz="quarter" idx="12"/>
          </p:nvPr>
        </p:nvSpPr>
        <p:spPr/>
        <p:txBody>
          <a:bodyPr/>
          <a:lstStyle/>
          <a:p>
            <a:fld id="{C9959676-240C-A64C-88A4-D2D98DEAA20A}" type="slidenum">
              <a:rPr lang="en-US" smtClean="0"/>
              <a:t>‹#›</a:t>
            </a:fld>
            <a:endParaRPr lang="en-US"/>
          </a:p>
        </p:txBody>
      </p:sp>
    </p:spTree>
    <p:extLst>
      <p:ext uri="{BB962C8B-B14F-4D97-AF65-F5344CB8AC3E}">
        <p14:creationId xmlns:p14="http://schemas.microsoft.com/office/powerpoint/2010/main" val="3907242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F4D81F7-A88B-4290-97E9-D48A05C048D3}" type="datetime1">
              <a:rPr lang="en-US" smtClean="0"/>
              <a:t>2017-03-03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Women Who Code</a:t>
            </a:r>
            <a:endParaRPr lang="en-US"/>
          </a:p>
        </p:txBody>
      </p:sp>
      <p:sp>
        <p:nvSpPr>
          <p:cNvPr id="9" name="Slide Number Placeholder 8"/>
          <p:cNvSpPr>
            <a:spLocks noGrp="1"/>
          </p:cNvSpPr>
          <p:nvPr>
            <p:ph type="sldNum" sz="quarter" idx="12"/>
          </p:nvPr>
        </p:nvSpPr>
        <p:spPr/>
        <p:txBody>
          <a:bodyPr/>
          <a:lstStyle/>
          <a:p>
            <a:fld id="{C9959676-240C-A64C-88A4-D2D98DEAA20A}" type="slidenum">
              <a:rPr lang="en-US" smtClean="0"/>
              <a:t>‹#›</a:t>
            </a:fld>
            <a:endParaRPr lang="en-US"/>
          </a:p>
        </p:txBody>
      </p:sp>
    </p:spTree>
    <p:extLst>
      <p:ext uri="{BB962C8B-B14F-4D97-AF65-F5344CB8AC3E}">
        <p14:creationId xmlns:p14="http://schemas.microsoft.com/office/powerpoint/2010/main" val="191332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B1A5864-082D-4DE7-92A9-B6AF59FBE371}" type="datetime1">
              <a:rPr lang="en-US" smtClean="0"/>
              <a:t>2017-03-03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Women Who Code</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9959676-240C-A64C-88A4-D2D98DEAA20A}" type="slidenum">
              <a:rPr lang="en-US" smtClean="0"/>
              <a:t>‹#›</a:t>
            </a:fld>
            <a:endParaRPr lang="en-US"/>
          </a:p>
        </p:txBody>
      </p:sp>
    </p:spTree>
    <p:extLst>
      <p:ext uri="{BB962C8B-B14F-4D97-AF65-F5344CB8AC3E}">
        <p14:creationId xmlns:p14="http://schemas.microsoft.com/office/powerpoint/2010/main" val="3949230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080DBDD-BBA2-405A-8D09-160C2B137469}" type="datetime1">
              <a:rPr lang="en-US" smtClean="0"/>
              <a:t>2017-03-03</a:t>
            </a:fld>
            <a:endParaRPr lang="en-US"/>
          </a:p>
        </p:txBody>
      </p:sp>
      <p:sp>
        <p:nvSpPr>
          <p:cNvPr id="6" name="Footer Placeholder 5"/>
          <p:cNvSpPr>
            <a:spLocks noGrp="1"/>
          </p:cNvSpPr>
          <p:nvPr>
            <p:ph type="ftr" sz="quarter" idx="11"/>
          </p:nvPr>
        </p:nvSpPr>
        <p:spPr/>
        <p:txBody>
          <a:bodyPr/>
          <a:lstStyle/>
          <a:p>
            <a:r>
              <a:rPr lang="en-US" smtClean="0"/>
              <a:t>Women Who Code</a:t>
            </a:r>
            <a:endParaRPr lang="en-US"/>
          </a:p>
        </p:txBody>
      </p:sp>
      <p:sp>
        <p:nvSpPr>
          <p:cNvPr id="7" name="Slide Number Placeholder 6"/>
          <p:cNvSpPr>
            <a:spLocks noGrp="1"/>
          </p:cNvSpPr>
          <p:nvPr>
            <p:ph type="sldNum" sz="quarter" idx="12"/>
          </p:nvPr>
        </p:nvSpPr>
        <p:spPr/>
        <p:txBody>
          <a:bodyPr/>
          <a:lstStyle/>
          <a:p>
            <a:fld id="{C9959676-240C-A64C-88A4-D2D98DEAA20A}" type="slidenum">
              <a:rPr lang="en-US" smtClean="0"/>
              <a:t>‹#›</a:t>
            </a:fld>
            <a:endParaRPr lang="en-US"/>
          </a:p>
        </p:txBody>
      </p:sp>
    </p:spTree>
    <p:extLst>
      <p:ext uri="{BB962C8B-B14F-4D97-AF65-F5344CB8AC3E}">
        <p14:creationId xmlns:p14="http://schemas.microsoft.com/office/powerpoint/2010/main" val="3928139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3FE83BE-873F-4FC9-915E-E422EE2D6A29}" type="datetime1">
              <a:rPr lang="en-US" smtClean="0"/>
              <a:t>2017-03-03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Women Who Code</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9959676-240C-A64C-88A4-D2D98DEAA20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46817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668768" y="2971800"/>
            <a:ext cx="5909733" cy="2422188"/>
          </a:xfrm>
        </p:spPr>
        <p:txBody>
          <a:bodyPr>
            <a:normAutofit/>
          </a:bodyPr>
          <a:lstStyle/>
          <a:p>
            <a:r>
              <a:rPr lang="en-US" sz="3200" dirty="0" smtClean="0"/>
              <a:t>Pranita Sharma</a:t>
            </a:r>
          </a:p>
          <a:p>
            <a:r>
              <a:rPr lang="en-US" sz="3200" dirty="0" smtClean="0"/>
              <a:t>Mphasis Nextlabs</a:t>
            </a:r>
          </a:p>
          <a:p>
            <a:endParaRPr lang="en-US" sz="3200" dirty="0"/>
          </a:p>
          <a:p>
            <a:r>
              <a:rPr lang="en-US" sz="3200" dirty="0" smtClean="0"/>
              <a:t>Date : 3</a:t>
            </a:r>
            <a:r>
              <a:rPr lang="en-US" sz="3200" baseline="30000" dirty="0" smtClean="0"/>
              <a:t>rd</a:t>
            </a:r>
            <a:r>
              <a:rPr lang="en-US" sz="3200" dirty="0" smtClean="0"/>
              <a:t> March 2017</a:t>
            </a:r>
            <a:endParaRPr lang="en-US" sz="3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122579" cy="6362388"/>
          </a:xfrm>
          <a:prstGeom prst="rect">
            <a:avLst/>
          </a:prstGeom>
        </p:spPr>
      </p:pic>
    </p:spTree>
    <p:extLst>
      <p:ext uri="{BB962C8B-B14F-4D97-AF65-F5344CB8AC3E}">
        <p14:creationId xmlns:p14="http://schemas.microsoft.com/office/powerpoint/2010/main" val="802256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68440"/>
          </a:xfrm>
        </p:spPr>
        <p:txBody>
          <a:bodyPr>
            <a:normAutofit/>
          </a:bodyPr>
          <a:lstStyle/>
          <a:p>
            <a:pPr algn="ctr"/>
            <a:r>
              <a:rPr lang="en-US" sz="3600" dirty="0" smtClean="0"/>
              <a:t>Results</a:t>
            </a:r>
            <a:endParaRPr lang="en-US" sz="3600" dirty="0"/>
          </a:p>
        </p:txBody>
      </p:sp>
      <p:sp>
        <p:nvSpPr>
          <p:cNvPr id="3" name="Content Placeholder 2"/>
          <p:cNvSpPr>
            <a:spLocks noGrp="1"/>
          </p:cNvSpPr>
          <p:nvPr>
            <p:ph idx="1"/>
          </p:nvPr>
        </p:nvSpPr>
        <p:spPr>
          <a:xfrm>
            <a:off x="1097280" y="1845734"/>
            <a:ext cx="10058400" cy="4323246"/>
          </a:xfrm>
        </p:spPr>
        <p:txBody>
          <a:bodyPr/>
          <a:lstStyle/>
          <a:p>
            <a:pPr>
              <a:buFont typeface="Arial" panose="020B0604020202020204" pitchFamily="34" charset="0"/>
              <a:buChar char="•"/>
            </a:pPr>
            <a:r>
              <a:rPr lang="en-US" dirty="0" smtClean="0"/>
              <a:t> The dataset consists of 50 unique word problems and it was extrapolated to 1500 word problems.</a:t>
            </a:r>
          </a:p>
          <a:p>
            <a:pPr>
              <a:buFont typeface="Arial" panose="020B0604020202020204" pitchFamily="34" charset="0"/>
              <a:buChar char="•"/>
            </a:pPr>
            <a:endParaRPr lang="en-US" dirty="0"/>
          </a:p>
          <a:p>
            <a:pPr>
              <a:buFont typeface="Arial" panose="020B0604020202020204" pitchFamily="34" charset="0"/>
              <a:buChar char="•"/>
            </a:pPr>
            <a:r>
              <a:rPr lang="en-US" dirty="0" smtClean="0"/>
              <a:t>The percentage distribution of training and test data set was 90% and 10% respectively</a:t>
            </a:r>
          </a:p>
          <a:p>
            <a:pPr>
              <a:buFont typeface="Arial" panose="020B0604020202020204" pitchFamily="34" charset="0"/>
              <a:buChar char="•"/>
            </a:pPr>
            <a:endParaRPr lang="en-US" dirty="0"/>
          </a:p>
          <a:p>
            <a:pPr>
              <a:buFont typeface="Arial" panose="020B0604020202020204" pitchFamily="34" charset="0"/>
              <a:buChar char="•"/>
            </a:pPr>
            <a:r>
              <a:rPr lang="en-US" dirty="0" smtClean="0"/>
              <a:t>The classification ratio of labeling the sample with the correct and incorrect equation is 4:1 of the final model run</a:t>
            </a:r>
          </a:p>
          <a:p>
            <a:pPr>
              <a:buFont typeface="Arial" panose="020B0604020202020204" pitchFamily="34" charset="0"/>
              <a:buChar char="•"/>
            </a:pPr>
            <a:endParaRPr lang="en-US" dirty="0"/>
          </a:p>
          <a:p>
            <a:pPr>
              <a:buFont typeface="Arial" panose="020B0604020202020204" pitchFamily="34" charset="0"/>
              <a:buChar char="•"/>
            </a:pPr>
            <a:endParaRPr lang="en-US" dirty="0" smtClean="0"/>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Footer Placeholder 3"/>
          <p:cNvSpPr>
            <a:spLocks noGrp="1"/>
          </p:cNvSpPr>
          <p:nvPr>
            <p:ph type="ftr" sz="quarter" idx="11"/>
          </p:nvPr>
        </p:nvSpPr>
        <p:spPr/>
        <p:txBody>
          <a:bodyPr/>
          <a:lstStyle/>
          <a:p>
            <a:r>
              <a:rPr lang="en-US" smtClean="0"/>
              <a:t>Women Who Code</a:t>
            </a:r>
            <a:endParaRPr lang="en-US"/>
          </a:p>
        </p:txBody>
      </p:sp>
    </p:spTree>
    <p:extLst>
      <p:ext uri="{BB962C8B-B14F-4D97-AF65-F5344CB8AC3E}">
        <p14:creationId xmlns:p14="http://schemas.microsoft.com/office/powerpoint/2010/main" val="3172676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926" y="286603"/>
            <a:ext cx="10984832" cy="1012807"/>
          </a:xfrm>
        </p:spPr>
        <p:txBody>
          <a:bodyPr>
            <a:normAutofit/>
          </a:bodyPr>
          <a:lstStyle/>
          <a:p>
            <a:pPr algn="ctr"/>
            <a:r>
              <a:rPr lang="en-US" sz="3600" dirty="0" smtClean="0">
                <a:uFill>
                  <a:solidFill>
                    <a:srgbClr val="009193"/>
                  </a:solidFill>
                </a:uFill>
              </a:rPr>
              <a:t>Applications</a:t>
            </a:r>
            <a:endParaRPr lang="en-US" sz="3600" dirty="0"/>
          </a:p>
        </p:txBody>
      </p:sp>
      <p:sp>
        <p:nvSpPr>
          <p:cNvPr id="3" name="Content Placeholder 2"/>
          <p:cNvSpPr>
            <a:spLocks noGrp="1"/>
          </p:cNvSpPr>
          <p:nvPr>
            <p:ph idx="1"/>
          </p:nvPr>
        </p:nvSpPr>
        <p:spPr>
          <a:xfrm>
            <a:off x="385011" y="1845733"/>
            <a:ext cx="11466094" cy="4242245"/>
          </a:xfrm>
        </p:spPr>
        <p:txBody>
          <a:bodyPr>
            <a:normAutofit/>
          </a:bodyPr>
          <a:lstStyle/>
          <a:p>
            <a:pPr>
              <a:buFont typeface="Arial" panose="020B0604020202020204" pitchFamily="34" charset="0"/>
              <a:buChar char="•"/>
            </a:pPr>
            <a:r>
              <a:rPr lang="en-US" dirty="0" smtClean="0"/>
              <a:t> The </a:t>
            </a:r>
            <a:r>
              <a:rPr lang="en-US" dirty="0"/>
              <a:t>work could lead to educational tools that identify errors in students’ reasoning or evaluate the difficulty of word </a:t>
            </a:r>
            <a:r>
              <a:rPr lang="en-US" dirty="0" smtClean="0"/>
              <a:t>problems</a:t>
            </a:r>
          </a:p>
          <a:p>
            <a:pPr>
              <a:buFont typeface="Arial" panose="020B0604020202020204" pitchFamily="34" charset="0"/>
              <a:buChar char="•"/>
            </a:pPr>
            <a:endParaRPr lang="en-US" dirty="0" smtClean="0"/>
          </a:p>
          <a:p>
            <a:pPr>
              <a:buFont typeface="Arial" panose="020B0604020202020204" pitchFamily="34" charset="0"/>
              <a:buChar char="•"/>
            </a:pPr>
            <a:r>
              <a:rPr lang="en-US" dirty="0"/>
              <a:t> </a:t>
            </a:r>
            <a:r>
              <a:rPr lang="en-US" dirty="0" smtClean="0"/>
              <a:t>The  solver can be extended by considering more </a:t>
            </a:r>
            <a:r>
              <a:rPr lang="en-US" dirty="0"/>
              <a:t>complex physical situations, including additional forces, three-dimensional </a:t>
            </a:r>
            <a:r>
              <a:rPr lang="en-US" dirty="0" smtClean="0"/>
              <a:t>motion, multiple </a:t>
            </a:r>
            <a:r>
              <a:rPr lang="en-US" dirty="0"/>
              <a:t>objects, and so </a:t>
            </a:r>
            <a:r>
              <a:rPr lang="en-US" dirty="0" smtClean="0"/>
              <a:t>on</a:t>
            </a:r>
          </a:p>
          <a:p>
            <a:pPr>
              <a:buFont typeface="Arial" panose="020B0604020202020204" pitchFamily="34" charset="0"/>
              <a:buChar char="•"/>
            </a:pPr>
            <a:endParaRPr lang="en-US" dirty="0" smtClean="0"/>
          </a:p>
          <a:p>
            <a:pPr>
              <a:buFont typeface="Arial" panose="020B0604020202020204" pitchFamily="34" charset="0"/>
              <a:buChar char="•"/>
            </a:pPr>
            <a:r>
              <a:rPr lang="en-US" dirty="0"/>
              <a:t> </a:t>
            </a:r>
            <a:r>
              <a:rPr lang="en-US" dirty="0" smtClean="0"/>
              <a:t>The dynamical system can be extended to </a:t>
            </a:r>
            <a:r>
              <a:rPr lang="en-US" dirty="0"/>
              <a:t>represent those situations and/or use a collection of dynamical systems</a:t>
            </a:r>
          </a:p>
          <a:p>
            <a:pPr marL="0" indent="0">
              <a:buNone/>
            </a:pPr>
            <a:endParaRPr lang="en-US" dirty="0" smtClean="0"/>
          </a:p>
          <a:p>
            <a:pPr>
              <a:buFont typeface="Arial" panose="020B0604020202020204" pitchFamily="34" charset="0"/>
              <a:buChar char="•"/>
            </a:pPr>
            <a:r>
              <a:rPr lang="en-US" dirty="0" smtClean="0"/>
              <a:t> </a:t>
            </a:r>
            <a:r>
              <a:rPr lang="en-US" dirty="0"/>
              <a:t>I</a:t>
            </a:r>
            <a:r>
              <a:rPr lang="en-US" dirty="0" smtClean="0"/>
              <a:t>t </a:t>
            </a:r>
            <a:r>
              <a:rPr lang="en-US" dirty="0"/>
              <a:t>may also point toward systems that can solve more complicated problems in geometry, physics, and finance — problems whose solutions don’t appear in the back of the teacher’s edition of a </a:t>
            </a:r>
            <a:r>
              <a:rPr lang="en-US" dirty="0" smtClean="0"/>
              <a:t>textbook</a:t>
            </a:r>
          </a:p>
          <a:p>
            <a:pPr>
              <a:buFont typeface="Arial" panose="020B0604020202020204" pitchFamily="34" charset="0"/>
              <a:buChar char="•"/>
            </a:pPr>
            <a:endParaRPr lang="en-US" dirty="0"/>
          </a:p>
          <a:p>
            <a:pPr>
              <a:buFont typeface="Arial" panose="020B0604020202020204" pitchFamily="34" charset="0"/>
              <a:buChar char="•"/>
            </a:pPr>
            <a:endParaRPr lang="en-US" dirty="0" smtClean="0"/>
          </a:p>
          <a:p>
            <a:pPr>
              <a:buFont typeface="Arial" panose="020B0604020202020204" pitchFamily="34" charset="0"/>
              <a:buChar char="•"/>
            </a:pPr>
            <a:endParaRPr lang="en-US" dirty="0"/>
          </a:p>
          <a:p>
            <a:pPr>
              <a:buFont typeface="Arial" panose="020B0604020202020204" pitchFamily="34" charset="0"/>
              <a:buChar char="•"/>
            </a:pPr>
            <a:endParaRPr lang="en-US" dirty="0" smtClean="0"/>
          </a:p>
        </p:txBody>
      </p:sp>
      <p:sp>
        <p:nvSpPr>
          <p:cNvPr id="5" name="Footer Placeholder 3"/>
          <p:cNvSpPr>
            <a:spLocks noGrp="1"/>
          </p:cNvSpPr>
          <p:nvPr>
            <p:ph type="ftr" sz="quarter" idx="11"/>
          </p:nvPr>
        </p:nvSpPr>
        <p:spPr>
          <a:xfrm>
            <a:off x="8744278" y="6442187"/>
            <a:ext cx="4822804" cy="365125"/>
          </a:xfrm>
        </p:spPr>
        <p:txBody>
          <a:bodyPr/>
          <a:lstStyle/>
          <a:p>
            <a:r>
              <a:rPr lang="en-US" sz="1400" b="1" cap="none" dirty="0" smtClean="0">
                <a:ln w="0"/>
                <a:solidFill>
                  <a:schemeClr val="accent1"/>
                </a:solidFill>
                <a:effectLst>
                  <a:outerShdw blurRad="38100" dist="25400" dir="5400000" algn="ctr" rotWithShape="0">
                    <a:srgbClr val="6E747A">
                      <a:alpha val="43000"/>
                    </a:srgbClr>
                  </a:outerShdw>
                </a:effectLst>
                <a:latin typeface="Copperplate Gothic Bold" panose="020E0705020206020404" pitchFamily="34" charset="0"/>
              </a:rPr>
              <a:t>Women Who Code</a:t>
            </a:r>
            <a:endParaRPr lang="en-US" sz="1400" b="1" cap="none" dirty="0">
              <a:ln w="0"/>
              <a:solidFill>
                <a:schemeClr val="accent1"/>
              </a:solidFill>
              <a:effectLst>
                <a:outerShdw blurRad="38100" dist="25400" dir="5400000" algn="ctr" rotWithShape="0">
                  <a:srgbClr val="6E747A">
                    <a:alpha val="43000"/>
                  </a:srgbClr>
                </a:outerShdw>
              </a:effectLst>
              <a:latin typeface="Copperplate Gothic Bold" panose="020E0705020206020404" pitchFamily="34" charset="0"/>
            </a:endParaRPr>
          </a:p>
        </p:txBody>
      </p:sp>
    </p:spTree>
    <p:extLst>
      <p:ext uri="{BB962C8B-B14F-4D97-AF65-F5344CB8AC3E}">
        <p14:creationId xmlns:p14="http://schemas.microsoft.com/office/powerpoint/2010/main" val="5180779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167" y="2839452"/>
            <a:ext cx="11141243" cy="3029641"/>
          </a:xfrm>
        </p:spPr>
        <p:txBody>
          <a:bodyPr/>
          <a:lstStyle/>
          <a:p>
            <a:pPr algn="ctr"/>
            <a:r>
              <a:rPr lang="en-US" dirty="0" smtClean="0"/>
              <a:t>Thank you !</a:t>
            </a:r>
            <a:endParaRPr lang="en-US" dirty="0"/>
          </a:p>
        </p:txBody>
      </p:sp>
      <p:sp>
        <p:nvSpPr>
          <p:cNvPr id="4" name="Footer Placeholder 3"/>
          <p:cNvSpPr>
            <a:spLocks noGrp="1"/>
          </p:cNvSpPr>
          <p:nvPr>
            <p:ph type="ftr" sz="quarter" idx="11"/>
          </p:nvPr>
        </p:nvSpPr>
        <p:spPr/>
        <p:txBody>
          <a:bodyPr/>
          <a:lstStyle/>
          <a:p>
            <a:r>
              <a:rPr lang="en-US" smtClean="0"/>
              <a:t>Women Who Code</a:t>
            </a:r>
            <a:endParaRPr lang="en-US"/>
          </a:p>
        </p:txBody>
      </p:sp>
    </p:spTree>
    <p:extLst>
      <p:ext uri="{BB962C8B-B14F-4D97-AF65-F5344CB8AC3E}">
        <p14:creationId xmlns:p14="http://schemas.microsoft.com/office/powerpoint/2010/main" val="8156775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049" y="1862620"/>
            <a:ext cx="10515600" cy="1325563"/>
          </a:xfrm>
        </p:spPr>
        <p:txBody>
          <a:bodyPr>
            <a:normAutofit fontScale="90000"/>
          </a:bodyPr>
          <a:lstStyle/>
          <a:p>
            <a:pPr algn="ctr"/>
            <a:r>
              <a:rPr lang="en-US" dirty="0" smtClean="0">
                <a:uFill>
                  <a:solidFill>
                    <a:srgbClr val="009193"/>
                  </a:solidFill>
                </a:uFill>
              </a:rPr>
              <a:t>Solving Kinematics Word Problems: A Machine Learning and NLP based approach</a:t>
            </a:r>
            <a:endParaRPr lang="en-US" dirty="0">
              <a:uFill>
                <a:solidFill>
                  <a:srgbClr val="009193"/>
                </a:solidFill>
              </a:uFill>
            </a:endParaRPr>
          </a:p>
        </p:txBody>
      </p:sp>
      <p:sp>
        <p:nvSpPr>
          <p:cNvPr id="4" name="Footer Placeholder 3"/>
          <p:cNvSpPr>
            <a:spLocks noGrp="1"/>
          </p:cNvSpPr>
          <p:nvPr>
            <p:ph type="ftr" sz="quarter" idx="11"/>
          </p:nvPr>
        </p:nvSpPr>
        <p:spPr>
          <a:xfrm>
            <a:off x="8744278" y="6442187"/>
            <a:ext cx="4822804" cy="365125"/>
          </a:xfrm>
        </p:spPr>
        <p:txBody>
          <a:bodyPr/>
          <a:lstStyle/>
          <a:p>
            <a:r>
              <a:rPr lang="en-US" sz="1400" b="1" cap="none" dirty="0" smtClean="0">
                <a:ln w="0"/>
                <a:solidFill>
                  <a:schemeClr val="accent1"/>
                </a:solidFill>
                <a:effectLst>
                  <a:outerShdw blurRad="38100" dist="25400" dir="5400000" algn="ctr" rotWithShape="0">
                    <a:srgbClr val="6E747A">
                      <a:alpha val="43000"/>
                    </a:srgbClr>
                  </a:outerShdw>
                </a:effectLst>
                <a:latin typeface="Copperplate Gothic Bold" panose="020E0705020206020404" pitchFamily="34" charset="0"/>
              </a:rPr>
              <a:t>Women Who Code</a:t>
            </a:r>
            <a:endParaRPr lang="en-US" sz="1400" b="1" cap="none" dirty="0">
              <a:ln w="0"/>
              <a:solidFill>
                <a:schemeClr val="accent1"/>
              </a:solidFill>
              <a:effectLst>
                <a:outerShdw blurRad="38100" dist="25400" dir="5400000" algn="ctr" rotWithShape="0">
                  <a:srgbClr val="6E747A">
                    <a:alpha val="43000"/>
                  </a:srgbClr>
                </a:outerShdw>
              </a:effectLst>
              <a:latin typeface="Copperplate Gothic Bold" panose="020E0705020206020404" pitchFamily="34" charset="0"/>
            </a:endParaRPr>
          </a:p>
        </p:txBody>
      </p:sp>
    </p:spTree>
    <p:extLst>
      <p:ext uri="{BB962C8B-B14F-4D97-AF65-F5344CB8AC3E}">
        <p14:creationId xmlns:p14="http://schemas.microsoft.com/office/powerpoint/2010/main" val="11839668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058595"/>
          </a:xfrm>
        </p:spPr>
        <p:txBody>
          <a:bodyPr>
            <a:normAutofit/>
          </a:bodyPr>
          <a:lstStyle/>
          <a:p>
            <a:pPr algn="ctr"/>
            <a:r>
              <a:rPr lang="en-US" sz="3600" dirty="0" smtClean="0"/>
              <a:t>Approach to tackle a Kinematics word problem</a:t>
            </a:r>
            <a:endParaRPr lang="en-US" sz="3600" dirty="0"/>
          </a:p>
        </p:txBody>
      </p:sp>
      <p:sp>
        <p:nvSpPr>
          <p:cNvPr id="4" name="Footer Placeholder 3"/>
          <p:cNvSpPr>
            <a:spLocks noGrp="1"/>
          </p:cNvSpPr>
          <p:nvPr>
            <p:ph type="ftr" sz="quarter" idx="11"/>
          </p:nvPr>
        </p:nvSpPr>
        <p:spPr/>
        <p:txBody>
          <a:bodyPr/>
          <a:lstStyle/>
          <a:p>
            <a:r>
              <a:rPr lang="en-US" smtClean="0"/>
              <a:t>Women Who Code</a:t>
            </a:r>
            <a:endParaRPr lang="en-US"/>
          </a:p>
        </p:txBody>
      </p:sp>
      <p:sp>
        <p:nvSpPr>
          <p:cNvPr id="5" name="Rounded Rectangle 4"/>
          <p:cNvSpPr/>
          <p:nvPr/>
        </p:nvSpPr>
        <p:spPr>
          <a:xfrm>
            <a:off x="206063" y="1887785"/>
            <a:ext cx="4494726" cy="117197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 car starts from rest at an acceleration of 3 m/s2 for 15 s. Find the displacement of the car during this period. </a:t>
            </a:r>
            <a:endParaRPr lang="en-US" dirty="0"/>
          </a:p>
        </p:txBody>
      </p:sp>
      <p:sp>
        <p:nvSpPr>
          <p:cNvPr id="9" name="Rounded Rectangle 8"/>
          <p:cNvSpPr/>
          <p:nvPr/>
        </p:nvSpPr>
        <p:spPr>
          <a:xfrm>
            <a:off x="206063" y="3766428"/>
            <a:ext cx="2498502" cy="168133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600" dirty="0" smtClean="0"/>
              <a:t>Given Physical Quantities:</a:t>
            </a:r>
          </a:p>
          <a:p>
            <a:pPr marL="285750" indent="-285750">
              <a:buFont typeface="Arial" panose="020B0604020202020204" pitchFamily="34" charset="0"/>
              <a:buChar char="•"/>
            </a:pPr>
            <a:r>
              <a:rPr lang="en-US" sz="1600" dirty="0" smtClean="0"/>
              <a:t>Initial Velocity : 0 m/s</a:t>
            </a:r>
          </a:p>
          <a:p>
            <a:pPr marL="285750" indent="-285750">
              <a:buFont typeface="Arial" panose="020B0604020202020204" pitchFamily="34" charset="0"/>
              <a:buChar char="•"/>
            </a:pPr>
            <a:r>
              <a:rPr lang="en-US" sz="1600" dirty="0" smtClean="0"/>
              <a:t>Acceleration : 3 m/s2</a:t>
            </a:r>
          </a:p>
          <a:p>
            <a:pPr marL="285750" indent="-285750">
              <a:buFont typeface="Arial" panose="020B0604020202020204" pitchFamily="34" charset="0"/>
              <a:buChar char="•"/>
            </a:pPr>
            <a:r>
              <a:rPr lang="en-US" sz="1600" dirty="0" smtClean="0"/>
              <a:t>Time taken : 15 s</a:t>
            </a:r>
          </a:p>
          <a:p>
            <a:endParaRPr lang="en-US" dirty="0"/>
          </a:p>
        </p:txBody>
      </p:sp>
      <p:sp>
        <p:nvSpPr>
          <p:cNvPr id="11" name="Rounded Rectangle 10"/>
          <p:cNvSpPr/>
          <p:nvPr/>
        </p:nvSpPr>
        <p:spPr>
          <a:xfrm>
            <a:off x="2920794" y="4165676"/>
            <a:ext cx="1867437" cy="117738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To be computed:</a:t>
            </a:r>
          </a:p>
          <a:p>
            <a:pPr marL="285750" indent="-285750" algn="ctr">
              <a:buFont typeface="Arial" panose="020B0604020202020204" pitchFamily="34" charset="0"/>
              <a:buChar char="•"/>
            </a:pPr>
            <a:r>
              <a:rPr lang="en-US" sz="1600" dirty="0" smtClean="0"/>
              <a:t>Displacement</a:t>
            </a:r>
            <a:endParaRPr lang="en-US" sz="1600" dirty="0"/>
          </a:p>
        </p:txBody>
      </p:sp>
      <p:cxnSp>
        <p:nvCxnSpPr>
          <p:cNvPr id="13" name="Straight Arrow Connector 12"/>
          <p:cNvCxnSpPr/>
          <p:nvPr/>
        </p:nvCxnSpPr>
        <p:spPr>
          <a:xfrm>
            <a:off x="2287019" y="3059764"/>
            <a:ext cx="1267550" cy="11113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1410237" y="3059764"/>
            <a:ext cx="876782" cy="6697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8220451" y="1821717"/>
            <a:ext cx="3374265" cy="14237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Equations:</a:t>
            </a:r>
          </a:p>
          <a:p>
            <a:pPr algn="ctr"/>
            <a:endParaRPr lang="en-US" sz="1600" dirty="0" smtClean="0"/>
          </a:p>
          <a:p>
            <a:pPr marL="285750" indent="-285750">
              <a:buFont typeface="Arial" panose="020B0604020202020204" pitchFamily="34" charset="0"/>
              <a:buChar char="•"/>
            </a:pPr>
            <a:r>
              <a:rPr lang="en-US" sz="1600" dirty="0" smtClean="0"/>
              <a:t>v = u + a*t</a:t>
            </a:r>
          </a:p>
          <a:p>
            <a:pPr marL="285750" indent="-285750">
              <a:buFont typeface="Arial" panose="020B0604020202020204" pitchFamily="34" charset="0"/>
              <a:buChar char="•"/>
            </a:pPr>
            <a:r>
              <a:rPr lang="en-US" sz="1600" dirty="0" smtClean="0"/>
              <a:t>v * v = u * u + 2*a*s</a:t>
            </a:r>
          </a:p>
          <a:p>
            <a:pPr marL="285750" indent="-285750">
              <a:buFont typeface="Arial" panose="020B0604020202020204" pitchFamily="34" charset="0"/>
              <a:buChar char="•"/>
            </a:pPr>
            <a:r>
              <a:rPr lang="en-US" sz="1600" dirty="0" smtClean="0"/>
              <a:t>s = u*t + 0.5*a*t*t</a:t>
            </a:r>
            <a:endParaRPr lang="en-US" sz="1600" dirty="0"/>
          </a:p>
        </p:txBody>
      </p:sp>
      <p:cxnSp>
        <p:nvCxnSpPr>
          <p:cNvPr id="22" name="Straight Arrow Connector 21"/>
          <p:cNvCxnSpPr/>
          <p:nvPr/>
        </p:nvCxnSpPr>
        <p:spPr>
          <a:xfrm>
            <a:off x="4788231" y="2517177"/>
            <a:ext cx="312956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5003443" y="2170089"/>
            <a:ext cx="2485622" cy="30368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Selection</a:t>
            </a:r>
            <a:endParaRPr lang="en-US" sz="1600" dirty="0"/>
          </a:p>
        </p:txBody>
      </p:sp>
      <p:cxnSp>
        <p:nvCxnSpPr>
          <p:cNvPr id="26" name="Straight Arrow Connector 25"/>
          <p:cNvCxnSpPr/>
          <p:nvPr/>
        </p:nvCxnSpPr>
        <p:spPr>
          <a:xfrm>
            <a:off x="9959099" y="3256682"/>
            <a:ext cx="0"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8220451" y="4182287"/>
            <a:ext cx="3374265"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Selected Equation:</a:t>
            </a:r>
          </a:p>
          <a:p>
            <a:pPr marL="285750" indent="-285750" algn="ctr">
              <a:buFont typeface="Arial" panose="020B0604020202020204" pitchFamily="34" charset="0"/>
              <a:buChar char="•"/>
            </a:pPr>
            <a:r>
              <a:rPr lang="en-US" sz="1600" dirty="0" smtClean="0"/>
              <a:t>s = u*t + 0.5 *a * t *t</a:t>
            </a:r>
            <a:endParaRPr lang="en-US" sz="1600" dirty="0"/>
          </a:p>
        </p:txBody>
      </p:sp>
    </p:spTree>
    <p:extLst>
      <p:ext uri="{BB962C8B-B14F-4D97-AF65-F5344CB8AC3E}">
        <p14:creationId xmlns:p14="http://schemas.microsoft.com/office/powerpoint/2010/main" val="40188176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077031"/>
          </a:xfrm>
        </p:spPr>
        <p:txBody>
          <a:bodyPr>
            <a:normAutofit/>
          </a:bodyPr>
          <a:lstStyle/>
          <a:p>
            <a:pPr algn="ctr"/>
            <a:r>
              <a:rPr lang="en-US" sz="3600" dirty="0" smtClean="0"/>
              <a:t>Extracting Physical Entities </a:t>
            </a:r>
            <a:endParaRPr lang="en-US" sz="3600" dirty="0"/>
          </a:p>
        </p:txBody>
      </p:sp>
      <p:sp>
        <p:nvSpPr>
          <p:cNvPr id="4" name="Footer Placeholder 3"/>
          <p:cNvSpPr>
            <a:spLocks noGrp="1"/>
          </p:cNvSpPr>
          <p:nvPr>
            <p:ph type="ftr" sz="quarter" idx="11"/>
          </p:nvPr>
        </p:nvSpPr>
        <p:spPr/>
        <p:txBody>
          <a:bodyPr/>
          <a:lstStyle/>
          <a:p>
            <a:r>
              <a:rPr lang="en-US" smtClean="0"/>
              <a:t>Women Who Code</a:t>
            </a:r>
            <a:endParaRPr lang="en-US"/>
          </a:p>
        </p:txBody>
      </p:sp>
      <p:sp>
        <p:nvSpPr>
          <p:cNvPr id="5" name="Rounded Rectangle 4"/>
          <p:cNvSpPr/>
          <p:nvPr/>
        </p:nvSpPr>
        <p:spPr>
          <a:xfrm>
            <a:off x="1313644" y="1841677"/>
            <a:ext cx="9842036" cy="13265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smtClean="0"/>
              <a:t>A car starts                           at an acceleration of                         for                        Find the  </a:t>
            </a:r>
          </a:p>
          <a:p>
            <a:endParaRPr lang="en-US" dirty="0"/>
          </a:p>
          <a:p>
            <a:r>
              <a:rPr lang="en-US" dirty="0" smtClean="0"/>
              <a:t>of the car during </a:t>
            </a:r>
            <a:r>
              <a:rPr lang="en-US" dirty="0"/>
              <a:t>this period. </a:t>
            </a:r>
          </a:p>
        </p:txBody>
      </p:sp>
      <p:sp>
        <p:nvSpPr>
          <p:cNvPr id="6" name="Rounded Rectangle 5"/>
          <p:cNvSpPr/>
          <p:nvPr/>
        </p:nvSpPr>
        <p:spPr>
          <a:xfrm>
            <a:off x="2678806" y="2007577"/>
            <a:ext cx="1146219" cy="463640"/>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a:t>
            </a:r>
            <a:r>
              <a:rPr lang="en-US" dirty="0" smtClean="0"/>
              <a:t>rom rest</a:t>
            </a:r>
            <a:endParaRPr lang="en-US" dirty="0"/>
          </a:p>
        </p:txBody>
      </p:sp>
      <p:sp>
        <p:nvSpPr>
          <p:cNvPr id="8" name="Rounded Rectangle 7"/>
          <p:cNvSpPr/>
          <p:nvPr/>
        </p:nvSpPr>
        <p:spPr>
          <a:xfrm>
            <a:off x="5962918" y="1991643"/>
            <a:ext cx="1107583" cy="465166"/>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3 m/s2</a:t>
            </a:r>
            <a:endParaRPr lang="en-US" dirty="0"/>
          </a:p>
        </p:txBody>
      </p:sp>
      <p:sp>
        <p:nvSpPr>
          <p:cNvPr id="9" name="Rounded Rectangle 8"/>
          <p:cNvSpPr/>
          <p:nvPr/>
        </p:nvSpPr>
        <p:spPr>
          <a:xfrm>
            <a:off x="7598535" y="2006049"/>
            <a:ext cx="953036" cy="45076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15 s</a:t>
            </a:r>
            <a:endParaRPr lang="en-US" dirty="0"/>
          </a:p>
        </p:txBody>
      </p:sp>
      <p:sp>
        <p:nvSpPr>
          <p:cNvPr id="10" name="Rounded Rectangle 9"/>
          <p:cNvSpPr/>
          <p:nvPr/>
        </p:nvSpPr>
        <p:spPr>
          <a:xfrm>
            <a:off x="9440213" y="2007577"/>
            <a:ext cx="1612435" cy="44923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displacement</a:t>
            </a:r>
            <a:endParaRPr lang="en-US" dirty="0"/>
          </a:p>
        </p:txBody>
      </p:sp>
      <p:cxnSp>
        <p:nvCxnSpPr>
          <p:cNvPr id="12" name="Straight Arrow Connector 11"/>
          <p:cNvCxnSpPr/>
          <p:nvPr/>
        </p:nvCxnSpPr>
        <p:spPr>
          <a:xfrm flipH="1">
            <a:off x="1828800" y="2471217"/>
            <a:ext cx="1352282" cy="13409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1313643" y="3812146"/>
            <a:ext cx="1323709" cy="47804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a:t>
            </a:r>
            <a:r>
              <a:rPr lang="en-US" dirty="0" smtClean="0"/>
              <a:t> = 0 m/s</a:t>
            </a:r>
            <a:endParaRPr lang="en-US" dirty="0"/>
          </a:p>
        </p:txBody>
      </p:sp>
      <p:sp>
        <p:nvSpPr>
          <p:cNvPr id="16" name="Rounded Rectangle 15"/>
          <p:cNvSpPr/>
          <p:nvPr/>
        </p:nvSpPr>
        <p:spPr>
          <a:xfrm>
            <a:off x="3258355" y="5213034"/>
            <a:ext cx="5409126" cy="7947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 = u *t + 0.5 * a * t * t</a:t>
            </a:r>
            <a:endParaRPr lang="en-US" dirty="0"/>
          </a:p>
        </p:txBody>
      </p:sp>
      <p:sp>
        <p:nvSpPr>
          <p:cNvPr id="17" name="Rounded Rectangle 16"/>
          <p:cNvSpPr/>
          <p:nvPr/>
        </p:nvSpPr>
        <p:spPr>
          <a:xfrm>
            <a:off x="4149894" y="3812146"/>
            <a:ext cx="1236372" cy="43053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a:t>
            </a:r>
            <a:endParaRPr lang="en-US" dirty="0"/>
          </a:p>
        </p:txBody>
      </p:sp>
      <p:sp>
        <p:nvSpPr>
          <p:cNvPr id="18" name="Rounded Rectangle 17"/>
          <p:cNvSpPr/>
          <p:nvPr/>
        </p:nvSpPr>
        <p:spPr>
          <a:xfrm>
            <a:off x="6952134" y="3803701"/>
            <a:ext cx="1182362" cy="430539"/>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t</a:t>
            </a:r>
            <a:endParaRPr lang="en-US" dirty="0"/>
          </a:p>
        </p:txBody>
      </p:sp>
      <p:sp>
        <p:nvSpPr>
          <p:cNvPr id="19" name="Rounded Rectangle 18"/>
          <p:cNvSpPr/>
          <p:nvPr/>
        </p:nvSpPr>
        <p:spPr>
          <a:xfrm>
            <a:off x="9803397" y="3756197"/>
            <a:ext cx="1249251" cy="47804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a:t>
            </a:r>
            <a:endParaRPr lang="en-US" dirty="0"/>
          </a:p>
        </p:txBody>
      </p:sp>
      <p:cxnSp>
        <p:nvCxnSpPr>
          <p:cNvPr id="21" name="Straight Arrow Connector 20"/>
          <p:cNvCxnSpPr>
            <a:endCxn id="17" idx="0"/>
          </p:cNvCxnSpPr>
          <p:nvPr/>
        </p:nvCxnSpPr>
        <p:spPr>
          <a:xfrm flipH="1">
            <a:off x="4768080" y="2438541"/>
            <a:ext cx="1640324" cy="13736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9" idx="2"/>
            <a:endCxn id="18" idx="0"/>
          </p:cNvCxnSpPr>
          <p:nvPr/>
        </p:nvCxnSpPr>
        <p:spPr>
          <a:xfrm flipH="1">
            <a:off x="7543315" y="2456809"/>
            <a:ext cx="531738" cy="13468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19" idx="0"/>
          </p:cNvCxnSpPr>
          <p:nvPr/>
        </p:nvCxnSpPr>
        <p:spPr>
          <a:xfrm>
            <a:off x="10109915" y="2456809"/>
            <a:ext cx="318108" cy="12993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5" idx="2"/>
          </p:cNvCxnSpPr>
          <p:nvPr/>
        </p:nvCxnSpPr>
        <p:spPr>
          <a:xfrm>
            <a:off x="1975498" y="4290189"/>
            <a:ext cx="3884389" cy="9228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7" idx="2"/>
          </p:cNvCxnSpPr>
          <p:nvPr/>
        </p:nvCxnSpPr>
        <p:spPr>
          <a:xfrm>
            <a:off x="4768080" y="4242685"/>
            <a:ext cx="1091807" cy="9703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8" idx="2"/>
          </p:cNvCxnSpPr>
          <p:nvPr/>
        </p:nvCxnSpPr>
        <p:spPr>
          <a:xfrm flipH="1">
            <a:off x="5859887" y="4234240"/>
            <a:ext cx="1683428" cy="9787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9" idx="2"/>
            <a:endCxn id="16" idx="0"/>
          </p:cNvCxnSpPr>
          <p:nvPr/>
        </p:nvCxnSpPr>
        <p:spPr>
          <a:xfrm flipH="1">
            <a:off x="5962918" y="4234240"/>
            <a:ext cx="4465105" cy="9787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85950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024839"/>
          </a:xfrm>
        </p:spPr>
        <p:txBody>
          <a:bodyPr>
            <a:normAutofit/>
          </a:bodyPr>
          <a:lstStyle/>
          <a:p>
            <a:pPr algn="ctr"/>
            <a:r>
              <a:rPr lang="en-US" sz="3600" dirty="0" smtClean="0"/>
              <a:t>Breakdown of word problem </a:t>
            </a:r>
            <a:endParaRPr lang="en-US" sz="3600" dirty="0"/>
          </a:p>
        </p:txBody>
      </p:sp>
      <p:sp>
        <p:nvSpPr>
          <p:cNvPr id="3" name="Content Placeholder 2"/>
          <p:cNvSpPr>
            <a:spLocks noGrp="1"/>
          </p:cNvSpPr>
          <p:nvPr>
            <p:ph idx="1"/>
          </p:nvPr>
        </p:nvSpPr>
        <p:spPr>
          <a:xfrm>
            <a:off x="782052" y="3538152"/>
            <a:ext cx="10768263" cy="2706168"/>
          </a:xfrm>
        </p:spPr>
        <p:txBody>
          <a:bodyPr/>
          <a:lstStyle/>
          <a:p>
            <a:pPr>
              <a:buFont typeface="Arial" panose="020B0604020202020204" pitchFamily="34" charset="0"/>
              <a:buChar char="•"/>
            </a:pPr>
            <a:r>
              <a:rPr lang="en-US" sz="1800" dirty="0" smtClean="0"/>
              <a:t> </a:t>
            </a:r>
            <a:r>
              <a:rPr lang="en-US" dirty="0" smtClean="0"/>
              <a:t>Words in proximity : Acquire associations to terms of equations of internal language.</a:t>
            </a:r>
            <a:endParaRPr lang="en-US" dirty="0"/>
          </a:p>
          <a:p>
            <a:pPr>
              <a:buFont typeface="Arial" panose="020B0604020202020204" pitchFamily="34" charset="0"/>
              <a:buChar char="•"/>
            </a:pPr>
            <a:r>
              <a:rPr lang="en-US" dirty="0" smtClean="0"/>
              <a:t>For example : Prepositions such as “from”, ”to”, ”in”</a:t>
            </a:r>
          </a:p>
          <a:p>
            <a:pPr>
              <a:buFont typeface="Arial" panose="020B0604020202020204" pitchFamily="34" charset="0"/>
              <a:buChar char="•"/>
            </a:pPr>
            <a:r>
              <a:rPr lang="en-US" dirty="0" smtClean="0"/>
              <a:t>Proximity analysis of words will serve the purpose of deciding the state of a particular value of Physical entity</a:t>
            </a:r>
          </a:p>
          <a:p>
            <a:pPr>
              <a:buFont typeface="Arial" panose="020B0604020202020204" pitchFamily="34" charset="0"/>
              <a:buChar char="•"/>
            </a:pPr>
            <a:r>
              <a:rPr lang="en-US" dirty="0" smtClean="0"/>
              <a:t>For example:  A car accelerates from 8 m/s to 12 m/s.</a:t>
            </a:r>
          </a:p>
          <a:p>
            <a:pPr lvl="1">
              <a:buFont typeface="Arial" panose="020B0604020202020204" pitchFamily="34" charset="0"/>
              <a:buChar char="•"/>
            </a:pPr>
            <a:r>
              <a:rPr lang="en-US" sz="2000" dirty="0" smtClean="0"/>
              <a:t>In this case, the value 8 m/s belongs to initial state and hence it is initial velocity and 12 m/s belongs to final state and is final velocity.</a:t>
            </a:r>
          </a:p>
          <a:p>
            <a:pPr>
              <a:buFont typeface="Arial" panose="020B0604020202020204" pitchFamily="34" charset="0"/>
              <a:buChar char="•"/>
            </a:pPr>
            <a:endParaRPr lang="en-US" dirty="0" smtClean="0"/>
          </a:p>
          <a:p>
            <a:pPr>
              <a:buFont typeface="Arial" panose="020B0604020202020204" pitchFamily="34" charset="0"/>
              <a:buChar char="•"/>
            </a:pPr>
            <a:endParaRPr lang="en-US" dirty="0"/>
          </a:p>
          <a:p>
            <a:pPr>
              <a:buFont typeface="Arial" panose="020B0604020202020204" pitchFamily="34" charset="0"/>
              <a:buChar char="•"/>
            </a:pPr>
            <a:endParaRPr lang="en-US" dirty="0" smtClean="0"/>
          </a:p>
          <a:p>
            <a:pPr>
              <a:buFont typeface="Arial" panose="020B0604020202020204" pitchFamily="34" charset="0"/>
              <a:buChar char="•"/>
            </a:pPr>
            <a:endParaRPr lang="en-US" dirty="0" smtClean="0"/>
          </a:p>
        </p:txBody>
      </p:sp>
      <p:sp>
        <p:nvSpPr>
          <p:cNvPr id="4" name="Footer Placeholder 3"/>
          <p:cNvSpPr>
            <a:spLocks noGrp="1"/>
          </p:cNvSpPr>
          <p:nvPr>
            <p:ph type="ftr" sz="quarter" idx="11"/>
          </p:nvPr>
        </p:nvSpPr>
        <p:spPr/>
        <p:txBody>
          <a:bodyPr/>
          <a:lstStyle/>
          <a:p>
            <a:r>
              <a:rPr lang="en-US" smtClean="0"/>
              <a:t>Women Who Code</a:t>
            </a:r>
            <a:endParaRPr lang="en-US"/>
          </a:p>
        </p:txBody>
      </p:sp>
      <p:sp>
        <p:nvSpPr>
          <p:cNvPr id="5" name="Rounded Rectangle 4"/>
          <p:cNvSpPr/>
          <p:nvPr/>
        </p:nvSpPr>
        <p:spPr>
          <a:xfrm>
            <a:off x="4307982" y="1931832"/>
            <a:ext cx="2099257" cy="45372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Semantic Parsing</a:t>
            </a:r>
            <a:endParaRPr lang="en-US" dirty="0"/>
          </a:p>
        </p:txBody>
      </p:sp>
      <p:sp>
        <p:nvSpPr>
          <p:cNvPr id="6" name="Rounded Rectangle 5"/>
          <p:cNvSpPr/>
          <p:nvPr/>
        </p:nvSpPr>
        <p:spPr>
          <a:xfrm>
            <a:off x="4307982" y="2911657"/>
            <a:ext cx="2099257" cy="47007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Dictionary of Units</a:t>
            </a:r>
            <a:endParaRPr lang="en-US" dirty="0"/>
          </a:p>
        </p:txBody>
      </p:sp>
      <p:sp>
        <p:nvSpPr>
          <p:cNvPr id="7" name="Rounded Rectangle 6"/>
          <p:cNvSpPr/>
          <p:nvPr/>
        </p:nvSpPr>
        <p:spPr>
          <a:xfrm>
            <a:off x="7395048" y="1931832"/>
            <a:ext cx="3760632" cy="45372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Proximity analysis for words</a:t>
            </a:r>
            <a:endParaRPr lang="en-US" dirty="0"/>
          </a:p>
        </p:txBody>
      </p:sp>
      <p:cxnSp>
        <p:nvCxnSpPr>
          <p:cNvPr id="8" name="Straight Arrow Connector 7"/>
          <p:cNvCxnSpPr>
            <a:endCxn id="5" idx="1"/>
          </p:cNvCxnSpPr>
          <p:nvPr/>
        </p:nvCxnSpPr>
        <p:spPr>
          <a:xfrm flipV="1">
            <a:off x="3258354" y="2158694"/>
            <a:ext cx="1049628" cy="113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3"/>
            <a:endCxn id="7" idx="1"/>
          </p:cNvCxnSpPr>
          <p:nvPr/>
        </p:nvCxnSpPr>
        <p:spPr>
          <a:xfrm>
            <a:off x="6407239" y="2158694"/>
            <a:ext cx="98780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0"/>
          </p:cNvCxnSpPr>
          <p:nvPr/>
        </p:nvCxnSpPr>
        <p:spPr>
          <a:xfrm flipH="1" flipV="1">
            <a:off x="5357610" y="2385557"/>
            <a:ext cx="1" cy="5261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1184855" y="1931832"/>
            <a:ext cx="2073499" cy="4765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Question</a:t>
            </a:r>
            <a:endParaRPr lang="en-US" dirty="0"/>
          </a:p>
        </p:txBody>
      </p:sp>
    </p:spTree>
    <p:extLst>
      <p:ext uri="{BB962C8B-B14F-4D97-AF65-F5344CB8AC3E}">
        <p14:creationId xmlns:p14="http://schemas.microsoft.com/office/powerpoint/2010/main" val="23543023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409073"/>
            <a:ext cx="10058400" cy="962527"/>
          </a:xfrm>
        </p:spPr>
        <p:txBody>
          <a:bodyPr>
            <a:normAutofit/>
          </a:bodyPr>
          <a:lstStyle/>
          <a:p>
            <a:pPr algn="ctr"/>
            <a:r>
              <a:rPr lang="en-US" sz="3600" dirty="0" smtClean="0"/>
              <a:t>Supervision</a:t>
            </a:r>
            <a:endParaRPr lang="en-US" sz="3600" dirty="0"/>
          </a:p>
        </p:txBody>
      </p:sp>
      <p:sp>
        <p:nvSpPr>
          <p:cNvPr id="3" name="Content Placeholder 2"/>
          <p:cNvSpPr>
            <a:spLocks noGrp="1"/>
          </p:cNvSpPr>
          <p:nvPr>
            <p:ph idx="1"/>
          </p:nvPr>
        </p:nvSpPr>
        <p:spPr>
          <a:xfrm>
            <a:off x="264695" y="1845733"/>
            <a:ext cx="11634537" cy="4230213"/>
          </a:xfrm>
        </p:spPr>
        <p:txBody>
          <a:bodyPr>
            <a:normAutofit/>
          </a:bodyPr>
          <a:lstStyle/>
          <a:p>
            <a:pPr lvl="1">
              <a:buFont typeface="Arial" panose="020B0604020202020204" pitchFamily="34" charset="0"/>
              <a:buChar char="•"/>
            </a:pPr>
            <a:r>
              <a:rPr lang="en-US" dirty="0" smtClean="0"/>
              <a:t>For Supervising the machine, Recurrent Neural Network models were created with LSTM cells</a:t>
            </a:r>
          </a:p>
          <a:p>
            <a:pPr marL="201168" lvl="1" indent="0">
              <a:buNone/>
            </a:pPr>
            <a:endParaRPr lang="en-US" dirty="0"/>
          </a:p>
          <a:p>
            <a:pPr lvl="1">
              <a:buFont typeface="Arial" panose="020B0604020202020204" pitchFamily="34" charset="0"/>
              <a:buChar char="•"/>
            </a:pPr>
            <a:r>
              <a:rPr lang="en-US" dirty="0" smtClean="0"/>
              <a:t>It contains the Long Short Term Memory cells for controlling the </a:t>
            </a:r>
            <a:r>
              <a:rPr lang="en-US" dirty="0"/>
              <a:t>amount of memory content that is seen </a:t>
            </a:r>
            <a:r>
              <a:rPr lang="en-US" dirty="0" smtClean="0"/>
              <a:t>or used </a:t>
            </a:r>
            <a:r>
              <a:rPr lang="en-US" dirty="0"/>
              <a:t>by other units in the network and allows to retain </a:t>
            </a:r>
            <a:r>
              <a:rPr lang="en-US" dirty="0" smtClean="0"/>
              <a:t>the context </a:t>
            </a:r>
            <a:r>
              <a:rPr lang="en-US" dirty="0"/>
              <a:t>of the text over the complete neural </a:t>
            </a:r>
            <a:r>
              <a:rPr lang="en-US" dirty="0" smtClean="0"/>
              <a:t>iteration</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The machine training was done twice :</a:t>
            </a:r>
          </a:p>
          <a:p>
            <a:pPr lvl="2">
              <a:buFont typeface="Arial" panose="020B0604020202020204" pitchFamily="34" charset="0"/>
              <a:buChar char="•"/>
            </a:pPr>
            <a:r>
              <a:rPr lang="en-US" sz="1800" dirty="0" smtClean="0"/>
              <a:t>The first training was done for extracting physical entities and finding out the value of the physical entity to be computed</a:t>
            </a:r>
          </a:p>
          <a:p>
            <a:pPr marL="384048" lvl="2" indent="0">
              <a:buNone/>
            </a:pPr>
            <a:endParaRPr lang="en-US" sz="1800" dirty="0"/>
          </a:p>
          <a:p>
            <a:pPr lvl="2">
              <a:buFont typeface="Arial" panose="020B0604020202020204" pitchFamily="34" charset="0"/>
              <a:buChar char="•"/>
            </a:pPr>
            <a:r>
              <a:rPr lang="en-US" sz="1800" dirty="0" smtClean="0"/>
              <a:t>The second training was done to supervise the machine selection of equation by understanding the given values of physical entities and the value to be found by feeding the machine custom data set which has labelled each question with its equation translation for arriving at the required answer</a:t>
            </a:r>
            <a:endParaRPr lang="en-US" sz="1800" dirty="0"/>
          </a:p>
        </p:txBody>
      </p:sp>
      <p:sp>
        <p:nvSpPr>
          <p:cNvPr id="4" name="Footer Placeholder 3"/>
          <p:cNvSpPr>
            <a:spLocks noGrp="1"/>
          </p:cNvSpPr>
          <p:nvPr>
            <p:ph type="ftr" sz="quarter" idx="11"/>
          </p:nvPr>
        </p:nvSpPr>
        <p:spPr/>
        <p:txBody>
          <a:bodyPr/>
          <a:lstStyle/>
          <a:p>
            <a:r>
              <a:rPr lang="en-US" smtClean="0"/>
              <a:t>Women Who Code</a:t>
            </a:r>
            <a:endParaRPr lang="en-US"/>
          </a:p>
        </p:txBody>
      </p:sp>
    </p:spTree>
    <p:extLst>
      <p:ext uri="{BB962C8B-B14F-4D97-AF65-F5344CB8AC3E}">
        <p14:creationId xmlns:p14="http://schemas.microsoft.com/office/powerpoint/2010/main" val="9466465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8779" y="611457"/>
            <a:ext cx="10096901" cy="651860"/>
          </a:xfrm>
        </p:spPr>
        <p:txBody>
          <a:bodyPr>
            <a:normAutofit/>
          </a:bodyPr>
          <a:lstStyle/>
          <a:p>
            <a:pPr algn="ctr"/>
            <a:r>
              <a:rPr lang="en-US" sz="3600" dirty="0" smtClean="0"/>
              <a:t>Motivation for selecting RNN with LSTM cell</a:t>
            </a:r>
            <a:endParaRPr lang="en-US" sz="3600" dirty="0"/>
          </a:p>
        </p:txBody>
      </p:sp>
      <p:sp>
        <p:nvSpPr>
          <p:cNvPr id="4" name="Footer Placeholder 3"/>
          <p:cNvSpPr>
            <a:spLocks noGrp="1"/>
          </p:cNvSpPr>
          <p:nvPr>
            <p:ph type="ftr" sz="quarter" idx="11"/>
          </p:nvPr>
        </p:nvSpPr>
        <p:spPr/>
        <p:txBody>
          <a:bodyPr/>
          <a:lstStyle/>
          <a:p>
            <a:r>
              <a:rPr lang="en-US" smtClean="0"/>
              <a:t>Women Who Code</a:t>
            </a:r>
            <a:endParaRPr lang="en-US"/>
          </a:p>
        </p:txBody>
      </p:sp>
      <p:pic>
        <p:nvPicPr>
          <p:cNvPr id="7" name="Picture 6"/>
          <p:cNvPicPr>
            <a:picLocks noChangeAspect="1"/>
          </p:cNvPicPr>
          <p:nvPr/>
        </p:nvPicPr>
        <p:blipFill>
          <a:blip r:embed="rId2"/>
          <a:stretch>
            <a:fillRect/>
          </a:stretch>
        </p:blipFill>
        <p:spPr>
          <a:xfrm>
            <a:off x="3200400" y="1772611"/>
            <a:ext cx="5308589" cy="4548972"/>
          </a:xfrm>
          <a:prstGeom prst="rect">
            <a:avLst/>
          </a:prstGeom>
        </p:spPr>
      </p:pic>
    </p:spTree>
    <p:extLst>
      <p:ext uri="{BB962C8B-B14F-4D97-AF65-F5344CB8AC3E}">
        <p14:creationId xmlns:p14="http://schemas.microsoft.com/office/powerpoint/2010/main" val="3913230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844364"/>
          </a:xfrm>
        </p:spPr>
        <p:txBody>
          <a:bodyPr>
            <a:normAutofit/>
          </a:bodyPr>
          <a:lstStyle/>
          <a:p>
            <a:pPr algn="ctr"/>
            <a:r>
              <a:rPr lang="en-US" sz="3600" dirty="0" smtClean="0"/>
              <a:t>Specifications of RNN network</a:t>
            </a:r>
            <a:endParaRPr lang="en-US" sz="3600" dirty="0"/>
          </a:p>
        </p:txBody>
      </p:sp>
      <p:sp>
        <p:nvSpPr>
          <p:cNvPr id="3" name="Content Placeholder 2"/>
          <p:cNvSpPr>
            <a:spLocks noGrp="1"/>
          </p:cNvSpPr>
          <p:nvPr>
            <p:ph idx="1"/>
          </p:nvPr>
        </p:nvSpPr>
        <p:spPr>
          <a:xfrm>
            <a:off x="541421" y="1845733"/>
            <a:ext cx="10996863" cy="4254277"/>
          </a:xfrm>
        </p:spPr>
        <p:txBody>
          <a:bodyPr/>
          <a:lstStyle/>
          <a:p>
            <a:pPr>
              <a:buFont typeface="Arial" panose="020B0604020202020204" pitchFamily="34" charset="0"/>
              <a:buChar char="•"/>
            </a:pPr>
            <a:r>
              <a:rPr lang="en-US" dirty="0" smtClean="0"/>
              <a:t> Cost function used while training was Softmax Regression with weight decay. This selection of function is determined by the number of classes  in which the dataset need to be classified. In this particular case, it is three, as there are 3 equations</a:t>
            </a:r>
          </a:p>
          <a:p>
            <a:pPr>
              <a:buFont typeface="Arial" panose="020B0604020202020204" pitchFamily="34" charset="0"/>
              <a:buChar char="•"/>
            </a:pPr>
            <a:endParaRPr lang="en-US" dirty="0"/>
          </a:p>
          <a:p>
            <a:pPr>
              <a:buFont typeface="Arial" panose="020B0604020202020204" pitchFamily="34" charset="0"/>
              <a:buChar char="•"/>
            </a:pPr>
            <a:r>
              <a:rPr lang="en-US" dirty="0" smtClean="0"/>
              <a:t>Optimizer used is the Adam Optimizer</a:t>
            </a:r>
          </a:p>
          <a:p>
            <a:pPr>
              <a:buFont typeface="Arial" panose="020B0604020202020204" pitchFamily="34" charset="0"/>
              <a:buChar char="•"/>
            </a:pPr>
            <a:endParaRPr lang="en-US" dirty="0"/>
          </a:p>
          <a:p>
            <a:pPr>
              <a:buFont typeface="Arial" panose="020B0604020202020204" pitchFamily="34" charset="0"/>
              <a:buChar char="•"/>
            </a:pPr>
            <a:r>
              <a:rPr lang="en-US" dirty="0" smtClean="0"/>
              <a:t>The number of hidden layers for both the models is three. The learning rate was set to 0.01</a:t>
            </a:r>
          </a:p>
          <a:p>
            <a:pPr marL="0" indent="0">
              <a:buNone/>
            </a:pPr>
            <a:endParaRPr lang="en-US" dirty="0"/>
          </a:p>
          <a:p>
            <a:pPr>
              <a:buFont typeface="Arial" panose="020B0604020202020204" pitchFamily="34" charset="0"/>
              <a:buChar char="•"/>
            </a:pPr>
            <a:r>
              <a:rPr lang="en-US" dirty="0" smtClean="0"/>
              <a:t>The number of units per layer was about 300, length of context i.e. Word embedding was 50 and size of document vector was 20</a:t>
            </a:r>
          </a:p>
          <a:p>
            <a:pPr>
              <a:buFont typeface="Arial" panose="020B0604020202020204" pitchFamily="34" charset="0"/>
              <a:buChar char="•"/>
            </a:pPr>
            <a:endParaRPr lang="en-US" dirty="0" smtClean="0"/>
          </a:p>
          <a:p>
            <a:pPr>
              <a:buFont typeface="Arial" panose="020B0604020202020204" pitchFamily="34" charset="0"/>
              <a:buChar char="•"/>
            </a:pPr>
            <a:endParaRPr lang="en-US" dirty="0" smtClean="0"/>
          </a:p>
          <a:p>
            <a:pPr>
              <a:buFont typeface="Arial" panose="020B0604020202020204" pitchFamily="34" charset="0"/>
              <a:buChar char="•"/>
            </a:pPr>
            <a:endParaRPr lang="en-US" dirty="0"/>
          </a:p>
          <a:p>
            <a:pPr>
              <a:buFont typeface="Arial" panose="020B0604020202020204" pitchFamily="34" charset="0"/>
              <a:buChar char="•"/>
            </a:pPr>
            <a:endParaRPr lang="en-US" dirty="0" smtClean="0"/>
          </a:p>
          <a:p>
            <a:pPr>
              <a:buFont typeface="Arial" panose="020B0604020202020204" pitchFamily="34" charset="0"/>
              <a:buChar char="•"/>
            </a:pPr>
            <a:endParaRPr lang="en-US" dirty="0"/>
          </a:p>
          <a:p>
            <a:pPr>
              <a:buFont typeface="Arial" panose="020B0604020202020204" pitchFamily="34" charset="0"/>
              <a:buChar char="•"/>
            </a:pPr>
            <a:endParaRPr lang="en-US" dirty="0" smtClean="0"/>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Footer Placeholder 3"/>
          <p:cNvSpPr>
            <a:spLocks noGrp="1"/>
          </p:cNvSpPr>
          <p:nvPr>
            <p:ph type="ftr" sz="quarter" idx="11"/>
          </p:nvPr>
        </p:nvSpPr>
        <p:spPr/>
        <p:txBody>
          <a:bodyPr/>
          <a:lstStyle/>
          <a:p>
            <a:r>
              <a:rPr lang="en-US" smtClean="0"/>
              <a:t>Women Who Code</a:t>
            </a:r>
            <a:endParaRPr lang="en-US"/>
          </a:p>
        </p:txBody>
      </p:sp>
    </p:spTree>
    <p:extLst>
      <p:ext uri="{BB962C8B-B14F-4D97-AF65-F5344CB8AC3E}">
        <p14:creationId xmlns:p14="http://schemas.microsoft.com/office/powerpoint/2010/main" val="18036807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25642"/>
            <a:ext cx="10058400" cy="854242"/>
          </a:xfrm>
        </p:spPr>
        <p:txBody>
          <a:bodyPr>
            <a:normAutofit/>
          </a:bodyPr>
          <a:lstStyle/>
          <a:p>
            <a:pPr algn="ctr"/>
            <a:r>
              <a:rPr lang="en-US" sz="3600" dirty="0" smtClean="0"/>
              <a:t>Complete Flow</a:t>
            </a:r>
            <a:endParaRPr lang="en-US" sz="3600" dirty="0"/>
          </a:p>
        </p:txBody>
      </p:sp>
      <p:sp>
        <p:nvSpPr>
          <p:cNvPr id="4" name="Footer Placeholder 3"/>
          <p:cNvSpPr>
            <a:spLocks noGrp="1"/>
          </p:cNvSpPr>
          <p:nvPr>
            <p:ph type="ftr" sz="quarter" idx="11"/>
          </p:nvPr>
        </p:nvSpPr>
        <p:spPr/>
        <p:txBody>
          <a:bodyPr/>
          <a:lstStyle/>
          <a:p>
            <a:r>
              <a:rPr lang="en-US" smtClean="0"/>
              <a:t>Women Who Code</a:t>
            </a:r>
            <a:endParaRPr lang="en-US"/>
          </a:p>
        </p:txBody>
      </p:sp>
      <p:sp>
        <p:nvSpPr>
          <p:cNvPr id="5" name="Rounded Rectangle 4"/>
          <p:cNvSpPr/>
          <p:nvPr/>
        </p:nvSpPr>
        <p:spPr>
          <a:xfrm>
            <a:off x="471638" y="3512925"/>
            <a:ext cx="1588167" cy="3964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Question </a:t>
            </a:r>
            <a:endParaRPr lang="en-US" dirty="0"/>
          </a:p>
        </p:txBody>
      </p:sp>
      <p:sp>
        <p:nvSpPr>
          <p:cNvPr id="6" name="Rounded Rectangle 5"/>
          <p:cNvSpPr/>
          <p:nvPr/>
        </p:nvSpPr>
        <p:spPr>
          <a:xfrm>
            <a:off x="2567247" y="3338320"/>
            <a:ext cx="2237875" cy="74566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Semantic Parsing and Analysis</a:t>
            </a:r>
            <a:endParaRPr lang="en-US" dirty="0"/>
          </a:p>
        </p:txBody>
      </p:sp>
      <p:sp>
        <p:nvSpPr>
          <p:cNvPr id="7" name="Rounded Rectangle 6"/>
          <p:cNvSpPr/>
          <p:nvPr/>
        </p:nvSpPr>
        <p:spPr>
          <a:xfrm>
            <a:off x="4908877" y="2098923"/>
            <a:ext cx="2935707" cy="92070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RNN for training properties and state of Physical entities in the question</a:t>
            </a:r>
            <a:endParaRPr lang="en-US" dirty="0"/>
          </a:p>
        </p:txBody>
      </p:sp>
      <p:sp>
        <p:nvSpPr>
          <p:cNvPr id="8" name="Rounded Rectangle 7"/>
          <p:cNvSpPr/>
          <p:nvPr/>
        </p:nvSpPr>
        <p:spPr>
          <a:xfrm>
            <a:off x="4908876" y="4473695"/>
            <a:ext cx="293570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RNN for training the selection of the appropriate equation</a:t>
            </a:r>
            <a:endParaRPr lang="en-US" dirty="0"/>
          </a:p>
        </p:txBody>
      </p:sp>
      <p:cxnSp>
        <p:nvCxnSpPr>
          <p:cNvPr id="10" name="Straight Arrow Connector 9"/>
          <p:cNvCxnSpPr>
            <a:stCxn id="5" idx="3"/>
            <a:endCxn id="6" idx="1"/>
          </p:cNvCxnSpPr>
          <p:nvPr/>
        </p:nvCxnSpPr>
        <p:spPr>
          <a:xfrm>
            <a:off x="2059805" y="3711153"/>
            <a:ext cx="50744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0"/>
            <a:endCxn id="7" idx="1"/>
          </p:cNvCxnSpPr>
          <p:nvPr/>
        </p:nvCxnSpPr>
        <p:spPr>
          <a:xfrm flipV="1">
            <a:off x="3686185" y="2559278"/>
            <a:ext cx="1222692" cy="7790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2"/>
            <a:endCxn id="8" idx="1"/>
          </p:cNvCxnSpPr>
          <p:nvPr/>
        </p:nvCxnSpPr>
        <p:spPr>
          <a:xfrm>
            <a:off x="3686185" y="4083985"/>
            <a:ext cx="1222691" cy="8469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2"/>
            <a:endCxn id="8" idx="0"/>
          </p:cNvCxnSpPr>
          <p:nvPr/>
        </p:nvCxnSpPr>
        <p:spPr>
          <a:xfrm flipH="1">
            <a:off x="6376730" y="3019632"/>
            <a:ext cx="1" cy="14540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3"/>
            <a:endCxn id="23" idx="0"/>
          </p:cNvCxnSpPr>
          <p:nvPr/>
        </p:nvCxnSpPr>
        <p:spPr>
          <a:xfrm>
            <a:off x="7844584" y="2559278"/>
            <a:ext cx="962532" cy="7790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7928811" y="3338321"/>
            <a:ext cx="1756609" cy="7456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Equation Solver</a:t>
            </a:r>
            <a:endParaRPr lang="en-US" dirty="0"/>
          </a:p>
        </p:txBody>
      </p:sp>
      <p:cxnSp>
        <p:nvCxnSpPr>
          <p:cNvPr id="26" name="Straight Arrow Connector 25"/>
          <p:cNvCxnSpPr>
            <a:stCxn id="8" idx="3"/>
            <a:endCxn id="23" idx="2"/>
          </p:cNvCxnSpPr>
          <p:nvPr/>
        </p:nvCxnSpPr>
        <p:spPr>
          <a:xfrm flipV="1">
            <a:off x="7844583" y="4083985"/>
            <a:ext cx="962533" cy="8469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10241280" y="3512925"/>
            <a:ext cx="1176688" cy="3964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Answer</a:t>
            </a:r>
            <a:endParaRPr lang="en-US" dirty="0"/>
          </a:p>
        </p:txBody>
      </p:sp>
      <p:cxnSp>
        <p:nvCxnSpPr>
          <p:cNvPr id="40" name="Straight Arrow Connector 39"/>
          <p:cNvCxnSpPr>
            <a:stCxn id="23" idx="3"/>
            <a:endCxn id="34" idx="1"/>
          </p:cNvCxnSpPr>
          <p:nvPr/>
        </p:nvCxnSpPr>
        <p:spPr>
          <a:xfrm>
            <a:off x="9685420" y="3711153"/>
            <a:ext cx="55586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525654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Custom 2">
      <a:dk1>
        <a:sysClr val="windowText" lastClr="000000"/>
      </a:dk1>
      <a:lt1>
        <a:sysClr val="window" lastClr="FFFFFF"/>
      </a:lt1>
      <a:dk2>
        <a:srgbClr val="455F51"/>
      </a:dk2>
      <a:lt2>
        <a:srgbClr val="E2DFCC"/>
      </a:lt2>
      <a:accent1>
        <a:srgbClr val="2A6D74"/>
      </a:accent1>
      <a:accent2>
        <a:srgbClr val="56B8C2"/>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1639</TotalTime>
  <Words>730</Words>
  <Application>Microsoft Office PowerPoint</Application>
  <PresentationFormat>Widescreen</PresentationFormat>
  <Paragraphs>107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Copperplate Gothic Bold</vt:lpstr>
      <vt:lpstr>Retrospect</vt:lpstr>
      <vt:lpstr>PowerPoint Presentation</vt:lpstr>
      <vt:lpstr>Solving Kinematics Word Problems: A Machine Learning and NLP based approach</vt:lpstr>
      <vt:lpstr>Approach to tackle a Kinematics word problem</vt:lpstr>
      <vt:lpstr>Extracting Physical Entities </vt:lpstr>
      <vt:lpstr>Breakdown of word problem </vt:lpstr>
      <vt:lpstr>Supervision</vt:lpstr>
      <vt:lpstr>Motivation for selecting RNN with LSTM cell</vt:lpstr>
      <vt:lpstr>Specifications of RNN network</vt:lpstr>
      <vt:lpstr>Complete Flow</vt:lpstr>
      <vt:lpstr>Results</vt:lpstr>
      <vt:lpstr>Applications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Yamini Seethalakshmi</dc:creator>
  <cp:lastModifiedBy>Pranita S</cp:lastModifiedBy>
  <cp:revision>65</cp:revision>
  <dcterms:created xsi:type="dcterms:W3CDTF">2017-02-20T13:41:50Z</dcterms:created>
  <dcterms:modified xsi:type="dcterms:W3CDTF">2017-03-02T23:58:44Z</dcterms:modified>
</cp:coreProperties>
</file>