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2C8B5E-7055-41BA-8D19-71B33D5A367C}" type="datetimeFigureOut">
              <a:rPr lang="en-IN" smtClean="0"/>
              <a:t>06-07-2017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134329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2C8B5E-7055-41BA-8D19-71B33D5A367C}" type="datetimeFigureOut">
              <a:rPr lang="en-IN" smtClean="0"/>
              <a:t>06-07-2017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25801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2C8B5E-7055-41BA-8D19-71B33D5A367C}" type="datetimeFigureOut">
              <a:rPr lang="en-IN" smtClean="0"/>
              <a:t>06-07-2017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27368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2C8B5E-7055-41BA-8D19-71B33D5A367C}" type="datetimeFigureOut">
              <a:rPr lang="en-IN" smtClean="0"/>
              <a:t>06-07-2017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71632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2C8B5E-7055-41BA-8D19-71B33D5A367C}" type="datetimeFigureOut">
              <a:rPr lang="en-IN" smtClean="0"/>
              <a:t>06-07-2017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146089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2C8B5E-7055-41BA-8D19-71B33D5A367C}" type="datetimeFigureOut">
              <a:rPr lang="en-IN" smtClean="0"/>
              <a:t>06-07-2017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253191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2C8B5E-7055-41BA-8D19-71B33D5A367C}" type="datetimeFigureOut">
              <a:rPr lang="en-IN" smtClean="0"/>
              <a:t>06-07-2017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110644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2C8B5E-7055-41BA-8D19-71B33D5A367C}" type="datetimeFigureOut">
              <a:rPr lang="en-IN" smtClean="0"/>
              <a:t>06-07-2017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223311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8B5E-7055-41BA-8D19-71B33D5A367C}" type="datetimeFigureOut">
              <a:rPr lang="en-IN" smtClean="0"/>
              <a:t>06-07-2017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297178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C8B5E-7055-41BA-8D19-71B33D5A367C}" type="datetimeFigureOut">
              <a:rPr lang="en-IN" smtClean="0"/>
              <a:t>06-07-2017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356948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C8B5E-7055-41BA-8D19-71B33D5A367C}" type="datetimeFigureOut">
              <a:rPr lang="en-IN" smtClean="0"/>
              <a:t>06-07-2017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1C60D1-8B5B-4E49-AD1F-E6CF5DD2209C}" type="slidenum">
              <a:rPr lang="en-IN" smtClean="0"/>
              <a:t>‹#›</a:t>
            </a:fld>
            <a:endParaRPr lang="en-IN"/>
          </a:p>
        </p:txBody>
      </p:sp>
    </p:spTree>
    <p:extLst>
      <p:ext uri="{BB962C8B-B14F-4D97-AF65-F5344CB8AC3E}">
        <p14:creationId xmlns:p14="http://schemas.microsoft.com/office/powerpoint/2010/main" val="272350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C8B5E-7055-41BA-8D19-71B33D5A367C}" type="datetimeFigureOut">
              <a:rPr lang="en-IN" smtClean="0"/>
              <a:t>06-07-2017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C60D1-8B5B-4E49-AD1F-E6CF5DD2209C}" type="slidenum">
              <a:rPr lang="en-IN" smtClean="0"/>
              <a:t>‹#›</a:t>
            </a:fld>
            <a:endParaRPr lang="en-IN"/>
          </a:p>
        </p:txBody>
      </p:sp>
    </p:spTree>
    <p:extLst>
      <p:ext uri="{BB962C8B-B14F-4D97-AF65-F5344CB8AC3E}">
        <p14:creationId xmlns:p14="http://schemas.microsoft.com/office/powerpoint/2010/main" val="25562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SPORTING GOODS DB</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459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52425"/>
          </a:xfrm>
        </p:spPr>
        <p:txBody>
          <a:bodyPr>
            <a:normAutofit fontScale="90000"/>
          </a:bodyPr>
          <a:lstStyle/>
          <a:p>
            <a:pPr>
              <a:defRPr/>
            </a:pPr>
            <a:r>
              <a:rPr lang="en-US" sz="2400" dirty="0"/>
              <a:t>Sample Database – running example for labs</a:t>
            </a:r>
            <a:endParaRPr lang="en-IN" sz="2400" dirty="0"/>
          </a:p>
        </p:txBody>
      </p:sp>
      <p:sp>
        <p:nvSpPr>
          <p:cNvPr id="83971" name="Content Placeholder 2"/>
          <p:cNvSpPr>
            <a:spLocks noGrp="1"/>
          </p:cNvSpPr>
          <p:nvPr>
            <p:ph idx="1"/>
          </p:nvPr>
        </p:nvSpPr>
        <p:spPr>
          <a:xfrm>
            <a:off x="1023056" y="1192389"/>
            <a:ext cx="7848600" cy="5683250"/>
          </a:xfrm>
        </p:spPr>
        <p:txBody>
          <a:bodyPr/>
          <a:lstStyle/>
          <a:p>
            <a:r>
              <a:rPr lang="en-US" altLang="en-US" sz="1400" dirty="0"/>
              <a:t>The Sporting Goods is a wholesale company that operates worldwide to fill orders of retail stores specializing in sporting goods. The customers of the company are both domestic and international. Each customer is assigned a unique identification number. For each customer or client, the company must keep track of the store name and the phone number. Some additional information that may be kept for each customer includes his/her address, city, state, country, zip code, credit rating and general comments about customer preferences.</a:t>
            </a:r>
          </a:p>
          <a:p>
            <a:r>
              <a:rPr lang="en-US" altLang="en-US" sz="1400" dirty="0"/>
              <a:t>Generally, customers place their orders by phone or fax. For each order, the company needs to track its identification number, the date ordered and the type of payment. The date the order is shipped to the customer has also to be kept in the database.</a:t>
            </a:r>
          </a:p>
          <a:p>
            <a:r>
              <a:rPr lang="en-US" altLang="en-US" sz="1400" dirty="0"/>
              <a:t>To speed up the process of all incoming orders, customers are assigned to specific regions of the world. Currently there are six different regions: Central America/Caribbean, North America, South America, Africa/Middle East, Asia and Europe. Every region has a unique name and identification number.</a:t>
            </a:r>
          </a:p>
          <a:p>
            <a:r>
              <a:rPr lang="en-US" altLang="en-US" sz="1400" dirty="0"/>
              <a:t>Each region has a warehouse from which the products are shipped to the customer. For every warehouse, SG keeps track of its identification number and some additional information that may include the address, city, state, country, zip code, manager id and phone number.</a:t>
            </a:r>
          </a:p>
          <a:p>
            <a:r>
              <a:rPr lang="en-US" altLang="en-US" sz="1400" dirty="0"/>
              <a:t>For each item that the company has in stock, it is necessary to track its unique identification number. In addition to this information, SG may also track  the item price, quantity ordered and the quantity shipped.</a:t>
            </a:r>
          </a:p>
          <a:p>
            <a:r>
              <a:rPr lang="en-US" altLang="en-US" sz="1400" dirty="0"/>
              <a:t>To increase customer satisfaction, SG maintains a specialty product line. For each of these products, SG must know its unique product identification number and its name. Occasionally, it is necessary to have a short description of a product, its suggested price, and the unit sale.</a:t>
            </a:r>
          </a:p>
          <a:p>
            <a:pPr>
              <a:buFont typeface="Monotype Sorts" charset="2"/>
              <a:buNone/>
            </a:pPr>
            <a:endParaRPr lang="en-US" altLang="en-US" sz="1400" dirty="0"/>
          </a:p>
          <a:p>
            <a:pPr>
              <a:buFont typeface="Monotype Sorts" charset="2"/>
              <a:buNone/>
            </a:pPr>
            <a:endParaRPr lang="en-IN" altLang="en-US" sz="1400" dirty="0"/>
          </a:p>
        </p:txBody>
      </p:sp>
    </p:spTree>
    <p:extLst>
      <p:ext uri="{BB962C8B-B14F-4D97-AF65-F5344CB8AC3E}">
        <p14:creationId xmlns:p14="http://schemas.microsoft.com/office/powerpoint/2010/main" val="798500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2276"/>
          </a:xfrm>
        </p:spPr>
        <p:txBody>
          <a:bodyPr>
            <a:normAutofit fontScale="90000"/>
          </a:bodyPr>
          <a:lstStyle/>
          <a:p>
            <a:pPr>
              <a:defRPr/>
            </a:pPr>
            <a:r>
              <a:rPr lang="en-US" sz="2800" dirty="0"/>
              <a:t>SG </a:t>
            </a:r>
            <a:r>
              <a:rPr lang="en-US" sz="2800" dirty="0" err="1"/>
              <a:t>DataBase</a:t>
            </a:r>
            <a:r>
              <a:rPr lang="en-US" sz="2800" dirty="0"/>
              <a:t> </a:t>
            </a:r>
            <a:r>
              <a:rPr lang="en-US" sz="2800" dirty="0" err="1"/>
              <a:t>contd</a:t>
            </a:r>
            <a:r>
              <a:rPr lang="en-US" sz="2800" dirty="0"/>
              <a:t>…</a:t>
            </a:r>
            <a:endParaRPr lang="en-IN" sz="2800" dirty="0"/>
          </a:p>
        </p:txBody>
      </p:sp>
      <p:sp>
        <p:nvSpPr>
          <p:cNvPr id="84995" name="Content Placeholder 2"/>
          <p:cNvSpPr>
            <a:spLocks noGrp="1"/>
          </p:cNvSpPr>
          <p:nvPr>
            <p:ph idx="1"/>
          </p:nvPr>
        </p:nvSpPr>
        <p:spPr>
          <a:xfrm>
            <a:off x="1169811" y="1159935"/>
            <a:ext cx="7848600" cy="5203825"/>
          </a:xfrm>
        </p:spPr>
        <p:txBody>
          <a:bodyPr/>
          <a:lstStyle/>
          <a:p>
            <a:r>
              <a:rPr lang="en-US" altLang="en-US" sz="1400" dirty="0"/>
              <a:t>The company has several employees or sales representatives to attend to its customer requests. Employees may be assigned to more than one region. For every employee, the company maintains information about the first and last name, unique identification number and his/her unique computer user id.</a:t>
            </a:r>
          </a:p>
          <a:p>
            <a:r>
              <a:rPr lang="en-US" altLang="en-US" sz="1400" dirty="0"/>
              <a:t>Additional information about the employees may include the date the employee started working for the company, comments, title, salary and the commission percent.</a:t>
            </a:r>
          </a:p>
          <a:p>
            <a:r>
              <a:rPr lang="en-US" altLang="en-US" sz="1400" dirty="0"/>
              <a:t>For each warehouse and the product that it stores, SG maintains an inventory that may include the amount in stock for each product, the reorder point, the maximum number that can be in stock at any one time, the restock date and an out-of-stock explanation when necessary.</a:t>
            </a:r>
          </a:p>
          <a:p>
            <a:pPr>
              <a:buFont typeface="Monotype Sorts" charset="2"/>
              <a:buNone/>
            </a:pPr>
            <a:endParaRPr lang="en-US" altLang="en-US" sz="1400" dirty="0"/>
          </a:p>
          <a:p>
            <a:pPr>
              <a:buFont typeface="Monotype Sorts" charset="2"/>
              <a:buNone/>
            </a:pPr>
            <a:r>
              <a:rPr lang="en-US" altLang="en-US" sz="1400" dirty="0"/>
              <a:t>Draw an ERD for the above:</a:t>
            </a:r>
          </a:p>
          <a:p>
            <a:pPr>
              <a:buFont typeface="Monotype Sorts" charset="2"/>
              <a:buNone/>
            </a:pPr>
            <a:endParaRPr lang="en-US" altLang="en-US" sz="1400" dirty="0"/>
          </a:p>
          <a:p>
            <a:pPr>
              <a:buFont typeface="Wingdings" panose="05000000000000000000" pitchFamily="2" charset="2"/>
              <a:buChar char="v"/>
            </a:pPr>
            <a:r>
              <a:rPr lang="en-US" altLang="en-US" sz="1400" dirty="0"/>
              <a:t>Additional Constraints on the database when creating the logical design:</a:t>
            </a:r>
          </a:p>
          <a:p>
            <a:pPr>
              <a:buFont typeface="Arial" panose="020B0604020202020204" pitchFamily="34" charset="0"/>
              <a:buChar char="•"/>
            </a:pPr>
            <a:r>
              <a:rPr lang="en-US" altLang="en-US" sz="1400" dirty="0"/>
              <a:t> The credit rating of a customer can only take values EXCELLENT, GOOD or POOR</a:t>
            </a:r>
          </a:p>
          <a:p>
            <a:pPr>
              <a:buFont typeface="Arial" panose="020B0604020202020204" pitchFamily="34" charset="0"/>
              <a:buChar char="•"/>
            </a:pPr>
            <a:r>
              <a:rPr lang="en-US" altLang="en-US" sz="1400" dirty="0"/>
              <a:t>Department are unique within regions. (Combination of name and </a:t>
            </a:r>
            <a:r>
              <a:rPr lang="en-US" altLang="en-US" sz="1400" dirty="0" err="1"/>
              <a:t>region_id</a:t>
            </a:r>
            <a:r>
              <a:rPr lang="en-US" altLang="en-US" sz="1400" dirty="0"/>
              <a:t> is unique) </a:t>
            </a:r>
          </a:p>
          <a:p>
            <a:pPr>
              <a:buFont typeface="Arial" panose="020B0604020202020204" pitchFamily="34" charset="0"/>
              <a:buChar char="•"/>
            </a:pPr>
            <a:r>
              <a:rPr lang="en-US" altLang="en-US" sz="1400" dirty="0"/>
              <a:t>The commission percentage of any employee must be one of the following: 10, 12.5, 15, 17.5 and 20</a:t>
            </a:r>
          </a:p>
          <a:p>
            <a:pPr>
              <a:buFont typeface="Arial" panose="020B0604020202020204" pitchFamily="34" charset="0"/>
              <a:buChar char="•"/>
            </a:pPr>
            <a:r>
              <a:rPr lang="en-US" altLang="en-US" sz="1400" dirty="0"/>
              <a:t>Products are unique within a warehouse (Combination of </a:t>
            </a:r>
            <a:r>
              <a:rPr lang="en-US" altLang="en-US" sz="1400" dirty="0" err="1"/>
              <a:t>product_id</a:t>
            </a:r>
            <a:r>
              <a:rPr lang="en-US" altLang="en-US" sz="1400" dirty="0"/>
              <a:t> and </a:t>
            </a:r>
            <a:r>
              <a:rPr lang="en-US" altLang="en-US" sz="1400" dirty="0" err="1"/>
              <a:t>warehouse_id</a:t>
            </a:r>
            <a:r>
              <a:rPr lang="en-US" altLang="en-US" sz="1400" dirty="0"/>
              <a:t> is unique in the inventory table)</a:t>
            </a:r>
            <a:endParaRPr lang="en-IN" altLang="en-US" sz="1400" dirty="0"/>
          </a:p>
        </p:txBody>
      </p:sp>
    </p:spTree>
    <p:extLst>
      <p:ext uri="{BB962C8B-B14F-4D97-AF65-F5344CB8AC3E}">
        <p14:creationId xmlns:p14="http://schemas.microsoft.com/office/powerpoint/2010/main" val="1567444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Monotype Sorts</vt:lpstr>
      <vt:lpstr>Wingdings</vt:lpstr>
      <vt:lpstr>Office Theme</vt:lpstr>
      <vt:lpstr>SPORTING GOODS DB</vt:lpstr>
      <vt:lpstr>Sample Database – running example for labs</vt:lpstr>
      <vt:lpstr>SG DataBase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SPORTING GOODS DB</dc:title>
  <dc:creator>Yma</dc:creator>
  <cp:lastModifiedBy>Yma</cp:lastModifiedBy>
  <cp:revision>1</cp:revision>
  <dcterms:created xsi:type="dcterms:W3CDTF">2017-07-06T09:59:59Z</dcterms:created>
  <dcterms:modified xsi:type="dcterms:W3CDTF">2017-07-06T10:00:14Z</dcterms:modified>
</cp:coreProperties>
</file>