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1" r:id="rId1"/>
  </p:sldMasterIdLst>
  <p:sldIdLst>
    <p:sldId id="256" r:id="rId2"/>
    <p:sldId id="258" r:id="rId3"/>
    <p:sldId id="259" r:id="rId4"/>
    <p:sldId id="286" r:id="rId5"/>
    <p:sldId id="270" r:id="rId6"/>
    <p:sldId id="271" r:id="rId7"/>
    <p:sldId id="274" r:id="rId8"/>
    <p:sldId id="272" r:id="rId9"/>
    <p:sldId id="285" r:id="rId10"/>
    <p:sldId id="284" r:id="rId11"/>
    <p:sldId id="273" r:id="rId12"/>
    <p:sldId id="275" r:id="rId13"/>
    <p:sldId id="277" r:id="rId14"/>
    <p:sldId id="278" r:id="rId15"/>
    <p:sldId id="260" r:id="rId16"/>
    <p:sldId id="261" r:id="rId17"/>
    <p:sldId id="268" r:id="rId18"/>
    <p:sldId id="269" r:id="rId19"/>
    <p:sldId id="262" r:id="rId20"/>
    <p:sldId id="263" r:id="rId21"/>
    <p:sldId id="264" r:id="rId22"/>
    <p:sldId id="265" r:id="rId23"/>
    <p:sldId id="266" r:id="rId24"/>
    <p:sldId id="267"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33250914"/>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6444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637236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9780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254702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27931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138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79482599"/>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84975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68709216"/>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882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8579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0750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46205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835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455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29/05/2024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85206931"/>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91517" y="582546"/>
            <a:ext cx="6629400" cy="1280890"/>
          </a:xfrm>
        </p:spPr>
        <p:txBody>
          <a:bodyPr/>
          <a:lstStyle/>
          <a:p>
            <a:pPr algn="ctr"/>
            <a:r>
              <a:rPr lang="en-GB" u="sng" dirty="0" smtClean="0">
                <a:solidFill>
                  <a:schemeClr val="bg2">
                    <a:lumMod val="25000"/>
                  </a:schemeClr>
                </a:solidFill>
                <a:latin typeface="Arial Rounded MT Bold" panose="020F0704030504030204" pitchFamily="34" charset="0"/>
              </a:rPr>
              <a:t>PRESENTATION</a:t>
            </a:r>
            <a:endParaRPr lang="en-US" u="sng" dirty="0">
              <a:solidFill>
                <a:schemeClr val="bg2">
                  <a:lumMod val="25000"/>
                </a:schemeClr>
              </a:solidFill>
              <a:latin typeface="Arial Rounded MT Bold" panose="020F0704030504030204" pitchFamily="34" charset="0"/>
            </a:endParaRPr>
          </a:p>
        </p:txBody>
      </p:sp>
      <p:sp>
        <p:nvSpPr>
          <p:cNvPr id="6" name="Content Placeholder 5"/>
          <p:cNvSpPr>
            <a:spLocks noGrp="1"/>
          </p:cNvSpPr>
          <p:nvPr>
            <p:ph idx="1"/>
          </p:nvPr>
        </p:nvSpPr>
        <p:spPr>
          <a:xfrm>
            <a:off x="2743200" y="2528454"/>
            <a:ext cx="7726034" cy="2438401"/>
          </a:xfrm>
        </p:spPr>
        <p:txBody>
          <a:bodyPr>
            <a:normAutofit/>
          </a:bodyPr>
          <a:lstStyle/>
          <a:p>
            <a:pPr marL="0" indent="0" algn="ctr">
              <a:buNone/>
            </a:pPr>
            <a:r>
              <a:rPr lang="en-GB" sz="6600" dirty="0">
                <a:solidFill>
                  <a:schemeClr val="accent1"/>
                </a:solidFill>
              </a:rPr>
              <a:t>Online shopping</a:t>
            </a:r>
            <a:endParaRPr lang="en-US" sz="6600" dirty="0">
              <a:solidFill>
                <a:schemeClr val="accent1"/>
              </a:solidFill>
            </a:endParaRPr>
          </a:p>
        </p:txBody>
      </p:sp>
    </p:spTree>
    <p:extLst>
      <p:ext uri="{BB962C8B-B14F-4D97-AF65-F5344CB8AC3E}">
        <p14:creationId xmlns:p14="http://schemas.microsoft.com/office/powerpoint/2010/main" xmlns="" val="1462058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70600" y="609599"/>
            <a:ext cx="8251300" cy="550568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921000" y="153488"/>
            <a:ext cx="6129470" cy="632351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567075" cy="3897090"/>
          </a:xfrm>
        </p:spPr>
        <p:txBody>
          <a:bodyPr>
            <a:normAutofit/>
          </a:bodyPr>
          <a:lstStyle/>
          <a:p>
            <a:pPr algn="ctr"/>
            <a:r>
              <a:rPr lang="en-US" sz="6000" dirty="0" smtClean="0">
                <a:solidFill>
                  <a:schemeClr val="accent2"/>
                </a:solidFill>
                <a:latin typeface="Adobe Hebrew"/>
              </a:rPr>
              <a:t>Database </a:t>
            </a:r>
            <a:br>
              <a:rPr lang="en-US" sz="6000" dirty="0" smtClean="0">
                <a:solidFill>
                  <a:schemeClr val="accent2"/>
                </a:solidFill>
                <a:latin typeface="Adobe Hebrew"/>
              </a:rPr>
            </a:br>
            <a:r>
              <a:rPr lang="en-US" sz="6000" dirty="0" smtClean="0">
                <a:solidFill>
                  <a:schemeClr val="accent2"/>
                </a:solidFill>
                <a:latin typeface="Adobe Hebrew"/>
              </a:rPr>
              <a:t>and</a:t>
            </a:r>
            <a:br>
              <a:rPr lang="en-US" sz="6000" dirty="0" smtClean="0">
                <a:solidFill>
                  <a:schemeClr val="accent2"/>
                </a:solidFill>
                <a:latin typeface="Adobe Hebrew"/>
              </a:rPr>
            </a:br>
            <a:r>
              <a:rPr lang="en-US" sz="6000" dirty="0" smtClean="0">
                <a:solidFill>
                  <a:schemeClr val="accent2"/>
                </a:solidFill>
                <a:latin typeface="Adobe Hebrew"/>
              </a:rPr>
              <a:t>Tables of project</a:t>
            </a:r>
            <a:endParaRPr lang="en-US" sz="6000" dirty="0">
              <a:solidFill>
                <a:schemeClr val="accent2"/>
              </a:solidFill>
              <a:latin typeface="Adobe Hebrew"/>
            </a:endParaRPr>
          </a:p>
        </p:txBody>
      </p:sp>
      <p:sp>
        <p:nvSpPr>
          <p:cNvPr id="3" name="Down Arrow 2"/>
          <p:cNvSpPr/>
          <p:nvPr/>
        </p:nvSpPr>
        <p:spPr>
          <a:xfrm>
            <a:off x="5854700" y="4356100"/>
            <a:ext cx="977900" cy="647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ducts.JPG"/>
          <p:cNvPicPr>
            <a:picLocks noChangeAspect="1"/>
          </p:cNvPicPr>
          <p:nvPr/>
        </p:nvPicPr>
        <p:blipFill>
          <a:blip r:embed="rId2"/>
          <a:stretch>
            <a:fillRect/>
          </a:stretch>
        </p:blipFill>
        <p:spPr>
          <a:xfrm>
            <a:off x="396324" y="495301"/>
            <a:ext cx="11465476" cy="581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base.JPG"/>
          <p:cNvPicPr>
            <a:picLocks noChangeAspect="1"/>
          </p:cNvPicPr>
          <p:nvPr/>
        </p:nvPicPr>
        <p:blipFill>
          <a:blip r:embed="rId2"/>
          <a:stretch>
            <a:fillRect/>
          </a:stretch>
        </p:blipFill>
        <p:spPr>
          <a:xfrm>
            <a:off x="371690" y="546100"/>
            <a:ext cx="11566309" cy="570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solidFill>
                  <a:srgbClr val="C00000"/>
                </a:solidFill>
                <a:latin typeface="Adobe Heiti Std R" panose="020B0400000000000000" pitchFamily="34" charset="-128"/>
                <a:ea typeface="Adobe Heiti Std R" panose="020B0400000000000000" pitchFamily="34" charset="-128"/>
              </a:rPr>
              <a:t>SNAPSHOTS:</a:t>
            </a:r>
            <a:endParaRPr lang="en-US" sz="4800" dirty="0">
              <a:solidFill>
                <a:srgbClr val="C00000"/>
              </a:solidFill>
              <a:latin typeface="Adobe Heiti Std R" panose="020B0400000000000000" pitchFamily="34" charset="-128"/>
              <a:ea typeface="Adobe Heiti Std R" panose="020B04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92922" y="1641042"/>
            <a:ext cx="8644219" cy="4860000"/>
          </a:xfrm>
        </p:spPr>
      </p:pic>
    </p:spTree>
    <p:extLst>
      <p:ext uri="{BB962C8B-B14F-4D97-AF65-F5344CB8AC3E}">
        <p14:creationId xmlns:p14="http://schemas.microsoft.com/office/powerpoint/2010/main" xmlns="" val="1684064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56610" y="1306823"/>
            <a:ext cx="9792000" cy="5116497"/>
          </a:xfrm>
          <a:prstGeom prst="rect">
            <a:avLst/>
          </a:prstGeom>
        </p:spPr>
      </p:pic>
    </p:spTree>
    <p:extLst>
      <p:ext uri="{BB962C8B-B14F-4D97-AF65-F5344CB8AC3E}">
        <p14:creationId xmlns:p14="http://schemas.microsoft.com/office/powerpoint/2010/main" xmlns="" val="1658054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61318" y="936855"/>
            <a:ext cx="8892000" cy="4999306"/>
          </a:xfrm>
          <a:prstGeom prst="rect">
            <a:avLst/>
          </a:prstGeom>
        </p:spPr>
      </p:pic>
    </p:spTree>
    <p:extLst>
      <p:ext uri="{BB962C8B-B14F-4D97-AF65-F5344CB8AC3E}">
        <p14:creationId xmlns:p14="http://schemas.microsoft.com/office/powerpoint/2010/main" xmlns="" val="1581246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4" y="874510"/>
            <a:ext cx="9504000" cy="5343389"/>
          </a:xfrm>
          <a:prstGeom prst="rect">
            <a:avLst/>
          </a:prstGeom>
        </p:spPr>
      </p:pic>
    </p:spTree>
    <p:extLst>
      <p:ext uri="{BB962C8B-B14F-4D97-AF65-F5344CB8AC3E}">
        <p14:creationId xmlns:p14="http://schemas.microsoft.com/office/powerpoint/2010/main" xmlns="" val="3004095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52701" y="955687"/>
            <a:ext cx="9095904" cy="5113949"/>
          </a:xfrm>
          <a:prstGeom prst="rect">
            <a:avLst/>
          </a:prstGeom>
        </p:spPr>
      </p:pic>
    </p:spTree>
    <p:extLst>
      <p:ext uri="{BB962C8B-B14F-4D97-AF65-F5344CB8AC3E}">
        <p14:creationId xmlns:p14="http://schemas.microsoft.com/office/powerpoint/2010/main" xmlns="" val="1596455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2925" y="624110"/>
            <a:ext cx="8911687" cy="913745"/>
          </a:xfrm>
        </p:spPr>
        <p:txBody>
          <a:bodyPr>
            <a:normAutofit/>
          </a:bodyPr>
          <a:lstStyle/>
          <a:p>
            <a:r>
              <a:rPr lang="en-GB" sz="4800" dirty="0" smtClean="0">
                <a:solidFill>
                  <a:srgbClr val="C00000"/>
                </a:solidFill>
                <a:latin typeface="Adobe Gothic Std B" panose="020B0800000000000000" pitchFamily="34" charset="-128"/>
                <a:ea typeface="Adobe Gothic Std B" panose="020B0800000000000000" pitchFamily="34" charset="-128"/>
              </a:rPr>
              <a:t>Introduction:</a:t>
            </a:r>
            <a:endParaRPr lang="en-US" sz="4800" dirty="0">
              <a:solidFill>
                <a:srgbClr val="C00000"/>
              </a:solidFill>
              <a:latin typeface="Adobe Gothic Std B" panose="020B0800000000000000" pitchFamily="34" charset="-128"/>
              <a:ea typeface="Adobe Gothic Std B" panose="020B0800000000000000" pitchFamily="34" charset="-128"/>
            </a:endParaRPr>
          </a:p>
        </p:txBody>
      </p:sp>
      <p:sp>
        <p:nvSpPr>
          <p:cNvPr id="4" name="Content Placeholder 3"/>
          <p:cNvSpPr>
            <a:spLocks noGrp="1"/>
          </p:cNvSpPr>
          <p:nvPr>
            <p:ph idx="1"/>
          </p:nvPr>
        </p:nvSpPr>
        <p:spPr>
          <a:xfrm>
            <a:off x="2589212" y="1485900"/>
            <a:ext cx="8915400" cy="5219700"/>
          </a:xfrm>
        </p:spPr>
        <p:txBody>
          <a:bodyPr>
            <a:noAutofit/>
          </a:bodyPr>
          <a:lstStyle/>
          <a:p>
            <a:endParaRPr lang="en-US" sz="2000" dirty="0" smtClean="0">
              <a:latin typeface="Adobe Hebrew" panose="02040503050201020203" pitchFamily="18" charset="-79"/>
              <a:cs typeface="Adobe Hebrew" panose="02040503050201020203" pitchFamily="18" charset="-79"/>
            </a:endParaRPr>
          </a:p>
          <a:p>
            <a:r>
              <a:rPr lang="en-US" sz="2200" dirty="0" smtClean="0">
                <a:latin typeface="Arial" pitchFamily="34" charset="0"/>
                <a:cs typeface="Arial" pitchFamily="34" charset="0"/>
              </a:rPr>
              <a:t>Computer plays an important role in our daily life.  Anything we want we can get only in one mouse click. Speed, reliability and accuracy of the computer make it a powerful tool for different purposes.</a:t>
            </a:r>
          </a:p>
          <a:p>
            <a:r>
              <a:rPr lang="en-US" sz="2200" dirty="0" smtClean="0">
                <a:latin typeface="Arial" pitchFamily="34" charset="0"/>
                <a:cs typeface="Arial" pitchFamily="34" charset="0"/>
              </a:rPr>
              <a:t> A very important and basic need of today’s modern business world is the quick availability and processing of information using computer. One can easily get the type of required information within a fraction of a second.</a:t>
            </a:r>
          </a:p>
          <a:p>
            <a:r>
              <a:rPr lang="en-US" sz="2200" dirty="0" smtClean="0">
                <a:latin typeface="Arial" pitchFamily="34" charset="0"/>
                <a:cs typeface="Arial" pitchFamily="34" charset="0"/>
              </a:rPr>
              <a:t> The project that we have taken is also in this category which is used in our daily life whenever we want to purchase some items we can easily get them at our home.</a:t>
            </a:r>
          </a:p>
          <a:p>
            <a:pPr>
              <a:buNone/>
            </a:pPr>
            <a:r>
              <a:rPr lang="en-US" sz="2000" dirty="0" smtClean="0"/>
              <a:t/>
            </a:r>
            <a:br>
              <a:rPr lang="en-US" sz="2000" dirty="0" smtClean="0"/>
            </a:br>
            <a:endParaRPr lang="en-US" sz="2000" dirty="0">
              <a:latin typeface="Adobe Hebrew" panose="02040503050201020203" pitchFamily="18" charset="-79"/>
              <a:ea typeface="Adobe Fan Heiti Std B" panose="020B0700000000000000" pitchFamily="34" charset="-128"/>
              <a:cs typeface="Adobe Hebrew" panose="02040503050201020203" pitchFamily="18" charset="-79"/>
            </a:endParaRPr>
          </a:p>
        </p:txBody>
      </p:sp>
    </p:spTree>
    <p:extLst>
      <p:ext uri="{BB962C8B-B14F-4D97-AF65-F5344CB8AC3E}">
        <p14:creationId xmlns:p14="http://schemas.microsoft.com/office/powerpoint/2010/main" xmlns="" val="801832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82094" y="749818"/>
            <a:ext cx="9360000" cy="5262430"/>
          </a:xfrm>
          <a:prstGeom prst="rect">
            <a:avLst/>
          </a:prstGeom>
        </p:spPr>
      </p:pic>
    </p:spTree>
    <p:extLst>
      <p:ext uri="{BB962C8B-B14F-4D97-AF65-F5344CB8AC3E}">
        <p14:creationId xmlns:p14="http://schemas.microsoft.com/office/powerpoint/2010/main" xmlns="" val="4271783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7403" y="791382"/>
            <a:ext cx="9648000" cy="5424350"/>
          </a:xfrm>
          <a:prstGeom prst="rect">
            <a:avLst/>
          </a:prstGeom>
        </p:spPr>
      </p:pic>
    </p:spTree>
    <p:extLst>
      <p:ext uri="{BB962C8B-B14F-4D97-AF65-F5344CB8AC3E}">
        <p14:creationId xmlns:p14="http://schemas.microsoft.com/office/powerpoint/2010/main" xmlns="" val="2629045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06786" y="916072"/>
            <a:ext cx="9348564" cy="5256000"/>
          </a:xfrm>
          <a:prstGeom prst="rect">
            <a:avLst/>
          </a:prstGeom>
        </p:spPr>
      </p:pic>
    </p:spTree>
    <p:extLst>
      <p:ext uri="{BB962C8B-B14F-4D97-AF65-F5344CB8AC3E}">
        <p14:creationId xmlns:p14="http://schemas.microsoft.com/office/powerpoint/2010/main" xmlns="" val="1961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65222" y="957638"/>
            <a:ext cx="9504000" cy="5343389"/>
          </a:xfrm>
          <a:prstGeom prst="rect">
            <a:avLst/>
          </a:prstGeom>
        </p:spPr>
      </p:pic>
    </p:spTree>
    <p:extLst>
      <p:ext uri="{BB962C8B-B14F-4D97-AF65-F5344CB8AC3E}">
        <p14:creationId xmlns:p14="http://schemas.microsoft.com/office/powerpoint/2010/main" xmlns="" val="1318680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6800" y="419100"/>
            <a:ext cx="9167811" cy="5969000"/>
          </a:xfrm>
        </p:spPr>
        <p:txBody>
          <a:bodyPr>
            <a:normAutofit/>
          </a:bodyPr>
          <a:lstStyle/>
          <a:p>
            <a:pPr>
              <a:buFont typeface="Wingdings" pitchFamily="2" charset="2"/>
              <a:buChar char="§"/>
            </a:pPr>
            <a:r>
              <a:rPr lang="en-US" b="1" u="sng" dirty="0" smtClean="0">
                <a:solidFill>
                  <a:schemeClr val="accent2"/>
                </a:solidFill>
              </a:rPr>
              <a:t>Advantage of Online Shopping Portal:</a:t>
            </a:r>
            <a:br>
              <a:rPr lang="en-US" b="1" u="sng" dirty="0" smtClean="0">
                <a:solidFill>
                  <a:schemeClr val="accent2"/>
                </a:solidFill>
              </a:rPr>
            </a:br>
            <a:r>
              <a:rPr lang="en-US" sz="3000" b="1" i="1" dirty="0" smtClean="0"/>
              <a:t/>
            </a:r>
            <a:br>
              <a:rPr lang="en-US" sz="3000" b="1" i="1" dirty="0" smtClean="0"/>
            </a:br>
            <a:r>
              <a:rPr lang="en-US" sz="2300" dirty="0" smtClean="0">
                <a:solidFill>
                  <a:schemeClr val="tx1"/>
                </a:solidFill>
                <a:latin typeface="Arial" pitchFamily="34" charset="0"/>
                <a:ea typeface="Adobe Heiti Std R"/>
                <a:cs typeface="Arial" pitchFamily="34" charset="0"/>
              </a:rPr>
              <a:t>1.This online program will take less time and gives     better results.</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2.It reduces the tedious jobs Like (Redundant work, long procedures, Up to Date Information).</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3.It will improve the online shopping system, since all the   information is available whenever required.</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4.It provides quick processing thus helps in transaction    and updating in Edit personal view can perform in few seconds.</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5.It provides accurate Output.</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6.It gives fast answer of queries.</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7.The amount of paper work is reduced.</a:t>
            </a:r>
            <a:br>
              <a:rPr lang="en-US" sz="2300" dirty="0" smtClean="0">
                <a:solidFill>
                  <a:schemeClr val="tx1"/>
                </a:solidFill>
                <a:latin typeface="Arial" pitchFamily="34" charset="0"/>
                <a:ea typeface="Adobe Heiti Std R"/>
                <a:cs typeface="Arial" pitchFamily="34" charset="0"/>
              </a:rPr>
            </a:br>
            <a:r>
              <a:rPr lang="en-US" sz="2300" dirty="0" smtClean="0">
                <a:solidFill>
                  <a:schemeClr val="tx1"/>
                </a:solidFill>
                <a:latin typeface="Arial" pitchFamily="34" charset="0"/>
                <a:ea typeface="Adobe Heiti Std R"/>
                <a:cs typeface="Arial" pitchFamily="34" charset="0"/>
              </a:rPr>
              <a:t>8.Better Control.</a:t>
            </a:r>
            <a:endParaRPr lang="en-US" sz="2300" dirty="0">
              <a:solidFill>
                <a:schemeClr val="tx1"/>
              </a:solidFill>
              <a:latin typeface="Arial" pitchFamily="34" charset="0"/>
              <a:ea typeface="Adobe Heiti Std R"/>
              <a:cs typeface="Arial" pitchFamily="34" charset="0"/>
            </a:endParaRPr>
          </a:p>
        </p:txBody>
      </p:sp>
    </p:spTree>
    <p:extLst>
      <p:ext uri="{BB962C8B-B14F-4D97-AF65-F5344CB8AC3E}">
        <p14:creationId xmlns:p14="http://schemas.microsoft.com/office/powerpoint/2010/main" xmlns="" val="4011344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524" y="2592610"/>
            <a:ext cx="8911687" cy="1280890"/>
          </a:xfrm>
        </p:spPr>
        <p:txBody>
          <a:bodyPr>
            <a:normAutofit/>
          </a:bodyPr>
          <a:lstStyle/>
          <a:p>
            <a:pPr algn="ctr"/>
            <a:r>
              <a:rPr lang="en-US" sz="6000" dirty="0" smtClean="0">
                <a:solidFill>
                  <a:schemeClr val="accent1"/>
                </a:solidFill>
              </a:rPr>
              <a:t>Thank you!!!</a:t>
            </a:r>
            <a:endParaRPr lang="en-US" sz="60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dirty="0" smtClean="0">
                <a:solidFill>
                  <a:srgbClr val="C00000"/>
                </a:solidFill>
                <a:latin typeface="Adobe Heiti Std R" panose="020B0400000000000000" pitchFamily="34" charset="-128"/>
                <a:ea typeface="Adobe Heiti Std R" panose="020B0400000000000000" pitchFamily="34" charset="-128"/>
              </a:rPr>
              <a:t>OBJECTIVES:</a:t>
            </a:r>
            <a:endParaRPr lang="en-US" sz="4800" dirty="0">
              <a:solidFill>
                <a:srgbClr val="C00000"/>
              </a:solidFill>
              <a:latin typeface="Adobe Heiti Std R" panose="020B0400000000000000" pitchFamily="34" charset="-128"/>
              <a:ea typeface="Adobe Heiti Std R" panose="020B0400000000000000" pitchFamily="34" charset="-128"/>
            </a:endParaRPr>
          </a:p>
        </p:txBody>
      </p:sp>
      <p:sp>
        <p:nvSpPr>
          <p:cNvPr id="3" name="Content Placeholder 2"/>
          <p:cNvSpPr>
            <a:spLocks noGrp="1"/>
          </p:cNvSpPr>
          <p:nvPr>
            <p:ph idx="1"/>
          </p:nvPr>
        </p:nvSpPr>
        <p:spPr>
          <a:xfrm>
            <a:off x="2324100" y="1663700"/>
            <a:ext cx="9180512" cy="5029200"/>
          </a:xfrm>
        </p:spPr>
        <p:txBody>
          <a:bodyPr>
            <a:normAutofit fontScale="40000" lnSpcReduction="20000"/>
          </a:bodyPr>
          <a:lstStyle/>
          <a:p>
            <a:r>
              <a:rPr lang="en-US" sz="6000" dirty="0" smtClean="0">
                <a:latin typeface="Arial" pitchFamily="34" charset="0"/>
                <a:cs typeface="Arial" pitchFamily="34" charset="0"/>
              </a:rPr>
              <a:t>The </a:t>
            </a:r>
            <a:r>
              <a:rPr lang="en-US" sz="6000" dirty="0">
                <a:latin typeface="Arial" pitchFamily="34" charset="0"/>
                <a:cs typeface="Arial" pitchFamily="34" charset="0"/>
              </a:rPr>
              <a:t>search engine provides an easy and convenient way to search for products where a user can Search for a product interactively and the search engine would refine the products available based on the user’s input. </a:t>
            </a:r>
            <a:endParaRPr lang="en-US" sz="6000" dirty="0" smtClean="0">
              <a:latin typeface="Arial" pitchFamily="34" charset="0"/>
              <a:cs typeface="Arial" pitchFamily="34" charset="0"/>
            </a:endParaRPr>
          </a:p>
          <a:p>
            <a:r>
              <a:rPr lang="en-US" sz="6000" dirty="0" smtClean="0">
                <a:latin typeface="Arial" pitchFamily="34" charset="0"/>
                <a:cs typeface="Arial" pitchFamily="34" charset="0"/>
              </a:rPr>
              <a:t> </a:t>
            </a:r>
            <a:r>
              <a:rPr lang="en-US" sz="6000" dirty="0">
                <a:latin typeface="Arial" pitchFamily="34" charset="0"/>
                <a:cs typeface="Arial" pitchFamily="34" charset="0"/>
              </a:rPr>
              <a:t>The user can then view the complete specification of each product. They can also view the product reviews and also write their own reviews</a:t>
            </a:r>
            <a:r>
              <a:rPr lang="en-US" sz="6000" dirty="0" smtClean="0">
                <a:latin typeface="Arial" pitchFamily="34" charset="0"/>
                <a:cs typeface="Arial" pitchFamily="34" charset="0"/>
              </a:rPr>
              <a:t>.</a:t>
            </a:r>
          </a:p>
          <a:p>
            <a:r>
              <a:rPr lang="en-US" sz="6000" dirty="0" smtClean="0">
                <a:latin typeface="Arial" pitchFamily="34" charset="0"/>
                <a:cs typeface="Arial" pitchFamily="34" charset="0"/>
              </a:rPr>
              <a:t>The objective of project on Online Shopping Portal is to developing a GUI based automated system, which will cover all the information Related to the all products which is used in our daily life. For example – Mobiles Phones, Laptops, Clothes, Books, Electronic Items and many more. So by this GUI based automated system a user want to purchase something then it only a mouse click away to purchase these products.</a:t>
            </a:r>
            <a:endParaRPr lang="en-US" sz="6000" b="1" dirty="0" smtClean="0">
              <a:latin typeface="Arial" pitchFamily="34" charset="0"/>
              <a:cs typeface="Arial" pitchFamily="34" charset="0"/>
            </a:endParaRPr>
          </a:p>
          <a:p>
            <a:pPr>
              <a:buNone/>
            </a:pPr>
            <a:r>
              <a:rPr lang="en-US" sz="4400" dirty="0" smtClean="0">
                <a:latin typeface="Arial" pitchFamily="34" charset="0"/>
                <a:cs typeface="Arial" pitchFamily="34" charset="0"/>
              </a:rPr>
              <a:t/>
            </a:r>
            <a:br>
              <a:rPr lang="en-US" sz="4400" dirty="0" smtClean="0">
                <a:latin typeface="Arial" pitchFamily="34" charset="0"/>
                <a:cs typeface="Arial" pitchFamily="34" charset="0"/>
              </a:rPr>
            </a:br>
            <a:endParaRPr lang="en-US" sz="4400" dirty="0" smtClean="0">
              <a:latin typeface="Arial" pitchFamily="34" charset="0"/>
              <a:cs typeface="Arial" pitchFamily="34" charset="0"/>
            </a:endParaRPr>
          </a:p>
          <a:p>
            <a:endParaRPr lang="en-US" sz="28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xmlns="" val="2746651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2"/>
                </a:solidFill>
              </a:rPr>
              <a:t>Need of ONLINE  SHOPPING PORTAL</a:t>
            </a:r>
            <a:r>
              <a:rPr lang="en-US" b="1" dirty="0" smtClean="0">
                <a:solidFill>
                  <a:schemeClr val="accent2"/>
                </a:solidFill>
              </a:rPr>
              <a:t/>
            </a:r>
            <a:br>
              <a:rPr lang="en-US" b="1" dirty="0" smtClean="0">
                <a:solidFill>
                  <a:schemeClr val="accent2"/>
                </a:solidFill>
              </a:rPr>
            </a:br>
            <a:endParaRPr lang="en-US" dirty="0">
              <a:solidFill>
                <a:schemeClr val="accent2"/>
              </a:solidFill>
            </a:endParaRPr>
          </a:p>
        </p:txBody>
      </p:sp>
      <p:sp>
        <p:nvSpPr>
          <p:cNvPr id="3" name="Content Placeholder 2"/>
          <p:cNvSpPr>
            <a:spLocks noGrp="1"/>
          </p:cNvSpPr>
          <p:nvPr>
            <p:ph idx="1"/>
          </p:nvPr>
        </p:nvSpPr>
        <p:spPr>
          <a:xfrm>
            <a:off x="2589212" y="1612900"/>
            <a:ext cx="8915400" cy="4298322"/>
          </a:xfrm>
        </p:spPr>
        <p:txBody>
          <a:bodyPr/>
          <a:lstStyle/>
          <a:p>
            <a:r>
              <a:rPr lang="en-US" sz="2400" dirty="0" smtClean="0">
                <a:solidFill>
                  <a:schemeClr val="tx1"/>
                </a:solidFill>
                <a:latin typeface="Arial" pitchFamily="34" charset="0"/>
                <a:cs typeface="Arial" pitchFamily="34" charset="0"/>
              </a:rPr>
              <a:t>The “</a:t>
            </a:r>
            <a:r>
              <a:rPr lang="en-US" sz="2400" b="1" dirty="0" smtClean="0">
                <a:solidFill>
                  <a:schemeClr val="tx1"/>
                </a:solidFill>
                <a:latin typeface="Arial" pitchFamily="34" charset="0"/>
                <a:cs typeface="Arial" pitchFamily="34" charset="0"/>
              </a:rPr>
              <a:t>ONLINE SHOPPING </a:t>
            </a:r>
            <a:r>
              <a:rPr lang="en-US" sz="2400" dirty="0" smtClean="0">
                <a:solidFill>
                  <a:schemeClr val="tx1"/>
                </a:solidFill>
                <a:latin typeface="Arial" pitchFamily="34" charset="0"/>
                <a:cs typeface="Arial" pitchFamily="34" charset="0"/>
              </a:rPr>
              <a:t>” is developed according the current need in different Fields. This is </a:t>
            </a:r>
            <a:r>
              <a:rPr lang="en-US" sz="2400" u="sng" dirty="0" smtClean="0">
                <a:solidFill>
                  <a:schemeClr val="tx1"/>
                </a:solidFill>
                <a:latin typeface="Arial" pitchFamily="34" charset="0"/>
                <a:cs typeface="Arial" pitchFamily="34" charset="0"/>
              </a:rPr>
              <a:t>online shopping Website</a:t>
            </a:r>
            <a:r>
              <a:rPr lang="en-US" sz="2400" dirty="0" smtClean="0">
                <a:solidFill>
                  <a:schemeClr val="tx1"/>
                </a:solidFill>
                <a:latin typeface="Arial" pitchFamily="34" charset="0"/>
                <a:cs typeface="Arial" pitchFamily="34" charset="0"/>
              </a:rPr>
              <a:t> which provides facility for purchasing Mobiles, Laptops, Camera and many more items. So by using this Online Shopping Portal users which want to purchase some products will first Register an account on this portal then Login through their Username and Password, and then Select items which they want to purchase and add them to cart and finally checkout by giving payment details. So by using this portal users can easily purchase products from their home.</a:t>
            </a:r>
            <a:r>
              <a:rPr lang="en-US" sz="2400" i="1" dirty="0" smtClean="0">
                <a:solidFill>
                  <a:schemeClr val="tx1"/>
                </a:solidFill>
                <a:latin typeface="Arial" pitchFamily="34" charset="0"/>
                <a:cs typeface="Arial" pitchFamily="34" charset="0"/>
              </a:rPr>
              <a:t>     </a:t>
            </a:r>
            <a:r>
              <a:rPr lang="en-US" i="1"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0490"/>
          </a:xfrm>
        </p:spPr>
        <p:txBody>
          <a:bodyPr>
            <a:noAutofit/>
          </a:bodyPr>
          <a:lstStyle/>
          <a:p>
            <a:r>
              <a:rPr lang="en-US" b="1" dirty="0" smtClean="0">
                <a:solidFill>
                  <a:schemeClr val="accent1"/>
                </a:solidFill>
              </a:rPr>
              <a:t>STRUCTURE OF PROJECT </a:t>
            </a: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2170112" y="1320800"/>
            <a:ext cx="8915400" cy="5156200"/>
          </a:xfrm>
        </p:spPr>
        <p:txBody>
          <a:bodyPr>
            <a:normAutofit fontScale="62500" lnSpcReduction="20000"/>
          </a:bodyPr>
          <a:lstStyle/>
          <a:p>
            <a:pPr>
              <a:buNone/>
            </a:pPr>
            <a:r>
              <a:rPr lang="en-US" sz="3200" b="1" dirty="0" smtClean="0">
                <a:solidFill>
                  <a:srgbClr val="FF0000"/>
                </a:solidFill>
                <a:latin typeface="Arial" pitchFamily="34" charset="0"/>
                <a:cs typeface="Arial" pitchFamily="34" charset="0"/>
              </a:rPr>
              <a:t>Before Login</a:t>
            </a:r>
          </a:p>
          <a:p>
            <a:pPr fontAlgn="base"/>
            <a:r>
              <a:rPr lang="en-US" sz="2600" b="1" dirty="0" smtClean="0">
                <a:solidFill>
                  <a:schemeClr val="tx1"/>
                </a:solidFill>
                <a:latin typeface="Arial" pitchFamily="34" charset="0"/>
                <a:cs typeface="Arial" pitchFamily="34" charset="0"/>
              </a:rPr>
              <a:t>Login</a:t>
            </a:r>
          </a:p>
          <a:p>
            <a:pPr fontAlgn="base"/>
            <a:r>
              <a:rPr lang="en-US" sz="2600" b="1" dirty="0" smtClean="0">
                <a:solidFill>
                  <a:schemeClr val="tx1"/>
                </a:solidFill>
                <a:latin typeface="Arial" pitchFamily="34" charset="0"/>
                <a:cs typeface="Arial" pitchFamily="34" charset="0"/>
              </a:rPr>
              <a:t>Register</a:t>
            </a:r>
          </a:p>
          <a:p>
            <a:pPr fontAlgn="base"/>
            <a:r>
              <a:rPr lang="en-US" sz="2600" b="1" dirty="0" smtClean="0">
                <a:solidFill>
                  <a:schemeClr val="tx1"/>
                </a:solidFill>
                <a:latin typeface="Arial" pitchFamily="34" charset="0"/>
                <a:cs typeface="Arial" pitchFamily="34" charset="0"/>
              </a:rPr>
              <a:t>Forget Password</a:t>
            </a:r>
          </a:p>
          <a:p>
            <a:pPr fontAlgn="base"/>
            <a:r>
              <a:rPr lang="en-US" sz="2600" b="1" dirty="0" smtClean="0">
                <a:solidFill>
                  <a:schemeClr val="tx1"/>
                </a:solidFill>
                <a:latin typeface="Arial" pitchFamily="34" charset="0"/>
                <a:cs typeface="Arial" pitchFamily="34" charset="0"/>
              </a:rPr>
              <a:t>Administrator Login</a:t>
            </a:r>
          </a:p>
          <a:p>
            <a:pPr fontAlgn="base"/>
            <a:r>
              <a:rPr lang="en-US" sz="2600" b="1" dirty="0" smtClean="0">
                <a:solidFill>
                  <a:schemeClr val="tx1"/>
                </a:solidFill>
                <a:latin typeface="Arial" pitchFamily="34" charset="0"/>
                <a:cs typeface="Arial" pitchFamily="34" charset="0"/>
              </a:rPr>
              <a:t>About Us</a:t>
            </a:r>
          </a:p>
          <a:p>
            <a:pPr fontAlgn="base"/>
            <a:r>
              <a:rPr lang="en-US" sz="2600" b="1" dirty="0" smtClean="0">
                <a:solidFill>
                  <a:schemeClr val="tx1"/>
                </a:solidFill>
                <a:latin typeface="Arial" pitchFamily="34" charset="0"/>
                <a:cs typeface="Arial" pitchFamily="34" charset="0"/>
              </a:rPr>
              <a:t>Contact Us</a:t>
            </a:r>
          </a:p>
          <a:p>
            <a:pPr fontAlgn="base">
              <a:buNone/>
            </a:pPr>
            <a:r>
              <a:rPr lang="en-US" sz="2600" b="1" dirty="0" smtClean="0">
                <a:solidFill>
                  <a:srgbClr val="FF0000"/>
                </a:solidFill>
                <a:latin typeface="Arial" pitchFamily="34" charset="0"/>
                <a:cs typeface="Arial" pitchFamily="34" charset="0"/>
              </a:rPr>
              <a:t>After Administrator Login</a:t>
            </a:r>
          </a:p>
          <a:p>
            <a:pPr lvl="1" fontAlgn="base"/>
            <a:r>
              <a:rPr lang="en-US" sz="2600" b="1" dirty="0" smtClean="0">
                <a:solidFill>
                  <a:schemeClr val="tx1"/>
                </a:solidFill>
                <a:latin typeface="Arial" pitchFamily="34" charset="0"/>
                <a:cs typeface="Arial" pitchFamily="34" charset="0"/>
              </a:rPr>
              <a:t>Edit Website Details</a:t>
            </a:r>
          </a:p>
          <a:p>
            <a:pPr lvl="1" fontAlgn="base"/>
            <a:r>
              <a:rPr lang="en-US" sz="2600" b="1" dirty="0" smtClean="0">
                <a:solidFill>
                  <a:schemeClr val="tx1"/>
                </a:solidFill>
                <a:latin typeface="Arial" pitchFamily="34" charset="0"/>
                <a:cs typeface="Arial" pitchFamily="34" charset="0"/>
              </a:rPr>
              <a:t>Add Brands</a:t>
            </a:r>
          </a:p>
          <a:p>
            <a:pPr lvl="1" fontAlgn="base"/>
            <a:r>
              <a:rPr lang="en-US" sz="2600" b="1" dirty="0" smtClean="0">
                <a:solidFill>
                  <a:schemeClr val="tx1"/>
                </a:solidFill>
                <a:latin typeface="Arial" pitchFamily="34" charset="0"/>
                <a:cs typeface="Arial" pitchFamily="34" charset="0"/>
              </a:rPr>
              <a:t>Add Category</a:t>
            </a:r>
          </a:p>
          <a:p>
            <a:pPr lvl="1" fontAlgn="base"/>
            <a:r>
              <a:rPr lang="en-US" sz="2600" b="1" dirty="0" smtClean="0">
                <a:solidFill>
                  <a:schemeClr val="tx1"/>
                </a:solidFill>
                <a:latin typeface="Arial" pitchFamily="34" charset="0"/>
                <a:cs typeface="Arial" pitchFamily="34" charset="0"/>
              </a:rPr>
              <a:t>Add Items</a:t>
            </a:r>
          </a:p>
          <a:p>
            <a:pPr lvl="1" fontAlgn="base"/>
            <a:r>
              <a:rPr lang="en-US" sz="2600" b="1" dirty="0" smtClean="0">
                <a:solidFill>
                  <a:schemeClr val="tx1"/>
                </a:solidFill>
                <a:latin typeface="Arial" pitchFamily="34" charset="0"/>
                <a:cs typeface="Arial" pitchFamily="34" charset="0"/>
              </a:rPr>
              <a:t>Delete Brands</a:t>
            </a:r>
          </a:p>
          <a:p>
            <a:pPr lvl="1" fontAlgn="base"/>
            <a:r>
              <a:rPr lang="en-US" sz="2600" b="1" dirty="0" smtClean="0">
                <a:solidFill>
                  <a:schemeClr val="tx1"/>
                </a:solidFill>
                <a:latin typeface="Arial" pitchFamily="34" charset="0"/>
                <a:cs typeface="Arial" pitchFamily="34" charset="0"/>
              </a:rPr>
              <a:t>Delete Category</a:t>
            </a:r>
          </a:p>
          <a:p>
            <a:pPr lvl="1" fontAlgn="base"/>
            <a:r>
              <a:rPr lang="en-US" sz="2600" b="1" dirty="0" smtClean="0">
                <a:solidFill>
                  <a:schemeClr val="tx1"/>
                </a:solidFill>
                <a:latin typeface="Arial" pitchFamily="34" charset="0"/>
                <a:cs typeface="Arial" pitchFamily="34" charset="0"/>
              </a:rPr>
              <a:t>Delete Items</a:t>
            </a:r>
          </a:p>
          <a:p>
            <a:pPr>
              <a:buNone/>
            </a:pPr>
            <a:endParaRPr lang="en-US" dirty="0" smtClean="0"/>
          </a:p>
          <a:p>
            <a:endParaRPr lang="en-US" sz="2000" dirty="0" smtClean="0">
              <a:solidFill>
                <a:schemeClr val="tx1"/>
              </a:solidFill>
              <a:cs typeface="Adobe Hebrew"/>
            </a:endParaRPr>
          </a:p>
          <a:p>
            <a:endParaRPr lang="en-US" sz="2000" dirty="0">
              <a:solidFill>
                <a:schemeClr val="tx1"/>
              </a:solidFill>
              <a:cs typeface="Adobe Hebr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025" y="624110"/>
            <a:ext cx="810675" cy="45719"/>
          </a:xfrm>
        </p:spPr>
        <p:txBody>
          <a:bodyPr>
            <a:normAutofit fontScale="90000"/>
          </a:bodyPr>
          <a:lstStyle/>
          <a:p>
            <a:r>
              <a:rPr lang="en-US" sz="400" dirty="0" smtClean="0"/>
              <a:t>.</a:t>
            </a:r>
            <a:endParaRPr lang="en-US" sz="400" dirty="0"/>
          </a:p>
        </p:txBody>
      </p:sp>
      <p:sp>
        <p:nvSpPr>
          <p:cNvPr id="3" name="Content Placeholder 2"/>
          <p:cNvSpPr>
            <a:spLocks noGrp="1"/>
          </p:cNvSpPr>
          <p:nvPr>
            <p:ph idx="1"/>
          </p:nvPr>
        </p:nvSpPr>
        <p:spPr>
          <a:xfrm>
            <a:off x="2260600" y="177800"/>
            <a:ext cx="9244012" cy="6350000"/>
          </a:xfrm>
        </p:spPr>
        <p:txBody>
          <a:bodyPr>
            <a:normAutofit/>
          </a:bodyPr>
          <a:lstStyle/>
          <a:p>
            <a:pPr fontAlgn="base"/>
            <a:r>
              <a:rPr lang="en-US" b="1" dirty="0" smtClean="0">
                <a:solidFill>
                  <a:srgbClr val="FF0000"/>
                </a:solidFill>
                <a:latin typeface="Arial" pitchFamily="34" charset="0"/>
                <a:cs typeface="Arial" pitchFamily="34" charset="0"/>
              </a:rPr>
              <a:t>Manage User</a:t>
            </a:r>
          </a:p>
          <a:p>
            <a:pPr lvl="1" fontAlgn="base"/>
            <a:r>
              <a:rPr lang="en-US" b="1" dirty="0" smtClean="0">
                <a:latin typeface="Arial" pitchFamily="34" charset="0"/>
                <a:cs typeface="Arial" pitchFamily="34" charset="0"/>
              </a:rPr>
              <a:t>See Users</a:t>
            </a:r>
          </a:p>
          <a:p>
            <a:pPr lvl="1" fontAlgn="base"/>
            <a:r>
              <a:rPr lang="en-US" b="1" dirty="0" smtClean="0">
                <a:latin typeface="Arial" pitchFamily="34" charset="0"/>
                <a:cs typeface="Arial" pitchFamily="34" charset="0"/>
              </a:rPr>
              <a:t>Users Shopping</a:t>
            </a:r>
          </a:p>
          <a:p>
            <a:pPr lvl="1" fontAlgn="base"/>
            <a:r>
              <a:rPr lang="en-US" b="1" dirty="0" smtClean="0">
                <a:latin typeface="Arial" pitchFamily="34" charset="0"/>
                <a:cs typeface="Arial" pitchFamily="34" charset="0"/>
              </a:rPr>
              <a:t>Add Users</a:t>
            </a:r>
          </a:p>
          <a:p>
            <a:pPr lvl="1" fontAlgn="base"/>
            <a:r>
              <a:rPr lang="en-US" b="1" dirty="0" smtClean="0">
                <a:latin typeface="Arial" pitchFamily="34" charset="0"/>
                <a:cs typeface="Arial" pitchFamily="34" charset="0"/>
              </a:rPr>
              <a:t>Delete Users</a:t>
            </a:r>
          </a:p>
          <a:p>
            <a:pPr fontAlgn="base"/>
            <a:r>
              <a:rPr lang="en-US" b="1" dirty="0" smtClean="0">
                <a:latin typeface="Arial" pitchFamily="34" charset="0"/>
                <a:cs typeface="Arial" pitchFamily="34" charset="0"/>
              </a:rPr>
              <a:t>Logout</a:t>
            </a:r>
          </a:p>
          <a:p>
            <a:pPr fontAlgn="base"/>
            <a:r>
              <a:rPr lang="en-US" b="1" dirty="0" smtClean="0">
                <a:solidFill>
                  <a:srgbClr val="FF0000"/>
                </a:solidFill>
                <a:latin typeface="Arial" pitchFamily="34" charset="0"/>
                <a:cs typeface="Arial" pitchFamily="34" charset="0"/>
              </a:rPr>
              <a:t>After User Login</a:t>
            </a:r>
          </a:p>
          <a:p>
            <a:pPr lvl="1" fontAlgn="base"/>
            <a:r>
              <a:rPr lang="en-US" b="1" dirty="0" smtClean="0">
                <a:latin typeface="Arial" pitchFamily="34" charset="0"/>
                <a:cs typeface="Arial" pitchFamily="34" charset="0"/>
              </a:rPr>
              <a:t>My Profile</a:t>
            </a:r>
          </a:p>
          <a:p>
            <a:pPr lvl="2" fontAlgn="base"/>
            <a:r>
              <a:rPr lang="en-US" b="1" dirty="0" smtClean="0">
                <a:latin typeface="Arial" pitchFamily="34" charset="0"/>
                <a:cs typeface="Arial" pitchFamily="34" charset="0"/>
              </a:rPr>
              <a:t>Edit Profile</a:t>
            </a:r>
          </a:p>
          <a:p>
            <a:pPr lvl="2" fontAlgn="base"/>
            <a:r>
              <a:rPr lang="en-US" b="1" dirty="0" smtClean="0">
                <a:latin typeface="Arial" pitchFamily="34" charset="0"/>
                <a:cs typeface="Arial" pitchFamily="34" charset="0"/>
              </a:rPr>
              <a:t>Change Password</a:t>
            </a:r>
          </a:p>
          <a:p>
            <a:pPr lvl="1" fontAlgn="base"/>
            <a:r>
              <a:rPr lang="en-US" b="1" dirty="0" smtClean="0">
                <a:latin typeface="Arial" pitchFamily="34" charset="0"/>
                <a:cs typeface="Arial" pitchFamily="34" charset="0"/>
              </a:rPr>
              <a:t>Buy Products</a:t>
            </a:r>
          </a:p>
          <a:p>
            <a:pPr lvl="2" fontAlgn="base"/>
            <a:r>
              <a:rPr lang="en-US" b="1" dirty="0" smtClean="0">
                <a:latin typeface="Arial" pitchFamily="34" charset="0"/>
                <a:cs typeface="Arial" pitchFamily="34" charset="0"/>
              </a:rPr>
              <a:t>Categories (Controlled by Admin. Which can be add it dynamically according to their needs)</a:t>
            </a:r>
          </a:p>
          <a:p>
            <a:pPr lvl="1" fontAlgn="base"/>
            <a:r>
              <a:rPr lang="en-US" b="1" dirty="0" smtClean="0">
                <a:latin typeface="Arial" pitchFamily="34" charset="0"/>
                <a:cs typeface="Arial" pitchFamily="34" charset="0"/>
              </a:rPr>
              <a:t>My Cart</a:t>
            </a:r>
          </a:p>
          <a:p>
            <a:pPr lvl="1" fontAlgn="base"/>
            <a:r>
              <a:rPr lang="en-US" b="1" dirty="0" smtClean="0">
                <a:latin typeface="Arial" pitchFamily="34" charset="0"/>
                <a:cs typeface="Arial" pitchFamily="34" charset="0"/>
              </a:rPr>
              <a:t>My Shopping’s</a:t>
            </a:r>
          </a:p>
          <a:p>
            <a:pPr lvl="1" fontAlgn="base"/>
            <a:r>
              <a:rPr lang="en-US" b="1" dirty="0" smtClean="0">
                <a:latin typeface="Arial" pitchFamily="34" charset="0"/>
                <a:cs typeface="Arial" pitchFamily="34" charset="0"/>
              </a:rPr>
              <a:t>Checkout</a:t>
            </a:r>
          </a:p>
          <a:p>
            <a:pPr lvl="1" fontAlgn="base"/>
            <a:r>
              <a:rPr lang="en-US" b="1" dirty="0" smtClean="0">
                <a:latin typeface="Arial" pitchFamily="34" charset="0"/>
                <a:cs typeface="Arial" pitchFamily="34" charset="0"/>
              </a:rPr>
              <a:t>Logout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2921000" y="1113023"/>
            <a:ext cx="6286500" cy="5452877"/>
          </a:xfrm>
          <a:prstGeom prst="rect">
            <a:avLst/>
          </a:prstGeom>
          <a:noFill/>
          <a:ln w="9525">
            <a:noFill/>
            <a:miter lim="800000"/>
            <a:headEnd/>
            <a:tailEnd/>
          </a:ln>
          <a:effectLst/>
        </p:spPr>
      </p:pic>
      <p:sp>
        <p:nvSpPr>
          <p:cNvPr id="6" name="Title 5"/>
          <p:cNvSpPr>
            <a:spLocks noGrp="1"/>
          </p:cNvSpPr>
          <p:nvPr>
            <p:ph type="title"/>
          </p:nvPr>
        </p:nvSpPr>
        <p:spPr>
          <a:xfrm>
            <a:off x="2870200" y="203200"/>
            <a:ext cx="4762500" cy="546100"/>
          </a:xfrm>
        </p:spPr>
        <p:txBody>
          <a:bodyPr>
            <a:normAutofit fontScale="90000"/>
          </a:bodyPr>
          <a:lstStyle/>
          <a:p>
            <a:r>
              <a:rPr lang="en-US" b="1" dirty="0" smtClean="0">
                <a:solidFill>
                  <a:schemeClr val="accent1"/>
                </a:solidFill>
                <a:cs typeface="Adobe Hebrew"/>
              </a:rPr>
              <a:t>Flowchart</a:t>
            </a:r>
            <a:endParaRPr lang="en-US" b="1" dirty="0">
              <a:solidFill>
                <a:schemeClr val="accent1"/>
              </a:solidFill>
              <a:cs typeface="Adobe Hebrew"/>
            </a:endParaRPr>
          </a:p>
        </p:txBody>
      </p:sp>
      <p:sp>
        <p:nvSpPr>
          <p:cNvPr id="7" name="Down Arrow 6"/>
          <p:cNvSpPr/>
          <p:nvPr/>
        </p:nvSpPr>
        <p:spPr>
          <a:xfrm>
            <a:off x="5791200" y="419100"/>
            <a:ext cx="393700"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spcBef>
                <a:spcPts val="0"/>
              </a:spcBef>
              <a:spcAft>
                <a:spcPts val="1000"/>
              </a:spcAft>
            </a:pP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b="1" u="sng" dirty="0" smtClean="0">
                <a:solidFill>
                  <a:srgbClr val="000000"/>
                </a:solidFill>
                <a:latin typeface="Calibri"/>
              </a:rPr>
              <a:t/>
            </a:r>
            <a:br>
              <a:rPr lang="en-US" sz="1400" b="1" u="sng" dirty="0" smtClean="0">
                <a:solidFill>
                  <a:srgbClr val="000000"/>
                </a:solidFill>
                <a:latin typeface="Calibri"/>
              </a:rPr>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a:p>
        </p:txBody>
      </p:sp>
      <p:sp>
        <p:nvSpPr>
          <p:cNvPr id="6" name="Content Placeholder 5"/>
          <p:cNvSpPr>
            <a:spLocks noGrp="1"/>
          </p:cNvSpPr>
          <p:nvPr>
            <p:ph idx="1"/>
          </p:nvPr>
        </p:nvSpPr>
        <p:spPr>
          <a:xfrm>
            <a:off x="1700212" y="508000"/>
            <a:ext cx="2808288" cy="812800"/>
          </a:xfrm>
        </p:spPr>
        <p:txBody>
          <a:bodyPr>
            <a:normAutofit/>
          </a:bodyPr>
          <a:lstStyle/>
          <a:p>
            <a:pPr>
              <a:buNone/>
            </a:pPr>
            <a:r>
              <a:rPr lang="en-US" sz="2800" b="1" dirty="0" smtClean="0">
                <a:solidFill>
                  <a:schemeClr val="accent1"/>
                </a:solidFill>
              </a:rPr>
              <a:t>E-R Diagram :</a:t>
            </a:r>
            <a:endParaRPr lang="en-US" sz="2800" b="1" dirty="0">
              <a:solidFill>
                <a:schemeClr val="accent1"/>
              </a:solidFill>
            </a:endParaRPr>
          </a:p>
        </p:txBody>
      </p:sp>
      <p:pic>
        <p:nvPicPr>
          <p:cNvPr id="1026" name="Picture 2"/>
          <p:cNvPicPr>
            <a:picLocks noChangeAspect="1" noChangeArrowheads="1"/>
          </p:cNvPicPr>
          <p:nvPr/>
        </p:nvPicPr>
        <p:blipFill>
          <a:blip r:embed="rId2"/>
          <a:srcRect/>
          <a:stretch>
            <a:fillRect/>
          </a:stretch>
        </p:blipFill>
        <p:spPr bwMode="auto">
          <a:xfrm>
            <a:off x="4216400" y="92676"/>
            <a:ext cx="7416800" cy="67653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200400" y="295907"/>
            <a:ext cx="5803900" cy="627833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TotalTime>
  <Words>359</Words>
  <Application>Microsoft Office PowerPoint</Application>
  <PresentationFormat>Custom</PresentationFormat>
  <Paragraphs>56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PRESENTATION</vt:lpstr>
      <vt:lpstr>Introduction:</vt:lpstr>
      <vt:lpstr>OBJECTIVES:</vt:lpstr>
      <vt:lpstr>Need of ONLINE  SHOPPING PORTAL </vt:lpstr>
      <vt:lpstr>STRUCTURE OF PROJECT   </vt:lpstr>
      <vt:lpstr>.</vt:lpstr>
      <vt:lpstr>Flowchart</vt:lpstr>
      <vt:lpstr>                    </vt:lpstr>
      <vt:lpstr>Slide 9</vt:lpstr>
      <vt:lpstr>Slide 10</vt:lpstr>
      <vt:lpstr>Slide 11</vt:lpstr>
      <vt:lpstr>Database  and Tables of project</vt:lpstr>
      <vt:lpstr>Slide 13</vt:lpstr>
      <vt:lpstr>Slide 14</vt:lpstr>
      <vt:lpstr>SNAPSHOTS:</vt:lpstr>
      <vt:lpstr>Slide 16</vt:lpstr>
      <vt:lpstr>Slide 17</vt:lpstr>
      <vt:lpstr>Slide 18</vt:lpstr>
      <vt:lpstr>Slide 19</vt:lpstr>
      <vt:lpstr>Slide 20</vt:lpstr>
      <vt:lpstr>Slide 21</vt:lpstr>
      <vt:lpstr>Slide 22</vt:lpstr>
      <vt:lpstr>Slide 23</vt:lpstr>
      <vt:lpstr>Advantage of Online Shopping Portal:  1.This online program will take less time and gives     better results. 2.It reduces the tedious jobs Like (Redundant work, long procedures, Up to Date Information). 3.It will improve the online shopping system, since all the   information is available whenever required. 4.It provides quick processing thus helps in transaction    and updating in Edit personal view can perform in few seconds. 5.It provides accurate Output. 6.It gives fast answer of queries. 7.The amount of paper work is reduced. 8.Better Control.</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Gurukul</dc:creator>
  <cp:lastModifiedBy>admin</cp:lastModifiedBy>
  <cp:revision>41</cp:revision>
  <dcterms:created xsi:type="dcterms:W3CDTF">2021-04-04T13:54:55Z</dcterms:created>
  <dcterms:modified xsi:type="dcterms:W3CDTF">2024-05-29T05:10:02Z</dcterms:modified>
</cp:coreProperties>
</file>