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  <p:sldMasterId id="2147483702" r:id="rId5"/>
  </p:sldMasterIdLst>
  <p:notesMasterIdLst>
    <p:notesMasterId r:id="rId18"/>
  </p:notesMasterIdLst>
  <p:sldIdLst>
    <p:sldId id="292" r:id="rId6"/>
    <p:sldId id="1282" r:id="rId7"/>
    <p:sldId id="1290" r:id="rId8"/>
    <p:sldId id="1291" r:id="rId9"/>
    <p:sldId id="1299" r:id="rId10"/>
    <p:sldId id="1293" r:id="rId11"/>
    <p:sldId id="1294" r:id="rId12"/>
    <p:sldId id="1296" r:id="rId13"/>
    <p:sldId id="1297" r:id="rId14"/>
    <p:sldId id="1298" r:id="rId15"/>
    <p:sldId id="1300" r:id="rId16"/>
    <p:sldId id="125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7D"/>
    <a:srgbClr val="223366"/>
    <a:srgbClr val="E8ECF8"/>
    <a:srgbClr val="C9D2ED"/>
    <a:srgbClr val="851910"/>
    <a:srgbClr val="0000FF"/>
    <a:srgbClr val="FFCD8C"/>
    <a:srgbClr val="9F5900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84B79-7360-5AB9-DD75-8A808655C326}" v="3" dt="2024-03-18T09:31:49.711"/>
    <p1510:client id="{99C44797-0E56-F5AF-678D-7848B61E9AF5}" v="8" dt="2024-03-19T08:12:55.126"/>
    <p1510:client id="{A00404A6-CA5D-529F-E841-B3080AD8BC10}" v="1" dt="2024-03-18T13:45:15.5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56" y="84"/>
      </p:cViewPr>
      <p:guideLst>
        <p:guide orient="horz" pos="588"/>
        <p:guide orient="horz" pos="852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2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A00404A6-CA5D-529F-E841-B3080AD8BC10}"/>
    <pc:docChg chg="delSld">
      <pc:chgData name="" userId="" providerId="" clId="Web-{A00404A6-CA5D-529F-E841-B3080AD8BC10}" dt="2024-03-18T13:45:15.593" v="0"/>
      <pc:docMkLst>
        <pc:docMk/>
      </pc:docMkLst>
      <pc:sldChg chg="del">
        <pc:chgData name="" userId="" providerId="" clId="Web-{A00404A6-CA5D-529F-E841-B3080AD8BC10}" dt="2024-03-18T13:45:15.593" v="0"/>
        <pc:sldMkLst>
          <pc:docMk/>
          <pc:sldMk cId="3987024532" sldId="1249"/>
        </pc:sldMkLst>
      </pc:sldChg>
    </pc:docChg>
  </pc:docChgLst>
  <pc:docChgLst>
    <pc:chgData name="Vikrant Nath Nagar" userId="S::vikrant@edunetfoundation.org::4271d355-f673-482e-abc9-b8b4b8546a7e" providerId="AD" clId="Web-{25384B79-7360-5AB9-DD75-8A808655C326}"/>
    <pc:docChg chg="modSld">
      <pc:chgData name="Vikrant Nath Nagar" userId="S::vikrant@edunetfoundation.org::4271d355-f673-482e-abc9-b8b4b8546a7e" providerId="AD" clId="Web-{25384B79-7360-5AB9-DD75-8A808655C326}" dt="2024-03-18T09:31:49.711" v="2" actId="1076"/>
      <pc:docMkLst>
        <pc:docMk/>
      </pc:docMkLst>
      <pc:sldChg chg="modSp">
        <pc:chgData name="Vikrant Nath Nagar" userId="S::vikrant@edunetfoundation.org::4271d355-f673-482e-abc9-b8b4b8546a7e" providerId="AD" clId="Web-{25384B79-7360-5AB9-DD75-8A808655C326}" dt="2024-03-18T09:31:21.976" v="1" actId="1076"/>
        <pc:sldMkLst>
          <pc:docMk/>
          <pc:sldMk cId="2621200212" sldId="1293"/>
        </pc:sldMkLst>
        <pc:spChg chg="mod">
          <ac:chgData name="Vikrant Nath Nagar" userId="S::vikrant@edunetfoundation.org::4271d355-f673-482e-abc9-b8b4b8546a7e" providerId="AD" clId="Web-{25384B79-7360-5AB9-DD75-8A808655C326}" dt="2024-03-18T09:31:21.976" v="1" actId="1076"/>
          <ac:spMkLst>
            <pc:docMk/>
            <pc:sldMk cId="2621200212" sldId="1293"/>
            <ac:spMk id="3" creationId="{796BFA82-8AB0-23BA-909F-C886C3F7A669}"/>
          </ac:spMkLst>
        </pc:spChg>
      </pc:sldChg>
      <pc:sldChg chg="modSp">
        <pc:chgData name="Vikrant Nath Nagar" userId="S::vikrant@edunetfoundation.org::4271d355-f673-482e-abc9-b8b4b8546a7e" providerId="AD" clId="Web-{25384B79-7360-5AB9-DD75-8A808655C326}" dt="2024-03-18T09:31:49.711" v="2" actId="1076"/>
        <pc:sldMkLst>
          <pc:docMk/>
          <pc:sldMk cId="4017130557" sldId="1294"/>
        </pc:sldMkLst>
        <pc:spChg chg="mod">
          <ac:chgData name="Vikrant Nath Nagar" userId="S::vikrant@edunetfoundation.org::4271d355-f673-482e-abc9-b8b4b8546a7e" providerId="AD" clId="Web-{25384B79-7360-5AB9-DD75-8A808655C326}" dt="2024-03-18T09:31:49.711" v="2" actId="1076"/>
          <ac:spMkLst>
            <pc:docMk/>
            <pc:sldMk cId="4017130557" sldId="1294"/>
            <ac:spMk id="3" creationId="{A111D00F-E3D6-896E-4001-492D6D1DC85F}"/>
          </ac:spMkLst>
        </pc:spChg>
      </pc:sldChg>
    </pc:docChg>
  </pc:docChgLst>
  <pc:docChgLst>
    <pc:chgData name="Shashank Shekhar" userId="S::shashank@edunetfoundation.org::0008d1ff-90e7-469a-9966-0dcad996503d" providerId="AD" clId="Web-{99C44797-0E56-F5AF-678D-7848B61E9AF5}"/>
    <pc:docChg chg="modSld">
      <pc:chgData name="Shashank Shekhar" userId="S::shashank@edunetfoundation.org::0008d1ff-90e7-469a-9966-0dcad996503d" providerId="AD" clId="Web-{99C44797-0E56-F5AF-678D-7848B61E9AF5}" dt="2024-03-19T08:12:55.126" v="7" actId="1076"/>
      <pc:docMkLst>
        <pc:docMk/>
      </pc:docMkLst>
      <pc:sldChg chg="modSp">
        <pc:chgData name="Shashank Shekhar" userId="S::shashank@edunetfoundation.org::0008d1ff-90e7-469a-9966-0dcad996503d" providerId="AD" clId="Web-{99C44797-0E56-F5AF-678D-7848B61E9AF5}" dt="2024-03-19T08:09:28.422" v="3" actId="1076"/>
        <pc:sldMkLst>
          <pc:docMk/>
          <pc:sldMk cId="2746043547" sldId="1291"/>
        </pc:sldMkLst>
        <pc:spChg chg="mod">
          <ac:chgData name="Shashank Shekhar" userId="S::shashank@edunetfoundation.org::0008d1ff-90e7-469a-9966-0dcad996503d" providerId="AD" clId="Web-{99C44797-0E56-F5AF-678D-7848B61E9AF5}" dt="2024-03-19T08:09:28.422" v="3" actId="1076"/>
          <ac:spMkLst>
            <pc:docMk/>
            <pc:sldMk cId="2746043547" sldId="1291"/>
            <ac:spMk id="9" creationId="{091B843F-6928-3290-2287-5FA1F531B685}"/>
          </ac:spMkLst>
        </pc:spChg>
        <pc:grpChg chg="mod">
          <ac:chgData name="Shashank Shekhar" userId="S::shashank@edunetfoundation.org::0008d1ff-90e7-469a-9966-0dcad996503d" providerId="AD" clId="Web-{99C44797-0E56-F5AF-678D-7848B61E9AF5}" dt="2024-03-19T08:09:23.484" v="1" actId="1076"/>
          <ac:grpSpMkLst>
            <pc:docMk/>
            <pc:sldMk cId="2746043547" sldId="1291"/>
            <ac:grpSpMk id="3" creationId="{328E85CD-DF89-87DD-6181-DCDD73B5625F}"/>
          </ac:grpSpMkLst>
        </pc:grpChg>
      </pc:sldChg>
      <pc:sldChg chg="modSp">
        <pc:chgData name="Shashank Shekhar" userId="S::shashank@edunetfoundation.org::0008d1ff-90e7-469a-9966-0dcad996503d" providerId="AD" clId="Web-{99C44797-0E56-F5AF-678D-7848B61E9AF5}" dt="2024-03-19T08:09:33.969" v="5" actId="14100"/>
        <pc:sldMkLst>
          <pc:docMk/>
          <pc:sldMk cId="2975191714" sldId="1292"/>
        </pc:sldMkLst>
        <pc:spChg chg="mod">
          <ac:chgData name="Shashank Shekhar" userId="S::shashank@edunetfoundation.org::0008d1ff-90e7-469a-9966-0dcad996503d" providerId="AD" clId="Web-{99C44797-0E56-F5AF-678D-7848B61E9AF5}" dt="2024-03-19T08:09:33.969" v="5" actId="14100"/>
          <ac:spMkLst>
            <pc:docMk/>
            <pc:sldMk cId="2975191714" sldId="1292"/>
            <ac:spMk id="3" creationId="{0C511917-B5EE-88C1-A75B-AC3ADE14BEB8}"/>
          </ac:spMkLst>
        </pc:spChg>
        <pc:picChg chg="mod">
          <ac:chgData name="Shashank Shekhar" userId="S::shashank@edunetfoundation.org::0008d1ff-90e7-469a-9966-0dcad996503d" providerId="AD" clId="Web-{99C44797-0E56-F5AF-678D-7848B61E9AF5}" dt="2024-03-19T08:09:32.234" v="4" actId="14100"/>
          <ac:picMkLst>
            <pc:docMk/>
            <pc:sldMk cId="2975191714" sldId="1292"/>
            <ac:picMk id="5" creationId="{6858EAD1-D312-BBBA-4C50-43B9E76BB53F}"/>
          </ac:picMkLst>
        </pc:picChg>
      </pc:sldChg>
      <pc:sldChg chg="modSp">
        <pc:chgData name="Shashank Shekhar" userId="S::shashank@edunetfoundation.org::0008d1ff-90e7-469a-9966-0dcad996503d" providerId="AD" clId="Web-{99C44797-0E56-F5AF-678D-7848B61E9AF5}" dt="2024-03-19T08:12:55.126" v="7" actId="1076"/>
        <pc:sldMkLst>
          <pc:docMk/>
          <pc:sldMk cId="4168856024" sldId="1298"/>
        </pc:sldMkLst>
        <pc:spChg chg="mod">
          <ac:chgData name="Shashank Shekhar" userId="S::shashank@edunetfoundation.org::0008d1ff-90e7-469a-9966-0dcad996503d" providerId="AD" clId="Web-{99C44797-0E56-F5AF-678D-7848B61E9AF5}" dt="2024-03-19T08:12:55.126" v="7" actId="1076"/>
          <ac:spMkLst>
            <pc:docMk/>
            <pc:sldMk cId="4168856024" sldId="1298"/>
            <ac:spMk id="6" creationId="{3B7F6AB1-00E0-C56D-4BC6-78BBB15ACC7E}"/>
          </ac:spMkLst>
        </pc:spChg>
        <pc:grpChg chg="mod">
          <ac:chgData name="Shashank Shekhar" userId="S::shashank@edunetfoundation.org::0008d1ff-90e7-469a-9966-0dcad996503d" providerId="AD" clId="Web-{99C44797-0E56-F5AF-678D-7848B61E9AF5}" dt="2024-03-19T08:12:51.376" v="6" actId="1076"/>
          <ac:grpSpMkLst>
            <pc:docMk/>
            <pc:sldMk cId="4168856024" sldId="1298"/>
            <ac:grpSpMk id="4" creationId="{77315F7D-BDA3-3D19-664A-5108316858FF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184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072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802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134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CF82D9E-CF8F-D821-0EF0-82F39D68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23170A1-58D7-78F7-D58A-811ADFF7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2A898F9-6042-211C-FE5E-E3195182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74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58AA64-E432-8D59-6526-E68F7AC8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1D2085-944B-0B62-B557-11D0053DE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EB889BD-8520-EE29-14ED-24E88F0C1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C9AA8EC-BC22-DD8C-CC7C-5CD2AD69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07ED4E8-E1B9-BC44-48DF-EA2B09D9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A28F55D-018D-571C-11FF-8F79FAAA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89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8F3725-BD84-E963-3DD7-9EDA5700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A1B5E6C-B120-BDBD-A118-74E930F95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80ED917-6757-883A-86C3-14AFBCE31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238C69D-33B2-26F1-3AFC-2A4C100F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720A899-749A-96A6-52E3-5513E02E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E5EE06A-6BB2-C7F9-0A30-ECA5F649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2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D4C180-BF96-096D-0F74-E23F9309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AA78D2F-2EAD-1FA2-9475-C228A7E9B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6914C92-1C92-C326-AE2B-EE64852E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42D40DF-8956-65BF-5B16-FCF84638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8E2B801-4415-647B-D7B8-398663FE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087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C935E50-9753-5324-3CBE-2DB02823B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596334F-1BF5-5B8C-3F90-84BF75B51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837E210-CB85-84DD-090A-44C7C179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B46FBE5-BF73-7C52-C3DF-B06D7641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754D43C-F065-8BD6-C622-543D4321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26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6EBA23-5FDD-5D7E-F6FC-E4A6A7F5F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81DBF0E-B651-D205-69BC-E38929484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C5EAFE9-FEB4-90FA-7604-E71268E9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0042C0C-D784-7894-6E7A-A3163E7B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97E244B-37C0-9DC6-22CD-EB660918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9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5357B7-1A74-AE21-4231-6A3BD6FF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2C8CC2F-5827-22D5-D0CD-6AB9F4163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15C6FD5-C3C6-194C-CBBF-F0992989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3574B56-D685-4165-F13B-086D869C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A53AD0-652A-8B63-B4F8-E64E7976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37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9D8776-064D-C947-6F0A-07C1157D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D97AF1F-1E9E-C1AB-35F2-7FCF85FE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70203F7-4A67-44F8-1EBE-73C704B5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22099F4-B0B6-A02C-D33D-42B8CF9C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463AEAC-197E-65FD-B921-6662926A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91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DDC773-098A-371D-576C-4D005AAD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1678A3-157A-338B-1D0E-5DEA10A09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0F0D3D6-28A0-B7DB-AA55-7E1AB265D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8D759DB-2EFB-5AB8-F2C0-4594FD8E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40AB47A-E9F3-E30E-4D25-BDB935FA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DF4B1E9-6E84-BC5A-9F68-AC8BD08A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E11BC7-998D-6DF5-4AE4-39C9EA00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886AF4A-23F2-79CA-C667-8C4F35BF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B17276D-1914-7EB5-3698-A01774DF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FACDF0B-5FBC-8A48-3967-A5A9B60BB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6AD8437-251D-CB33-46CE-F1B208C3D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43DB15A-3C4B-088C-31D9-9D7FADA4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2FCD596-67EF-7A66-AED7-23CF4620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4D5DBB6-49F0-7026-4382-9F1CC71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81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EE66A4-83CF-94A2-2F9D-EB0EA91E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96E68E2-F84C-3629-3FE2-83DD00EA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04CCCF5-8802-F0B8-E635-C4316F70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93F6E91-77AB-EEFA-9CDE-D8D369E6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99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97B0C45-392E-206A-6503-A52CA087AB64}"/>
              </a:ext>
            </a:extLst>
          </p:cNvPr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964A484-2963-FBA3-E733-1A64254407DC}"/>
              </a:ext>
            </a:extLst>
          </p:cNvPr>
          <p:cNvSpPr txBox="1"/>
          <p:nvPr userDrawn="1"/>
        </p:nvSpPr>
        <p:spPr>
          <a:xfrm>
            <a:off x="138743" y="189386"/>
            <a:ext cx="345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Creating A Future-ready Workforce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72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7670BE75-ABC6-B8F8-14C2-4329F082BA10}"/>
              </a:ext>
            </a:extLst>
          </p:cNvPr>
          <p:cNvSpPr/>
          <p:nvPr/>
        </p:nvSpPr>
        <p:spPr>
          <a:xfrm>
            <a:off x="5044697" y="5066794"/>
            <a:ext cx="4122549" cy="161945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114A44FD-99EF-2386-CD7F-94CC9736D290}"/>
              </a:ext>
            </a:extLst>
          </p:cNvPr>
          <p:cNvSpPr/>
          <p:nvPr/>
        </p:nvSpPr>
        <p:spPr>
          <a:xfrm>
            <a:off x="6137328" y="122877"/>
            <a:ext cx="3006671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erson in a suit talking on a cell phone&#10;&#10;Description automatically generated">
            <a:extLst>
              <a:ext uri="{FF2B5EF4-FFF2-40B4-BE49-F238E27FC236}">
                <a16:creationId xmlns="" xmlns:a16="http://schemas.microsoft.com/office/drawing/2014/main" id="{5CFB3317-FBB6-E882-D2A0-9D6E7CF9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5" y="-119294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374299" y="377441"/>
            <a:ext cx="3965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338619" y="2452456"/>
            <a:ext cx="23461" cy="1124328"/>
          </a:xfrm>
          <a:prstGeom prst="rect">
            <a:avLst/>
          </a:prstGeom>
          <a:solidFill>
            <a:srgbClr val="851910"/>
          </a:solidFill>
          <a:ln>
            <a:solidFill>
              <a:srgbClr val="8519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350349" y="1787359"/>
            <a:ext cx="272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3E916418-C932-83FF-F890-E41BEED5285B}"/>
              </a:ext>
            </a:extLst>
          </p:cNvPr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oogle Shape;110;p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69DAD0D2-2C07-BEEA-4C8D-0FC32AA5BDF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2909C0C7-360A-0B80-38D4-82EEF27C8CA1}"/>
              </a:ext>
            </a:extLst>
          </p:cNvPr>
          <p:cNvSpPr txBox="1"/>
          <p:nvPr/>
        </p:nvSpPr>
        <p:spPr>
          <a:xfrm>
            <a:off x="362080" y="3106458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Name 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516863D8-C016-5DAB-A496-2E7822EE5CC8}"/>
              </a:ext>
            </a:extLst>
          </p:cNvPr>
          <p:cNvSpPr txBox="1"/>
          <p:nvPr/>
        </p:nvSpPr>
        <p:spPr>
          <a:xfrm>
            <a:off x="5466719" y="4420857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College Name 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0D7A7F1-88E8-0735-5FF0-08C11362F157}"/>
              </a:ext>
            </a:extLst>
          </p:cNvPr>
          <p:cNvSpPr txBox="1"/>
          <p:nvPr/>
        </p:nvSpPr>
        <p:spPr>
          <a:xfrm>
            <a:off x="1671245" y="3123042"/>
            <a:ext cx="180907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err="1" smtClean="0">
                <a:solidFill>
                  <a:srgbClr val="161D23"/>
                </a:solidFill>
              </a:rPr>
              <a:t>Pranit</a:t>
            </a:r>
            <a:r>
              <a:rPr lang="en-US" sz="1200" dirty="0" smtClean="0">
                <a:solidFill>
                  <a:srgbClr val="161D23"/>
                </a:solidFill>
              </a:rPr>
              <a:t> </a:t>
            </a:r>
            <a:r>
              <a:rPr lang="en-US" sz="1200" dirty="0" err="1" smtClean="0">
                <a:solidFill>
                  <a:srgbClr val="161D23"/>
                </a:solidFill>
              </a:rPr>
              <a:t>Tukaram</a:t>
            </a:r>
            <a:r>
              <a:rPr lang="en-US" sz="1200" dirty="0" smtClean="0">
                <a:solidFill>
                  <a:srgbClr val="161D23"/>
                </a:solidFill>
              </a:rPr>
              <a:t> </a:t>
            </a:r>
            <a:r>
              <a:rPr lang="en-US" sz="1200" dirty="0" err="1" smtClean="0">
                <a:solidFill>
                  <a:srgbClr val="161D23"/>
                </a:solidFill>
              </a:rPr>
              <a:t>Akhade</a:t>
            </a:r>
            <a:r>
              <a:rPr lang="en-US" sz="1200" dirty="0" smtClean="0">
                <a:solidFill>
                  <a:srgbClr val="161D23"/>
                </a:solidFill>
              </a:rPr>
              <a:t> </a:t>
            </a:r>
            <a:endParaRPr lang="en-US" sz="1200" dirty="0">
              <a:solidFill>
                <a:srgbClr val="161D23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1B3A60C8-4356-D37F-0DDF-A39B87F184C1}"/>
              </a:ext>
            </a:extLst>
          </p:cNvPr>
          <p:cNvSpPr txBox="1"/>
          <p:nvPr/>
        </p:nvSpPr>
        <p:spPr>
          <a:xfrm>
            <a:off x="381287" y="3486718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ID 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D52A72D2-9BA5-CD7D-B4C1-CFD904CD627D}"/>
              </a:ext>
            </a:extLst>
          </p:cNvPr>
          <p:cNvSpPr txBox="1"/>
          <p:nvPr/>
        </p:nvSpPr>
        <p:spPr>
          <a:xfrm>
            <a:off x="1671245" y="3438284"/>
            <a:ext cx="239427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>
                <a:solidFill>
                  <a:srgbClr val="161D23"/>
                </a:solidFill>
              </a:rPr>
              <a:t>STU5f523ed9daf501599225561</a:t>
            </a:r>
            <a:endParaRPr lang="en-US" sz="1200" dirty="0">
              <a:solidFill>
                <a:srgbClr val="161D23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84E78094-5E7B-659F-FF09-871190F3DD5A}"/>
              </a:ext>
            </a:extLst>
          </p:cNvPr>
          <p:cNvSpPr txBox="1"/>
          <p:nvPr/>
        </p:nvSpPr>
        <p:spPr>
          <a:xfrm>
            <a:off x="5468585" y="4625223"/>
            <a:ext cx="340482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err="1" smtClean="0">
                <a:solidFill>
                  <a:srgbClr val="161D23"/>
                </a:solidFill>
              </a:rPr>
              <a:t>Sinhgad</a:t>
            </a:r>
            <a:r>
              <a:rPr lang="en-US" sz="1200" dirty="0" smtClean="0">
                <a:solidFill>
                  <a:srgbClr val="161D23"/>
                </a:solidFill>
              </a:rPr>
              <a:t> College of Engineering, </a:t>
            </a:r>
            <a:r>
              <a:rPr lang="en-US" sz="1200" dirty="0" err="1" smtClean="0">
                <a:solidFill>
                  <a:srgbClr val="161D23"/>
                </a:solidFill>
              </a:rPr>
              <a:t>Vadgaon</a:t>
            </a:r>
            <a:r>
              <a:rPr lang="en-US" sz="1200" dirty="0" smtClean="0">
                <a:solidFill>
                  <a:srgbClr val="161D23"/>
                </a:solidFill>
              </a:rPr>
              <a:t> BK</a:t>
            </a:r>
            <a:endParaRPr lang="en-US" sz="1200" dirty="0">
              <a:solidFill>
                <a:srgbClr val="161D23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B3A60C8-4356-D37F-0DDF-A39B87F184C1}"/>
              </a:ext>
            </a:extLst>
          </p:cNvPr>
          <p:cNvSpPr txBox="1"/>
          <p:nvPr/>
        </p:nvSpPr>
        <p:spPr>
          <a:xfrm>
            <a:off x="393211" y="3866480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161D23"/>
                </a:solidFill>
              </a:rPr>
              <a:t>Mobile No:</a:t>
            </a:r>
            <a:endParaRPr lang="en-US" sz="1200" b="1" dirty="0">
              <a:solidFill>
                <a:srgbClr val="161D2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1B3A60C8-4356-D37F-0DDF-A39B87F184C1}"/>
              </a:ext>
            </a:extLst>
          </p:cNvPr>
          <p:cNvSpPr txBox="1"/>
          <p:nvPr/>
        </p:nvSpPr>
        <p:spPr>
          <a:xfrm>
            <a:off x="393211" y="4255462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 smtClean="0">
                <a:solidFill>
                  <a:srgbClr val="161D23"/>
                </a:solidFill>
              </a:rPr>
              <a:t>Mail ID:</a:t>
            </a:r>
            <a:endParaRPr lang="en-US" sz="1200" b="1" dirty="0">
              <a:solidFill>
                <a:srgbClr val="161D23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D52A72D2-9BA5-CD7D-B4C1-CFD904CD627D}"/>
              </a:ext>
            </a:extLst>
          </p:cNvPr>
          <p:cNvSpPr txBox="1"/>
          <p:nvPr/>
        </p:nvSpPr>
        <p:spPr>
          <a:xfrm>
            <a:off x="1671244" y="3826134"/>
            <a:ext cx="239427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>
                <a:solidFill>
                  <a:srgbClr val="161D23"/>
                </a:solidFill>
              </a:rPr>
              <a:t>9284017640</a:t>
            </a:r>
            <a:endParaRPr lang="en-US" sz="1200" dirty="0">
              <a:solidFill>
                <a:srgbClr val="161D23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D52A72D2-9BA5-CD7D-B4C1-CFD904CD627D}"/>
              </a:ext>
            </a:extLst>
          </p:cNvPr>
          <p:cNvSpPr txBox="1"/>
          <p:nvPr/>
        </p:nvSpPr>
        <p:spPr>
          <a:xfrm>
            <a:off x="1671243" y="4231245"/>
            <a:ext cx="239427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>
                <a:solidFill>
                  <a:srgbClr val="161D23"/>
                </a:solidFill>
              </a:rPr>
              <a:t>pranitakhade65@gmail.com</a:t>
            </a:r>
            <a:endParaRPr lang="en-US" sz="1200" dirty="0">
              <a:solidFill>
                <a:srgbClr val="161D2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D92B2FF-8614-61F9-FFA7-45E78700C2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B7F6AB1-00E0-C56D-4BC6-78BBB15ACC7E}"/>
              </a:ext>
            </a:extLst>
          </p:cNvPr>
          <p:cNvSpPr/>
          <p:nvPr/>
        </p:nvSpPr>
        <p:spPr>
          <a:xfrm>
            <a:off x="1456841" y="116777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841" y="1167779"/>
            <a:ext cx="6548034" cy="348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5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142495" y="1149763"/>
            <a:ext cx="444500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developed Power BI healthcare analytics dashboard enhances data-driven decision-making in </a:t>
            </a:r>
            <a:r>
              <a:rPr lang="en-US" dirty="0" smtClean="0"/>
              <a:t>healthcare.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Health Care Professionals </a:t>
            </a:r>
            <a:r>
              <a:rPr lang="en-US" dirty="0"/>
              <a:t>are empowered to gain actionable insights into patient demographics and treatment </a:t>
            </a:r>
            <a:r>
              <a:rPr lang="en-US" dirty="0" smtClean="0"/>
              <a:t>outcomes.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Collaboration </a:t>
            </a:r>
            <a:r>
              <a:rPr lang="en-US" dirty="0"/>
              <a:t>with healthcare professionals ensures ongoing refinement and optimization of the </a:t>
            </a:r>
            <a:r>
              <a:rPr lang="en-US" dirty="0" smtClean="0"/>
              <a:t>dashboard.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project has successfully addressed the challenges associated with manual data analysis, providing a user-friendly platform for exploring and understanding complex healthcare datasets.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Continuous </a:t>
            </a:r>
            <a:r>
              <a:rPr lang="en-US" dirty="0"/>
              <a:t>monitoring and evaluation facilitate the dashboard's effectiveness in improving patient care </a:t>
            </a:r>
            <a:r>
              <a:rPr lang="en-US" dirty="0" smtClean="0"/>
              <a:t>outcomes.</a:t>
            </a:r>
          </a:p>
        </p:txBody>
      </p:sp>
      <p:pic>
        <p:nvPicPr>
          <p:cNvPr id="2" name="Picture 1" descr="A pen and papers with check marks&#10;&#10;Description automatically generated">
            <a:extLst>
              <a:ext uri="{FF2B5EF4-FFF2-40B4-BE49-F238E27FC236}">
                <a16:creationId xmlns="" xmlns:a16="http://schemas.microsoft.com/office/drawing/2014/main" id="{911873D4-6E45-41A1-3B3A-557C66561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" r="7" b="14"/>
          <a:stretch/>
        </p:blipFill>
        <p:spPr>
          <a:xfrm>
            <a:off x="4798082" y="1398625"/>
            <a:ext cx="4104015" cy="28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60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thank you card&#10;&#10;Description automatically generated">
            <a:extLst>
              <a:ext uri="{FF2B5EF4-FFF2-40B4-BE49-F238E27FC236}">
                <a16:creationId xmlns="" xmlns:a16="http://schemas.microsoft.com/office/drawing/2014/main" id="{A93903B1-E7A1-B168-DEC2-0635A4163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10" t="21904" r="9339"/>
          <a:stretch/>
        </p:blipFill>
        <p:spPr>
          <a:xfrm>
            <a:off x="575375" y="402956"/>
            <a:ext cx="7993251" cy="433758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CEE0173B-95AD-2DE9-9875-1230DDB2626C}"/>
              </a:ext>
            </a:extLst>
          </p:cNvPr>
          <p:cNvGrpSpPr/>
          <p:nvPr/>
        </p:nvGrpSpPr>
        <p:grpSpPr>
          <a:xfrm>
            <a:off x="3471621" y="3184902"/>
            <a:ext cx="2200759" cy="813661"/>
            <a:chOff x="3246895" y="3184902"/>
            <a:chExt cx="2200759" cy="81366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="" xmlns:a16="http://schemas.microsoft.com/office/drawing/2014/main" id="{7DB8DC4F-8F3C-8864-0B3A-2CEA4109D402}"/>
                </a:ext>
              </a:extLst>
            </p:cNvPr>
            <p:cNvSpPr/>
            <p:nvPr/>
          </p:nvSpPr>
          <p:spPr>
            <a:xfrm>
              <a:off x="3246895" y="3184902"/>
              <a:ext cx="2200759" cy="813661"/>
            </a:xfrm>
            <a:prstGeom prst="roundRect">
              <a:avLst>
                <a:gd name="adj" fmla="val 12730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D1CBC941-B5EE-0296-38A5-2CB11104E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1416" y="3332885"/>
              <a:ext cx="1591717" cy="517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80D2C29E-66A5-D13B-1825-539B2100EB68}"/>
              </a:ext>
            </a:extLst>
          </p:cNvPr>
          <p:cNvGrpSpPr/>
          <p:nvPr/>
        </p:nvGrpSpPr>
        <p:grpSpPr>
          <a:xfrm>
            <a:off x="743919" y="1340601"/>
            <a:ext cx="7656162" cy="3161654"/>
            <a:chOff x="922150" y="1325103"/>
            <a:chExt cx="7656162" cy="3161654"/>
          </a:xfrm>
        </p:grpSpPr>
        <p:sp>
          <p:nvSpPr>
            <p:cNvPr id="3" name="Rectangle 2">
              <a:extLst>
                <a:ext uri="{FF2B5EF4-FFF2-40B4-BE49-F238E27FC236}">
                  <a16:creationId xmlns="" xmlns:a16="http://schemas.microsoft.com/office/drawing/2014/main" id="{FDDCC566-B000-7B3E-F778-C19DE993DFF5}"/>
                </a:ext>
              </a:extLst>
            </p:cNvPr>
            <p:cNvSpPr/>
            <p:nvPr/>
          </p:nvSpPr>
          <p:spPr>
            <a:xfrm>
              <a:off x="1376643" y="1571218"/>
              <a:ext cx="7201669" cy="2623250"/>
            </a:xfrm>
            <a:prstGeom prst="rect">
              <a:avLst/>
            </a:prstGeom>
            <a:solidFill>
              <a:srgbClr val="E8ECF8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1640C382-94E9-1DDA-BE8A-521BEB626F59}"/>
                </a:ext>
              </a:extLst>
            </p:cNvPr>
            <p:cNvSpPr/>
            <p:nvPr/>
          </p:nvSpPr>
          <p:spPr>
            <a:xfrm>
              <a:off x="922150" y="1325103"/>
              <a:ext cx="697424" cy="3161654"/>
            </a:xfrm>
            <a:prstGeom prst="rect">
              <a:avLst/>
            </a:prstGeom>
            <a:solidFill>
              <a:srgbClr val="223366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B8B2F1D2-B3CD-47D4-C97B-3CE2F64AFC82}"/>
                </a:ext>
              </a:extLst>
            </p:cNvPr>
            <p:cNvSpPr txBox="1"/>
            <p:nvPr/>
          </p:nvSpPr>
          <p:spPr>
            <a:xfrm>
              <a:off x="2859380" y="1823109"/>
              <a:ext cx="4409149" cy="3077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2000" b="1" dirty="0">
                  <a:solidFill>
                    <a:srgbClr val="223366"/>
                  </a:solidFill>
                  <a:latin typeface="Arial"/>
                  <a:cs typeface="Arial"/>
                </a:rPr>
                <a:t>CAPSTONE PROJECT SHOWCASE</a:t>
              </a:r>
            </a:p>
          </p:txBody>
        </p:sp>
        <p:sp>
          <p:nvSpPr>
            <p:cNvPr id="9" name="TextBox 7">
              <a:extLst>
                <a:ext uri="{FF2B5EF4-FFF2-40B4-BE49-F238E27FC236}">
                  <a16:creationId xmlns="" xmlns:a16="http://schemas.microsoft.com/office/drawing/2014/main" id="{9AF297CE-9F11-2600-2058-A27EC2B5D9D4}"/>
                </a:ext>
              </a:extLst>
            </p:cNvPr>
            <p:cNvSpPr txBox="1"/>
            <p:nvPr/>
          </p:nvSpPr>
          <p:spPr>
            <a:xfrm>
              <a:off x="1899598" y="3431892"/>
              <a:ext cx="6328712" cy="512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Abstract | Problem Statement | Project Overview |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 Proposed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Solution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|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Technology Used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 | Modelling &amp; Results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| Conclusion | Q&amp;A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  <a:cs typeface="Poppins"/>
              </a:endParaRPr>
            </a:p>
          </p:txBody>
        </p:sp>
        <p:sp>
          <p:nvSpPr>
            <p:cNvPr id="8" name="TextBox 10">
              <a:extLst>
                <a:ext uri="{FF2B5EF4-FFF2-40B4-BE49-F238E27FC236}">
                  <a16:creationId xmlns="" xmlns:a16="http://schemas.microsoft.com/office/drawing/2014/main" id="{D4240D32-9BCC-D793-EF34-3F436C714765}"/>
                </a:ext>
              </a:extLst>
            </p:cNvPr>
            <p:cNvSpPr txBox="1"/>
            <p:nvPr/>
          </p:nvSpPr>
          <p:spPr>
            <a:xfrm>
              <a:off x="2402240" y="2534555"/>
              <a:ext cx="5323429" cy="51296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latin typeface="+mj-lt"/>
                </a:rPr>
                <a:t>Project Title</a:t>
              </a:r>
            </a:p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b="1" dirty="0" smtClean="0">
                  <a:latin typeface="+mj-lt"/>
                </a:rPr>
                <a:t>Health Care Data Driven Decision Using Power BI</a:t>
              </a:r>
              <a:r>
                <a:rPr lang="en-US" sz="1600" b="1" dirty="0">
                  <a:latin typeface="+mj-lt"/>
                </a:rPr>
                <a:t> </a:t>
              </a:r>
              <a:endParaRPr lang="en-US" sz="1600" b="1" dirty="0">
                <a:latin typeface="+mj-lt"/>
                <a:cs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21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4E3A995-569D-073F-9467-C96E076827FA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A726C2F8-3E16-2C0C-B71C-BDFE7C703F1C}"/>
              </a:ext>
            </a:extLst>
          </p:cNvPr>
          <p:cNvGrpSpPr/>
          <p:nvPr/>
        </p:nvGrpSpPr>
        <p:grpSpPr>
          <a:xfrm>
            <a:off x="712031" y="1330518"/>
            <a:ext cx="7719937" cy="3323608"/>
            <a:chOff x="712031" y="1234880"/>
            <a:chExt cx="7719937" cy="3323608"/>
          </a:xfrm>
        </p:grpSpPr>
        <p:grpSp>
          <p:nvGrpSpPr>
            <p:cNvPr id="28" name="Group 27">
              <a:extLst>
                <a:ext uri="{FF2B5EF4-FFF2-40B4-BE49-F238E27FC236}">
                  <a16:creationId xmlns="" xmlns:a16="http://schemas.microsoft.com/office/drawing/2014/main" id="{465A22E0-5D6D-1B1A-F09A-169A2C2E55D1}"/>
                </a:ext>
              </a:extLst>
            </p:cNvPr>
            <p:cNvGrpSpPr/>
            <p:nvPr/>
          </p:nvGrpSpPr>
          <p:grpSpPr>
            <a:xfrm>
              <a:off x="712031" y="1234880"/>
              <a:ext cx="7719937" cy="643467"/>
              <a:chOff x="712031" y="1234880"/>
              <a:chExt cx="7719937" cy="643467"/>
            </a:xfrm>
          </p:grpSpPr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5992A4C9-DAB8-80D3-B09E-07655DAEBB65}"/>
                  </a:ext>
                </a:extLst>
              </p:cNvPr>
              <p:cNvSpPr/>
              <p:nvPr/>
            </p:nvSpPr>
            <p:spPr>
              <a:xfrm>
                <a:off x="1372430" y="1234880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Project utilizes 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Power BI to analyze healthcare data for informed </a:t>
                </a:r>
                <a:r>
                  <a:rPr lang="en-US" dirty="0" smtClean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decision-making.</a:t>
                </a:r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="" xmlns:a16="http://schemas.microsoft.com/office/drawing/2014/main" id="{37A0F124-FCC7-043A-F32C-33314AB146BD}"/>
                  </a:ext>
                </a:extLst>
              </p:cNvPr>
              <p:cNvSpPr/>
              <p:nvPr/>
            </p:nvSpPr>
            <p:spPr>
              <a:xfrm>
                <a:off x="712031" y="1234880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/>
                  <a:t>1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="" xmlns:a16="http://schemas.microsoft.com/office/drawing/2014/main" id="{437AEA5F-38C7-2EAC-B55A-A52C642C7997}"/>
                </a:ext>
              </a:extLst>
            </p:cNvPr>
            <p:cNvGrpSpPr/>
            <p:nvPr/>
          </p:nvGrpSpPr>
          <p:grpSpPr>
            <a:xfrm>
              <a:off x="712031" y="2128260"/>
              <a:ext cx="7719937" cy="643467"/>
              <a:chOff x="712031" y="1974905"/>
              <a:chExt cx="7719937" cy="64346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F0874972-970E-AB20-28FF-DE51D45409C5}"/>
                  </a:ext>
                </a:extLst>
              </p:cNvPr>
              <p:cNvSpPr/>
              <p:nvPr/>
            </p:nvSpPr>
            <p:spPr>
              <a:xfrm>
                <a:off x="1372430" y="1974905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dirty="0" smtClean="0">
                    <a:solidFill>
                      <a:schemeClr val="tx1"/>
                    </a:solidFill>
                  </a:rPr>
                  <a:t>By </a:t>
                </a:r>
                <a:r>
                  <a:rPr lang="en-US" dirty="0">
                    <a:solidFill>
                      <a:schemeClr val="tx1"/>
                    </a:solidFill>
                  </a:rPr>
                  <a:t>visualizing key metrics such as disease prevalence by habits, patient demographics, and average duration of hospital stays, our dashboard offers actionable insights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="" xmlns:a16="http://schemas.microsoft.com/office/drawing/2014/main" id="{A7560D0E-33BB-8564-4F1A-5B42E2343E74}"/>
                  </a:ext>
                </a:extLst>
              </p:cNvPr>
              <p:cNvSpPr/>
              <p:nvPr/>
            </p:nvSpPr>
            <p:spPr>
              <a:xfrm>
                <a:off x="712031" y="1974905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2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="" xmlns:a16="http://schemas.microsoft.com/office/drawing/2014/main" id="{86049283-7CB4-2083-CE02-53D7ACA583B3}"/>
                </a:ext>
              </a:extLst>
            </p:cNvPr>
            <p:cNvGrpSpPr/>
            <p:nvPr/>
          </p:nvGrpSpPr>
          <p:grpSpPr>
            <a:xfrm>
              <a:off x="712031" y="3021640"/>
              <a:ext cx="7719937" cy="643467"/>
              <a:chOff x="712031" y="2737676"/>
              <a:chExt cx="7719937" cy="64346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="" xmlns:a16="http://schemas.microsoft.com/office/drawing/2014/main" id="{789435FA-EFC7-1B3A-6F80-B45135BCF4A8}"/>
                  </a:ext>
                </a:extLst>
              </p:cNvPr>
              <p:cNvSpPr/>
              <p:nvPr/>
            </p:nvSpPr>
            <p:spPr>
              <a:xfrm>
                <a:off x="1372430" y="2737676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dirty="0" smtClean="0">
                    <a:solidFill>
                      <a:schemeClr val="tx1"/>
                    </a:solidFill>
                  </a:rPr>
                  <a:t>Through </a:t>
                </a:r>
                <a:r>
                  <a:rPr lang="en-US" dirty="0">
                    <a:solidFill>
                      <a:schemeClr val="tx1"/>
                    </a:solidFill>
                  </a:rPr>
                  <a:t>interactive slicers, users can filter data based on rural/urban settings, gender, and type of admission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="" xmlns:a16="http://schemas.microsoft.com/office/drawing/2014/main" id="{9A3D3CC1-3E19-CE2E-3B8B-3365B8B567CE}"/>
                  </a:ext>
                </a:extLst>
              </p:cNvPr>
              <p:cNvSpPr/>
              <p:nvPr/>
            </p:nvSpPr>
            <p:spPr>
              <a:xfrm>
                <a:off x="712031" y="2737676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3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="" xmlns:a16="http://schemas.microsoft.com/office/drawing/2014/main" id="{C1242A9F-48C4-1D0E-E275-B12238388CD4}"/>
                </a:ext>
              </a:extLst>
            </p:cNvPr>
            <p:cNvGrpSpPr/>
            <p:nvPr/>
          </p:nvGrpSpPr>
          <p:grpSpPr>
            <a:xfrm>
              <a:off x="712031" y="3915021"/>
              <a:ext cx="7719937" cy="643467"/>
              <a:chOff x="712031" y="3477701"/>
              <a:chExt cx="7719937" cy="64346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="" xmlns:a16="http://schemas.microsoft.com/office/drawing/2014/main" id="{90E1A962-5B8D-A408-D117-8F43055D9FCC}"/>
                  </a:ext>
                </a:extLst>
              </p:cNvPr>
              <p:cNvSpPr/>
              <p:nvPr/>
            </p:nvSpPr>
            <p:spPr>
              <a:xfrm>
                <a:off x="1372430" y="3477701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dirty="0" smtClean="0">
                    <a:solidFill>
                      <a:schemeClr val="tx1"/>
                    </a:solidFill>
                  </a:rPr>
                  <a:t>This </a:t>
                </a:r>
                <a:r>
                  <a:rPr lang="en-US" dirty="0">
                    <a:solidFill>
                      <a:schemeClr val="tx1"/>
                    </a:solidFill>
                  </a:rPr>
                  <a:t>project aims to empower healthcare professionals with valuable insights derived from comprehensive data analysis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="" xmlns:a16="http://schemas.microsoft.com/office/drawing/2014/main" id="{0A3666D9-36DA-372B-D0E2-7F7A22FBF3A6}"/>
                  </a:ext>
                </a:extLst>
              </p:cNvPr>
              <p:cNvSpPr/>
              <p:nvPr/>
            </p:nvSpPr>
            <p:spPr>
              <a:xfrm>
                <a:off x="712031" y="3477701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552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42495" y="1284891"/>
            <a:ext cx="505852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The </a:t>
            </a:r>
            <a:r>
              <a:rPr lang="en-US" dirty="0">
                <a:latin typeface="+mn-lt"/>
              </a:rPr>
              <a:t>lack of a comprehensive analytics solution for healthcare data inhibits informed decision-making and hampers the optimization of patient care strategies. </a:t>
            </a:r>
            <a:endParaRPr lang="en-US" dirty="0" smtClean="0">
              <a:latin typeface="+mn-lt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Manual </a:t>
            </a:r>
            <a:r>
              <a:rPr lang="en-US" dirty="0">
                <a:latin typeface="+mn-lt"/>
              </a:rPr>
              <a:t>data analysis processes are time-consuming and prone to errors, leading to inefficiencies in identifying healthcare trends and addressing patient needs </a:t>
            </a:r>
            <a:r>
              <a:rPr lang="en-US" dirty="0" smtClean="0">
                <a:latin typeface="+mn-lt"/>
              </a:rPr>
              <a:t>effectively.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There </a:t>
            </a:r>
            <a:r>
              <a:rPr lang="en-US" dirty="0">
                <a:latin typeface="+mn-lt"/>
              </a:rPr>
              <a:t>is a critical need for an intuitive and interactive analytics platform that can integrate and analyze diverse healthcare datasets to provide actionable insights for healthcare </a:t>
            </a:r>
            <a:r>
              <a:rPr lang="en-US" dirty="0" smtClean="0">
                <a:latin typeface="+mn-lt"/>
              </a:rPr>
              <a:t>professionals.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This </a:t>
            </a:r>
            <a:r>
              <a:rPr lang="en-US" dirty="0">
                <a:latin typeface="+mn-lt"/>
              </a:rPr>
              <a:t>project aims to address these challenges by developing a Power BI-based healthcare analytics dashboard that enables efficient visualization and analysis of patient demographics, medical conditions, and treatment outcomes.</a:t>
            </a:r>
            <a:endParaRPr lang="en-IN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328E85CD-DF89-87DD-6181-DCDD73B5625F}"/>
              </a:ext>
            </a:extLst>
          </p:cNvPr>
          <p:cNvGrpSpPr/>
          <p:nvPr/>
        </p:nvGrpSpPr>
        <p:grpSpPr>
          <a:xfrm>
            <a:off x="5699883" y="1288468"/>
            <a:ext cx="3189304" cy="2766856"/>
            <a:chOff x="4578211" y="760307"/>
            <a:chExt cx="4510006" cy="3741355"/>
          </a:xfrm>
        </p:grpSpPr>
        <p:pic>
          <p:nvPicPr>
            <p:cNvPr id="4" name="Picture 3" descr="A purple question mark with gears&#10;&#10;Description automatically generated">
              <a:extLst>
                <a:ext uri="{FF2B5EF4-FFF2-40B4-BE49-F238E27FC236}">
                  <a16:creationId xmlns="" xmlns:a16="http://schemas.microsoft.com/office/drawing/2014/main" id="{044B050F-754C-A956-97C8-EFB6B19ABE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11" t="10028" r="10940" b="11567"/>
            <a:stretch/>
          </p:blipFill>
          <p:spPr>
            <a:xfrm>
              <a:off x="5486396" y="760307"/>
              <a:ext cx="3601821" cy="3622886"/>
            </a:xfrm>
            <a:prstGeom prst="rect">
              <a:avLst/>
            </a:prstGeom>
          </p:spPr>
        </p:pic>
        <p:pic>
          <p:nvPicPr>
            <p:cNvPr id="5" name="Picture 4" descr="Businessman with clipboard">
              <a:extLst>
                <a:ext uri="{FF2B5EF4-FFF2-40B4-BE49-F238E27FC236}">
                  <a16:creationId xmlns="" xmlns:a16="http://schemas.microsoft.com/office/drawing/2014/main" id="{82A80360-DC75-55F1-A1A2-BDCADC404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6"/>
            <a:stretch/>
          </p:blipFill>
          <p:spPr>
            <a:xfrm>
              <a:off x="4578211" y="2188308"/>
              <a:ext cx="2340981" cy="231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4D5078D-F8F7-912B-4E9C-BED71500ACC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C511917-B5EE-88C1-A75B-AC3ADE14BEB8}"/>
              </a:ext>
            </a:extLst>
          </p:cNvPr>
          <p:cNvSpPr txBox="1"/>
          <p:nvPr/>
        </p:nvSpPr>
        <p:spPr>
          <a:xfrm>
            <a:off x="143805" y="1142014"/>
            <a:ext cx="505502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 </a:t>
            </a:r>
            <a:r>
              <a:rPr lang="en-US" dirty="0"/>
              <a:t>an interactive healthcare analytics dashboard using Power </a:t>
            </a:r>
            <a:r>
              <a:rPr lang="en-US" dirty="0" smtClean="0"/>
              <a:t>BI.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Integrate </a:t>
            </a:r>
            <a:r>
              <a:rPr lang="en-US" dirty="0"/>
              <a:t>diverse healthcare datasets including patient demographics, medical records, and treatment </a:t>
            </a:r>
            <a:r>
              <a:rPr lang="en-US" dirty="0" smtClean="0"/>
              <a:t>outcomes.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Provide </a:t>
            </a:r>
            <a:r>
              <a:rPr lang="en-US" dirty="0"/>
              <a:t>interactive visualization and analysis features for exploring healthcare </a:t>
            </a:r>
            <a:r>
              <a:rPr lang="en-US" dirty="0" smtClean="0"/>
              <a:t>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Calculate </a:t>
            </a:r>
            <a:r>
              <a:rPr lang="en-US" dirty="0"/>
              <a:t>key metrics such as disease prevalence, patient demographics by age group, and average duration of </a:t>
            </a:r>
            <a:r>
              <a:rPr lang="en-US" dirty="0" smtClean="0"/>
              <a:t>stay.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Enable professionals </a:t>
            </a:r>
            <a:r>
              <a:rPr lang="en-US" dirty="0"/>
              <a:t>to make informed decisions based on actionable insights derived from the </a:t>
            </a:r>
            <a:r>
              <a:rPr lang="en-US" dirty="0" smtClean="0"/>
              <a:t>dashboard.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Monitor </a:t>
            </a:r>
            <a:r>
              <a:rPr lang="en-US" dirty="0"/>
              <a:t>dashboard performance and usability for iterative </a:t>
            </a:r>
            <a:r>
              <a:rPr lang="en-US" dirty="0" smtClean="0"/>
              <a:t>enhancements.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Incorporate </a:t>
            </a:r>
            <a:r>
              <a:rPr lang="en-US" dirty="0"/>
              <a:t>feedback to optimize dashboard effectiveness in supporting </a:t>
            </a:r>
            <a:r>
              <a:rPr lang="en-US" dirty="0" smtClean="0"/>
              <a:t>decision-making.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Enhance </a:t>
            </a:r>
            <a:r>
              <a:rPr lang="en-US" dirty="0"/>
              <a:t>data-driven decision-making in healthcare settings, ultimately improving patient care outcomes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 descr="Person writing on whiteboard">
            <a:extLst>
              <a:ext uri="{FF2B5EF4-FFF2-40B4-BE49-F238E27FC236}">
                <a16:creationId xmlns="" xmlns:a16="http://schemas.microsoft.com/office/drawing/2014/main" id="{6858EAD1-D312-BBBA-4C50-43B9E76BB5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"/>
          <a:stretch/>
        </p:blipFill>
        <p:spPr>
          <a:xfrm>
            <a:off x="5419077" y="1360299"/>
            <a:ext cx="3453703" cy="274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761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F61A928-5A2D-C5DF-2F01-079C34A7543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96BFA82-8AB0-23BA-909F-C886C3F7A669}"/>
              </a:ext>
            </a:extLst>
          </p:cNvPr>
          <p:cNvSpPr txBox="1"/>
          <p:nvPr/>
        </p:nvSpPr>
        <p:spPr>
          <a:xfrm>
            <a:off x="126996" y="1134562"/>
            <a:ext cx="84668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Implementation </a:t>
            </a:r>
            <a:r>
              <a:rPr lang="en-US" dirty="0"/>
              <a:t>of a Power BI-based healthcare analytics dashboard to facilitate data visualization and </a:t>
            </a:r>
            <a:r>
              <a:rPr lang="en-US" dirty="0" smtClean="0"/>
              <a:t>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Integration </a:t>
            </a:r>
            <a:r>
              <a:rPr lang="en-US" dirty="0"/>
              <a:t>of diverse healthcare datasets, including patient demographics, medical conditions, and treatment outcomes, into the </a:t>
            </a:r>
            <a:r>
              <a:rPr lang="en-US" dirty="0" smtClean="0"/>
              <a:t>dashboard.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Development </a:t>
            </a:r>
            <a:r>
              <a:rPr lang="en-US" dirty="0"/>
              <a:t>of interactive visualizations to highlight disease prevalence based on patient habits (e.g., smoking, alcohol consumption) and other relevant </a:t>
            </a:r>
            <a:r>
              <a:rPr lang="en-US" dirty="0" smtClean="0"/>
              <a:t>factors.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Incorporation </a:t>
            </a:r>
            <a:r>
              <a:rPr lang="en-US" dirty="0"/>
              <a:t>of key metrics such as average duration of stay in hospital and ICU to provide actionable insights into patient care </a:t>
            </a:r>
            <a:r>
              <a:rPr lang="en-US" dirty="0" smtClean="0"/>
              <a:t>strategies.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Implementation </a:t>
            </a:r>
            <a:r>
              <a:rPr lang="en-US" dirty="0"/>
              <a:t>of user-friendly features and intuitive navigation to enhance accessibility and usability for </a:t>
            </a:r>
            <a:r>
              <a:rPr lang="en-US" dirty="0" smtClean="0"/>
              <a:t>professionals.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Regular </a:t>
            </a:r>
            <a:r>
              <a:rPr lang="en-US" dirty="0"/>
              <a:t>updates and maintenance of the dashboard to ensure accuracy and relevance of the data </a:t>
            </a:r>
            <a:r>
              <a:rPr lang="en-US" dirty="0" smtClean="0"/>
              <a:t>presented.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Collaboration </a:t>
            </a:r>
            <a:r>
              <a:rPr lang="en-US" dirty="0"/>
              <a:t>with healthcare professionals and stakeholders to gather feedback and continuously improve the dashboard's functionalities and effectiveness in supporting data-driven decision-making processes.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120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96CA3F3-3D59-0BCC-5AFC-FB31E62203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Technology used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111D00F-E3D6-896E-4001-492D6D1DC85F}"/>
              </a:ext>
            </a:extLst>
          </p:cNvPr>
          <p:cNvSpPr txBox="1"/>
          <p:nvPr/>
        </p:nvSpPr>
        <p:spPr>
          <a:xfrm>
            <a:off x="406562" y="1083221"/>
            <a:ext cx="4445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Power BI</a:t>
            </a:r>
            <a:r>
              <a:rPr lang="en-US" dirty="0">
                <a:latin typeface="+mn-lt"/>
              </a:rPr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063" y="852960"/>
            <a:ext cx="3825266" cy="37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3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94080DE-03F5-1FE4-A922-15490146EBB6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FA9338F-AACC-33B6-0BE4-39F9AFBABE18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841" y="1243419"/>
            <a:ext cx="6548034" cy="348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6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18DFCAA-8D98-0AFB-A760-3AD42E799105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EB6817C-45F9-AD85-58BC-71A72E68826B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841" y="1243419"/>
            <a:ext cx="6548034" cy="348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301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http://purl.org/dc/elements/1.1/"/>
    <ds:schemaRef ds:uri="http://schemas.microsoft.com/office/2006/metadata/properties"/>
    <ds:schemaRef ds:uri="c0fa2617-96bd-425d-8578-e93563fe37c5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9162bd5b-4ed9-4da3-b376-05204580ba3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2822</TotalTime>
  <Words>590</Words>
  <Application>Microsoft Office PowerPoint</Application>
  <PresentationFormat>On-screen Show (16:9)</PresentationFormat>
  <Paragraphs>60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Simple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abc</cp:lastModifiedBy>
  <cp:revision>62</cp:revision>
  <dcterms:modified xsi:type="dcterms:W3CDTF">2024-04-05T08:19:08Z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NXPowerLiteLastOptimized">
    <vt:lpwstr>1434197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S10.2.0</vt:lpwstr>
  </property>
</Properties>
</file>