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Lst>
  <p:notesMasterIdLst>
    <p:notesMasterId r:id="rId20"/>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Arial Black" panose="020B0A04020102020204" pitchFamily="34" charset="0"/>
      <p:regular r:id="rId21"/>
      <p:bold r:id="rId22"/>
    </p:embeddedFont>
    <p:embeddedFont>
      <p:font typeface="Calibri" panose="020F0502020204030204" pitchFamily="34" charset="0"/>
      <p:regular r:id="rId23"/>
      <p:bold r:id="rId24"/>
      <p:italic r:id="rId25"/>
      <p:boldItalic r:id="rId26"/>
    </p:embeddedFont>
    <p:embeddedFont>
      <p:font typeface="Cambria" panose="02040503050406030204" pitchFamily="18"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Wingdings 3" panose="05040102010807070707" pitchFamily="18" charset="2"/>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3998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18535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08668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724190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13540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251258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1106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9270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49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213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428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342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3199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836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971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448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04900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111761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8434-731E-27A6-305F-F0B6F33ACC63}"/>
              </a:ext>
            </a:extLst>
          </p:cNvPr>
          <p:cNvSpPr>
            <a:spLocks noGrp="1"/>
          </p:cNvSpPr>
          <p:nvPr>
            <p:ph type="ctrTitle"/>
          </p:nvPr>
        </p:nvSpPr>
        <p:spPr/>
        <p:txBody>
          <a:bodyPr>
            <a:normAutofit/>
          </a:bodyPr>
          <a:lstStyle/>
          <a:p>
            <a:r>
              <a:rPr lang="en-US" sz="8000" dirty="0"/>
              <a:t>Housing Project</a:t>
            </a:r>
            <a:endParaRPr lang="en-IN" sz="8000" dirty="0"/>
          </a:p>
        </p:txBody>
      </p:sp>
    </p:spTree>
    <p:extLst>
      <p:ext uri="{BB962C8B-B14F-4D97-AF65-F5344CB8AC3E}">
        <p14:creationId xmlns:p14="http://schemas.microsoft.com/office/powerpoint/2010/main" val="171805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12.</a:t>
            </a:r>
            <a:r>
              <a:rPr lang="en-US" sz="2000" b="1" dirty="0">
                <a:solidFill>
                  <a:schemeClr val="tx1"/>
                </a:solidFill>
                <a:latin typeface="Calibri"/>
                <a:ea typeface="Calibri"/>
                <a:cs typeface="Calibri"/>
                <a:sym typeface="Calibri"/>
              </a:rPr>
              <a:t> Interior finish of the garage vs Sales Price</a:t>
            </a:r>
            <a:endParaRPr sz="2000" dirty="0">
              <a:solidFill>
                <a:schemeClr val="tx1"/>
              </a:solidFill>
              <a:latin typeface="Calibri"/>
              <a:ea typeface="Calibri"/>
              <a:cs typeface="Calibri"/>
              <a:sym typeface="Calibri"/>
            </a:endParaRPr>
          </a:p>
        </p:txBody>
      </p:sp>
      <p:sp>
        <p:nvSpPr>
          <p:cNvPr id="184" name="Google Shape;184;p22"/>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22"/>
          <p:cNvSpPr txBox="1"/>
          <p:nvPr/>
        </p:nvSpPr>
        <p:spPr>
          <a:xfrm>
            <a:off x="6210300" y="203200"/>
            <a:ext cx="61722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13. Evaluates the height of the basement vs Sales Price</a:t>
            </a:r>
            <a:endParaRPr sz="2000" dirty="0">
              <a:solidFill>
                <a:schemeClr val="tx1"/>
              </a:solidFill>
              <a:latin typeface="Calibri"/>
              <a:ea typeface="Calibri"/>
              <a:cs typeface="Calibri"/>
              <a:sym typeface="Calibri"/>
            </a:endParaRPr>
          </a:p>
        </p:txBody>
      </p:sp>
      <p:sp>
        <p:nvSpPr>
          <p:cNvPr id="186" name="Google Shape;186;p22"/>
          <p:cNvSpPr txBox="1"/>
          <p:nvPr/>
        </p:nvSpPr>
        <p:spPr>
          <a:xfrm>
            <a:off x="114300" y="6211669"/>
            <a:ext cx="58801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If interior of garage is finished then it will have higher sales price followed by rough finish and unfinished.</a:t>
            </a:r>
            <a:endParaRPr sz="1800">
              <a:solidFill>
                <a:schemeClr val="dk1"/>
              </a:solidFill>
              <a:latin typeface="Cambria"/>
              <a:ea typeface="Cambria"/>
              <a:cs typeface="Cambria"/>
              <a:sym typeface="Cambria"/>
            </a:endParaRPr>
          </a:p>
        </p:txBody>
      </p:sp>
      <p:sp>
        <p:nvSpPr>
          <p:cNvPr id="187" name="Google Shape;187;p22"/>
          <p:cNvSpPr txBox="1"/>
          <p:nvPr/>
        </p:nvSpPr>
        <p:spPr>
          <a:xfrm>
            <a:off x="6350000" y="5751373"/>
            <a:ext cx="57277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Excellent (100+ inches) basement will get sold for significantly high price followed by Gd-Good (90-99 inches),TA-Typical (80-89 inches)</a:t>
            </a:r>
            <a:endParaRPr/>
          </a:p>
        </p:txBody>
      </p:sp>
      <p:pic>
        <p:nvPicPr>
          <p:cNvPr id="188" name="Google Shape;188;p22"/>
          <p:cNvPicPr preferRelativeResize="0"/>
          <p:nvPr/>
        </p:nvPicPr>
        <p:blipFill rotWithShape="1">
          <a:blip r:embed="rId3">
            <a:alphaModFix/>
          </a:blip>
          <a:srcRect/>
          <a:stretch/>
        </p:blipFill>
        <p:spPr>
          <a:xfrm>
            <a:off x="450850" y="825858"/>
            <a:ext cx="4724400" cy="5204911"/>
          </a:xfrm>
          <a:prstGeom prst="rect">
            <a:avLst/>
          </a:prstGeom>
          <a:noFill/>
          <a:ln>
            <a:noFill/>
          </a:ln>
        </p:spPr>
      </p:pic>
      <p:pic>
        <p:nvPicPr>
          <p:cNvPr id="189" name="Google Shape;189;p22"/>
          <p:cNvPicPr preferRelativeResize="0"/>
          <p:nvPr/>
        </p:nvPicPr>
        <p:blipFill rotWithShape="1">
          <a:blip r:embed="rId4">
            <a:alphaModFix/>
          </a:blip>
          <a:srcRect/>
          <a:stretch/>
        </p:blipFill>
        <p:spPr>
          <a:xfrm>
            <a:off x="6210300" y="825856"/>
            <a:ext cx="5816600" cy="47476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251147" y="175736"/>
            <a:ext cx="466743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14. Year in which house was built vs Sales Price</a:t>
            </a:r>
            <a:endParaRPr sz="1800" dirty="0">
              <a:solidFill>
                <a:schemeClr val="tx1"/>
              </a:solidFill>
              <a:latin typeface="Calibri"/>
              <a:ea typeface="Calibri"/>
              <a:cs typeface="Calibri"/>
              <a:sym typeface="Calibri"/>
            </a:endParaRPr>
          </a:p>
        </p:txBody>
      </p:sp>
      <p:pic>
        <p:nvPicPr>
          <p:cNvPr id="195" name="Google Shape;195;p23"/>
          <p:cNvPicPr preferRelativeResize="0"/>
          <p:nvPr/>
        </p:nvPicPr>
        <p:blipFill rotWithShape="1">
          <a:blip r:embed="rId3">
            <a:alphaModFix/>
          </a:blip>
          <a:srcRect/>
          <a:stretch/>
        </p:blipFill>
        <p:spPr>
          <a:xfrm>
            <a:off x="634524" y="545068"/>
            <a:ext cx="10058400" cy="5364479"/>
          </a:xfrm>
          <a:prstGeom prst="rect">
            <a:avLst/>
          </a:prstGeom>
          <a:noFill/>
          <a:ln>
            <a:noFill/>
          </a:ln>
        </p:spPr>
      </p:pic>
      <p:sp>
        <p:nvSpPr>
          <p:cNvPr id="196" name="Google Shape;196;p23"/>
          <p:cNvSpPr txBox="1"/>
          <p:nvPr/>
        </p:nvSpPr>
        <p:spPr>
          <a:xfrm>
            <a:off x="431800" y="6124692"/>
            <a:ext cx="115570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We can see the trend that if the house was built in recent years then it will have high sales price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p:nvPr/>
        </p:nvSpPr>
        <p:spPr>
          <a:xfrm>
            <a:off x="295184" y="322302"/>
            <a:ext cx="723743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15. Comparing the remodeled and non remodeled houses against sales price</a:t>
            </a:r>
            <a:endParaRPr sz="1800" dirty="0">
              <a:solidFill>
                <a:schemeClr val="tx1"/>
              </a:solidFill>
              <a:latin typeface="Calibri"/>
              <a:ea typeface="Calibri"/>
              <a:cs typeface="Calibri"/>
              <a:sym typeface="Calibri"/>
            </a:endParaRPr>
          </a:p>
        </p:txBody>
      </p:sp>
      <p:pic>
        <p:nvPicPr>
          <p:cNvPr id="202" name="Google Shape;202;p24"/>
          <p:cNvPicPr preferRelativeResize="0"/>
          <p:nvPr/>
        </p:nvPicPr>
        <p:blipFill rotWithShape="1">
          <a:blip r:embed="rId3">
            <a:alphaModFix/>
          </a:blip>
          <a:srcRect/>
          <a:stretch/>
        </p:blipFill>
        <p:spPr>
          <a:xfrm>
            <a:off x="600234" y="886207"/>
            <a:ext cx="10944065" cy="5006593"/>
          </a:xfrm>
          <a:prstGeom prst="rect">
            <a:avLst/>
          </a:prstGeom>
          <a:noFill/>
          <a:ln>
            <a:noFill/>
          </a:ln>
        </p:spPr>
      </p:pic>
      <p:sp>
        <p:nvSpPr>
          <p:cNvPr id="203" name="Google Shape;203;p24"/>
          <p:cNvSpPr txBox="1"/>
          <p:nvPr/>
        </p:nvSpPr>
        <p:spPr>
          <a:xfrm>
            <a:off x="295184" y="6090166"/>
            <a:ext cx="11604716"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a:t>
            </a:r>
            <a:r>
              <a:rPr lang="en-US" sz="1800">
                <a:solidFill>
                  <a:schemeClr val="dk1"/>
                </a:solidFill>
                <a:latin typeface="Cambria"/>
                <a:ea typeface="Cambria"/>
                <a:cs typeface="Cambria"/>
                <a:sym typeface="Cambria"/>
              </a:rPr>
              <a:t>he remolded house will get sold for better price than non remolded house</a:t>
            </a:r>
            <a:endParaRPr sz="18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p:nvPr/>
        </p:nvSpPr>
        <p:spPr>
          <a:xfrm>
            <a:off x="1193800" y="157152"/>
            <a:ext cx="10096500" cy="1446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dirty="0">
                <a:solidFill>
                  <a:schemeClr val="tx1"/>
                </a:solidFill>
                <a:latin typeface="Arial Black"/>
                <a:ea typeface="Arial Black"/>
                <a:cs typeface="Arial Black"/>
                <a:sym typeface="Arial Black"/>
              </a:rPr>
              <a:t>Preparation of dataset for model building</a:t>
            </a:r>
            <a:endParaRPr sz="4400" b="1" dirty="0">
              <a:solidFill>
                <a:schemeClr val="tx1"/>
              </a:solidFill>
              <a:latin typeface="Arial Black"/>
              <a:ea typeface="Arial Black"/>
              <a:cs typeface="Arial Black"/>
              <a:sym typeface="Arial Black"/>
            </a:endParaRPr>
          </a:p>
        </p:txBody>
      </p:sp>
      <p:sp>
        <p:nvSpPr>
          <p:cNvPr id="209" name="Google Shape;209;p25"/>
          <p:cNvSpPr txBox="1"/>
          <p:nvPr/>
        </p:nvSpPr>
        <p:spPr>
          <a:xfrm>
            <a:off x="508000" y="1765300"/>
            <a:ext cx="11252200"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The dataset what we are provided with contains 81 columns and most of the columns are of categorical type and there are null values in the dataset</a:t>
            </a:r>
            <a:endParaRPr sz="2000">
              <a:solidFill>
                <a:schemeClr val="dk1"/>
              </a:solidFill>
              <a:latin typeface="Cambria"/>
              <a:ea typeface="Cambria"/>
              <a:cs typeface="Cambria"/>
              <a:sym typeface="Cambria"/>
            </a:endParaRPr>
          </a:p>
        </p:txBody>
      </p:sp>
      <p:sp>
        <p:nvSpPr>
          <p:cNvPr id="210" name="Google Shape;210;p25"/>
          <p:cNvSpPr txBox="1"/>
          <p:nvPr/>
        </p:nvSpPr>
        <p:spPr>
          <a:xfrm>
            <a:off x="508000" y="2692400"/>
            <a:ext cx="11099800"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We have to do majorly two task to prepare the dataset for model, First we have to fill the null values and after that we have to label encode it</a:t>
            </a:r>
            <a:endParaRPr sz="2000">
              <a:solidFill>
                <a:schemeClr val="dk1"/>
              </a:solidFill>
              <a:latin typeface="Cambria"/>
              <a:ea typeface="Cambria"/>
              <a:cs typeface="Cambria"/>
              <a:sym typeface="Cambria"/>
            </a:endParaRPr>
          </a:p>
        </p:txBody>
      </p:sp>
      <p:sp>
        <p:nvSpPr>
          <p:cNvPr id="211" name="Google Shape;211;p25"/>
          <p:cNvSpPr txBox="1"/>
          <p:nvPr/>
        </p:nvSpPr>
        <p:spPr>
          <a:xfrm>
            <a:off x="508000" y="3632200"/>
            <a:ext cx="11099800" cy="13234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The null values can be in categorical columns or in integer or float columns, If the null values in any columns exceeds by  63% then its better to remove entire column, If there are any null values in float columns just replace it with the median of the column and if there are any null values in the categorical column replace it with the mode of the column.</a:t>
            </a:r>
            <a:endParaRPr sz="2000">
              <a:solidFill>
                <a:schemeClr val="dk1"/>
              </a:solidFill>
              <a:latin typeface="Cambria"/>
              <a:ea typeface="Cambria"/>
              <a:cs typeface="Cambria"/>
              <a:sym typeface="Cambria"/>
            </a:endParaRPr>
          </a:p>
        </p:txBody>
      </p:sp>
      <p:sp>
        <p:nvSpPr>
          <p:cNvPr id="212" name="Google Shape;212;p25"/>
          <p:cNvSpPr txBox="1"/>
          <p:nvPr/>
        </p:nvSpPr>
        <p:spPr>
          <a:xfrm>
            <a:off x="508000" y="5156200"/>
            <a:ext cx="11099800"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After cleaning the null values label encode all the categorical  columns.</a:t>
            </a:r>
            <a:endParaRPr sz="2000">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p:nvPr/>
        </p:nvSpPr>
        <p:spPr>
          <a:xfrm>
            <a:off x="2977940" y="96103"/>
            <a:ext cx="6083717" cy="7848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500" b="1" dirty="0">
                <a:solidFill>
                  <a:schemeClr val="tx1"/>
                </a:solidFill>
                <a:latin typeface="Arial Black"/>
                <a:ea typeface="Arial Black"/>
                <a:cs typeface="Arial Black"/>
                <a:sym typeface="Arial Black"/>
              </a:rPr>
              <a:t>Building the model</a:t>
            </a:r>
            <a:endParaRPr sz="4500" b="1" dirty="0">
              <a:solidFill>
                <a:schemeClr val="tx1"/>
              </a:solidFill>
              <a:latin typeface="Arial Black"/>
              <a:ea typeface="Arial Black"/>
              <a:cs typeface="Arial Black"/>
              <a:sym typeface="Arial Black"/>
            </a:endParaRPr>
          </a:p>
        </p:txBody>
      </p:sp>
      <p:sp>
        <p:nvSpPr>
          <p:cNvPr id="218" name="Google Shape;218;p26"/>
          <p:cNvSpPr txBox="1"/>
          <p:nvPr/>
        </p:nvSpPr>
        <p:spPr>
          <a:xfrm>
            <a:off x="508000" y="1057245"/>
            <a:ext cx="11099800" cy="132343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In order to fetch the best suited model for this dataset we need to  evaluate all major parameters regarding the linear regression models, we have to find the difference between cross validation score and accuracy , the least of the difference is considered as best model and we had hyper parameter tuned that.</a:t>
            </a:r>
            <a:endParaRPr sz="2000">
              <a:solidFill>
                <a:schemeClr val="dk1"/>
              </a:solidFill>
              <a:latin typeface="Cambria"/>
              <a:ea typeface="Cambria"/>
              <a:cs typeface="Cambria"/>
              <a:sym typeface="Cambria"/>
            </a:endParaRPr>
          </a:p>
        </p:txBody>
      </p:sp>
      <p:sp>
        <p:nvSpPr>
          <p:cNvPr id="219" name="Google Shape;219;p26"/>
          <p:cNvSpPr txBox="1"/>
          <p:nvPr/>
        </p:nvSpPr>
        <p:spPr>
          <a:xfrm>
            <a:off x="469898" y="2479645"/>
            <a:ext cx="11099800" cy="40011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The accuracy ,cross validation score and their difference are follows.</a:t>
            </a:r>
            <a:endParaRPr sz="2000">
              <a:solidFill>
                <a:schemeClr val="dk1"/>
              </a:solidFill>
              <a:latin typeface="Cambria"/>
              <a:ea typeface="Cambria"/>
              <a:cs typeface="Cambria"/>
              <a:sym typeface="Cambria"/>
            </a:endParaRPr>
          </a:p>
        </p:txBody>
      </p:sp>
      <p:pic>
        <p:nvPicPr>
          <p:cNvPr id="220" name="Google Shape;220;p26"/>
          <p:cNvPicPr preferRelativeResize="0"/>
          <p:nvPr/>
        </p:nvPicPr>
        <p:blipFill rotWithShape="1">
          <a:blip r:embed="rId3">
            <a:alphaModFix/>
          </a:blip>
          <a:srcRect/>
          <a:stretch/>
        </p:blipFill>
        <p:spPr>
          <a:xfrm>
            <a:off x="666373" y="3695700"/>
            <a:ext cx="5099427" cy="2578100"/>
          </a:xfrm>
          <a:prstGeom prst="rect">
            <a:avLst/>
          </a:prstGeom>
          <a:noFill/>
          <a:ln>
            <a:noFill/>
          </a:ln>
        </p:spPr>
      </p:pic>
      <p:sp>
        <p:nvSpPr>
          <p:cNvPr id="221" name="Google Shape;221;p26"/>
          <p:cNvSpPr/>
          <p:nvPr/>
        </p:nvSpPr>
        <p:spPr>
          <a:xfrm flipH="1">
            <a:off x="6210298" y="2984500"/>
            <a:ext cx="152401" cy="36308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2" name="Google Shape;222;p26"/>
          <p:cNvPicPr preferRelativeResize="0"/>
          <p:nvPr/>
        </p:nvPicPr>
        <p:blipFill rotWithShape="1">
          <a:blip r:embed="rId4">
            <a:alphaModFix/>
          </a:blip>
          <a:srcRect/>
          <a:stretch/>
        </p:blipFill>
        <p:spPr>
          <a:xfrm>
            <a:off x="6667500" y="3695700"/>
            <a:ext cx="5204964" cy="2578100"/>
          </a:xfrm>
          <a:prstGeom prst="rect">
            <a:avLst/>
          </a:prstGeom>
          <a:noFill/>
          <a:ln>
            <a:noFill/>
          </a:ln>
        </p:spPr>
      </p:pic>
      <p:sp>
        <p:nvSpPr>
          <p:cNvPr id="223" name="Google Shape;223;p26"/>
          <p:cNvSpPr/>
          <p:nvPr/>
        </p:nvSpPr>
        <p:spPr>
          <a:xfrm>
            <a:off x="666373" y="3262868"/>
            <a:ext cx="149912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Linear </a:t>
            </a:r>
            <a:r>
              <a:rPr lang="en-US" sz="1800" b="1">
                <a:solidFill>
                  <a:srgbClr val="FF0000"/>
                </a:solidFill>
                <a:latin typeface="Calibri"/>
                <a:ea typeface="Calibri"/>
                <a:cs typeface="Calibri"/>
                <a:sym typeface="Calibri"/>
              </a:rPr>
              <a:t>Model</a:t>
            </a:r>
            <a:endParaRPr sz="1800">
              <a:solidFill>
                <a:srgbClr val="FF0000"/>
              </a:solidFill>
              <a:latin typeface="Calibri"/>
              <a:ea typeface="Calibri"/>
              <a:cs typeface="Calibri"/>
              <a:sym typeface="Calibri"/>
            </a:endParaRPr>
          </a:p>
        </p:txBody>
      </p:sp>
      <p:sp>
        <p:nvSpPr>
          <p:cNvPr id="224" name="Google Shape;224;p26"/>
          <p:cNvSpPr/>
          <p:nvPr/>
        </p:nvSpPr>
        <p:spPr>
          <a:xfrm>
            <a:off x="6769100" y="3248104"/>
            <a:ext cx="137569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Lasso </a:t>
            </a:r>
            <a:r>
              <a:rPr lang="en-US" sz="1800" b="1">
                <a:solidFill>
                  <a:srgbClr val="FF0000"/>
                </a:solidFill>
                <a:latin typeface="Calibri"/>
                <a:ea typeface="Calibri"/>
                <a:cs typeface="Calibri"/>
                <a:sym typeface="Calibri"/>
              </a:rPr>
              <a:t>Model</a:t>
            </a:r>
            <a:endParaRPr sz="180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0" name="Google Shape;230;p27"/>
          <p:cNvPicPr preferRelativeResize="0"/>
          <p:nvPr/>
        </p:nvPicPr>
        <p:blipFill rotWithShape="1">
          <a:blip r:embed="rId3">
            <a:alphaModFix/>
          </a:blip>
          <a:srcRect/>
          <a:stretch/>
        </p:blipFill>
        <p:spPr>
          <a:xfrm>
            <a:off x="220735" y="481248"/>
            <a:ext cx="5654530" cy="1882303"/>
          </a:xfrm>
          <a:prstGeom prst="rect">
            <a:avLst/>
          </a:prstGeom>
          <a:noFill/>
          <a:ln>
            <a:noFill/>
          </a:ln>
        </p:spPr>
      </p:pic>
      <p:pic>
        <p:nvPicPr>
          <p:cNvPr id="231" name="Google Shape;231;p27"/>
          <p:cNvPicPr preferRelativeResize="0"/>
          <p:nvPr/>
        </p:nvPicPr>
        <p:blipFill rotWithShape="1">
          <a:blip r:embed="rId4">
            <a:alphaModFix/>
          </a:blip>
          <a:srcRect/>
          <a:stretch/>
        </p:blipFill>
        <p:spPr>
          <a:xfrm>
            <a:off x="6400298" y="443145"/>
            <a:ext cx="5791702" cy="1920406"/>
          </a:xfrm>
          <a:prstGeom prst="rect">
            <a:avLst/>
          </a:prstGeom>
          <a:noFill/>
          <a:ln>
            <a:noFill/>
          </a:ln>
        </p:spPr>
      </p:pic>
      <p:pic>
        <p:nvPicPr>
          <p:cNvPr id="232" name="Google Shape;232;p27"/>
          <p:cNvPicPr preferRelativeResize="0"/>
          <p:nvPr/>
        </p:nvPicPr>
        <p:blipFill rotWithShape="1">
          <a:blip r:embed="rId5">
            <a:alphaModFix/>
          </a:blip>
          <a:srcRect/>
          <a:stretch/>
        </p:blipFill>
        <p:spPr>
          <a:xfrm>
            <a:off x="144528" y="3669615"/>
            <a:ext cx="5806943" cy="1729890"/>
          </a:xfrm>
          <a:prstGeom prst="rect">
            <a:avLst/>
          </a:prstGeom>
          <a:noFill/>
          <a:ln>
            <a:noFill/>
          </a:ln>
        </p:spPr>
      </p:pic>
      <p:pic>
        <p:nvPicPr>
          <p:cNvPr id="233" name="Google Shape;233;p27"/>
          <p:cNvPicPr preferRelativeResize="0"/>
          <p:nvPr/>
        </p:nvPicPr>
        <p:blipFill rotWithShape="1">
          <a:blip r:embed="rId6">
            <a:alphaModFix/>
          </a:blip>
          <a:srcRect/>
          <a:stretch/>
        </p:blipFill>
        <p:spPr>
          <a:xfrm>
            <a:off x="6385057" y="3669615"/>
            <a:ext cx="5806943" cy="184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rotWithShape="1">
          <a:blip r:embed="rId3">
            <a:alphaModFix/>
          </a:blip>
          <a:srcRect t="6495"/>
          <a:stretch/>
        </p:blipFill>
        <p:spPr>
          <a:xfrm>
            <a:off x="479857" y="1104898"/>
            <a:ext cx="4679085" cy="4995141"/>
          </a:xfrm>
          <a:prstGeom prst="rect">
            <a:avLst/>
          </a:prstGeom>
          <a:noFill/>
          <a:ln>
            <a:noFill/>
          </a:ln>
        </p:spPr>
      </p:pic>
      <p:sp>
        <p:nvSpPr>
          <p:cNvPr id="239" name="Google Shape;239;p28"/>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28"/>
          <p:cNvSpPr/>
          <p:nvPr/>
        </p:nvSpPr>
        <p:spPr>
          <a:xfrm>
            <a:off x="1085495" y="241300"/>
            <a:ext cx="3467808" cy="63094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dirty="0">
                <a:solidFill>
                  <a:schemeClr val="tx1"/>
                </a:solidFill>
                <a:latin typeface="Arial Black"/>
                <a:ea typeface="Arial Black"/>
                <a:cs typeface="Arial Black"/>
                <a:sym typeface="Arial Black"/>
              </a:rPr>
              <a:t>C</a:t>
            </a:r>
            <a:r>
              <a:rPr lang="en-US" sz="2800" b="1" dirty="0">
                <a:solidFill>
                  <a:schemeClr val="tx1"/>
                </a:solidFill>
                <a:latin typeface="Arial Black"/>
                <a:ea typeface="Arial Black"/>
                <a:cs typeface="Arial Black"/>
                <a:sym typeface="Arial Black"/>
              </a:rPr>
              <a:t>ross Validation</a:t>
            </a:r>
            <a:endParaRPr sz="2800" b="1" dirty="0">
              <a:solidFill>
                <a:schemeClr val="tx1"/>
              </a:solidFill>
              <a:latin typeface="Arial Black"/>
              <a:ea typeface="Arial Black"/>
              <a:cs typeface="Arial Black"/>
              <a:sym typeface="Arial Black"/>
            </a:endParaRPr>
          </a:p>
        </p:txBody>
      </p:sp>
      <p:sp>
        <p:nvSpPr>
          <p:cNvPr id="241" name="Google Shape;241;p28"/>
          <p:cNvSpPr/>
          <p:nvPr/>
        </p:nvSpPr>
        <p:spPr>
          <a:xfrm>
            <a:off x="6440202" y="273901"/>
            <a:ext cx="5268686"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tx1"/>
                </a:solidFill>
                <a:latin typeface="Arial Black"/>
                <a:ea typeface="Arial Black"/>
                <a:cs typeface="Arial Black"/>
                <a:sym typeface="Arial Black"/>
              </a:rPr>
              <a:t>Difference of cross validation </a:t>
            </a:r>
            <a:endParaRPr dirty="0">
              <a:solidFill>
                <a:schemeClr val="tx1"/>
              </a:solidFill>
            </a:endParaRPr>
          </a:p>
          <a:p>
            <a:pPr marL="0" marR="0" lvl="0" indent="0" algn="ctr" rtl="0">
              <a:spcBef>
                <a:spcPts val="0"/>
              </a:spcBef>
              <a:spcAft>
                <a:spcPts val="0"/>
              </a:spcAft>
              <a:buNone/>
            </a:pPr>
            <a:r>
              <a:rPr lang="en-US" sz="2400" b="1" dirty="0">
                <a:solidFill>
                  <a:schemeClr val="tx1"/>
                </a:solidFill>
                <a:latin typeface="Arial Black"/>
                <a:ea typeface="Arial Black"/>
                <a:cs typeface="Arial Black"/>
                <a:sym typeface="Arial Black"/>
              </a:rPr>
              <a:t>and accuracy score</a:t>
            </a:r>
            <a:endParaRPr sz="2400" b="1" dirty="0">
              <a:solidFill>
                <a:schemeClr val="tx1"/>
              </a:solidFill>
              <a:latin typeface="Arial Black"/>
              <a:ea typeface="Arial Black"/>
              <a:cs typeface="Arial Black"/>
              <a:sym typeface="Arial Black"/>
            </a:endParaRPr>
          </a:p>
        </p:txBody>
      </p:sp>
      <p:sp>
        <p:nvSpPr>
          <p:cNvPr id="242" name="Google Shape;242;p28"/>
          <p:cNvSpPr txBox="1"/>
          <p:nvPr/>
        </p:nvSpPr>
        <p:spPr>
          <a:xfrm>
            <a:off x="6440202" y="1549400"/>
            <a:ext cx="5510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Black"/>
                <a:ea typeface="Arial Black"/>
                <a:cs typeface="Arial Black"/>
                <a:sym typeface="Arial Black"/>
              </a:rPr>
              <a:t>Sl.No	           Model Name  	Difference</a:t>
            </a:r>
            <a:endParaRPr sz="1800">
              <a:solidFill>
                <a:schemeClr val="dk1"/>
              </a:solidFill>
              <a:latin typeface="Arial Black"/>
              <a:ea typeface="Arial Black"/>
              <a:cs typeface="Arial Black"/>
              <a:sym typeface="Arial Black"/>
            </a:endParaRPr>
          </a:p>
        </p:txBody>
      </p:sp>
      <p:sp>
        <p:nvSpPr>
          <p:cNvPr id="243" name="Google Shape;243;p28"/>
          <p:cNvSpPr txBox="1"/>
          <p:nvPr/>
        </p:nvSpPr>
        <p:spPr>
          <a:xfrm>
            <a:off x="6440202" y="2095500"/>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Linear Regression        0.063</a:t>
            </a:r>
            <a:endParaRPr sz="1800">
              <a:solidFill>
                <a:schemeClr val="dk1"/>
              </a:solidFill>
              <a:latin typeface="Calibri"/>
              <a:ea typeface="Calibri"/>
              <a:cs typeface="Calibri"/>
              <a:sym typeface="Calibri"/>
            </a:endParaRPr>
          </a:p>
        </p:txBody>
      </p:sp>
      <p:sp>
        <p:nvSpPr>
          <p:cNvPr id="244" name="Google Shape;244;p28"/>
          <p:cNvSpPr txBox="1"/>
          <p:nvPr/>
        </p:nvSpPr>
        <p:spPr>
          <a:xfrm>
            <a:off x="6440202" y="2465864"/>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Lasso regression          0.056</a:t>
            </a:r>
            <a:endParaRPr sz="1800">
              <a:solidFill>
                <a:schemeClr val="dk1"/>
              </a:solidFill>
              <a:latin typeface="Calibri"/>
              <a:ea typeface="Calibri"/>
              <a:cs typeface="Calibri"/>
              <a:sym typeface="Calibri"/>
            </a:endParaRPr>
          </a:p>
        </p:txBody>
      </p:sp>
      <p:sp>
        <p:nvSpPr>
          <p:cNvPr id="245" name="Google Shape;245;p28"/>
          <p:cNvSpPr txBox="1"/>
          <p:nvPr/>
        </p:nvSpPr>
        <p:spPr>
          <a:xfrm>
            <a:off x="6440202" y="2835196"/>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		Ridge Regression         0.059</a:t>
            </a:r>
            <a:endParaRPr sz="1800">
              <a:solidFill>
                <a:schemeClr val="dk1"/>
              </a:solidFill>
              <a:latin typeface="Calibri"/>
              <a:ea typeface="Calibri"/>
              <a:cs typeface="Calibri"/>
              <a:sym typeface="Calibri"/>
            </a:endParaRPr>
          </a:p>
        </p:txBody>
      </p:sp>
      <p:sp>
        <p:nvSpPr>
          <p:cNvPr id="246" name="Google Shape;246;p28"/>
          <p:cNvSpPr txBox="1"/>
          <p:nvPr/>
        </p:nvSpPr>
        <p:spPr>
          <a:xfrm>
            <a:off x="6440202" y="3204528"/>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	         Elastic Net                    0.053</a:t>
            </a:r>
            <a:endParaRPr sz="1800">
              <a:solidFill>
                <a:schemeClr val="dk1"/>
              </a:solidFill>
              <a:latin typeface="Calibri"/>
              <a:ea typeface="Calibri"/>
              <a:cs typeface="Calibri"/>
              <a:sym typeface="Calibri"/>
            </a:endParaRPr>
          </a:p>
        </p:txBody>
      </p:sp>
      <p:sp>
        <p:nvSpPr>
          <p:cNvPr id="247" name="Google Shape;247;p28"/>
          <p:cNvSpPr txBox="1"/>
          <p:nvPr/>
        </p:nvSpPr>
        <p:spPr>
          <a:xfrm>
            <a:off x="6440202" y="3623986"/>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		RANSACRegressor      -0.216</a:t>
            </a:r>
            <a:endParaRPr sz="1800">
              <a:solidFill>
                <a:schemeClr val="dk1"/>
              </a:solidFill>
              <a:latin typeface="Calibri"/>
              <a:ea typeface="Calibri"/>
              <a:cs typeface="Calibri"/>
              <a:sym typeface="Calibri"/>
            </a:endParaRPr>
          </a:p>
        </p:txBody>
      </p:sp>
      <p:sp>
        <p:nvSpPr>
          <p:cNvPr id="248" name="Google Shape;248;p28"/>
          <p:cNvSpPr txBox="1"/>
          <p:nvPr/>
        </p:nvSpPr>
        <p:spPr>
          <a:xfrm>
            <a:off x="6440202" y="3986136"/>
            <a:ext cx="54215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		Random Forest            0.045</a:t>
            </a:r>
            <a:endParaRPr sz="1800">
              <a:solidFill>
                <a:schemeClr val="dk1"/>
              </a:solidFill>
              <a:latin typeface="Calibri"/>
              <a:ea typeface="Calibri"/>
              <a:cs typeface="Calibri"/>
              <a:sym typeface="Calibri"/>
            </a:endParaRPr>
          </a:p>
        </p:txBody>
      </p:sp>
      <p:sp>
        <p:nvSpPr>
          <p:cNvPr id="249" name="Google Shape;249;p28"/>
          <p:cNvSpPr txBox="1"/>
          <p:nvPr/>
        </p:nvSpPr>
        <p:spPr>
          <a:xfrm>
            <a:off x="6440202" y="5016500"/>
            <a:ext cx="5421598"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best model among all the above is Random Forest regressor which has got the least difference of 0.045</a:t>
            </a:r>
            <a:endParaRPr sz="1800">
              <a:solidFill>
                <a:schemeClr val="dk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p:nvPr/>
        </p:nvSpPr>
        <p:spPr>
          <a:xfrm>
            <a:off x="3506218" y="43934"/>
            <a:ext cx="4950971"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tx1"/>
                </a:solidFill>
                <a:latin typeface="Arial Black"/>
                <a:ea typeface="Arial Black"/>
                <a:cs typeface="Arial Black"/>
                <a:sym typeface="Arial Black"/>
              </a:rPr>
              <a:t>Hyper Parameter Tuning</a:t>
            </a:r>
            <a:endParaRPr sz="2800" b="1" dirty="0">
              <a:solidFill>
                <a:schemeClr val="tx1"/>
              </a:solidFill>
              <a:latin typeface="Arial Black"/>
              <a:ea typeface="Arial Black"/>
              <a:cs typeface="Arial Black"/>
              <a:sym typeface="Arial Black"/>
            </a:endParaRPr>
          </a:p>
        </p:txBody>
      </p:sp>
      <p:pic>
        <p:nvPicPr>
          <p:cNvPr id="255" name="Google Shape;255;p29"/>
          <p:cNvPicPr preferRelativeResize="0"/>
          <p:nvPr/>
        </p:nvPicPr>
        <p:blipFill rotWithShape="1">
          <a:blip r:embed="rId3">
            <a:alphaModFix/>
          </a:blip>
          <a:srcRect/>
          <a:stretch/>
        </p:blipFill>
        <p:spPr>
          <a:xfrm>
            <a:off x="482600" y="698500"/>
            <a:ext cx="11315700" cy="5638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p:nvPr/>
        </p:nvSpPr>
        <p:spPr>
          <a:xfrm>
            <a:off x="4731782" y="259834"/>
            <a:ext cx="2347437"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u="sng" dirty="0">
                <a:solidFill>
                  <a:schemeClr val="tx1"/>
                </a:solidFill>
                <a:latin typeface="Arial Black"/>
                <a:ea typeface="Arial Black"/>
                <a:cs typeface="Arial Black"/>
                <a:sym typeface="Arial Black"/>
              </a:rPr>
              <a:t>Conclusion</a:t>
            </a:r>
            <a:endParaRPr sz="2800" b="1" u="sng" dirty="0">
              <a:solidFill>
                <a:schemeClr val="tx1"/>
              </a:solidFill>
              <a:latin typeface="Arial Black"/>
              <a:ea typeface="Arial Black"/>
              <a:cs typeface="Arial Black"/>
              <a:sym typeface="Arial Black"/>
            </a:endParaRPr>
          </a:p>
        </p:txBody>
      </p:sp>
      <p:sp>
        <p:nvSpPr>
          <p:cNvPr id="261" name="Google Shape;261;p30"/>
          <p:cNvSpPr txBox="1"/>
          <p:nvPr/>
        </p:nvSpPr>
        <p:spPr>
          <a:xfrm>
            <a:off x="520700" y="927100"/>
            <a:ext cx="113157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Arial Black"/>
                <a:ea typeface="Arial Black"/>
                <a:cs typeface="Arial Black"/>
                <a:sym typeface="Arial Black"/>
              </a:rPr>
              <a:t>The best model what we have got is Random Forest regressor with an accuracy of 90%</a:t>
            </a:r>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Arial Black"/>
                <a:ea typeface="Arial Black"/>
                <a:cs typeface="Arial Black"/>
                <a:sym typeface="Arial Black"/>
              </a:rPr>
              <a:t>To enter into new market the above mentioned points are so cruicial and it has to be given first priority since they influence sales price in an significant manner compared to all other variables.</a:t>
            </a:r>
            <a:endParaRPr sz="1800" b="1">
              <a:solidFill>
                <a:schemeClr val="dk1"/>
              </a:solidFill>
              <a:latin typeface="Arial Black"/>
              <a:ea typeface="Arial Black"/>
              <a:cs typeface="Arial Black"/>
              <a:sym typeface="Arial Black"/>
            </a:endParaRPr>
          </a:p>
        </p:txBody>
      </p:sp>
      <p:sp>
        <p:nvSpPr>
          <p:cNvPr id="262" name="Google Shape;262;p30"/>
          <p:cNvSpPr/>
          <p:nvPr/>
        </p:nvSpPr>
        <p:spPr>
          <a:xfrm>
            <a:off x="2880307" y="3967609"/>
            <a:ext cx="6596486" cy="14465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u="sng" dirty="0">
                <a:latin typeface="Arial Black"/>
                <a:ea typeface="Arial Black"/>
                <a:cs typeface="Arial Black"/>
                <a:sym typeface="Arial Black"/>
              </a:rPr>
              <a:t>Thank you</a:t>
            </a:r>
            <a:endParaRPr sz="2000" b="1" u="sng" dirty="0">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4"/>
          <p:cNvSpPr txBox="1"/>
          <p:nvPr/>
        </p:nvSpPr>
        <p:spPr>
          <a:xfrm>
            <a:off x="3841652" y="140677"/>
            <a:ext cx="5003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dirty="0">
                <a:solidFill>
                  <a:schemeClr val="bg1"/>
                </a:solidFill>
                <a:latin typeface="Arial Black"/>
                <a:ea typeface="Arial Black"/>
                <a:cs typeface="Arial Black"/>
                <a:sym typeface="Arial Black"/>
              </a:rPr>
              <a:t>Introduction</a:t>
            </a:r>
            <a:endParaRPr sz="5400" dirty="0">
              <a:solidFill>
                <a:schemeClr val="bg1"/>
              </a:solidFill>
              <a:latin typeface="Arial Black"/>
              <a:ea typeface="Arial Black"/>
              <a:cs typeface="Arial Black"/>
              <a:sym typeface="Arial Black"/>
            </a:endParaRPr>
          </a:p>
        </p:txBody>
      </p:sp>
      <p:sp>
        <p:nvSpPr>
          <p:cNvPr id="104" name="Google Shape;104;p14"/>
          <p:cNvSpPr txBox="1"/>
          <p:nvPr/>
        </p:nvSpPr>
        <p:spPr>
          <a:xfrm>
            <a:off x="3441602" y="953224"/>
            <a:ext cx="5803900"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a:solidFill>
                  <a:schemeClr val="dk1"/>
                </a:solidFill>
                <a:latin typeface="Calibri"/>
                <a:ea typeface="Calibri"/>
                <a:cs typeface="Calibri"/>
                <a:sym typeface="Calibri"/>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modeling, Market mix modeling, recommendation systems are some of the machine learning techniques used for achieving the business goals for housing companies. Our problem is related to one such housing company.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5"/>
          <p:cNvSpPr/>
          <p:nvPr/>
        </p:nvSpPr>
        <p:spPr>
          <a:xfrm>
            <a:off x="825500" y="1"/>
            <a:ext cx="10960100" cy="6857999"/>
          </a:xfrm>
          <a:custGeom>
            <a:avLst/>
            <a:gdLst/>
            <a:ahLst/>
            <a:cxnLst/>
            <a:rect l="l" t="t" r="r" b="b"/>
            <a:pathLst>
              <a:path w="9321622" h="6857999" extrusionOk="0">
                <a:moveTo>
                  <a:pt x="4548062" y="0"/>
                </a:moveTo>
                <a:lnTo>
                  <a:pt x="9321622" y="0"/>
                </a:lnTo>
                <a:lnTo>
                  <a:pt x="9321622" y="6857999"/>
                </a:lnTo>
                <a:lnTo>
                  <a:pt x="188437" y="6857999"/>
                </a:lnTo>
                <a:lnTo>
                  <a:pt x="185720" y="6844418"/>
                </a:lnTo>
                <a:cubicBezTo>
                  <a:pt x="184659" y="6824365"/>
                  <a:pt x="184996" y="6803923"/>
                  <a:pt x="182538" y="6784258"/>
                </a:cubicBezTo>
                <a:cubicBezTo>
                  <a:pt x="178681" y="6753406"/>
                  <a:pt x="162873" y="6725265"/>
                  <a:pt x="153041" y="6695768"/>
                </a:cubicBezTo>
                <a:cubicBezTo>
                  <a:pt x="123544" y="6690852"/>
                  <a:pt x="93742" y="6687506"/>
                  <a:pt x="64551" y="6681019"/>
                </a:cubicBezTo>
                <a:cubicBezTo>
                  <a:pt x="49375" y="6677647"/>
                  <a:pt x="26080" y="6680705"/>
                  <a:pt x="20306" y="6666271"/>
                </a:cubicBezTo>
                <a:cubicBezTo>
                  <a:pt x="-19364" y="6567096"/>
                  <a:pt x="6487" y="6530746"/>
                  <a:pt x="35054" y="6445045"/>
                </a:cubicBezTo>
                <a:cubicBezTo>
                  <a:pt x="79398" y="6430264"/>
                  <a:pt x="85424" y="6432567"/>
                  <a:pt x="123545" y="6400800"/>
                </a:cubicBezTo>
                <a:cubicBezTo>
                  <a:pt x="139568" y="6387448"/>
                  <a:pt x="151104" y="6369069"/>
                  <a:pt x="167790" y="6356555"/>
                </a:cubicBezTo>
                <a:cubicBezTo>
                  <a:pt x="190723" y="6339356"/>
                  <a:pt x="219767" y="6330965"/>
                  <a:pt x="241532" y="6312310"/>
                </a:cubicBezTo>
                <a:cubicBezTo>
                  <a:pt x="254990" y="6300775"/>
                  <a:pt x="259955" y="6281906"/>
                  <a:pt x="271028" y="6268065"/>
                </a:cubicBezTo>
                <a:cubicBezTo>
                  <a:pt x="299342" y="6232672"/>
                  <a:pt x="330818" y="6199905"/>
                  <a:pt x="359519" y="6164826"/>
                </a:cubicBezTo>
                <a:cubicBezTo>
                  <a:pt x="375084" y="6145802"/>
                  <a:pt x="385101" y="6121829"/>
                  <a:pt x="403764" y="6105832"/>
                </a:cubicBezTo>
                <a:cubicBezTo>
                  <a:pt x="426961" y="6085949"/>
                  <a:pt x="477044" y="6071573"/>
                  <a:pt x="507003" y="6061587"/>
                </a:cubicBezTo>
                <a:cubicBezTo>
                  <a:pt x="507980" y="6061517"/>
                  <a:pt x="871681" y="6036358"/>
                  <a:pt x="890461" y="6032090"/>
                </a:cubicBezTo>
                <a:cubicBezTo>
                  <a:pt x="942093" y="6020356"/>
                  <a:pt x="988784" y="5992761"/>
                  <a:pt x="1037945" y="5973097"/>
                </a:cubicBezTo>
                <a:cubicBezTo>
                  <a:pt x="964710" y="5863245"/>
                  <a:pt x="1058834" y="5998164"/>
                  <a:pt x="964203" y="5884606"/>
                </a:cubicBezTo>
                <a:cubicBezTo>
                  <a:pt x="922093" y="5834073"/>
                  <a:pt x="924044" y="5831845"/>
                  <a:pt x="933586" y="5839452"/>
                </a:cubicBezTo>
                <a:lnTo>
                  <a:pt x="941072" y="5846058"/>
                </a:lnTo>
                <a:lnTo>
                  <a:pt x="948516" y="5853316"/>
                </a:lnTo>
                <a:cubicBezTo>
                  <a:pt x="956346" y="5860775"/>
                  <a:pt x="951342" y="5855508"/>
                  <a:pt x="944308" y="5848914"/>
                </a:cubicBezTo>
                <a:lnTo>
                  <a:pt x="941072" y="5846058"/>
                </a:lnTo>
                <a:lnTo>
                  <a:pt x="925793" y="5831160"/>
                </a:lnTo>
                <a:cubicBezTo>
                  <a:pt x="914109" y="5819644"/>
                  <a:pt x="897866" y="5803521"/>
                  <a:pt x="875712" y="5781368"/>
                </a:cubicBezTo>
                <a:cubicBezTo>
                  <a:pt x="1040037" y="5766429"/>
                  <a:pt x="1028865" y="5773253"/>
                  <a:pt x="1185428" y="5737123"/>
                </a:cubicBezTo>
                <a:cubicBezTo>
                  <a:pt x="1208627" y="5731769"/>
                  <a:pt x="1259907" y="5713895"/>
                  <a:pt x="1273919" y="5692877"/>
                </a:cubicBezTo>
                <a:cubicBezTo>
                  <a:pt x="1320023" y="5623720"/>
                  <a:pt x="1273919" y="5649342"/>
                  <a:pt x="1273919" y="5589639"/>
                </a:cubicBezTo>
                <a:cubicBezTo>
                  <a:pt x="1273919" y="5574093"/>
                  <a:pt x="1283751" y="5560142"/>
                  <a:pt x="1288667" y="5545394"/>
                </a:cubicBezTo>
                <a:cubicBezTo>
                  <a:pt x="1288667" y="5545394"/>
                  <a:pt x="1324316" y="5483583"/>
                  <a:pt x="1347661" y="5456903"/>
                </a:cubicBezTo>
                <a:cubicBezTo>
                  <a:pt x="1359334" y="5443563"/>
                  <a:pt x="1377158" y="5437238"/>
                  <a:pt x="1391906" y="5427406"/>
                </a:cubicBezTo>
                <a:cubicBezTo>
                  <a:pt x="1541815" y="5397425"/>
                  <a:pt x="1404085" y="5428141"/>
                  <a:pt x="1509893" y="5397910"/>
                </a:cubicBezTo>
                <a:cubicBezTo>
                  <a:pt x="1529384" y="5392341"/>
                  <a:pt x="1550434" y="5391549"/>
                  <a:pt x="1568887" y="5383161"/>
                </a:cubicBezTo>
                <a:cubicBezTo>
                  <a:pt x="1604969" y="5366760"/>
                  <a:pt x="1636675" y="5341893"/>
                  <a:pt x="1672125" y="5324168"/>
                </a:cubicBezTo>
                <a:cubicBezTo>
                  <a:pt x="1695804" y="5312328"/>
                  <a:pt x="1721078" y="5303967"/>
                  <a:pt x="1745867" y="5294671"/>
                </a:cubicBezTo>
                <a:cubicBezTo>
                  <a:pt x="1760423" y="5289212"/>
                  <a:pt x="1776207" y="5286875"/>
                  <a:pt x="1790112" y="5279923"/>
                </a:cubicBezTo>
                <a:cubicBezTo>
                  <a:pt x="1805966" y="5271996"/>
                  <a:pt x="1818503" y="5258353"/>
                  <a:pt x="1834357" y="5250426"/>
                </a:cubicBezTo>
                <a:cubicBezTo>
                  <a:pt x="1848262" y="5243473"/>
                  <a:pt x="1865668" y="5244301"/>
                  <a:pt x="1878603" y="5235677"/>
                </a:cubicBezTo>
                <a:cubicBezTo>
                  <a:pt x="1895957" y="5224107"/>
                  <a:pt x="1908101" y="5206180"/>
                  <a:pt x="1922849" y="5191432"/>
                </a:cubicBezTo>
                <a:cubicBezTo>
                  <a:pt x="1922849" y="5191432"/>
                  <a:pt x="1982470" y="5173482"/>
                  <a:pt x="2011338" y="5161935"/>
                </a:cubicBezTo>
                <a:cubicBezTo>
                  <a:pt x="2031751" y="5153770"/>
                  <a:pt x="2050124" y="5141100"/>
                  <a:pt x="2070333" y="5132439"/>
                </a:cubicBezTo>
                <a:cubicBezTo>
                  <a:pt x="2084621" y="5126315"/>
                  <a:pt x="2103585" y="5128683"/>
                  <a:pt x="2114577" y="5117690"/>
                </a:cubicBezTo>
                <a:cubicBezTo>
                  <a:pt x="2130123" y="5102144"/>
                  <a:pt x="2134242" y="5078361"/>
                  <a:pt x="2144074" y="5058697"/>
                </a:cubicBezTo>
                <a:cubicBezTo>
                  <a:pt x="2152001" y="5042843"/>
                  <a:pt x="2163739" y="5029200"/>
                  <a:pt x="2173570" y="5014452"/>
                </a:cubicBezTo>
                <a:lnTo>
                  <a:pt x="2203067" y="4970206"/>
                </a:lnTo>
                <a:cubicBezTo>
                  <a:pt x="2222732" y="4940709"/>
                  <a:pt x="2251487" y="4915553"/>
                  <a:pt x="2262061" y="4881716"/>
                </a:cubicBezTo>
                <a:cubicBezTo>
                  <a:pt x="2296228" y="4772381"/>
                  <a:pt x="2286809" y="4764232"/>
                  <a:pt x="2262061" y="4689987"/>
                </a:cubicBezTo>
                <a:cubicBezTo>
                  <a:pt x="2262061" y="4689987"/>
                  <a:pt x="2214277" y="4635128"/>
                  <a:pt x="2203067" y="4601497"/>
                </a:cubicBezTo>
                <a:cubicBezTo>
                  <a:pt x="2188989" y="4559264"/>
                  <a:pt x="2193235" y="4513006"/>
                  <a:pt x="2188319" y="4468761"/>
                </a:cubicBezTo>
                <a:cubicBezTo>
                  <a:pt x="2193235" y="4454013"/>
                  <a:pt x="2199296" y="4439598"/>
                  <a:pt x="2203067" y="4424516"/>
                </a:cubicBezTo>
                <a:cubicBezTo>
                  <a:pt x="2238662" y="4282138"/>
                  <a:pt x="2198852" y="4407667"/>
                  <a:pt x="2232565" y="4306529"/>
                </a:cubicBezTo>
                <a:cubicBezTo>
                  <a:pt x="2255964" y="4271429"/>
                  <a:pt x="2288517" y="4224122"/>
                  <a:pt x="2306306" y="4188542"/>
                </a:cubicBezTo>
                <a:cubicBezTo>
                  <a:pt x="2316885" y="4167387"/>
                  <a:pt x="2331079" y="4104200"/>
                  <a:pt x="2335803" y="4085303"/>
                </a:cubicBezTo>
                <a:lnTo>
                  <a:pt x="2424293" y="4055806"/>
                </a:lnTo>
                <a:cubicBezTo>
                  <a:pt x="2462752" y="4042986"/>
                  <a:pt x="2503300" y="4037447"/>
                  <a:pt x="2542280" y="4026310"/>
                </a:cubicBezTo>
                <a:cubicBezTo>
                  <a:pt x="2572176" y="4017768"/>
                  <a:pt x="2601053" y="4005957"/>
                  <a:pt x="2630770" y="3996813"/>
                </a:cubicBezTo>
                <a:cubicBezTo>
                  <a:pt x="2664977" y="3986288"/>
                  <a:pt x="2702723" y="3984697"/>
                  <a:pt x="2734009" y="3967316"/>
                </a:cubicBezTo>
                <a:cubicBezTo>
                  <a:pt x="2749504" y="3958708"/>
                  <a:pt x="2752158" y="3936688"/>
                  <a:pt x="2763506" y="3923071"/>
                </a:cubicBezTo>
                <a:cubicBezTo>
                  <a:pt x="2824199" y="3850239"/>
                  <a:pt x="2810832" y="3902161"/>
                  <a:pt x="2866745" y="3790335"/>
                </a:cubicBezTo>
                <a:cubicBezTo>
                  <a:pt x="2875810" y="3772205"/>
                  <a:pt x="2870250" y="3748207"/>
                  <a:pt x="2881493" y="3731342"/>
                </a:cubicBezTo>
                <a:cubicBezTo>
                  <a:pt x="2891325" y="3716594"/>
                  <a:pt x="2922824" y="3719329"/>
                  <a:pt x="2925739" y="3701845"/>
                </a:cubicBezTo>
                <a:cubicBezTo>
                  <a:pt x="2943537" y="3595052"/>
                  <a:pt x="2935571" y="3485536"/>
                  <a:pt x="2940487" y="3377381"/>
                </a:cubicBezTo>
                <a:cubicBezTo>
                  <a:pt x="2945403" y="3342968"/>
                  <a:pt x="2948418" y="3308229"/>
                  <a:pt x="2955235" y="3274142"/>
                </a:cubicBezTo>
                <a:cubicBezTo>
                  <a:pt x="2958284" y="3258898"/>
                  <a:pt x="2969983" y="3245443"/>
                  <a:pt x="2969983" y="3229897"/>
                </a:cubicBezTo>
                <a:cubicBezTo>
                  <a:pt x="2969983" y="3214351"/>
                  <a:pt x="2960151" y="3200400"/>
                  <a:pt x="2955235" y="3185652"/>
                </a:cubicBezTo>
                <a:lnTo>
                  <a:pt x="2910990" y="3156155"/>
                </a:lnTo>
                <a:cubicBezTo>
                  <a:pt x="2896242" y="3146323"/>
                  <a:pt x="2891325" y="3126658"/>
                  <a:pt x="2881493" y="3111910"/>
                </a:cubicBezTo>
                <a:lnTo>
                  <a:pt x="2822500" y="3023419"/>
                </a:lnTo>
                <a:cubicBezTo>
                  <a:pt x="2813876" y="3010484"/>
                  <a:pt x="2812667" y="2993922"/>
                  <a:pt x="2807751" y="2979174"/>
                </a:cubicBezTo>
                <a:lnTo>
                  <a:pt x="2763506" y="2846439"/>
                </a:lnTo>
                <a:cubicBezTo>
                  <a:pt x="2752295" y="2812807"/>
                  <a:pt x="2724177" y="2787445"/>
                  <a:pt x="2704512" y="2757948"/>
                </a:cubicBezTo>
                <a:cubicBezTo>
                  <a:pt x="2670002" y="2746445"/>
                  <a:pt x="2638618" y="2746044"/>
                  <a:pt x="2630770" y="2698955"/>
                </a:cubicBezTo>
                <a:cubicBezTo>
                  <a:pt x="2628214" y="2683620"/>
                  <a:pt x="2640603" y="2669458"/>
                  <a:pt x="2645519" y="2654710"/>
                </a:cubicBezTo>
                <a:cubicBezTo>
                  <a:pt x="2660267" y="2644878"/>
                  <a:pt x="2678691" y="2639054"/>
                  <a:pt x="2689764" y="2625213"/>
                </a:cubicBezTo>
                <a:cubicBezTo>
                  <a:pt x="2699475" y="2613074"/>
                  <a:pt x="2702457" y="2596378"/>
                  <a:pt x="2704512" y="2580968"/>
                </a:cubicBezTo>
                <a:cubicBezTo>
                  <a:pt x="2714057" y="2509380"/>
                  <a:pt x="2735978" y="2418414"/>
                  <a:pt x="2704512" y="2344994"/>
                </a:cubicBezTo>
                <a:cubicBezTo>
                  <a:pt x="2697530" y="2328702"/>
                  <a:pt x="2684848" y="2315497"/>
                  <a:pt x="2675016" y="2300748"/>
                </a:cubicBezTo>
                <a:lnTo>
                  <a:pt x="2630770" y="2286000"/>
                </a:lnTo>
                <a:cubicBezTo>
                  <a:pt x="2569820" y="2265684"/>
                  <a:pt x="2541111" y="2207580"/>
                  <a:pt x="2527532" y="2153265"/>
                </a:cubicBezTo>
                <a:cubicBezTo>
                  <a:pt x="2521452" y="2128946"/>
                  <a:pt x="2516328" y="2104339"/>
                  <a:pt x="2512783" y="2079523"/>
                </a:cubicBezTo>
                <a:cubicBezTo>
                  <a:pt x="2506487" y="2035453"/>
                  <a:pt x="2502951" y="1991032"/>
                  <a:pt x="2498035" y="1946787"/>
                </a:cubicBezTo>
                <a:cubicBezTo>
                  <a:pt x="2498035" y="1946787"/>
                  <a:pt x="2559846" y="1911138"/>
                  <a:pt x="2586525" y="1887794"/>
                </a:cubicBezTo>
                <a:cubicBezTo>
                  <a:pt x="2599865" y="1876122"/>
                  <a:pt x="2606190" y="1858297"/>
                  <a:pt x="2616022" y="1843548"/>
                </a:cubicBezTo>
                <a:cubicBezTo>
                  <a:pt x="2673201" y="1805430"/>
                  <a:pt x="2643453" y="1819656"/>
                  <a:pt x="2704512" y="1799303"/>
                </a:cubicBezTo>
                <a:cubicBezTo>
                  <a:pt x="2734009" y="1789471"/>
                  <a:pt x="2762514" y="1763708"/>
                  <a:pt x="2793003" y="1769806"/>
                </a:cubicBezTo>
                <a:cubicBezTo>
                  <a:pt x="2808248" y="1772855"/>
                  <a:pt x="2779728" y="1798576"/>
                  <a:pt x="2778254" y="1814052"/>
                </a:cubicBezTo>
                <a:cubicBezTo>
                  <a:pt x="2769851" y="1902280"/>
                  <a:pt x="2768422" y="1991033"/>
                  <a:pt x="2763506" y="2079523"/>
                </a:cubicBezTo>
                <a:cubicBezTo>
                  <a:pt x="2763506" y="2079523"/>
                  <a:pt x="2822215" y="2058960"/>
                  <a:pt x="2851996" y="2050026"/>
                </a:cubicBezTo>
                <a:cubicBezTo>
                  <a:pt x="2871411" y="2044201"/>
                  <a:pt x="2891325" y="2040193"/>
                  <a:pt x="2910990" y="2035277"/>
                </a:cubicBezTo>
                <a:cubicBezTo>
                  <a:pt x="2941154" y="2027736"/>
                  <a:pt x="2969699" y="2014715"/>
                  <a:pt x="2999481" y="2005781"/>
                </a:cubicBezTo>
                <a:cubicBezTo>
                  <a:pt x="3018895" y="1999957"/>
                  <a:pt x="3040876" y="2001089"/>
                  <a:pt x="3058474" y="1991032"/>
                </a:cubicBezTo>
                <a:cubicBezTo>
                  <a:pt x="3076584" y="1980684"/>
                  <a:pt x="3086696" y="1960140"/>
                  <a:pt x="3102719" y="1946787"/>
                </a:cubicBezTo>
                <a:cubicBezTo>
                  <a:pt x="3116336" y="1935439"/>
                  <a:pt x="3132216" y="1927122"/>
                  <a:pt x="3146965" y="1917290"/>
                </a:cubicBezTo>
                <a:cubicBezTo>
                  <a:pt x="3201539" y="1880906"/>
                  <a:pt x="3262441" y="1797923"/>
                  <a:pt x="3294449" y="1740310"/>
                </a:cubicBezTo>
                <a:cubicBezTo>
                  <a:pt x="3308619" y="1714803"/>
                  <a:pt x="3319860" y="1642749"/>
                  <a:pt x="3323945" y="1622323"/>
                </a:cubicBezTo>
                <a:cubicBezTo>
                  <a:pt x="3333777" y="1607574"/>
                  <a:pt x="3339600" y="1589150"/>
                  <a:pt x="3353441" y="1578077"/>
                </a:cubicBezTo>
                <a:cubicBezTo>
                  <a:pt x="3365581" y="1568365"/>
                  <a:pt x="3383782" y="1570281"/>
                  <a:pt x="3397687" y="1563329"/>
                </a:cubicBezTo>
                <a:cubicBezTo>
                  <a:pt x="3413541" y="1555402"/>
                  <a:pt x="3427184" y="1543664"/>
                  <a:pt x="3441932" y="1533832"/>
                </a:cubicBezTo>
                <a:cubicBezTo>
                  <a:pt x="3441932" y="1533832"/>
                  <a:pt x="3502010" y="1516963"/>
                  <a:pt x="3530422" y="1504335"/>
                </a:cubicBezTo>
                <a:cubicBezTo>
                  <a:pt x="3568346" y="1487480"/>
                  <a:pt x="3585904" y="1467114"/>
                  <a:pt x="3604164" y="1430594"/>
                </a:cubicBezTo>
                <a:cubicBezTo>
                  <a:pt x="3619371" y="1400179"/>
                  <a:pt x="3633661" y="1320511"/>
                  <a:pt x="3633661" y="1297858"/>
                </a:cubicBezTo>
                <a:cubicBezTo>
                  <a:pt x="3633661" y="1282312"/>
                  <a:pt x="3621961" y="1268857"/>
                  <a:pt x="3618912" y="1253613"/>
                </a:cubicBezTo>
                <a:cubicBezTo>
                  <a:pt x="3612095" y="1219526"/>
                  <a:pt x="3609080" y="1184787"/>
                  <a:pt x="3604164" y="1150374"/>
                </a:cubicBezTo>
                <a:cubicBezTo>
                  <a:pt x="3604164" y="1150374"/>
                  <a:pt x="3555744" y="1095721"/>
                  <a:pt x="3545170" y="1061884"/>
                </a:cubicBezTo>
                <a:cubicBezTo>
                  <a:pt x="3530433" y="1014726"/>
                  <a:pt x="3535338" y="963561"/>
                  <a:pt x="3530422" y="914400"/>
                </a:cubicBezTo>
                <a:cubicBezTo>
                  <a:pt x="3606934" y="863392"/>
                  <a:pt x="3596578" y="860132"/>
                  <a:pt x="3736899" y="870155"/>
                </a:cubicBezTo>
                <a:cubicBezTo>
                  <a:pt x="3754580" y="871418"/>
                  <a:pt x="3766396" y="889820"/>
                  <a:pt x="3781145" y="899652"/>
                </a:cubicBezTo>
                <a:cubicBezTo>
                  <a:pt x="3884907" y="934239"/>
                  <a:pt x="3756812" y="889223"/>
                  <a:pt x="3884383" y="943897"/>
                </a:cubicBezTo>
                <a:cubicBezTo>
                  <a:pt x="3898672" y="950021"/>
                  <a:pt x="3913880" y="953729"/>
                  <a:pt x="3928628" y="958645"/>
                </a:cubicBezTo>
                <a:lnTo>
                  <a:pt x="3958125" y="914400"/>
                </a:lnTo>
                <a:cubicBezTo>
                  <a:pt x="4025742" y="812975"/>
                  <a:pt x="4005909" y="859542"/>
                  <a:pt x="4031867" y="781665"/>
                </a:cubicBezTo>
                <a:cubicBezTo>
                  <a:pt x="4031867" y="781665"/>
                  <a:pt x="4073645" y="724164"/>
                  <a:pt x="4090861" y="693174"/>
                </a:cubicBezTo>
                <a:cubicBezTo>
                  <a:pt x="4110661" y="657533"/>
                  <a:pt x="4116693" y="571336"/>
                  <a:pt x="4120357" y="545690"/>
                </a:cubicBezTo>
                <a:cubicBezTo>
                  <a:pt x="4087362" y="446702"/>
                  <a:pt x="4090861" y="469384"/>
                  <a:pt x="4090861" y="294968"/>
                </a:cubicBezTo>
                <a:cubicBezTo>
                  <a:pt x="4090861" y="279422"/>
                  <a:pt x="4098657" y="264628"/>
                  <a:pt x="4105609" y="250723"/>
                </a:cubicBezTo>
                <a:cubicBezTo>
                  <a:pt x="4113536" y="234869"/>
                  <a:pt x="4125274" y="221226"/>
                  <a:pt x="4135106" y="206477"/>
                </a:cubicBezTo>
                <a:cubicBezTo>
                  <a:pt x="4135106" y="206477"/>
                  <a:pt x="4196917" y="170828"/>
                  <a:pt x="4223596" y="147484"/>
                </a:cubicBezTo>
                <a:cubicBezTo>
                  <a:pt x="4236936" y="135812"/>
                  <a:pt x="4243261" y="117987"/>
                  <a:pt x="4253093" y="103239"/>
                </a:cubicBezTo>
                <a:cubicBezTo>
                  <a:pt x="4253093" y="103239"/>
                  <a:pt x="4282665" y="93626"/>
                  <a:pt x="4297338" y="8849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15"/>
          <p:cNvSpPr/>
          <p:nvPr/>
        </p:nvSpPr>
        <p:spPr>
          <a:xfrm>
            <a:off x="3625850" y="200799"/>
            <a:ext cx="53594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bg1"/>
                </a:solidFill>
                <a:latin typeface="Arial Black"/>
                <a:ea typeface="Arial Black"/>
                <a:cs typeface="Arial Black"/>
                <a:sym typeface="Arial Black"/>
              </a:rPr>
              <a:t>Problem Statement</a:t>
            </a:r>
            <a:endParaRPr sz="3600" dirty="0">
              <a:solidFill>
                <a:schemeClr val="bg1"/>
              </a:solidFill>
              <a:latin typeface="Arial Black"/>
              <a:ea typeface="Arial Black"/>
              <a:cs typeface="Arial Black"/>
              <a:sym typeface="Arial Black"/>
            </a:endParaRPr>
          </a:p>
        </p:txBody>
      </p:sp>
      <p:sp>
        <p:nvSpPr>
          <p:cNvPr id="112" name="Google Shape;112;p15"/>
          <p:cNvSpPr txBox="1"/>
          <p:nvPr/>
        </p:nvSpPr>
        <p:spPr>
          <a:xfrm>
            <a:off x="6305550" y="847130"/>
            <a:ext cx="572770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Which variables are important to predict the price of variable?</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 How do these variables describe the price of the house? </a:t>
            </a:r>
            <a:endParaRPr/>
          </a:p>
        </p:txBody>
      </p:sp>
      <p:sp>
        <p:nvSpPr>
          <p:cNvPr id="113" name="Google Shape;113;p15"/>
          <p:cNvSpPr txBox="1"/>
          <p:nvPr/>
        </p:nvSpPr>
        <p:spPr>
          <a:xfrm>
            <a:off x="281353" y="4314230"/>
            <a:ext cx="7277100" cy="22467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000" dirty="0">
                <a:solidFill>
                  <a:schemeClr val="dk1"/>
                </a:solidFill>
                <a:latin typeface="Calibri"/>
                <a:ea typeface="Calibri"/>
                <a:cs typeface="Calibri"/>
                <a:sym typeface="Calibri"/>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p:nvPr/>
        </p:nvSpPr>
        <p:spPr>
          <a:xfrm>
            <a:off x="1447800" y="50800"/>
            <a:ext cx="89916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dirty="0">
                <a:solidFill>
                  <a:schemeClr val="tx1"/>
                </a:solidFill>
                <a:latin typeface="Calibri"/>
                <a:ea typeface="Calibri"/>
                <a:cs typeface="Calibri"/>
                <a:sym typeface="Calibri"/>
              </a:rPr>
              <a:t>EXPLORATORY DATA ANALYSIS</a:t>
            </a:r>
            <a:endParaRPr sz="4800" b="1" u="sng" dirty="0">
              <a:solidFill>
                <a:schemeClr val="tx1"/>
              </a:solidFill>
              <a:latin typeface="Calibri"/>
              <a:ea typeface="Calibri"/>
              <a:cs typeface="Calibri"/>
              <a:sym typeface="Calibri"/>
            </a:endParaRPr>
          </a:p>
        </p:txBody>
      </p:sp>
      <p:sp>
        <p:nvSpPr>
          <p:cNvPr id="119" name="Google Shape;119;p16"/>
          <p:cNvSpPr txBox="1"/>
          <p:nvPr/>
        </p:nvSpPr>
        <p:spPr>
          <a:xfrm>
            <a:off x="355600" y="1206500"/>
            <a:ext cx="1139190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In this given dataset there are 81 columns or parameters, We mainly focused on what are the parameters which decides the sales price, There are 35 parameters out of all which has got a significant effect over deciding the sales price.</a:t>
            </a:r>
            <a:endParaRPr sz="2000">
              <a:solidFill>
                <a:schemeClr val="dk1"/>
              </a:solidFill>
              <a:latin typeface="Calibri"/>
              <a:ea typeface="Calibri"/>
              <a:cs typeface="Calibri"/>
              <a:sym typeface="Calibri"/>
            </a:endParaRPr>
          </a:p>
        </p:txBody>
      </p:sp>
      <p:pic>
        <p:nvPicPr>
          <p:cNvPr id="120" name="Google Shape;120;p16"/>
          <p:cNvPicPr preferRelativeResize="0"/>
          <p:nvPr/>
        </p:nvPicPr>
        <p:blipFill rotWithShape="1">
          <a:blip r:embed="rId3">
            <a:alphaModFix/>
          </a:blip>
          <a:srcRect/>
          <a:stretch/>
        </p:blipFill>
        <p:spPr>
          <a:xfrm>
            <a:off x="355600" y="2637661"/>
            <a:ext cx="4020404" cy="4063999"/>
          </a:xfrm>
          <a:prstGeom prst="rect">
            <a:avLst/>
          </a:prstGeom>
          <a:noFill/>
          <a:ln>
            <a:noFill/>
          </a:ln>
        </p:spPr>
      </p:pic>
      <p:pic>
        <p:nvPicPr>
          <p:cNvPr id="121" name="Google Shape;121;p16"/>
          <p:cNvPicPr preferRelativeResize="0"/>
          <p:nvPr/>
        </p:nvPicPr>
        <p:blipFill rotWithShape="1">
          <a:blip r:embed="rId4">
            <a:alphaModFix/>
          </a:blip>
          <a:srcRect/>
          <a:stretch/>
        </p:blipFill>
        <p:spPr>
          <a:xfrm>
            <a:off x="4477604" y="3006993"/>
            <a:ext cx="5205938" cy="3694667"/>
          </a:xfrm>
          <a:prstGeom prst="rect">
            <a:avLst/>
          </a:prstGeom>
          <a:noFill/>
          <a:ln>
            <a:noFill/>
          </a:ln>
        </p:spPr>
      </p:pic>
      <p:sp>
        <p:nvSpPr>
          <p:cNvPr id="122" name="Google Shape;122;p16"/>
          <p:cNvSpPr txBox="1"/>
          <p:nvPr/>
        </p:nvSpPr>
        <p:spPr>
          <a:xfrm>
            <a:off x="9093200" y="3149600"/>
            <a:ext cx="2895600" cy="2631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 Sl.no    Quality       Range</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1      Very poor      30k to 60k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2      Poor           30k to 60k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3      Fair           38k to 139k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4      Below Average  34k to 176k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5      Average        55k to 229k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6      Above average  76k to 277k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7      Good           116k to 341k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8      Very Good      147k to 440k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9      Excellent      239k to 612k</a:t>
            </a:r>
            <a:endParaRPr/>
          </a:p>
          <a:p>
            <a:pPr marL="0" marR="0" lvl="0" indent="0" algn="l" rtl="0">
              <a:spcBef>
                <a:spcPts val="0"/>
              </a:spcBef>
              <a:spcAft>
                <a:spcPts val="0"/>
              </a:spcAft>
              <a:buNone/>
            </a:pPr>
            <a:r>
              <a:rPr lang="en-US" sz="1500">
                <a:solidFill>
                  <a:schemeClr val="dk1"/>
                </a:solidFill>
                <a:latin typeface="Calibri"/>
                <a:ea typeface="Calibri"/>
                <a:cs typeface="Calibri"/>
                <a:sym typeface="Calibri"/>
              </a:rPr>
              <a:t>   10    Very Excellent 310k to 755k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2.</a:t>
            </a:r>
            <a:r>
              <a:rPr lang="en-US" sz="2000" b="1" dirty="0">
                <a:solidFill>
                  <a:schemeClr val="tx1"/>
                </a:solidFill>
                <a:latin typeface="Calibri"/>
                <a:ea typeface="Calibri"/>
                <a:cs typeface="Calibri"/>
                <a:sym typeface="Calibri"/>
              </a:rPr>
              <a:t>Above grade living area square feet vs Sales Price</a:t>
            </a:r>
            <a:endParaRPr sz="2000" dirty="0">
              <a:solidFill>
                <a:schemeClr val="tx1"/>
              </a:solidFill>
              <a:latin typeface="Calibri"/>
              <a:ea typeface="Calibri"/>
              <a:cs typeface="Calibri"/>
              <a:sym typeface="Calibri"/>
            </a:endParaRPr>
          </a:p>
        </p:txBody>
      </p:sp>
      <p:pic>
        <p:nvPicPr>
          <p:cNvPr id="128" name="Google Shape;128;p17"/>
          <p:cNvPicPr preferRelativeResize="0"/>
          <p:nvPr/>
        </p:nvPicPr>
        <p:blipFill rotWithShape="1">
          <a:blip r:embed="rId3">
            <a:alphaModFix/>
          </a:blip>
          <a:srcRect/>
          <a:stretch/>
        </p:blipFill>
        <p:spPr>
          <a:xfrm>
            <a:off x="241301" y="793811"/>
            <a:ext cx="5638800" cy="5073589"/>
          </a:xfrm>
          <a:prstGeom prst="rect">
            <a:avLst/>
          </a:prstGeom>
          <a:noFill/>
          <a:ln>
            <a:noFill/>
          </a:ln>
        </p:spPr>
      </p:pic>
      <p:sp>
        <p:nvSpPr>
          <p:cNvPr id="129" name="Google Shape;129;p17"/>
          <p:cNvSpPr txBox="1"/>
          <p:nvPr/>
        </p:nvSpPr>
        <p:spPr>
          <a:xfrm>
            <a:off x="139699" y="5969000"/>
            <a:ext cx="5740401"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above ground living area and sales price variables vary linearly with each other.</a:t>
            </a:r>
            <a:endParaRPr/>
          </a:p>
        </p:txBody>
      </p:sp>
      <p:sp>
        <p:nvSpPr>
          <p:cNvPr id="130" name="Google Shape;130;p17"/>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17"/>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3.No of cars that garage can hold vs Sales Price</a:t>
            </a:r>
            <a:endParaRPr sz="2000" dirty="0">
              <a:solidFill>
                <a:schemeClr val="tx1"/>
              </a:solidFill>
              <a:latin typeface="Calibri"/>
              <a:ea typeface="Calibri"/>
              <a:cs typeface="Calibri"/>
              <a:sym typeface="Calibri"/>
            </a:endParaRPr>
          </a:p>
        </p:txBody>
      </p:sp>
      <p:pic>
        <p:nvPicPr>
          <p:cNvPr id="132" name="Google Shape;132;p17"/>
          <p:cNvPicPr preferRelativeResize="0"/>
          <p:nvPr/>
        </p:nvPicPr>
        <p:blipFill rotWithShape="1">
          <a:blip r:embed="rId4">
            <a:alphaModFix/>
          </a:blip>
          <a:srcRect/>
          <a:stretch/>
        </p:blipFill>
        <p:spPr>
          <a:xfrm>
            <a:off x="6709318" y="625052"/>
            <a:ext cx="5009064" cy="5411105"/>
          </a:xfrm>
          <a:prstGeom prst="rect">
            <a:avLst/>
          </a:prstGeom>
          <a:noFill/>
          <a:ln>
            <a:noFill/>
          </a:ln>
        </p:spPr>
      </p:pic>
      <p:sp>
        <p:nvSpPr>
          <p:cNvPr id="133" name="Google Shape;133;p17"/>
          <p:cNvSpPr txBox="1"/>
          <p:nvPr/>
        </p:nvSpPr>
        <p:spPr>
          <a:xfrm>
            <a:off x="6210300" y="5972657"/>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As the garage size increases the sales price will automatically get increased.</a:t>
            </a:r>
            <a:endParaRPr sz="18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4.</a:t>
            </a:r>
            <a:r>
              <a:rPr lang="en-US" sz="2000" b="1" dirty="0">
                <a:solidFill>
                  <a:schemeClr val="tx1"/>
                </a:solidFill>
                <a:latin typeface="Calibri"/>
                <a:ea typeface="Calibri"/>
                <a:cs typeface="Calibri"/>
                <a:sym typeface="Calibri"/>
              </a:rPr>
              <a:t>Garage area  vs Sales Price</a:t>
            </a:r>
            <a:endParaRPr sz="2000" dirty="0">
              <a:solidFill>
                <a:schemeClr val="tx1"/>
              </a:solidFill>
              <a:latin typeface="Calibri"/>
              <a:ea typeface="Calibri"/>
              <a:cs typeface="Calibri"/>
              <a:sym typeface="Calibri"/>
            </a:endParaRPr>
          </a:p>
        </p:txBody>
      </p:sp>
      <p:sp>
        <p:nvSpPr>
          <p:cNvPr id="139" name="Google Shape;139;p18"/>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8"/>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5. Total basement area  in sq ft vs Sales Price</a:t>
            </a:r>
            <a:endParaRPr sz="2000" dirty="0">
              <a:solidFill>
                <a:schemeClr val="tx1"/>
              </a:solidFill>
              <a:latin typeface="Calibri"/>
              <a:ea typeface="Calibri"/>
              <a:cs typeface="Calibri"/>
              <a:sym typeface="Calibri"/>
            </a:endParaRPr>
          </a:p>
        </p:txBody>
      </p:sp>
      <p:pic>
        <p:nvPicPr>
          <p:cNvPr id="141" name="Google Shape;141;p18"/>
          <p:cNvPicPr preferRelativeResize="0"/>
          <p:nvPr/>
        </p:nvPicPr>
        <p:blipFill rotWithShape="1">
          <a:blip r:embed="rId3">
            <a:alphaModFix/>
          </a:blip>
          <a:srcRect/>
          <a:stretch/>
        </p:blipFill>
        <p:spPr>
          <a:xfrm>
            <a:off x="114300" y="641410"/>
            <a:ext cx="5517110" cy="5238690"/>
          </a:xfrm>
          <a:prstGeom prst="rect">
            <a:avLst/>
          </a:prstGeom>
          <a:noFill/>
          <a:ln>
            <a:noFill/>
          </a:ln>
        </p:spPr>
      </p:pic>
      <p:pic>
        <p:nvPicPr>
          <p:cNvPr id="142" name="Google Shape;142;p18"/>
          <p:cNvPicPr preferRelativeResize="0"/>
          <p:nvPr/>
        </p:nvPicPr>
        <p:blipFill rotWithShape="1">
          <a:blip r:embed="rId4">
            <a:alphaModFix/>
          </a:blip>
          <a:srcRect/>
          <a:stretch/>
        </p:blipFill>
        <p:spPr>
          <a:xfrm>
            <a:off x="5059600" y="241300"/>
            <a:ext cx="922100" cy="1889924"/>
          </a:xfrm>
          <a:prstGeom prst="rect">
            <a:avLst/>
          </a:prstGeom>
          <a:noFill/>
          <a:ln>
            <a:noFill/>
          </a:ln>
        </p:spPr>
      </p:pic>
      <p:sp>
        <p:nvSpPr>
          <p:cNvPr id="143" name="Google Shape;143;p18"/>
          <p:cNvSpPr txBox="1"/>
          <p:nvPr/>
        </p:nvSpPr>
        <p:spPr>
          <a:xfrm>
            <a:off x="114300" y="6078498"/>
            <a:ext cx="58674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garage and sales price are linearly related.</a:t>
            </a:r>
            <a:endParaRPr sz="1800">
              <a:solidFill>
                <a:schemeClr val="dk1"/>
              </a:solidFill>
              <a:latin typeface="Cambria"/>
              <a:ea typeface="Cambria"/>
              <a:cs typeface="Cambria"/>
              <a:sym typeface="Cambria"/>
            </a:endParaRPr>
          </a:p>
        </p:txBody>
      </p:sp>
      <p:pic>
        <p:nvPicPr>
          <p:cNvPr id="144" name="Google Shape;144;p18"/>
          <p:cNvPicPr preferRelativeResize="0"/>
          <p:nvPr/>
        </p:nvPicPr>
        <p:blipFill rotWithShape="1">
          <a:blip r:embed="rId5">
            <a:alphaModFix/>
          </a:blip>
          <a:srcRect/>
          <a:stretch/>
        </p:blipFill>
        <p:spPr>
          <a:xfrm>
            <a:off x="6354584" y="641410"/>
            <a:ext cx="5723116" cy="5403048"/>
          </a:xfrm>
          <a:prstGeom prst="rect">
            <a:avLst/>
          </a:prstGeom>
          <a:noFill/>
          <a:ln>
            <a:noFill/>
          </a:ln>
        </p:spPr>
      </p:pic>
      <p:sp>
        <p:nvSpPr>
          <p:cNvPr id="145" name="Google Shape;145;p18"/>
          <p:cNvSpPr/>
          <p:nvPr/>
        </p:nvSpPr>
        <p:spPr>
          <a:xfrm>
            <a:off x="6354584" y="6078498"/>
            <a:ext cx="5444888" cy="64633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total basement area in sq ft and sales price are</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 linearly related.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6.</a:t>
            </a:r>
            <a:r>
              <a:rPr lang="en-US" sz="2000" b="1" dirty="0">
                <a:solidFill>
                  <a:schemeClr val="tx1"/>
                </a:solidFill>
                <a:latin typeface="Calibri"/>
                <a:ea typeface="Calibri"/>
                <a:cs typeface="Calibri"/>
                <a:sym typeface="Calibri"/>
              </a:rPr>
              <a:t> 1st Floor surface area  vs Sales Price</a:t>
            </a:r>
            <a:endParaRPr sz="2000" dirty="0">
              <a:solidFill>
                <a:schemeClr val="tx1"/>
              </a:solidFill>
              <a:latin typeface="Calibri"/>
              <a:ea typeface="Calibri"/>
              <a:cs typeface="Calibri"/>
              <a:sym typeface="Calibri"/>
            </a:endParaRPr>
          </a:p>
        </p:txBody>
      </p:sp>
      <p:sp>
        <p:nvSpPr>
          <p:cNvPr id="151" name="Google Shape;151;p19"/>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19"/>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7.Full bathrooms above ground vs Sales Price</a:t>
            </a:r>
            <a:endParaRPr sz="2000" dirty="0">
              <a:solidFill>
                <a:schemeClr val="tx1"/>
              </a:solidFill>
              <a:latin typeface="Calibri"/>
              <a:ea typeface="Calibri"/>
              <a:cs typeface="Calibri"/>
              <a:sym typeface="Calibri"/>
            </a:endParaRPr>
          </a:p>
        </p:txBody>
      </p:sp>
      <p:sp>
        <p:nvSpPr>
          <p:cNvPr id="153" name="Google Shape;153;p19"/>
          <p:cNvSpPr txBox="1"/>
          <p:nvPr/>
        </p:nvSpPr>
        <p:spPr>
          <a:xfrm>
            <a:off x="114300" y="6211669"/>
            <a:ext cx="58801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There is a positive linear correlation between the 1st floor surface area and sales price.</a:t>
            </a:r>
            <a:endParaRPr/>
          </a:p>
        </p:txBody>
      </p:sp>
      <p:pic>
        <p:nvPicPr>
          <p:cNvPr id="154" name="Google Shape;154;p19"/>
          <p:cNvPicPr preferRelativeResize="0"/>
          <p:nvPr/>
        </p:nvPicPr>
        <p:blipFill rotWithShape="1">
          <a:blip r:embed="rId3">
            <a:alphaModFix/>
          </a:blip>
          <a:srcRect/>
          <a:stretch/>
        </p:blipFill>
        <p:spPr>
          <a:xfrm>
            <a:off x="114300" y="656208"/>
            <a:ext cx="5880100" cy="5555461"/>
          </a:xfrm>
          <a:prstGeom prst="rect">
            <a:avLst/>
          </a:prstGeom>
          <a:noFill/>
          <a:ln>
            <a:noFill/>
          </a:ln>
        </p:spPr>
      </p:pic>
      <p:pic>
        <p:nvPicPr>
          <p:cNvPr id="155" name="Google Shape;155;p19"/>
          <p:cNvPicPr preferRelativeResize="0"/>
          <p:nvPr/>
        </p:nvPicPr>
        <p:blipFill rotWithShape="1">
          <a:blip r:embed="rId4">
            <a:alphaModFix/>
          </a:blip>
          <a:srcRect/>
          <a:stretch/>
        </p:blipFill>
        <p:spPr>
          <a:xfrm>
            <a:off x="6672299" y="641410"/>
            <a:ext cx="5189501" cy="5250635"/>
          </a:xfrm>
          <a:prstGeom prst="rect">
            <a:avLst/>
          </a:prstGeom>
          <a:noFill/>
          <a:ln>
            <a:noFill/>
          </a:ln>
        </p:spPr>
      </p:pic>
      <p:sp>
        <p:nvSpPr>
          <p:cNvPr id="156" name="Google Shape;156;p19"/>
          <p:cNvSpPr txBox="1"/>
          <p:nvPr/>
        </p:nvSpPr>
        <p:spPr>
          <a:xfrm>
            <a:off x="6350000" y="6211669"/>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Generally as number of full bathroom increases the sales price also going to be increased.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8.</a:t>
            </a:r>
            <a:r>
              <a:rPr lang="en-US" sz="2000" b="1" dirty="0">
                <a:solidFill>
                  <a:schemeClr val="tx1"/>
                </a:solidFill>
                <a:latin typeface="Calibri"/>
                <a:ea typeface="Calibri"/>
                <a:cs typeface="Calibri"/>
                <a:sym typeface="Calibri"/>
              </a:rPr>
              <a:t> Total rooms above ground vs Sales Price</a:t>
            </a:r>
            <a:endParaRPr sz="2000" dirty="0">
              <a:solidFill>
                <a:schemeClr val="tx1"/>
              </a:solidFill>
              <a:latin typeface="Calibri"/>
              <a:ea typeface="Calibri"/>
              <a:cs typeface="Calibri"/>
              <a:sym typeface="Calibri"/>
            </a:endParaRPr>
          </a:p>
        </p:txBody>
      </p:sp>
      <p:sp>
        <p:nvSpPr>
          <p:cNvPr id="162" name="Google Shape;162;p20"/>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20"/>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9.Number of fireplaces vs Sales Price</a:t>
            </a:r>
            <a:endParaRPr sz="2000" dirty="0">
              <a:solidFill>
                <a:schemeClr val="tx1"/>
              </a:solidFill>
              <a:latin typeface="Calibri"/>
              <a:ea typeface="Calibri"/>
              <a:cs typeface="Calibri"/>
              <a:sym typeface="Calibri"/>
            </a:endParaRPr>
          </a:p>
        </p:txBody>
      </p:sp>
      <p:sp>
        <p:nvSpPr>
          <p:cNvPr id="164" name="Google Shape;164;p20"/>
          <p:cNvSpPr txBox="1"/>
          <p:nvPr/>
        </p:nvSpPr>
        <p:spPr>
          <a:xfrm>
            <a:off x="114300" y="6211669"/>
            <a:ext cx="58801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As total rooms above the ground increases sales prices also going to increase.</a:t>
            </a:r>
            <a:endParaRPr sz="1800">
              <a:solidFill>
                <a:schemeClr val="dk1"/>
              </a:solidFill>
              <a:latin typeface="Cambria"/>
              <a:ea typeface="Cambria"/>
              <a:cs typeface="Cambria"/>
              <a:sym typeface="Cambria"/>
            </a:endParaRPr>
          </a:p>
        </p:txBody>
      </p:sp>
      <p:sp>
        <p:nvSpPr>
          <p:cNvPr id="165" name="Google Shape;165;p20"/>
          <p:cNvSpPr txBox="1"/>
          <p:nvPr/>
        </p:nvSpPr>
        <p:spPr>
          <a:xfrm>
            <a:off x="6350000" y="6110068"/>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Generally as number of fire places increases the sales price also going to be increased.</a:t>
            </a:r>
            <a:endParaRPr/>
          </a:p>
        </p:txBody>
      </p:sp>
      <p:pic>
        <p:nvPicPr>
          <p:cNvPr id="166" name="Google Shape;166;p20"/>
          <p:cNvPicPr preferRelativeResize="0"/>
          <p:nvPr/>
        </p:nvPicPr>
        <p:blipFill rotWithShape="1">
          <a:blip r:embed="rId3">
            <a:alphaModFix/>
          </a:blip>
          <a:srcRect/>
          <a:stretch/>
        </p:blipFill>
        <p:spPr>
          <a:xfrm>
            <a:off x="114300" y="916696"/>
            <a:ext cx="5773993" cy="5023237"/>
          </a:xfrm>
          <a:prstGeom prst="rect">
            <a:avLst/>
          </a:prstGeom>
          <a:noFill/>
          <a:ln>
            <a:noFill/>
          </a:ln>
        </p:spPr>
      </p:pic>
      <p:pic>
        <p:nvPicPr>
          <p:cNvPr id="167" name="Google Shape;167;p20"/>
          <p:cNvPicPr preferRelativeResize="0"/>
          <p:nvPr/>
        </p:nvPicPr>
        <p:blipFill rotWithShape="1">
          <a:blip r:embed="rId4">
            <a:alphaModFix/>
          </a:blip>
          <a:srcRect/>
          <a:stretch/>
        </p:blipFill>
        <p:spPr>
          <a:xfrm>
            <a:off x="6702932" y="658815"/>
            <a:ext cx="4841368" cy="52811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241300" y="241300"/>
            <a:ext cx="98679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alibri"/>
                <a:ea typeface="Calibri"/>
                <a:cs typeface="Calibri"/>
                <a:sym typeface="Calibri"/>
              </a:rPr>
              <a:t>10.Type of foundation </a:t>
            </a:r>
            <a:r>
              <a:rPr lang="en-US" sz="2000" b="1" dirty="0">
                <a:solidFill>
                  <a:schemeClr val="tx1"/>
                </a:solidFill>
                <a:latin typeface="Calibri"/>
                <a:ea typeface="Calibri"/>
                <a:cs typeface="Calibri"/>
                <a:sym typeface="Calibri"/>
              </a:rPr>
              <a:t>vs Sales Price</a:t>
            </a:r>
            <a:endParaRPr sz="2000" dirty="0">
              <a:solidFill>
                <a:schemeClr val="tx1"/>
              </a:solidFill>
              <a:latin typeface="Calibri"/>
              <a:ea typeface="Calibri"/>
              <a:cs typeface="Calibri"/>
              <a:sym typeface="Calibri"/>
            </a:endParaRPr>
          </a:p>
        </p:txBody>
      </p:sp>
      <p:sp>
        <p:nvSpPr>
          <p:cNvPr id="173" name="Google Shape;173;p21"/>
          <p:cNvSpPr/>
          <p:nvPr/>
        </p:nvSpPr>
        <p:spPr>
          <a:xfrm>
            <a:off x="6083300" y="241300"/>
            <a:ext cx="127000" cy="6374031"/>
          </a:xfrm>
          <a:prstGeom prst="flowChartInputOutput">
            <a:avLst/>
          </a:prstGeom>
          <a:solidFill>
            <a:srgbClr val="F2F2F2"/>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4" name="Google Shape;174;p21"/>
          <p:cNvSpPr txBox="1"/>
          <p:nvPr/>
        </p:nvSpPr>
        <p:spPr>
          <a:xfrm>
            <a:off x="6350000" y="241300"/>
            <a:ext cx="57277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tx1"/>
                </a:solidFill>
                <a:latin typeface="Calibri"/>
                <a:ea typeface="Calibri"/>
                <a:cs typeface="Calibri"/>
                <a:sym typeface="Calibri"/>
              </a:rPr>
              <a:t>11.Kitchen quality vs Sales Price</a:t>
            </a:r>
            <a:endParaRPr sz="2000" dirty="0">
              <a:solidFill>
                <a:schemeClr val="tx1"/>
              </a:solidFill>
              <a:latin typeface="Calibri"/>
              <a:ea typeface="Calibri"/>
              <a:cs typeface="Calibri"/>
              <a:sym typeface="Calibri"/>
            </a:endParaRPr>
          </a:p>
        </p:txBody>
      </p:sp>
      <p:sp>
        <p:nvSpPr>
          <p:cNvPr id="175" name="Google Shape;175;p21"/>
          <p:cNvSpPr txBox="1"/>
          <p:nvPr/>
        </p:nvSpPr>
        <p:spPr>
          <a:xfrm>
            <a:off x="44449" y="5692001"/>
            <a:ext cx="58801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If its poured concrete foundation then its sales price will be higher than any other type of foundation followed by Cinder block,stone,brick and tail and wood.</a:t>
            </a:r>
            <a:endParaRPr/>
          </a:p>
        </p:txBody>
      </p:sp>
      <p:sp>
        <p:nvSpPr>
          <p:cNvPr id="176" name="Google Shape;176;p21"/>
          <p:cNvSpPr txBox="1"/>
          <p:nvPr/>
        </p:nvSpPr>
        <p:spPr>
          <a:xfrm>
            <a:off x="6350000" y="5995769"/>
            <a:ext cx="5727700"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mbria"/>
                <a:ea typeface="Cambria"/>
                <a:cs typeface="Cambria"/>
                <a:sym typeface="Cambria"/>
              </a:rPr>
              <a:t>The excellent  kitchen quality will get sold for higher price,followed by good,average/typical,fair and poor.</a:t>
            </a:r>
            <a:endParaRPr/>
          </a:p>
        </p:txBody>
      </p:sp>
      <p:pic>
        <p:nvPicPr>
          <p:cNvPr id="177" name="Google Shape;177;p21"/>
          <p:cNvPicPr preferRelativeResize="0"/>
          <p:nvPr/>
        </p:nvPicPr>
        <p:blipFill rotWithShape="1">
          <a:blip r:embed="rId3">
            <a:alphaModFix/>
          </a:blip>
          <a:srcRect/>
          <a:stretch/>
        </p:blipFill>
        <p:spPr>
          <a:xfrm>
            <a:off x="546100" y="775325"/>
            <a:ext cx="4965699" cy="4791045"/>
          </a:xfrm>
          <a:prstGeom prst="rect">
            <a:avLst/>
          </a:prstGeom>
          <a:noFill/>
          <a:ln>
            <a:noFill/>
          </a:ln>
        </p:spPr>
      </p:pic>
      <p:pic>
        <p:nvPicPr>
          <p:cNvPr id="178" name="Google Shape;178;p21"/>
          <p:cNvPicPr preferRelativeResize="0"/>
          <p:nvPr/>
        </p:nvPicPr>
        <p:blipFill rotWithShape="1">
          <a:blip r:embed="rId4">
            <a:alphaModFix/>
          </a:blip>
          <a:srcRect/>
          <a:stretch/>
        </p:blipFill>
        <p:spPr>
          <a:xfrm>
            <a:off x="6591300" y="678185"/>
            <a:ext cx="5029199" cy="5013816"/>
          </a:xfrm>
          <a:prstGeom prst="rect">
            <a:avLst/>
          </a:prstGeom>
          <a:noFill/>
          <a:ln>
            <a:noFill/>
          </a:ln>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1153</Words>
  <Application>Microsoft Office PowerPoint</Application>
  <PresentationFormat>Widescreen</PresentationFormat>
  <Paragraphs>77</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Black</vt:lpstr>
      <vt:lpstr>Wingdings 3</vt:lpstr>
      <vt:lpstr>Arial</vt:lpstr>
      <vt:lpstr>Cambria</vt:lpstr>
      <vt:lpstr>Noto Sans Symbols</vt:lpstr>
      <vt:lpstr>Century Gothic</vt:lpstr>
      <vt:lpstr>Calibri</vt:lpstr>
      <vt:lpstr>Slice</vt:lpstr>
      <vt:lpstr>Housing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Project</dc:title>
  <cp:lastModifiedBy>VIDYA</cp:lastModifiedBy>
  <cp:revision>1</cp:revision>
  <dcterms:modified xsi:type="dcterms:W3CDTF">2023-01-20T10:43:05Z</dcterms:modified>
</cp:coreProperties>
</file>