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Glacial Indifference Bold" charset="1" panose="00000800000000000000"/>
      <p:regular r:id="rId24"/>
    </p:embeddedFont>
    <p:embeddedFont>
      <p:font typeface="Cormorant Garamond Bold Italics" charset="1" panose="00000800000000000000"/>
      <p:regular r:id="rId25"/>
    </p:embeddedFont>
    <p:embeddedFont>
      <p:font typeface="Glacial Indifference" charset="1" panose="00000000000000000000"/>
      <p:regular r:id="rId26"/>
    </p:embeddedFont>
    <p:embeddedFont>
      <p:font typeface="Glacial Indifference Italics" charset="1" panose="00000000000000000000"/>
      <p:regular r:id="rId27"/>
    </p:embeddedFont>
    <p:embeddedFont>
      <p:font typeface="Roboto Bold" charset="1" panose="020000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png" Type="http://schemas.openxmlformats.org/officeDocument/2006/relationships/image"/><Relationship Id="rId12" Target="../media/image29.png" Type="http://schemas.openxmlformats.org/officeDocument/2006/relationships/image"/><Relationship Id="rId13" Target="../media/image30.png" Type="http://schemas.openxmlformats.org/officeDocument/2006/relationships/image"/><Relationship Id="rId14" Target="../media/image31.png" Type="http://schemas.openxmlformats.org/officeDocument/2006/relationships/image"/><Relationship Id="rId15" Target="../media/image32.pn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png" Type="http://schemas.openxmlformats.org/officeDocument/2006/relationships/image"/><Relationship Id="rId8" Target="../media/image25.png" Type="http://schemas.openxmlformats.org/officeDocument/2006/relationships/image"/><Relationship Id="rId9" Target="../media/image2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35.pn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2.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3702138"/>
            <a:chOff x="0" y="0"/>
            <a:chExt cx="24384000" cy="4936184"/>
          </a:xfrm>
        </p:grpSpPr>
        <p:pic>
          <p:nvPicPr>
            <p:cNvPr name="Picture 3" id="3"/>
            <p:cNvPicPr>
              <a:picLocks noChangeAspect="true"/>
            </p:cNvPicPr>
            <p:nvPr/>
          </p:nvPicPr>
          <p:blipFill>
            <a:blip r:embed="rId2"/>
            <a:srcRect l="0" t="22210" r="0" b="47443"/>
            <a:stretch>
              <a:fillRect/>
            </a:stretch>
          </p:blipFill>
          <p:spPr>
            <a:xfrm flipH="false" flipV="false">
              <a:off x="0" y="0"/>
              <a:ext cx="24384000" cy="4936184"/>
            </a:xfrm>
            <a:prstGeom prst="rect">
              <a:avLst/>
            </a:prstGeom>
          </p:spPr>
        </p:pic>
      </p:grpSp>
      <p:grpSp>
        <p:nvGrpSpPr>
          <p:cNvPr name="Group 4" id="4"/>
          <p:cNvGrpSpPr/>
          <p:nvPr/>
        </p:nvGrpSpPr>
        <p:grpSpPr>
          <a:xfrm rot="0">
            <a:off x="1028700" y="4025988"/>
            <a:ext cx="16230600" cy="5232312"/>
            <a:chOff x="0" y="0"/>
            <a:chExt cx="4274726" cy="1378058"/>
          </a:xfrm>
        </p:grpSpPr>
        <p:sp>
          <p:nvSpPr>
            <p:cNvPr name="Freeform 5" id="5"/>
            <p:cNvSpPr/>
            <p:nvPr/>
          </p:nvSpPr>
          <p:spPr>
            <a:xfrm flipH="false" flipV="false" rot="0">
              <a:off x="0" y="0"/>
              <a:ext cx="4274726" cy="1378058"/>
            </a:xfrm>
            <a:custGeom>
              <a:avLst/>
              <a:gdLst/>
              <a:ahLst/>
              <a:cxnLst/>
              <a:rect r="r" b="b" t="t" l="l"/>
              <a:pathLst>
                <a:path h="1378058" w="4274726">
                  <a:moveTo>
                    <a:pt x="0" y="0"/>
                  </a:moveTo>
                  <a:lnTo>
                    <a:pt x="4274726" y="0"/>
                  </a:lnTo>
                  <a:lnTo>
                    <a:pt x="4274726" y="1378058"/>
                  </a:lnTo>
                  <a:lnTo>
                    <a:pt x="0" y="1378058"/>
                  </a:lnTo>
                  <a:close/>
                </a:path>
              </a:pathLst>
            </a:custGeom>
            <a:solidFill>
              <a:srgbClr val="ECECF3"/>
            </a:solidFill>
          </p:spPr>
        </p:sp>
        <p:sp>
          <p:nvSpPr>
            <p:cNvPr name="TextBox 6" id="6"/>
            <p:cNvSpPr txBox="true"/>
            <p:nvPr/>
          </p:nvSpPr>
          <p:spPr>
            <a:xfrm>
              <a:off x="0" y="-47625"/>
              <a:ext cx="4274726" cy="1425683"/>
            </a:xfrm>
            <a:prstGeom prst="rect">
              <a:avLst/>
            </a:prstGeom>
          </p:spPr>
          <p:txBody>
            <a:bodyPr anchor="ctr" rtlCol="false" tIns="50800" lIns="50800" bIns="50800" rIns="50800"/>
            <a:lstStyle/>
            <a:p>
              <a:pPr algn="ctr">
                <a:lnSpc>
                  <a:spcPts val="3012"/>
                </a:lnSpc>
              </a:pPr>
            </a:p>
          </p:txBody>
        </p:sp>
      </p:grpSp>
      <p:sp>
        <p:nvSpPr>
          <p:cNvPr name="Freeform 7" id="7"/>
          <p:cNvSpPr/>
          <p:nvPr/>
        </p:nvSpPr>
        <p:spPr>
          <a:xfrm flipH="false" flipV="false" rot="0">
            <a:off x="5389261" y="4957816"/>
            <a:ext cx="1958895" cy="2332149"/>
          </a:xfrm>
          <a:custGeom>
            <a:avLst/>
            <a:gdLst/>
            <a:ahLst/>
            <a:cxnLst/>
            <a:rect r="r" b="b" t="t" l="l"/>
            <a:pathLst>
              <a:path h="2332149" w="1958895">
                <a:moveTo>
                  <a:pt x="0" y="0"/>
                </a:moveTo>
                <a:lnTo>
                  <a:pt x="1958895" y="0"/>
                </a:lnTo>
                <a:lnTo>
                  <a:pt x="1958895" y="2332148"/>
                </a:lnTo>
                <a:lnTo>
                  <a:pt x="0" y="23321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8189555" y="4961565"/>
            <a:ext cx="5048645" cy="804546"/>
          </a:xfrm>
          <a:prstGeom prst="rect">
            <a:avLst/>
          </a:prstGeom>
        </p:spPr>
        <p:txBody>
          <a:bodyPr anchor="t" rtlCol="false" tIns="0" lIns="0" bIns="0" rIns="0">
            <a:spAutoFit/>
          </a:bodyPr>
          <a:lstStyle/>
          <a:p>
            <a:pPr algn="l" marL="0" indent="0" lvl="0">
              <a:lnSpc>
                <a:spcPts val="6579"/>
              </a:lnSpc>
              <a:spcBef>
                <a:spcPct val="0"/>
              </a:spcBef>
            </a:pPr>
            <a:r>
              <a:rPr lang="en-US" sz="4699">
                <a:solidFill>
                  <a:srgbClr val="2D3880"/>
                </a:solidFill>
                <a:latin typeface="Glacial Indifference Bold"/>
                <a:ea typeface="Glacial Indifference Bold"/>
                <a:cs typeface="Glacial Indifference Bold"/>
                <a:sym typeface="Glacial Indifference Bold"/>
              </a:rPr>
              <a:t>Emirates Airline</a:t>
            </a:r>
          </a:p>
        </p:txBody>
      </p:sp>
      <p:sp>
        <p:nvSpPr>
          <p:cNvPr name="TextBox 9" id="9"/>
          <p:cNvSpPr txBox="true"/>
          <p:nvPr/>
        </p:nvSpPr>
        <p:spPr>
          <a:xfrm rot="0">
            <a:off x="3164256" y="7066180"/>
            <a:ext cx="11959488" cy="887094"/>
          </a:xfrm>
          <a:prstGeom prst="rect">
            <a:avLst/>
          </a:prstGeom>
        </p:spPr>
        <p:txBody>
          <a:bodyPr anchor="t" rtlCol="false" tIns="0" lIns="0" bIns="0" rIns="0">
            <a:spAutoFit/>
          </a:bodyPr>
          <a:lstStyle/>
          <a:p>
            <a:pPr algn="ctr" marL="0" indent="0" lvl="0">
              <a:lnSpc>
                <a:spcPts val="7280"/>
              </a:lnSpc>
              <a:spcBef>
                <a:spcPct val="0"/>
              </a:spcBef>
            </a:pPr>
            <a:r>
              <a:rPr lang="en-US" sz="5200">
                <a:solidFill>
                  <a:srgbClr val="2D3880"/>
                </a:solidFill>
                <a:latin typeface="Cormorant Garamond Bold Italics"/>
                <a:ea typeface="Cormorant Garamond Bold Italics"/>
                <a:cs typeface="Cormorant Garamond Bold Italics"/>
                <a:sym typeface="Cormorant Garamond Bold Italics"/>
              </a:rPr>
              <a:t>Hello!</a:t>
            </a:r>
          </a:p>
        </p:txBody>
      </p:sp>
      <p:sp>
        <p:nvSpPr>
          <p:cNvPr name="TextBox 10" id="10"/>
          <p:cNvSpPr txBox="true"/>
          <p:nvPr/>
        </p:nvSpPr>
        <p:spPr>
          <a:xfrm rot="0">
            <a:off x="3164256" y="8150544"/>
            <a:ext cx="11959488" cy="485775"/>
          </a:xfrm>
          <a:prstGeom prst="rect">
            <a:avLst/>
          </a:prstGeom>
        </p:spPr>
        <p:txBody>
          <a:bodyPr anchor="t" rtlCol="false" tIns="0" lIns="0" bIns="0" rIns="0">
            <a:spAutoFit/>
          </a:bodyPr>
          <a:lstStyle/>
          <a:p>
            <a:pPr algn="ctr" marL="0" indent="0" lvl="0">
              <a:lnSpc>
                <a:spcPts val="4079"/>
              </a:lnSpc>
            </a:pPr>
            <a:r>
              <a:rPr lang="en-US" sz="2400">
                <a:solidFill>
                  <a:srgbClr val="2D3880"/>
                </a:solidFill>
                <a:latin typeface="Glacial Indifference"/>
                <a:ea typeface="Glacial Indifference"/>
                <a:cs typeface="Glacial Indifference"/>
                <a:sym typeface="Glacial Indifference"/>
              </a:rPr>
              <a:t>Warm greetings to all present. As we gather here today, I am excited to shre my Analysis .</a:t>
            </a:r>
          </a:p>
        </p:txBody>
      </p:sp>
      <p:sp>
        <p:nvSpPr>
          <p:cNvPr name="TextBox 11" id="11"/>
          <p:cNvSpPr txBox="true"/>
          <p:nvPr/>
        </p:nvSpPr>
        <p:spPr>
          <a:xfrm rot="0">
            <a:off x="8189555" y="5828615"/>
            <a:ext cx="5356486" cy="523875"/>
          </a:xfrm>
          <a:prstGeom prst="rect">
            <a:avLst/>
          </a:prstGeom>
        </p:spPr>
        <p:txBody>
          <a:bodyPr anchor="t" rtlCol="false" tIns="0" lIns="0" bIns="0" rIns="0">
            <a:spAutoFit/>
          </a:bodyPr>
          <a:lstStyle/>
          <a:p>
            <a:pPr algn="l" marL="0" indent="0" lvl="0">
              <a:lnSpc>
                <a:spcPts val="4200"/>
              </a:lnSpc>
              <a:spcBef>
                <a:spcPct val="0"/>
              </a:spcBef>
            </a:pPr>
            <a:r>
              <a:rPr lang="en-US" sz="3000">
                <a:solidFill>
                  <a:srgbClr val="2D3880"/>
                </a:solidFill>
                <a:latin typeface="Glacial Indifference"/>
                <a:ea typeface="Glacial Indifference"/>
                <a:cs typeface="Glacial Indifference"/>
                <a:sym typeface="Glacial Indifference"/>
              </a:rPr>
              <a:t>Passenger Satisfaction Review</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182390"/>
            <a:ext cx="7328478" cy="3104610"/>
          </a:xfrm>
          <a:custGeom>
            <a:avLst/>
            <a:gdLst/>
            <a:ahLst/>
            <a:cxnLst/>
            <a:rect r="r" b="b" t="t" l="l"/>
            <a:pathLst>
              <a:path h="3104610" w="7328478">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671968" y="1370874"/>
            <a:ext cx="7955327" cy="1226820"/>
          </a:xfrm>
          <a:prstGeom prst="rect">
            <a:avLst/>
          </a:prstGeom>
        </p:spPr>
        <p:txBody>
          <a:bodyPr anchor="t" rtlCol="false" tIns="0" lIns="0" bIns="0" rIns="0">
            <a:spAutoFit/>
          </a:bodyPr>
          <a:lstStyle/>
          <a:p>
            <a:pPr algn="l" marL="0" indent="0" lvl="0">
              <a:lnSpc>
                <a:spcPts val="10080"/>
              </a:lnSpc>
              <a:spcBef>
                <a:spcPct val="0"/>
              </a:spcBef>
            </a:pPr>
            <a:r>
              <a:rPr lang="en-US" sz="7200">
                <a:solidFill>
                  <a:srgbClr val="2D3880"/>
                </a:solidFill>
                <a:latin typeface="Cormorant Garamond Bold Italics"/>
                <a:ea typeface="Cormorant Garamond Bold Italics"/>
                <a:cs typeface="Cormorant Garamond Bold Italics"/>
                <a:sym typeface="Cormorant Garamond Bold Italics"/>
              </a:rPr>
              <a:t>Passenger Overview</a:t>
            </a:r>
          </a:p>
        </p:txBody>
      </p:sp>
      <p:sp>
        <p:nvSpPr>
          <p:cNvPr name="TextBox 4" id="4"/>
          <p:cNvSpPr txBox="true"/>
          <p:nvPr/>
        </p:nvSpPr>
        <p:spPr>
          <a:xfrm rot="0">
            <a:off x="5270849" y="3748865"/>
            <a:ext cx="11630748" cy="3620649"/>
          </a:xfrm>
          <a:prstGeom prst="rect">
            <a:avLst/>
          </a:prstGeom>
        </p:spPr>
        <p:txBody>
          <a:bodyPr anchor="t" rtlCol="false" tIns="0" lIns="0" bIns="0" rIns="0">
            <a:spAutoFit/>
          </a:bodyPr>
          <a:lstStyle/>
          <a:p>
            <a:pPr algn="l" marL="740948" indent="-370474" lvl="1">
              <a:lnSpc>
                <a:spcPts val="5834"/>
              </a:lnSpc>
              <a:buFont typeface="Arial"/>
              <a:buChar char="•"/>
            </a:pPr>
            <a:r>
              <a:rPr lang="en-US" sz="3431">
                <a:solidFill>
                  <a:srgbClr val="2D3880"/>
                </a:solidFill>
                <a:latin typeface="Glacial Indifference"/>
                <a:ea typeface="Glacial Indifference"/>
                <a:cs typeface="Glacial Indifference"/>
                <a:sym typeface="Glacial Indifference"/>
              </a:rPr>
              <a:t>Total Passengers 130 K</a:t>
            </a:r>
          </a:p>
          <a:p>
            <a:pPr algn="l" marL="740948" indent="-370474" lvl="1">
              <a:lnSpc>
                <a:spcPts val="5834"/>
              </a:lnSpc>
              <a:buFont typeface="Arial"/>
              <a:buChar char="•"/>
            </a:pPr>
            <a:r>
              <a:rPr lang="en-US" sz="3431">
                <a:solidFill>
                  <a:srgbClr val="2D3880"/>
                </a:solidFill>
                <a:latin typeface="Glacial Indifference"/>
                <a:ea typeface="Glacial Indifference"/>
                <a:cs typeface="Glacial Indifference"/>
                <a:sym typeface="Glacial Indifference"/>
              </a:rPr>
              <a:t>Male Passengers 64 K</a:t>
            </a:r>
          </a:p>
          <a:p>
            <a:pPr algn="l" marL="740948" indent="-370474" lvl="1">
              <a:lnSpc>
                <a:spcPts val="5834"/>
              </a:lnSpc>
              <a:buFont typeface="Arial"/>
              <a:buChar char="•"/>
            </a:pPr>
            <a:r>
              <a:rPr lang="en-US" sz="3431">
                <a:solidFill>
                  <a:srgbClr val="2D3880"/>
                </a:solidFill>
                <a:latin typeface="Glacial Indifference"/>
                <a:ea typeface="Glacial Indifference"/>
                <a:cs typeface="Glacial Indifference"/>
                <a:sym typeface="Glacial Indifference"/>
              </a:rPr>
              <a:t>Female Passengers 66 K</a:t>
            </a:r>
          </a:p>
          <a:p>
            <a:pPr algn="l" marL="740948" indent="-370474" lvl="1">
              <a:lnSpc>
                <a:spcPts val="5834"/>
              </a:lnSpc>
              <a:buFont typeface="Arial"/>
              <a:buChar char="•"/>
            </a:pPr>
            <a:r>
              <a:rPr lang="en-US" sz="3431">
                <a:solidFill>
                  <a:srgbClr val="2D3880"/>
                </a:solidFill>
                <a:latin typeface="Glacial Indifference"/>
                <a:ea typeface="Glacial Indifference"/>
                <a:cs typeface="Glacial Indifference"/>
                <a:sym typeface="Glacial Indifference"/>
              </a:rPr>
              <a:t>Satisfied Passengers 56 K</a:t>
            </a:r>
          </a:p>
          <a:p>
            <a:pPr algn="l" marL="740948" indent="-370474" lvl="1">
              <a:lnSpc>
                <a:spcPts val="5834"/>
              </a:lnSpc>
              <a:buFont typeface="Arial"/>
              <a:buChar char="•"/>
            </a:pPr>
            <a:r>
              <a:rPr lang="en-US" sz="3431">
                <a:solidFill>
                  <a:srgbClr val="2D3880"/>
                </a:solidFill>
                <a:latin typeface="Glacial Indifference"/>
                <a:ea typeface="Glacial Indifference"/>
                <a:cs typeface="Glacial Indifference"/>
                <a:sym typeface="Glacial Indifference"/>
              </a:rPr>
              <a:t>Neutral or Dissatisfied Passengers 73 K</a:t>
            </a:r>
          </a:p>
        </p:txBody>
      </p:sp>
      <p:sp>
        <p:nvSpPr>
          <p:cNvPr name="Freeform 5" id="5"/>
          <p:cNvSpPr/>
          <p:nvPr/>
        </p:nvSpPr>
        <p:spPr>
          <a:xfrm flipH="false" flipV="false" rot="0">
            <a:off x="220810" y="287637"/>
            <a:ext cx="3075754" cy="2874432"/>
          </a:xfrm>
          <a:custGeom>
            <a:avLst/>
            <a:gdLst/>
            <a:ahLst/>
            <a:cxnLst/>
            <a:rect r="r" b="b" t="t" l="l"/>
            <a:pathLst>
              <a:path h="2874432" w="3075754">
                <a:moveTo>
                  <a:pt x="0" y="0"/>
                </a:moveTo>
                <a:lnTo>
                  <a:pt x="3075754" y="0"/>
                </a:lnTo>
                <a:lnTo>
                  <a:pt x="3075754" y="2874432"/>
                </a:lnTo>
                <a:lnTo>
                  <a:pt x="0" y="2874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7824361"/>
            <a:ext cx="3128063" cy="2462639"/>
          </a:xfrm>
          <a:custGeom>
            <a:avLst/>
            <a:gdLst/>
            <a:ahLst/>
            <a:cxnLst/>
            <a:rect r="r" b="b" t="t" l="l"/>
            <a:pathLst>
              <a:path h="2462639" w="3128063">
                <a:moveTo>
                  <a:pt x="0" y="2462639"/>
                </a:moveTo>
                <a:lnTo>
                  <a:pt x="3128063" y="2462639"/>
                </a:lnTo>
                <a:lnTo>
                  <a:pt x="3128063" y="0"/>
                </a:lnTo>
                <a:lnTo>
                  <a:pt x="0" y="0"/>
                </a:lnTo>
                <a:lnTo>
                  <a:pt x="0" y="246263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0810" y="287637"/>
            <a:ext cx="3075754" cy="2874432"/>
          </a:xfrm>
          <a:custGeom>
            <a:avLst/>
            <a:gdLst/>
            <a:ahLst/>
            <a:cxnLst/>
            <a:rect r="r" b="b" t="t" l="l"/>
            <a:pathLst>
              <a:path h="2874432" w="3075754">
                <a:moveTo>
                  <a:pt x="0" y="0"/>
                </a:moveTo>
                <a:lnTo>
                  <a:pt x="3075754" y="0"/>
                </a:lnTo>
                <a:lnTo>
                  <a:pt x="3075754" y="2874432"/>
                </a:lnTo>
                <a:lnTo>
                  <a:pt x="0" y="2874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349227" y="2471073"/>
            <a:ext cx="8372868" cy="7530287"/>
          </a:xfrm>
          <a:custGeom>
            <a:avLst/>
            <a:gdLst/>
            <a:ahLst/>
            <a:cxnLst/>
            <a:rect r="r" b="b" t="t" l="l"/>
            <a:pathLst>
              <a:path h="7530287" w="8372868">
                <a:moveTo>
                  <a:pt x="0" y="0"/>
                </a:moveTo>
                <a:lnTo>
                  <a:pt x="8372869" y="0"/>
                </a:lnTo>
                <a:lnTo>
                  <a:pt x="8372869" y="7530287"/>
                </a:lnTo>
                <a:lnTo>
                  <a:pt x="0" y="7530287"/>
                </a:lnTo>
                <a:lnTo>
                  <a:pt x="0" y="0"/>
                </a:lnTo>
                <a:close/>
              </a:path>
            </a:pathLst>
          </a:custGeom>
          <a:blipFill>
            <a:blip r:embed="rId6"/>
            <a:stretch>
              <a:fillRect l="-15009" t="0" r="-15009" b="-9504"/>
            </a:stretch>
          </a:blipFill>
        </p:spPr>
      </p:sp>
      <p:sp>
        <p:nvSpPr>
          <p:cNvPr name="TextBox 5" id="5"/>
          <p:cNvSpPr txBox="true"/>
          <p:nvPr/>
        </p:nvSpPr>
        <p:spPr>
          <a:xfrm rot="0">
            <a:off x="4675610" y="1394996"/>
            <a:ext cx="9804820" cy="796290"/>
          </a:xfrm>
          <a:prstGeom prst="rect">
            <a:avLst/>
          </a:prstGeom>
        </p:spPr>
        <p:txBody>
          <a:bodyPr anchor="t" rtlCol="false" tIns="0" lIns="0" bIns="0" rIns="0">
            <a:spAutoFit/>
          </a:bodyPr>
          <a:lstStyle/>
          <a:p>
            <a:pPr algn="l" marL="0" indent="0" lvl="0">
              <a:lnSpc>
                <a:spcPts val="6375"/>
              </a:lnSpc>
            </a:pPr>
            <a:r>
              <a:rPr lang="en-US" sz="5100">
                <a:solidFill>
                  <a:srgbClr val="2D3880"/>
                </a:solidFill>
                <a:latin typeface="Cormorant Garamond Bold Italics"/>
                <a:ea typeface="Cormorant Garamond Bold Italics"/>
                <a:cs typeface="Cormorant Garamond Bold Italics"/>
                <a:sym typeface="Cormorant Garamond Bold Italics"/>
              </a:rPr>
              <a:t>Distribution of passengers by class </a:t>
            </a:r>
          </a:p>
        </p:txBody>
      </p:sp>
      <p:sp>
        <p:nvSpPr>
          <p:cNvPr name="TextBox 6" id="6"/>
          <p:cNvSpPr txBox="true"/>
          <p:nvPr/>
        </p:nvSpPr>
        <p:spPr>
          <a:xfrm rot="0">
            <a:off x="3056354" y="3733811"/>
            <a:ext cx="6779234" cy="1704976"/>
          </a:xfrm>
          <a:prstGeom prst="rect">
            <a:avLst/>
          </a:prstGeom>
        </p:spPr>
        <p:txBody>
          <a:bodyPr anchor="t" rtlCol="false" tIns="0" lIns="0" bIns="0" rIns="0">
            <a:spAutoFit/>
          </a:bodyPr>
          <a:lstStyle/>
          <a:p>
            <a:pPr algn="l">
              <a:lnSpc>
                <a:spcPts val="4589"/>
              </a:lnSpc>
            </a:pPr>
            <a:r>
              <a:rPr lang="en-US" sz="2699">
                <a:solidFill>
                  <a:srgbClr val="2D3880"/>
                </a:solidFill>
                <a:latin typeface="Glacial Indifference Bold"/>
                <a:ea typeface="Glacial Indifference Bold"/>
                <a:cs typeface="Glacial Indifference Bold"/>
                <a:sym typeface="Glacial Indifference Bold"/>
              </a:rPr>
              <a:t>How are passengers distributed across different classes ?</a:t>
            </a:r>
          </a:p>
          <a:p>
            <a:pPr algn="l" marL="0" indent="0" lvl="0">
              <a:lnSpc>
                <a:spcPts val="4589"/>
              </a:lnSpc>
            </a:pPr>
          </a:p>
        </p:txBody>
      </p:sp>
      <p:sp>
        <p:nvSpPr>
          <p:cNvPr name="TextBox 7" id="7"/>
          <p:cNvSpPr txBox="true"/>
          <p:nvPr/>
        </p:nvSpPr>
        <p:spPr>
          <a:xfrm rot="0">
            <a:off x="2798786" y="5759783"/>
            <a:ext cx="7294371" cy="2730500"/>
          </a:xfrm>
          <a:prstGeom prst="rect">
            <a:avLst/>
          </a:prstGeom>
        </p:spPr>
        <p:txBody>
          <a:bodyPr anchor="t" rtlCol="false" tIns="0" lIns="0" bIns="0" rIns="0">
            <a:spAutoFit/>
          </a:bodyPr>
          <a:lstStyle/>
          <a:p>
            <a:pPr algn="l" marL="561339" indent="-280669" lvl="1">
              <a:lnSpc>
                <a:spcPts val="4419"/>
              </a:lnSpc>
              <a:buFont typeface="Arial"/>
              <a:buChar char="•"/>
            </a:pPr>
            <a:r>
              <a:rPr lang="en-US" sz="2599">
                <a:solidFill>
                  <a:srgbClr val="2D3880"/>
                </a:solidFill>
                <a:latin typeface="Glacial Indifference"/>
                <a:ea typeface="Glacial Indifference"/>
                <a:cs typeface="Glacial Indifference"/>
                <a:sym typeface="Glacial Indifference"/>
              </a:rPr>
              <a:t>Business Class 62K Passengers.</a:t>
            </a:r>
          </a:p>
          <a:p>
            <a:pPr algn="l">
              <a:lnSpc>
                <a:spcPts val="4419"/>
              </a:lnSpc>
            </a:pPr>
          </a:p>
          <a:p>
            <a:pPr algn="l" marL="561339" indent="-280669" lvl="1">
              <a:lnSpc>
                <a:spcPts val="4419"/>
              </a:lnSpc>
              <a:buFont typeface="Arial"/>
              <a:buChar char="•"/>
            </a:pPr>
            <a:r>
              <a:rPr lang="en-US" sz="2599">
                <a:solidFill>
                  <a:srgbClr val="2D3880"/>
                </a:solidFill>
                <a:latin typeface="Glacial Indifference"/>
                <a:ea typeface="Glacial Indifference"/>
                <a:cs typeface="Glacial Indifference"/>
                <a:sym typeface="Glacial Indifference"/>
              </a:rPr>
              <a:t>Economy Plus Class 9K Passenegrs.</a:t>
            </a:r>
          </a:p>
          <a:p>
            <a:pPr algn="l">
              <a:lnSpc>
                <a:spcPts val="4419"/>
              </a:lnSpc>
            </a:pPr>
          </a:p>
          <a:p>
            <a:pPr algn="l" marL="561339" indent="-280669" lvl="1">
              <a:lnSpc>
                <a:spcPts val="4419"/>
              </a:lnSpc>
              <a:buFont typeface="Arial"/>
              <a:buChar char="•"/>
            </a:pPr>
            <a:r>
              <a:rPr lang="en-US" sz="2599">
                <a:solidFill>
                  <a:srgbClr val="2D3880"/>
                </a:solidFill>
                <a:latin typeface="Glacial Indifference"/>
                <a:ea typeface="Glacial Indifference"/>
                <a:cs typeface="Glacial Indifference"/>
                <a:sym typeface="Glacial Indifference"/>
              </a:rPr>
              <a:t>Economy Class 58K Passengers.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121859" y="3831300"/>
            <a:ext cx="11064547" cy="5427000"/>
          </a:xfrm>
          <a:custGeom>
            <a:avLst/>
            <a:gdLst/>
            <a:ahLst/>
            <a:cxnLst/>
            <a:rect r="r" b="b" t="t" l="l"/>
            <a:pathLst>
              <a:path h="5427000" w="11064547">
                <a:moveTo>
                  <a:pt x="0" y="0"/>
                </a:moveTo>
                <a:lnTo>
                  <a:pt x="11064547" y="0"/>
                </a:lnTo>
                <a:lnTo>
                  <a:pt x="11064547" y="5427000"/>
                </a:lnTo>
                <a:lnTo>
                  <a:pt x="0" y="5427000"/>
                </a:lnTo>
                <a:lnTo>
                  <a:pt x="0" y="0"/>
                </a:lnTo>
                <a:close/>
              </a:path>
            </a:pathLst>
          </a:custGeom>
          <a:blipFill>
            <a:blip r:embed="rId2"/>
            <a:stretch>
              <a:fillRect l="-7800" t="-1103" r="0" b="-29672"/>
            </a:stretch>
          </a:blipFill>
        </p:spPr>
      </p:sp>
      <p:sp>
        <p:nvSpPr>
          <p:cNvPr name="TextBox 3" id="3"/>
          <p:cNvSpPr txBox="true"/>
          <p:nvPr/>
        </p:nvSpPr>
        <p:spPr>
          <a:xfrm rot="0">
            <a:off x="2687695" y="2697252"/>
            <a:ext cx="13498711" cy="464817"/>
          </a:xfrm>
          <a:prstGeom prst="rect">
            <a:avLst/>
          </a:prstGeom>
        </p:spPr>
        <p:txBody>
          <a:bodyPr anchor="t" rtlCol="false" tIns="0" lIns="0" bIns="0" rIns="0">
            <a:spAutoFit/>
          </a:bodyPr>
          <a:lstStyle/>
          <a:p>
            <a:pPr algn="ctr" marL="0" indent="0" lvl="0">
              <a:lnSpc>
                <a:spcPts val="3780"/>
              </a:lnSpc>
              <a:spcBef>
                <a:spcPct val="0"/>
              </a:spcBef>
            </a:pPr>
            <a:r>
              <a:rPr lang="en-US" sz="2700">
                <a:solidFill>
                  <a:srgbClr val="2D3880"/>
                </a:solidFill>
                <a:latin typeface="Glacial Indifference Bold"/>
                <a:ea typeface="Glacial Indifference Bold"/>
                <a:cs typeface="Glacial Indifference Bold"/>
                <a:sym typeface="Glacial Indifference Bold"/>
              </a:rPr>
              <a:t>Which age groups show the highest levels of satisfaction with airline services ?</a:t>
            </a:r>
          </a:p>
        </p:txBody>
      </p:sp>
      <p:sp>
        <p:nvSpPr>
          <p:cNvPr name="TextBox 4" id="4"/>
          <p:cNvSpPr txBox="true"/>
          <p:nvPr/>
        </p:nvSpPr>
        <p:spPr>
          <a:xfrm rot="0">
            <a:off x="6150705" y="912371"/>
            <a:ext cx="9804820" cy="1605915"/>
          </a:xfrm>
          <a:prstGeom prst="rect">
            <a:avLst/>
          </a:prstGeom>
        </p:spPr>
        <p:txBody>
          <a:bodyPr anchor="t" rtlCol="false" tIns="0" lIns="0" bIns="0" rIns="0">
            <a:spAutoFit/>
          </a:bodyPr>
          <a:lstStyle/>
          <a:p>
            <a:pPr algn="l">
              <a:lnSpc>
                <a:spcPts val="6375"/>
              </a:lnSpc>
            </a:pPr>
            <a:r>
              <a:rPr lang="en-US" sz="5100">
                <a:solidFill>
                  <a:srgbClr val="2D3880"/>
                </a:solidFill>
                <a:latin typeface="Cormorant Garamond Bold Italics"/>
                <a:ea typeface="Cormorant Garamond Bold Italics"/>
                <a:cs typeface="Cormorant Garamond Bold Italics"/>
                <a:sym typeface="Cormorant Garamond Bold Italics"/>
              </a:rPr>
              <a:t>Age Group Wise Satisfaction</a:t>
            </a:r>
          </a:p>
          <a:p>
            <a:pPr algn="l" marL="0" indent="0" lvl="0">
              <a:lnSpc>
                <a:spcPts val="6375"/>
              </a:lnSpc>
            </a:pPr>
          </a:p>
        </p:txBody>
      </p:sp>
      <p:sp>
        <p:nvSpPr>
          <p:cNvPr name="TextBox 5" id="5"/>
          <p:cNvSpPr txBox="true"/>
          <p:nvPr/>
        </p:nvSpPr>
        <p:spPr>
          <a:xfrm rot="0">
            <a:off x="3176328" y="4710748"/>
            <a:ext cx="1945531" cy="432752"/>
          </a:xfrm>
          <a:prstGeom prst="rect">
            <a:avLst/>
          </a:prstGeom>
        </p:spPr>
        <p:txBody>
          <a:bodyPr anchor="t" rtlCol="false" tIns="0" lIns="0" bIns="0" rIns="0">
            <a:spAutoFit/>
          </a:bodyPr>
          <a:lstStyle/>
          <a:p>
            <a:pPr algn="l">
              <a:lnSpc>
                <a:spcPts val="3477"/>
              </a:lnSpc>
            </a:pPr>
            <a:r>
              <a:rPr lang="en-US" sz="2675">
                <a:solidFill>
                  <a:srgbClr val="000000"/>
                </a:solidFill>
                <a:latin typeface="Glacial Indifference"/>
                <a:ea typeface="Glacial Indifference"/>
                <a:cs typeface="Glacial Indifference"/>
                <a:sym typeface="Glacial Indifference"/>
              </a:rPr>
              <a:t>FEMALE</a:t>
            </a:r>
          </a:p>
        </p:txBody>
      </p:sp>
      <p:sp>
        <p:nvSpPr>
          <p:cNvPr name="TextBox 6" id="6"/>
          <p:cNvSpPr txBox="true"/>
          <p:nvPr/>
        </p:nvSpPr>
        <p:spPr>
          <a:xfrm rot="0">
            <a:off x="3176328" y="8293069"/>
            <a:ext cx="1945531" cy="432752"/>
          </a:xfrm>
          <a:prstGeom prst="rect">
            <a:avLst/>
          </a:prstGeom>
        </p:spPr>
        <p:txBody>
          <a:bodyPr anchor="t" rtlCol="false" tIns="0" lIns="0" bIns="0" rIns="0">
            <a:spAutoFit/>
          </a:bodyPr>
          <a:lstStyle/>
          <a:p>
            <a:pPr algn="l">
              <a:lnSpc>
                <a:spcPts val="3477"/>
              </a:lnSpc>
            </a:pPr>
            <a:r>
              <a:rPr lang="en-US" sz="2675">
                <a:solidFill>
                  <a:srgbClr val="000000"/>
                </a:solidFill>
                <a:latin typeface="Glacial Indifference"/>
                <a:ea typeface="Glacial Indifference"/>
                <a:cs typeface="Glacial Indifference"/>
                <a:sym typeface="Glacial Indifference"/>
              </a:rPr>
              <a:t>MALE</a:t>
            </a:r>
          </a:p>
        </p:txBody>
      </p:sp>
      <p:sp>
        <p:nvSpPr>
          <p:cNvPr name="Freeform 7" id="7"/>
          <p:cNvSpPr/>
          <p:nvPr/>
        </p:nvSpPr>
        <p:spPr>
          <a:xfrm flipH="false" flipV="false" rot="0">
            <a:off x="220810" y="287637"/>
            <a:ext cx="3075754" cy="2874432"/>
          </a:xfrm>
          <a:custGeom>
            <a:avLst/>
            <a:gdLst/>
            <a:ahLst/>
            <a:cxnLst/>
            <a:rect r="r" b="b" t="t" l="l"/>
            <a:pathLst>
              <a:path h="2874432" w="3075754">
                <a:moveTo>
                  <a:pt x="0" y="0"/>
                </a:moveTo>
                <a:lnTo>
                  <a:pt x="3075754" y="0"/>
                </a:lnTo>
                <a:lnTo>
                  <a:pt x="3075754" y="2874432"/>
                </a:lnTo>
                <a:lnTo>
                  <a:pt x="0" y="28744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5887255" y="9667875"/>
            <a:ext cx="842434" cy="388937"/>
          </a:xfrm>
          <a:prstGeom prst="rect">
            <a:avLst/>
          </a:prstGeom>
        </p:spPr>
        <p:txBody>
          <a:bodyPr anchor="t" rtlCol="false" tIns="0" lIns="0" bIns="0" rIns="0">
            <a:spAutoFit/>
          </a:bodyPr>
          <a:lstStyle/>
          <a:p>
            <a:pPr algn="l">
              <a:lnSpc>
                <a:spcPts val="3087"/>
              </a:lnSpc>
            </a:pPr>
            <a:r>
              <a:rPr lang="en-US" sz="2375">
                <a:solidFill>
                  <a:srgbClr val="000000"/>
                </a:solidFill>
                <a:latin typeface="Glacial Indifference"/>
                <a:ea typeface="Glacial Indifference"/>
                <a:cs typeface="Glacial Indifference"/>
                <a:sym typeface="Glacial Indifference"/>
              </a:rPr>
              <a:t>&gt;25</a:t>
            </a:r>
          </a:p>
        </p:txBody>
      </p:sp>
      <p:sp>
        <p:nvSpPr>
          <p:cNvPr name="TextBox 9" id="9"/>
          <p:cNvSpPr txBox="true"/>
          <p:nvPr/>
        </p:nvSpPr>
        <p:spPr>
          <a:xfrm rot="0">
            <a:off x="8139389" y="9696450"/>
            <a:ext cx="1004611" cy="388937"/>
          </a:xfrm>
          <a:prstGeom prst="rect">
            <a:avLst/>
          </a:prstGeom>
        </p:spPr>
        <p:txBody>
          <a:bodyPr anchor="t" rtlCol="false" tIns="0" lIns="0" bIns="0" rIns="0">
            <a:spAutoFit/>
          </a:bodyPr>
          <a:lstStyle/>
          <a:p>
            <a:pPr algn="l">
              <a:lnSpc>
                <a:spcPts val="3087"/>
              </a:lnSpc>
            </a:pPr>
            <a:r>
              <a:rPr lang="en-US" sz="2375">
                <a:solidFill>
                  <a:srgbClr val="000000"/>
                </a:solidFill>
                <a:latin typeface="Glacial Indifference"/>
                <a:ea typeface="Glacial Indifference"/>
                <a:cs typeface="Glacial Indifference"/>
                <a:sym typeface="Glacial Indifference"/>
              </a:rPr>
              <a:t>25-34</a:t>
            </a:r>
          </a:p>
        </p:txBody>
      </p:sp>
      <p:sp>
        <p:nvSpPr>
          <p:cNvPr name="TextBox 10" id="10"/>
          <p:cNvSpPr txBox="true"/>
          <p:nvPr/>
        </p:nvSpPr>
        <p:spPr>
          <a:xfrm rot="0">
            <a:off x="10368999" y="9696450"/>
            <a:ext cx="1004611" cy="388937"/>
          </a:xfrm>
          <a:prstGeom prst="rect">
            <a:avLst/>
          </a:prstGeom>
        </p:spPr>
        <p:txBody>
          <a:bodyPr anchor="t" rtlCol="false" tIns="0" lIns="0" bIns="0" rIns="0">
            <a:spAutoFit/>
          </a:bodyPr>
          <a:lstStyle/>
          <a:p>
            <a:pPr algn="l">
              <a:lnSpc>
                <a:spcPts val="3087"/>
              </a:lnSpc>
            </a:pPr>
            <a:r>
              <a:rPr lang="en-US" sz="2375">
                <a:solidFill>
                  <a:srgbClr val="000000"/>
                </a:solidFill>
                <a:latin typeface="Glacial Indifference"/>
                <a:ea typeface="Glacial Indifference"/>
                <a:cs typeface="Glacial Indifference"/>
                <a:sym typeface="Glacial Indifference"/>
              </a:rPr>
              <a:t>35-44</a:t>
            </a:r>
          </a:p>
        </p:txBody>
      </p:sp>
      <p:sp>
        <p:nvSpPr>
          <p:cNvPr name="TextBox 11" id="11"/>
          <p:cNvSpPr txBox="true"/>
          <p:nvPr/>
        </p:nvSpPr>
        <p:spPr>
          <a:xfrm rot="0">
            <a:off x="12602335" y="9696450"/>
            <a:ext cx="1004611" cy="388937"/>
          </a:xfrm>
          <a:prstGeom prst="rect">
            <a:avLst/>
          </a:prstGeom>
        </p:spPr>
        <p:txBody>
          <a:bodyPr anchor="t" rtlCol="false" tIns="0" lIns="0" bIns="0" rIns="0">
            <a:spAutoFit/>
          </a:bodyPr>
          <a:lstStyle/>
          <a:p>
            <a:pPr algn="l">
              <a:lnSpc>
                <a:spcPts val="3087"/>
              </a:lnSpc>
            </a:pPr>
            <a:r>
              <a:rPr lang="en-US" sz="2375">
                <a:solidFill>
                  <a:srgbClr val="000000"/>
                </a:solidFill>
                <a:latin typeface="Glacial Indifference"/>
                <a:ea typeface="Glacial Indifference"/>
                <a:cs typeface="Glacial Indifference"/>
                <a:sym typeface="Glacial Indifference"/>
              </a:rPr>
              <a:t>45-54</a:t>
            </a:r>
          </a:p>
        </p:txBody>
      </p:sp>
      <p:sp>
        <p:nvSpPr>
          <p:cNvPr name="TextBox 12" id="12"/>
          <p:cNvSpPr txBox="true"/>
          <p:nvPr/>
        </p:nvSpPr>
        <p:spPr>
          <a:xfrm rot="0">
            <a:off x="15181795" y="9696450"/>
            <a:ext cx="773731" cy="388937"/>
          </a:xfrm>
          <a:prstGeom prst="rect">
            <a:avLst/>
          </a:prstGeom>
        </p:spPr>
        <p:txBody>
          <a:bodyPr anchor="t" rtlCol="false" tIns="0" lIns="0" bIns="0" rIns="0">
            <a:spAutoFit/>
          </a:bodyPr>
          <a:lstStyle/>
          <a:p>
            <a:pPr algn="l">
              <a:lnSpc>
                <a:spcPts val="3087"/>
              </a:lnSpc>
            </a:pPr>
            <a:r>
              <a:rPr lang="en-US" sz="2375">
                <a:solidFill>
                  <a:srgbClr val="000000"/>
                </a:solidFill>
                <a:latin typeface="Glacial Indifference"/>
                <a:ea typeface="Glacial Indifference"/>
                <a:cs typeface="Glacial Indifference"/>
                <a:sym typeface="Glacial Indifference"/>
              </a:rPr>
              <a:t>55+</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0810" y="287637"/>
            <a:ext cx="3075754" cy="2874432"/>
          </a:xfrm>
          <a:custGeom>
            <a:avLst/>
            <a:gdLst/>
            <a:ahLst/>
            <a:cxnLst/>
            <a:rect r="r" b="b" t="t" l="l"/>
            <a:pathLst>
              <a:path h="2874432" w="3075754">
                <a:moveTo>
                  <a:pt x="0" y="0"/>
                </a:moveTo>
                <a:lnTo>
                  <a:pt x="3075754" y="0"/>
                </a:lnTo>
                <a:lnTo>
                  <a:pt x="3075754" y="2874432"/>
                </a:lnTo>
                <a:lnTo>
                  <a:pt x="0" y="28744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534691" y="3431567"/>
            <a:ext cx="12986804" cy="6855433"/>
          </a:xfrm>
          <a:custGeom>
            <a:avLst/>
            <a:gdLst/>
            <a:ahLst/>
            <a:cxnLst/>
            <a:rect r="r" b="b" t="t" l="l"/>
            <a:pathLst>
              <a:path h="6855433" w="12986804">
                <a:moveTo>
                  <a:pt x="0" y="0"/>
                </a:moveTo>
                <a:lnTo>
                  <a:pt x="12986804" y="0"/>
                </a:lnTo>
                <a:lnTo>
                  <a:pt x="12986804" y="6855433"/>
                </a:lnTo>
                <a:lnTo>
                  <a:pt x="0" y="6855433"/>
                </a:lnTo>
                <a:lnTo>
                  <a:pt x="0" y="0"/>
                </a:lnTo>
                <a:close/>
              </a:path>
            </a:pathLst>
          </a:custGeom>
          <a:blipFill>
            <a:blip r:embed="rId4"/>
            <a:stretch>
              <a:fillRect l="-7501" t="-10" r="0" b="-1661"/>
            </a:stretch>
          </a:blipFill>
        </p:spPr>
      </p:sp>
      <p:sp>
        <p:nvSpPr>
          <p:cNvPr name="TextBox 4" id="4"/>
          <p:cNvSpPr txBox="true"/>
          <p:nvPr/>
        </p:nvSpPr>
        <p:spPr>
          <a:xfrm rot="0">
            <a:off x="5395994" y="881788"/>
            <a:ext cx="9804820" cy="1605915"/>
          </a:xfrm>
          <a:prstGeom prst="rect">
            <a:avLst/>
          </a:prstGeom>
        </p:spPr>
        <p:txBody>
          <a:bodyPr anchor="t" rtlCol="false" tIns="0" lIns="0" bIns="0" rIns="0">
            <a:spAutoFit/>
          </a:bodyPr>
          <a:lstStyle/>
          <a:p>
            <a:pPr algn="l">
              <a:lnSpc>
                <a:spcPts val="6375"/>
              </a:lnSpc>
            </a:pPr>
            <a:r>
              <a:rPr lang="en-US" sz="5100">
                <a:solidFill>
                  <a:srgbClr val="2D3880"/>
                </a:solidFill>
                <a:latin typeface="Cormorant Garamond Bold Italics"/>
                <a:ea typeface="Cormorant Garamond Bold Italics"/>
                <a:cs typeface="Cormorant Garamond Bold Italics"/>
                <a:sym typeface="Cormorant Garamond Bold Italics"/>
              </a:rPr>
              <a:t>Passenger Satisfaction by Class and Type</a:t>
            </a:r>
          </a:p>
          <a:p>
            <a:pPr algn="l" marL="0" indent="0" lvl="0">
              <a:lnSpc>
                <a:spcPts val="6375"/>
              </a:lnSpc>
            </a:pPr>
          </a:p>
        </p:txBody>
      </p:sp>
      <p:sp>
        <p:nvSpPr>
          <p:cNvPr name="TextBox 5" id="5"/>
          <p:cNvSpPr txBox="true"/>
          <p:nvPr/>
        </p:nvSpPr>
        <p:spPr>
          <a:xfrm rot="0">
            <a:off x="1305863" y="4674929"/>
            <a:ext cx="1990701" cy="770771"/>
          </a:xfrm>
          <a:prstGeom prst="rect">
            <a:avLst/>
          </a:prstGeom>
        </p:spPr>
        <p:txBody>
          <a:bodyPr anchor="t" rtlCol="false" tIns="0" lIns="0" bIns="0" rIns="0">
            <a:spAutoFit/>
          </a:bodyPr>
          <a:lstStyle/>
          <a:p>
            <a:pPr algn="l">
              <a:lnSpc>
                <a:spcPts val="3002"/>
              </a:lnSpc>
            </a:pPr>
            <a:r>
              <a:rPr lang="en-US" sz="2309">
                <a:solidFill>
                  <a:srgbClr val="000000"/>
                </a:solidFill>
                <a:latin typeface="Glacial Indifference"/>
                <a:ea typeface="Glacial Indifference"/>
                <a:cs typeface="Glacial Indifference"/>
                <a:sym typeface="Glacial Indifference"/>
              </a:rPr>
              <a:t>NEUTRAL OR DISSATISFIED</a:t>
            </a:r>
          </a:p>
        </p:txBody>
      </p:sp>
      <p:sp>
        <p:nvSpPr>
          <p:cNvPr name="TextBox 6" id="6"/>
          <p:cNvSpPr txBox="true"/>
          <p:nvPr/>
        </p:nvSpPr>
        <p:spPr>
          <a:xfrm rot="0">
            <a:off x="1305863" y="8383379"/>
            <a:ext cx="1990701" cy="389771"/>
          </a:xfrm>
          <a:prstGeom prst="rect">
            <a:avLst/>
          </a:prstGeom>
        </p:spPr>
        <p:txBody>
          <a:bodyPr anchor="t" rtlCol="false" tIns="0" lIns="0" bIns="0" rIns="0">
            <a:spAutoFit/>
          </a:bodyPr>
          <a:lstStyle/>
          <a:p>
            <a:pPr algn="l">
              <a:lnSpc>
                <a:spcPts val="3002"/>
              </a:lnSpc>
            </a:pPr>
            <a:r>
              <a:rPr lang="en-US" sz="2309">
                <a:solidFill>
                  <a:srgbClr val="000000"/>
                </a:solidFill>
                <a:latin typeface="Glacial Indifference"/>
                <a:ea typeface="Glacial Indifference"/>
                <a:cs typeface="Glacial Indifference"/>
                <a:sym typeface="Glacial Indifference"/>
              </a:rPr>
              <a:t>SATISFIED</a:t>
            </a:r>
          </a:p>
        </p:txBody>
      </p:sp>
      <p:sp>
        <p:nvSpPr>
          <p:cNvPr name="TextBox 7" id="7"/>
          <p:cNvSpPr txBox="true"/>
          <p:nvPr/>
        </p:nvSpPr>
        <p:spPr>
          <a:xfrm rot="0">
            <a:off x="1990896" y="2697252"/>
            <a:ext cx="13498711" cy="464817"/>
          </a:xfrm>
          <a:prstGeom prst="rect">
            <a:avLst/>
          </a:prstGeom>
        </p:spPr>
        <p:txBody>
          <a:bodyPr anchor="t" rtlCol="false" tIns="0" lIns="0" bIns="0" rIns="0">
            <a:spAutoFit/>
          </a:bodyPr>
          <a:lstStyle/>
          <a:p>
            <a:pPr algn="ctr" marL="0" indent="0" lvl="0">
              <a:lnSpc>
                <a:spcPts val="3780"/>
              </a:lnSpc>
              <a:spcBef>
                <a:spcPct val="0"/>
              </a:spcBef>
            </a:pPr>
            <a:r>
              <a:rPr lang="en-US" sz="2700">
                <a:solidFill>
                  <a:srgbClr val="2D3880"/>
                </a:solidFill>
                <a:latin typeface="Glacial Indifference Bold"/>
                <a:ea typeface="Glacial Indifference Bold"/>
                <a:cs typeface="Glacial Indifference Bold"/>
                <a:sym typeface="Glacial Indifference Bold"/>
              </a:rPr>
              <a:t>How does passenger satisfaction vary across different classes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3809790" y="5868318"/>
            <a:ext cx="4478210" cy="4478210"/>
          </a:xfrm>
          <a:custGeom>
            <a:avLst/>
            <a:gdLst/>
            <a:ahLst/>
            <a:cxnLst/>
            <a:rect r="r" b="b" t="t" l="l"/>
            <a:pathLst>
              <a:path h="4478210" w="4478210">
                <a:moveTo>
                  <a:pt x="4478210" y="0"/>
                </a:moveTo>
                <a:lnTo>
                  <a:pt x="0" y="0"/>
                </a:lnTo>
                <a:lnTo>
                  <a:pt x="0" y="4478210"/>
                </a:lnTo>
                <a:lnTo>
                  <a:pt x="4478210" y="4478210"/>
                </a:lnTo>
                <a:lnTo>
                  <a:pt x="44782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1922692" y="2918909"/>
          <a:ext cx="14442615" cy="5747971"/>
        </p:xfrm>
        <a:graphic>
          <a:graphicData uri="http://schemas.openxmlformats.org/drawingml/2006/table">
            <a:tbl>
              <a:tblPr/>
              <a:tblGrid>
                <a:gridCol w="2888523"/>
                <a:gridCol w="2888523"/>
                <a:gridCol w="2888523"/>
                <a:gridCol w="2888523"/>
                <a:gridCol w="2888523"/>
              </a:tblGrid>
              <a:tr h="2754928">
                <a:tc>
                  <a:txBody>
                    <a:bodyPr anchor="t" rtlCol="false"/>
                    <a:lstStyle/>
                    <a:p>
                      <a:pPr algn="ctr">
                        <a:lnSpc>
                          <a:spcPts val="3499"/>
                        </a:lnSpc>
                        <a:defRPr/>
                      </a:pPr>
                      <a:endParaRPr lang="en-US" sz="1100"/>
                    </a:p>
                  </a:txBody>
                  <a:tcPr marL="190500" marR="190500" marT="190500" marB="190500" anchor="ctr">
                    <a:lnL cmpd="sng" algn="ctr" cap="flat" w="38100">
                      <a:solidFill>
                        <a:srgbClr val="8382D1"/>
                      </a:solidFill>
                      <a:prstDash val="solid"/>
                      <a:round/>
                      <a:headEnd type="none" w="med" len="med"/>
                      <a:tailEnd type="none" w="med" len="med"/>
                    </a:lnL>
                    <a:lnR cmpd="sng" algn="ctr" cap="flat" w="38100">
                      <a:solidFill>
                        <a:srgbClr val="8382D1"/>
                      </a:solidFill>
                      <a:prstDash val="solid"/>
                      <a:round/>
                      <a:headEnd type="none" w="med" len="med"/>
                      <a:tailEnd type="none" w="med" len="med"/>
                    </a:lnR>
                    <a:lnT cmpd="sng" algn="ctr" cap="flat" w="38100">
                      <a:solidFill>
                        <a:srgbClr val="8382D1"/>
                      </a:solidFill>
                      <a:prstDash val="solid"/>
                      <a:round/>
                      <a:headEnd type="none" w="med" len="med"/>
                      <a:tailEnd type="none" w="med" len="med"/>
                    </a:lnT>
                    <a:lnB cmpd="sng" algn="ctr" cap="flat" w="38100">
                      <a:solidFill>
                        <a:srgbClr val="8382D1"/>
                      </a:solidFill>
                      <a:prstDash val="solid"/>
                      <a:round/>
                      <a:headEnd type="none" w="med" len="med"/>
                      <a:tailEnd type="none" w="med" len="med"/>
                    </a:lnB>
                    <a:solidFill>
                      <a:srgbClr val="ECECF3"/>
                    </a:solidFill>
                  </a:tcPr>
                </a:tc>
                <a:tc>
                  <a:txBody>
                    <a:bodyPr anchor="t" rtlCol="false"/>
                    <a:lstStyle/>
                    <a:p>
                      <a:pPr algn="ctr">
                        <a:lnSpc>
                          <a:spcPts val="2520"/>
                        </a:lnSpc>
                        <a:defRPr/>
                      </a:pPr>
                      <a:endParaRPr lang="en-US" sz="1100"/>
                    </a:p>
                  </a:txBody>
                  <a:tcPr marL="190500" marR="190500" marT="190500" marB="190500" anchor="ctr">
                    <a:lnL cmpd="sng" algn="ctr" cap="flat" w="38100">
                      <a:solidFill>
                        <a:srgbClr val="8382D1"/>
                      </a:solidFill>
                      <a:prstDash val="solid"/>
                      <a:round/>
                      <a:headEnd type="none" w="med" len="med"/>
                      <a:tailEnd type="none" w="med" len="med"/>
                    </a:lnL>
                    <a:lnR cmpd="sng" algn="ctr" cap="flat" w="38100">
                      <a:solidFill>
                        <a:srgbClr val="8382D1"/>
                      </a:solidFill>
                      <a:prstDash val="solid"/>
                      <a:round/>
                      <a:headEnd type="none" w="med" len="med"/>
                      <a:tailEnd type="none" w="med" len="med"/>
                    </a:lnR>
                    <a:lnT cmpd="sng" algn="ctr" cap="flat" w="38100">
                      <a:solidFill>
                        <a:srgbClr val="8382D1"/>
                      </a:solidFill>
                      <a:prstDash val="solid"/>
                      <a:round/>
                      <a:headEnd type="none" w="med" len="med"/>
                      <a:tailEnd type="none" w="med" len="med"/>
                    </a:lnT>
                    <a:lnB cmpd="sng" algn="ctr" cap="flat" w="38100">
                      <a:solidFill>
                        <a:srgbClr val="8382D1"/>
                      </a:solidFill>
                      <a:prstDash val="solid"/>
                      <a:round/>
                      <a:headEnd type="none" w="med" len="med"/>
                      <a:tailEnd type="none" w="med" len="med"/>
                    </a:lnB>
                    <a:solidFill>
                      <a:srgbClr val="ECECF3"/>
                    </a:solidFill>
                  </a:tcPr>
                </a:tc>
                <a:tc>
                  <a:txBody>
                    <a:bodyPr anchor="t" rtlCol="false"/>
                    <a:lstStyle/>
                    <a:p>
                      <a:pPr algn="ctr">
                        <a:lnSpc>
                          <a:spcPts val="2520"/>
                        </a:lnSpc>
                        <a:defRPr/>
                      </a:pPr>
                      <a:endParaRPr lang="en-US" sz="1100"/>
                    </a:p>
                  </a:txBody>
                  <a:tcPr marL="190500" marR="190500" marT="190500" marB="190500" anchor="ctr">
                    <a:lnL cmpd="sng" algn="ctr" cap="flat" w="38100">
                      <a:solidFill>
                        <a:srgbClr val="8382D1"/>
                      </a:solidFill>
                      <a:prstDash val="solid"/>
                      <a:round/>
                      <a:headEnd type="none" w="med" len="med"/>
                      <a:tailEnd type="none" w="med" len="med"/>
                    </a:lnL>
                    <a:lnR cmpd="sng" algn="ctr" cap="flat" w="38100">
                      <a:solidFill>
                        <a:srgbClr val="8382D1"/>
                      </a:solidFill>
                      <a:prstDash val="solid"/>
                      <a:round/>
                      <a:headEnd type="none" w="med" len="med"/>
                      <a:tailEnd type="none" w="med" len="med"/>
                    </a:lnR>
                    <a:lnT cmpd="sng" algn="ctr" cap="flat" w="38100">
                      <a:solidFill>
                        <a:srgbClr val="8382D1"/>
                      </a:solidFill>
                      <a:prstDash val="solid"/>
                      <a:round/>
                      <a:headEnd type="none" w="med" len="med"/>
                      <a:tailEnd type="none" w="med" len="med"/>
                    </a:lnT>
                    <a:lnB cmpd="sng" algn="ctr" cap="flat" w="38100">
                      <a:solidFill>
                        <a:srgbClr val="8382D1"/>
                      </a:solidFill>
                      <a:prstDash val="solid"/>
                      <a:round/>
                      <a:headEnd type="none" w="med" len="med"/>
                      <a:tailEnd type="none" w="med" len="med"/>
                    </a:lnB>
                    <a:solidFill>
                      <a:srgbClr val="ECECF3"/>
                    </a:solidFill>
                  </a:tcPr>
                </a:tc>
                <a:tc>
                  <a:txBody>
                    <a:bodyPr anchor="t" rtlCol="false"/>
                    <a:lstStyle/>
                    <a:p>
                      <a:pPr algn="ctr">
                        <a:lnSpc>
                          <a:spcPts val="2520"/>
                        </a:lnSpc>
                        <a:defRPr/>
                      </a:pPr>
                      <a:endParaRPr lang="en-US" sz="1100"/>
                    </a:p>
                  </a:txBody>
                  <a:tcPr marL="190500" marR="190500" marT="190500" marB="190500" anchor="ctr">
                    <a:lnL cmpd="sng" algn="ctr" cap="flat" w="38100">
                      <a:solidFill>
                        <a:srgbClr val="8382D1"/>
                      </a:solidFill>
                      <a:prstDash val="solid"/>
                      <a:round/>
                      <a:headEnd type="none" w="med" len="med"/>
                      <a:tailEnd type="none" w="med" len="med"/>
                    </a:lnL>
                    <a:lnR cmpd="sng" algn="ctr" cap="flat" w="38100">
                      <a:solidFill>
                        <a:srgbClr val="8382D1"/>
                      </a:solidFill>
                      <a:prstDash val="solid"/>
                      <a:round/>
                      <a:headEnd type="none" w="med" len="med"/>
                      <a:tailEnd type="none" w="med" len="med"/>
                    </a:lnR>
                    <a:lnT cmpd="sng" algn="ctr" cap="flat" w="38100">
                      <a:solidFill>
                        <a:srgbClr val="8382D1"/>
                      </a:solidFill>
                      <a:prstDash val="solid"/>
                      <a:round/>
                      <a:headEnd type="none" w="med" len="med"/>
                      <a:tailEnd type="none" w="med" len="med"/>
                    </a:lnT>
                    <a:lnB cmpd="sng" algn="ctr" cap="flat" w="38100">
                      <a:solidFill>
                        <a:srgbClr val="8382D1"/>
                      </a:solidFill>
                      <a:prstDash val="solid"/>
                      <a:round/>
                      <a:headEnd type="none" w="med" len="med"/>
                      <a:tailEnd type="none" w="med" len="med"/>
                    </a:lnB>
                    <a:solidFill>
                      <a:srgbClr val="ECECF3"/>
                    </a:solidFill>
                  </a:tcPr>
                </a:tc>
                <a:tc>
                  <a:txBody>
                    <a:bodyPr anchor="t" rtlCol="false"/>
                    <a:lstStyle/>
                    <a:p>
                      <a:pPr algn="ctr">
                        <a:lnSpc>
                          <a:spcPts val="2520"/>
                        </a:lnSpc>
                        <a:defRPr/>
                      </a:pPr>
                      <a:endParaRPr lang="en-US" sz="1100"/>
                    </a:p>
                  </a:txBody>
                  <a:tcPr marL="190500" marR="190500" marT="190500" marB="190500" anchor="ctr">
                    <a:lnL cmpd="sng" algn="ctr" cap="flat" w="38100">
                      <a:solidFill>
                        <a:srgbClr val="8382D1"/>
                      </a:solidFill>
                      <a:prstDash val="solid"/>
                      <a:round/>
                      <a:headEnd type="none" w="med" len="med"/>
                      <a:tailEnd type="none" w="med" len="med"/>
                    </a:lnL>
                    <a:lnR cmpd="sng" algn="ctr" cap="flat" w="38100">
                      <a:solidFill>
                        <a:srgbClr val="8382D1"/>
                      </a:solidFill>
                      <a:prstDash val="solid"/>
                      <a:round/>
                      <a:headEnd type="none" w="med" len="med"/>
                      <a:tailEnd type="none" w="med" len="med"/>
                    </a:lnR>
                    <a:lnT cmpd="sng" algn="ctr" cap="flat" w="38100">
                      <a:solidFill>
                        <a:srgbClr val="8382D1"/>
                      </a:solidFill>
                      <a:prstDash val="solid"/>
                      <a:round/>
                      <a:headEnd type="none" w="med" len="med"/>
                      <a:tailEnd type="none" w="med" len="med"/>
                    </a:lnT>
                    <a:lnB cmpd="sng" algn="ctr" cap="flat" w="38100">
                      <a:solidFill>
                        <a:srgbClr val="8382D1"/>
                      </a:solidFill>
                      <a:prstDash val="solid"/>
                      <a:round/>
                      <a:headEnd type="none" w="med" len="med"/>
                      <a:tailEnd type="none" w="med" len="med"/>
                    </a:lnB>
                    <a:solidFill>
                      <a:srgbClr val="ECECF3"/>
                    </a:solidFill>
                  </a:tcPr>
                </a:tc>
              </a:tr>
              <a:tr h="2993043">
                <a:tc>
                  <a:txBody>
                    <a:bodyPr anchor="t" rtlCol="false"/>
                    <a:lstStyle/>
                    <a:p>
                      <a:pPr algn="ctr">
                        <a:lnSpc>
                          <a:spcPts val="2520"/>
                        </a:lnSpc>
                        <a:defRPr/>
                      </a:pPr>
                      <a:endParaRPr lang="en-US" sz="1100"/>
                    </a:p>
                  </a:txBody>
                  <a:tcPr marL="190500" marR="190500" marT="190500" marB="190500" anchor="ctr">
                    <a:lnL cmpd="sng" algn="ctr" cap="flat" w="38100">
                      <a:solidFill>
                        <a:srgbClr val="8382D1"/>
                      </a:solidFill>
                      <a:prstDash val="solid"/>
                      <a:round/>
                      <a:headEnd type="none" w="med" len="med"/>
                      <a:tailEnd type="none" w="med" len="med"/>
                    </a:lnL>
                    <a:lnR cmpd="sng" algn="ctr" cap="flat" w="38100">
                      <a:solidFill>
                        <a:srgbClr val="8382D1"/>
                      </a:solidFill>
                      <a:prstDash val="solid"/>
                      <a:round/>
                      <a:headEnd type="none" w="med" len="med"/>
                      <a:tailEnd type="none" w="med" len="med"/>
                    </a:lnR>
                    <a:lnT cmpd="sng" algn="ctr" cap="flat" w="38100">
                      <a:solidFill>
                        <a:srgbClr val="8382D1"/>
                      </a:solidFill>
                      <a:prstDash val="solid"/>
                      <a:round/>
                      <a:headEnd type="none" w="med" len="med"/>
                      <a:tailEnd type="none" w="med" len="med"/>
                    </a:lnT>
                    <a:lnB cmpd="sng" algn="ctr" cap="flat" w="38100">
                      <a:solidFill>
                        <a:srgbClr val="8382D1"/>
                      </a:solidFill>
                      <a:prstDash val="solid"/>
                      <a:round/>
                      <a:headEnd type="none" w="med" len="med"/>
                      <a:tailEnd type="none" w="med" len="med"/>
                    </a:lnB>
                    <a:solidFill>
                      <a:srgbClr val="ECECF3"/>
                    </a:solidFill>
                  </a:tcPr>
                </a:tc>
                <a:tc>
                  <a:txBody>
                    <a:bodyPr anchor="t" rtlCol="false"/>
                    <a:lstStyle/>
                    <a:p>
                      <a:pPr algn="ctr">
                        <a:lnSpc>
                          <a:spcPts val="2520"/>
                        </a:lnSpc>
                        <a:defRPr/>
                      </a:pPr>
                      <a:endParaRPr lang="en-US" sz="1100"/>
                    </a:p>
                  </a:txBody>
                  <a:tcPr marL="190500" marR="190500" marT="190500" marB="190500" anchor="ctr">
                    <a:lnL cmpd="sng" algn="ctr" cap="flat" w="38100">
                      <a:solidFill>
                        <a:srgbClr val="8382D1"/>
                      </a:solidFill>
                      <a:prstDash val="solid"/>
                      <a:round/>
                      <a:headEnd type="none" w="med" len="med"/>
                      <a:tailEnd type="none" w="med" len="med"/>
                    </a:lnL>
                    <a:lnR cmpd="sng" algn="ctr" cap="flat" w="38100">
                      <a:solidFill>
                        <a:srgbClr val="8382D1"/>
                      </a:solidFill>
                      <a:prstDash val="solid"/>
                      <a:round/>
                      <a:headEnd type="none" w="med" len="med"/>
                      <a:tailEnd type="none" w="med" len="med"/>
                    </a:lnR>
                    <a:lnT cmpd="sng" algn="ctr" cap="flat" w="38100">
                      <a:solidFill>
                        <a:srgbClr val="8382D1"/>
                      </a:solidFill>
                      <a:prstDash val="solid"/>
                      <a:round/>
                      <a:headEnd type="none" w="med" len="med"/>
                      <a:tailEnd type="none" w="med" len="med"/>
                    </a:lnT>
                    <a:lnB cmpd="sng" algn="ctr" cap="flat" w="38100">
                      <a:solidFill>
                        <a:srgbClr val="8382D1"/>
                      </a:solidFill>
                      <a:prstDash val="solid"/>
                      <a:round/>
                      <a:headEnd type="none" w="med" len="med"/>
                      <a:tailEnd type="none" w="med" len="med"/>
                    </a:lnB>
                    <a:solidFill>
                      <a:srgbClr val="ECECF3"/>
                    </a:solidFill>
                  </a:tcPr>
                </a:tc>
                <a:tc>
                  <a:txBody>
                    <a:bodyPr anchor="t" rtlCol="false"/>
                    <a:lstStyle/>
                    <a:p>
                      <a:pPr algn="ctr">
                        <a:lnSpc>
                          <a:spcPts val="2520"/>
                        </a:lnSpc>
                        <a:defRPr/>
                      </a:pPr>
                      <a:endParaRPr lang="en-US" sz="1100"/>
                    </a:p>
                  </a:txBody>
                  <a:tcPr marL="190500" marR="190500" marT="190500" marB="190500" anchor="ctr">
                    <a:lnL cmpd="sng" algn="ctr" cap="flat" w="38100">
                      <a:solidFill>
                        <a:srgbClr val="8382D1"/>
                      </a:solidFill>
                      <a:prstDash val="solid"/>
                      <a:round/>
                      <a:headEnd type="none" w="med" len="med"/>
                      <a:tailEnd type="none" w="med" len="med"/>
                    </a:lnL>
                    <a:lnR cmpd="sng" algn="ctr" cap="flat" w="38100">
                      <a:solidFill>
                        <a:srgbClr val="8382D1"/>
                      </a:solidFill>
                      <a:prstDash val="solid"/>
                      <a:round/>
                      <a:headEnd type="none" w="med" len="med"/>
                      <a:tailEnd type="none" w="med" len="med"/>
                    </a:lnR>
                    <a:lnT cmpd="sng" algn="ctr" cap="flat" w="38100">
                      <a:solidFill>
                        <a:srgbClr val="8382D1"/>
                      </a:solidFill>
                      <a:prstDash val="solid"/>
                      <a:round/>
                      <a:headEnd type="none" w="med" len="med"/>
                      <a:tailEnd type="none" w="med" len="med"/>
                    </a:lnT>
                    <a:lnB cmpd="sng" algn="ctr" cap="flat" w="38100">
                      <a:solidFill>
                        <a:srgbClr val="8382D1"/>
                      </a:solidFill>
                      <a:prstDash val="solid"/>
                      <a:round/>
                      <a:headEnd type="none" w="med" len="med"/>
                      <a:tailEnd type="none" w="med" len="med"/>
                    </a:lnB>
                    <a:solidFill>
                      <a:srgbClr val="ECECF3"/>
                    </a:solidFill>
                  </a:tcPr>
                </a:tc>
                <a:tc>
                  <a:txBody>
                    <a:bodyPr anchor="t" rtlCol="false"/>
                    <a:lstStyle/>
                    <a:p>
                      <a:pPr algn="ctr">
                        <a:lnSpc>
                          <a:spcPts val="2520"/>
                        </a:lnSpc>
                        <a:defRPr/>
                      </a:pPr>
                      <a:endParaRPr lang="en-US" sz="1100"/>
                    </a:p>
                  </a:txBody>
                  <a:tcPr marL="190500" marR="190500" marT="190500" marB="190500" anchor="ctr">
                    <a:lnL cmpd="sng" algn="ctr" cap="flat" w="38100">
                      <a:solidFill>
                        <a:srgbClr val="8382D1"/>
                      </a:solidFill>
                      <a:prstDash val="solid"/>
                      <a:round/>
                      <a:headEnd type="none" w="med" len="med"/>
                      <a:tailEnd type="none" w="med" len="med"/>
                    </a:lnL>
                    <a:lnR cmpd="sng" algn="ctr" cap="flat" w="38100">
                      <a:solidFill>
                        <a:srgbClr val="8382D1"/>
                      </a:solidFill>
                      <a:prstDash val="solid"/>
                      <a:round/>
                      <a:headEnd type="none" w="med" len="med"/>
                      <a:tailEnd type="none" w="med" len="med"/>
                    </a:lnR>
                    <a:lnT cmpd="sng" algn="ctr" cap="flat" w="38100">
                      <a:solidFill>
                        <a:srgbClr val="8382D1"/>
                      </a:solidFill>
                      <a:prstDash val="solid"/>
                      <a:round/>
                      <a:headEnd type="none" w="med" len="med"/>
                      <a:tailEnd type="none" w="med" len="med"/>
                    </a:lnT>
                    <a:lnB cmpd="sng" algn="ctr" cap="flat" w="38100">
                      <a:solidFill>
                        <a:srgbClr val="8382D1"/>
                      </a:solidFill>
                      <a:prstDash val="solid"/>
                      <a:round/>
                      <a:headEnd type="none" w="med" len="med"/>
                      <a:tailEnd type="none" w="med" len="med"/>
                    </a:lnB>
                    <a:solidFill>
                      <a:srgbClr val="ECECF3"/>
                    </a:solidFill>
                  </a:tcPr>
                </a:tc>
                <a:tc>
                  <a:txBody>
                    <a:bodyPr anchor="t" rtlCol="false"/>
                    <a:lstStyle/>
                    <a:p>
                      <a:pPr algn="ctr">
                        <a:lnSpc>
                          <a:spcPts val="2520"/>
                        </a:lnSpc>
                        <a:defRPr/>
                      </a:pPr>
                      <a:endParaRPr lang="en-US" sz="1100"/>
                    </a:p>
                  </a:txBody>
                  <a:tcPr marL="190500" marR="190500" marT="190500" marB="190500" anchor="ctr">
                    <a:lnL cmpd="sng" algn="ctr" cap="flat" w="38100">
                      <a:solidFill>
                        <a:srgbClr val="8382D1"/>
                      </a:solidFill>
                      <a:prstDash val="solid"/>
                      <a:round/>
                      <a:headEnd type="none" w="med" len="med"/>
                      <a:tailEnd type="none" w="med" len="med"/>
                    </a:lnL>
                    <a:lnR cmpd="sng" algn="ctr" cap="flat" w="38100">
                      <a:solidFill>
                        <a:srgbClr val="8382D1"/>
                      </a:solidFill>
                      <a:prstDash val="solid"/>
                      <a:round/>
                      <a:headEnd type="none" w="med" len="med"/>
                      <a:tailEnd type="none" w="med" len="med"/>
                    </a:lnR>
                    <a:lnT cmpd="sng" algn="ctr" cap="flat" w="38100">
                      <a:solidFill>
                        <a:srgbClr val="8382D1"/>
                      </a:solidFill>
                      <a:prstDash val="solid"/>
                      <a:round/>
                      <a:headEnd type="none" w="med" len="med"/>
                      <a:tailEnd type="none" w="med" len="med"/>
                    </a:lnT>
                    <a:lnB cmpd="sng" algn="ctr" cap="flat" w="38100">
                      <a:solidFill>
                        <a:srgbClr val="8382D1"/>
                      </a:solidFill>
                      <a:prstDash val="solid"/>
                      <a:round/>
                      <a:headEnd type="none" w="med" len="med"/>
                      <a:tailEnd type="none" w="med" len="med"/>
                    </a:lnB>
                    <a:solidFill>
                      <a:srgbClr val="ECECF3"/>
                    </a:solidFill>
                  </a:tcPr>
                </a:tc>
              </a:tr>
            </a:tbl>
          </a:graphicData>
        </a:graphic>
      </p:graphicFrame>
      <p:sp>
        <p:nvSpPr>
          <p:cNvPr name="Freeform 4" id="4"/>
          <p:cNvSpPr/>
          <p:nvPr/>
        </p:nvSpPr>
        <p:spPr>
          <a:xfrm flipH="false" flipV="false" rot="0">
            <a:off x="220810" y="287637"/>
            <a:ext cx="3075754" cy="2874432"/>
          </a:xfrm>
          <a:custGeom>
            <a:avLst/>
            <a:gdLst/>
            <a:ahLst/>
            <a:cxnLst/>
            <a:rect r="r" b="b" t="t" l="l"/>
            <a:pathLst>
              <a:path h="2874432" w="3075754">
                <a:moveTo>
                  <a:pt x="0" y="0"/>
                </a:moveTo>
                <a:lnTo>
                  <a:pt x="3075754" y="0"/>
                </a:lnTo>
                <a:lnTo>
                  <a:pt x="3075754" y="2874432"/>
                </a:lnTo>
                <a:lnTo>
                  <a:pt x="0" y="2874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2195561" y="2385711"/>
            <a:ext cx="2202005" cy="327138"/>
          </a:xfrm>
          <a:prstGeom prst="rect">
            <a:avLst/>
          </a:prstGeom>
        </p:spPr>
        <p:txBody>
          <a:bodyPr anchor="t" rtlCol="false" tIns="0" lIns="0" bIns="0" rIns="0">
            <a:spAutoFit/>
          </a:bodyPr>
          <a:lstStyle/>
          <a:p>
            <a:pPr algn="l">
              <a:lnSpc>
                <a:spcPts val="2588"/>
              </a:lnSpc>
            </a:pPr>
            <a:r>
              <a:rPr lang="en-US" sz="1991">
                <a:solidFill>
                  <a:srgbClr val="000000"/>
                </a:solidFill>
                <a:latin typeface="Glacial Indifference Italics"/>
                <a:ea typeface="Glacial Indifference Italics"/>
                <a:cs typeface="Glacial Indifference Italics"/>
                <a:sym typeface="Glacial Indifference Italics"/>
              </a:rPr>
              <a:t>check-in service</a:t>
            </a:r>
          </a:p>
        </p:txBody>
      </p:sp>
      <p:sp>
        <p:nvSpPr>
          <p:cNvPr name="TextBox 6" id="6"/>
          <p:cNvSpPr txBox="true"/>
          <p:nvPr/>
        </p:nvSpPr>
        <p:spPr>
          <a:xfrm rot="0">
            <a:off x="6967334" y="621030"/>
            <a:ext cx="4981978" cy="796290"/>
          </a:xfrm>
          <a:prstGeom prst="rect">
            <a:avLst/>
          </a:prstGeom>
        </p:spPr>
        <p:txBody>
          <a:bodyPr anchor="t" rtlCol="false" tIns="0" lIns="0" bIns="0" rIns="0">
            <a:spAutoFit/>
          </a:bodyPr>
          <a:lstStyle/>
          <a:p>
            <a:pPr algn="l" marL="0" indent="0" lvl="0">
              <a:lnSpc>
                <a:spcPts val="6375"/>
              </a:lnSpc>
            </a:pPr>
            <a:r>
              <a:rPr lang="en-US" sz="5100">
                <a:solidFill>
                  <a:srgbClr val="2D3880"/>
                </a:solidFill>
                <a:latin typeface="Cormorant Garamond Bold Italics"/>
                <a:ea typeface="Cormorant Garamond Bold Italics"/>
                <a:cs typeface="Cormorant Garamond Bold Italics"/>
                <a:sym typeface="Cormorant Garamond Bold Italics"/>
              </a:rPr>
              <a:t>Average Ratings</a:t>
            </a:r>
          </a:p>
        </p:txBody>
      </p:sp>
      <p:sp>
        <p:nvSpPr>
          <p:cNvPr name="TextBox 7" id="7"/>
          <p:cNvSpPr txBox="true"/>
          <p:nvPr/>
        </p:nvSpPr>
        <p:spPr>
          <a:xfrm rot="0">
            <a:off x="5139742" y="2385711"/>
            <a:ext cx="2509846" cy="327138"/>
          </a:xfrm>
          <a:prstGeom prst="rect">
            <a:avLst/>
          </a:prstGeom>
        </p:spPr>
        <p:txBody>
          <a:bodyPr anchor="t" rtlCol="false" tIns="0" lIns="0" bIns="0" rIns="0">
            <a:spAutoFit/>
          </a:bodyPr>
          <a:lstStyle/>
          <a:p>
            <a:pPr algn="l">
              <a:lnSpc>
                <a:spcPts val="2588"/>
              </a:lnSpc>
            </a:pPr>
            <a:r>
              <a:rPr lang="en-US" sz="1991">
                <a:solidFill>
                  <a:srgbClr val="000000"/>
                </a:solidFill>
                <a:latin typeface="Glacial Indifference Italics"/>
                <a:ea typeface="Glacial Indifference Italics"/>
                <a:cs typeface="Glacial Indifference Italics"/>
                <a:sym typeface="Glacial Indifference Italics"/>
              </a:rPr>
              <a:t>Baggege handling </a:t>
            </a:r>
          </a:p>
        </p:txBody>
      </p:sp>
      <p:sp>
        <p:nvSpPr>
          <p:cNvPr name="TextBox 8" id="8"/>
          <p:cNvSpPr txBox="true"/>
          <p:nvPr/>
        </p:nvSpPr>
        <p:spPr>
          <a:xfrm rot="0">
            <a:off x="8223353" y="2377925"/>
            <a:ext cx="2150698" cy="327138"/>
          </a:xfrm>
          <a:prstGeom prst="rect">
            <a:avLst/>
          </a:prstGeom>
        </p:spPr>
        <p:txBody>
          <a:bodyPr anchor="t" rtlCol="false" tIns="0" lIns="0" bIns="0" rIns="0">
            <a:spAutoFit/>
          </a:bodyPr>
          <a:lstStyle/>
          <a:p>
            <a:pPr algn="l">
              <a:lnSpc>
                <a:spcPts val="2588"/>
              </a:lnSpc>
            </a:pPr>
            <a:r>
              <a:rPr lang="en-US" sz="1991">
                <a:solidFill>
                  <a:srgbClr val="000000"/>
                </a:solidFill>
                <a:latin typeface="Glacial Indifference Italics"/>
                <a:ea typeface="Glacial Indifference Italics"/>
                <a:cs typeface="Glacial Indifference Italics"/>
                <a:sym typeface="Glacial Indifference Italics"/>
              </a:rPr>
              <a:t>Cleanliness </a:t>
            </a:r>
          </a:p>
        </p:txBody>
      </p:sp>
      <p:sp>
        <p:nvSpPr>
          <p:cNvPr name="TextBox 9" id="9"/>
          <p:cNvSpPr txBox="true"/>
          <p:nvPr/>
        </p:nvSpPr>
        <p:spPr>
          <a:xfrm rot="0">
            <a:off x="10857691" y="2385711"/>
            <a:ext cx="2432886" cy="327138"/>
          </a:xfrm>
          <a:prstGeom prst="rect">
            <a:avLst/>
          </a:prstGeom>
        </p:spPr>
        <p:txBody>
          <a:bodyPr anchor="t" rtlCol="false" tIns="0" lIns="0" bIns="0" rIns="0">
            <a:spAutoFit/>
          </a:bodyPr>
          <a:lstStyle/>
          <a:p>
            <a:pPr algn="l">
              <a:lnSpc>
                <a:spcPts val="2588"/>
              </a:lnSpc>
            </a:pPr>
            <a:r>
              <a:rPr lang="en-US" sz="1991">
                <a:solidFill>
                  <a:srgbClr val="000000"/>
                </a:solidFill>
                <a:latin typeface="Glacial Indifference Italics"/>
                <a:ea typeface="Glacial Indifference Italics"/>
                <a:cs typeface="Glacial Indifference Italics"/>
                <a:sym typeface="Glacial Indifference Italics"/>
              </a:rPr>
              <a:t>LEG ROOM SERVICE</a:t>
            </a:r>
          </a:p>
        </p:txBody>
      </p:sp>
      <p:sp>
        <p:nvSpPr>
          <p:cNvPr name="TextBox 10" id="10"/>
          <p:cNvSpPr txBox="true"/>
          <p:nvPr/>
        </p:nvSpPr>
        <p:spPr>
          <a:xfrm rot="0">
            <a:off x="13809790" y="2377925"/>
            <a:ext cx="2432886" cy="327138"/>
          </a:xfrm>
          <a:prstGeom prst="rect">
            <a:avLst/>
          </a:prstGeom>
        </p:spPr>
        <p:txBody>
          <a:bodyPr anchor="t" rtlCol="false" tIns="0" lIns="0" bIns="0" rIns="0">
            <a:spAutoFit/>
          </a:bodyPr>
          <a:lstStyle/>
          <a:p>
            <a:pPr algn="l">
              <a:lnSpc>
                <a:spcPts val="2588"/>
              </a:lnSpc>
            </a:pPr>
            <a:r>
              <a:rPr lang="en-US" sz="1991">
                <a:solidFill>
                  <a:srgbClr val="000000"/>
                </a:solidFill>
                <a:latin typeface="Glacial Indifference Italics"/>
                <a:ea typeface="Glacial Indifference Italics"/>
                <a:cs typeface="Glacial Indifference Italics"/>
                <a:sym typeface="Glacial Indifference Italics"/>
              </a:rPr>
              <a:t>IN-FLIGHT SERVICE</a:t>
            </a:r>
          </a:p>
        </p:txBody>
      </p:sp>
      <p:sp>
        <p:nvSpPr>
          <p:cNvPr name="TextBox 11" id="11"/>
          <p:cNvSpPr txBox="true"/>
          <p:nvPr/>
        </p:nvSpPr>
        <p:spPr>
          <a:xfrm rot="0">
            <a:off x="2195561" y="8931162"/>
            <a:ext cx="2432886" cy="327138"/>
          </a:xfrm>
          <a:prstGeom prst="rect">
            <a:avLst/>
          </a:prstGeom>
        </p:spPr>
        <p:txBody>
          <a:bodyPr anchor="t" rtlCol="false" tIns="0" lIns="0" bIns="0" rIns="0">
            <a:spAutoFit/>
          </a:bodyPr>
          <a:lstStyle/>
          <a:p>
            <a:pPr algn="l">
              <a:lnSpc>
                <a:spcPts val="2588"/>
              </a:lnSpc>
            </a:pPr>
            <a:r>
              <a:rPr lang="en-US" sz="1991">
                <a:solidFill>
                  <a:srgbClr val="000000"/>
                </a:solidFill>
                <a:latin typeface="Glacial Indifference Italics"/>
                <a:ea typeface="Glacial Indifference Italics"/>
                <a:cs typeface="Glacial Indifference Italics"/>
                <a:sym typeface="Glacial Indifference Italics"/>
              </a:rPr>
              <a:t>SEAT COMFORT</a:t>
            </a:r>
          </a:p>
        </p:txBody>
      </p:sp>
      <p:sp>
        <p:nvSpPr>
          <p:cNvPr name="TextBox 12" id="12"/>
          <p:cNvSpPr txBox="true"/>
          <p:nvPr/>
        </p:nvSpPr>
        <p:spPr>
          <a:xfrm rot="0">
            <a:off x="5354229" y="8943805"/>
            <a:ext cx="2048084" cy="327138"/>
          </a:xfrm>
          <a:prstGeom prst="rect">
            <a:avLst/>
          </a:prstGeom>
        </p:spPr>
        <p:txBody>
          <a:bodyPr anchor="t" rtlCol="false" tIns="0" lIns="0" bIns="0" rIns="0">
            <a:spAutoFit/>
          </a:bodyPr>
          <a:lstStyle/>
          <a:p>
            <a:pPr algn="l">
              <a:lnSpc>
                <a:spcPts val="2588"/>
              </a:lnSpc>
            </a:pPr>
            <a:r>
              <a:rPr lang="en-US" sz="1991">
                <a:solidFill>
                  <a:srgbClr val="000000"/>
                </a:solidFill>
                <a:latin typeface="Glacial Indifference Italics"/>
                <a:ea typeface="Glacial Indifference Italics"/>
                <a:cs typeface="Glacial Indifference Italics"/>
                <a:sym typeface="Glacial Indifference Italics"/>
              </a:rPr>
              <a:t>FOOD &amp; DRINK</a:t>
            </a:r>
          </a:p>
        </p:txBody>
      </p:sp>
      <p:sp>
        <p:nvSpPr>
          <p:cNvPr name="TextBox 13" id="13"/>
          <p:cNvSpPr txBox="true"/>
          <p:nvPr/>
        </p:nvSpPr>
        <p:spPr>
          <a:xfrm rot="0">
            <a:off x="8223353" y="8943805"/>
            <a:ext cx="2307629" cy="650988"/>
          </a:xfrm>
          <a:prstGeom prst="rect">
            <a:avLst/>
          </a:prstGeom>
        </p:spPr>
        <p:txBody>
          <a:bodyPr anchor="t" rtlCol="false" tIns="0" lIns="0" bIns="0" rIns="0">
            <a:spAutoFit/>
          </a:bodyPr>
          <a:lstStyle/>
          <a:p>
            <a:pPr algn="l">
              <a:lnSpc>
                <a:spcPts val="2588"/>
              </a:lnSpc>
            </a:pPr>
            <a:r>
              <a:rPr lang="en-US" sz="1991">
                <a:solidFill>
                  <a:srgbClr val="000000"/>
                </a:solidFill>
                <a:latin typeface="Glacial Indifference Italics"/>
                <a:ea typeface="Glacial Indifference Italics"/>
                <a:cs typeface="Glacial Indifference Italics"/>
                <a:sym typeface="Glacial Indifference Italics"/>
              </a:rPr>
              <a:t>EASE OF ONLINE BOOKING</a:t>
            </a:r>
          </a:p>
        </p:txBody>
      </p:sp>
      <p:sp>
        <p:nvSpPr>
          <p:cNvPr name="TextBox 14" id="14"/>
          <p:cNvSpPr txBox="true"/>
          <p:nvPr/>
        </p:nvSpPr>
        <p:spPr>
          <a:xfrm rot="0">
            <a:off x="11174792" y="8918518"/>
            <a:ext cx="1906991" cy="650988"/>
          </a:xfrm>
          <a:prstGeom prst="rect">
            <a:avLst/>
          </a:prstGeom>
        </p:spPr>
        <p:txBody>
          <a:bodyPr anchor="t" rtlCol="false" tIns="0" lIns="0" bIns="0" rIns="0">
            <a:spAutoFit/>
          </a:bodyPr>
          <a:lstStyle/>
          <a:p>
            <a:pPr algn="l">
              <a:lnSpc>
                <a:spcPts val="2588"/>
              </a:lnSpc>
            </a:pPr>
            <a:r>
              <a:rPr lang="en-US" sz="1991">
                <a:solidFill>
                  <a:srgbClr val="000000"/>
                </a:solidFill>
                <a:latin typeface="Glacial Indifference Italics"/>
                <a:ea typeface="Glacial Indifference Italics"/>
                <a:cs typeface="Glacial Indifference Italics"/>
                <a:sym typeface="Glacial Indifference Italics"/>
              </a:rPr>
              <a:t>DEPARTURE &amp; ARRIVAL</a:t>
            </a:r>
          </a:p>
        </p:txBody>
      </p:sp>
      <p:sp>
        <p:nvSpPr>
          <p:cNvPr name="TextBox 15" id="15"/>
          <p:cNvSpPr txBox="true"/>
          <p:nvPr/>
        </p:nvSpPr>
        <p:spPr>
          <a:xfrm rot="0">
            <a:off x="13860378" y="8943805"/>
            <a:ext cx="2116473" cy="650988"/>
          </a:xfrm>
          <a:prstGeom prst="rect">
            <a:avLst/>
          </a:prstGeom>
        </p:spPr>
        <p:txBody>
          <a:bodyPr anchor="t" rtlCol="false" tIns="0" lIns="0" bIns="0" rIns="0">
            <a:spAutoFit/>
          </a:bodyPr>
          <a:lstStyle/>
          <a:p>
            <a:pPr algn="l">
              <a:lnSpc>
                <a:spcPts val="2588"/>
              </a:lnSpc>
            </a:pPr>
            <a:r>
              <a:rPr lang="en-US" sz="1991">
                <a:solidFill>
                  <a:srgbClr val="000000"/>
                </a:solidFill>
                <a:latin typeface="Glacial Indifference Italics"/>
                <a:ea typeface="Glacial Indifference Italics"/>
                <a:cs typeface="Glacial Indifference Italics"/>
                <a:sym typeface="Glacial Indifference Italics"/>
              </a:rPr>
              <a:t>IN-FLIGHT ENTERTAINNMENT</a:t>
            </a:r>
          </a:p>
        </p:txBody>
      </p:sp>
      <p:pic>
        <p:nvPicPr>
          <p:cNvPr name="Picture 16" id="16"/>
          <p:cNvPicPr>
            <a:picLocks noChangeAspect="true"/>
          </p:cNvPicPr>
          <p:nvPr/>
        </p:nvPicPr>
        <p:blipFill>
          <a:blip r:embed="rId6"/>
          <a:stretch>
            <a:fillRect/>
          </a:stretch>
        </p:blipFill>
        <p:spPr>
          <a:xfrm rot="0">
            <a:off x="2180738" y="3168864"/>
            <a:ext cx="2418358" cy="2418358"/>
          </a:xfrm>
          <a:prstGeom prst="rect">
            <a:avLst/>
          </a:prstGeom>
        </p:spPr>
      </p:pic>
      <p:sp>
        <p:nvSpPr>
          <p:cNvPr name="TextBox 17" id="17"/>
          <p:cNvSpPr txBox="true"/>
          <p:nvPr/>
        </p:nvSpPr>
        <p:spPr>
          <a:xfrm rot="0">
            <a:off x="3070300" y="4072938"/>
            <a:ext cx="767501" cy="572112"/>
          </a:xfrm>
          <a:prstGeom prst="rect">
            <a:avLst/>
          </a:prstGeom>
        </p:spPr>
        <p:txBody>
          <a:bodyPr anchor="t" rtlCol="false" tIns="0" lIns="0" bIns="0" rIns="0">
            <a:spAutoFit/>
          </a:bodyPr>
          <a:lstStyle/>
          <a:p>
            <a:pPr algn="l">
              <a:lnSpc>
                <a:spcPts val="4564"/>
              </a:lnSpc>
            </a:pPr>
            <a:r>
              <a:rPr lang="en-US" sz="3510">
                <a:solidFill>
                  <a:srgbClr val="2D3880"/>
                </a:solidFill>
                <a:latin typeface="Roboto Bold"/>
                <a:ea typeface="Roboto Bold"/>
                <a:cs typeface="Roboto Bold"/>
                <a:sym typeface="Roboto Bold"/>
              </a:rPr>
              <a:t>3.3</a:t>
            </a:r>
          </a:p>
        </p:txBody>
      </p:sp>
      <p:sp>
        <p:nvSpPr>
          <p:cNvPr name="TextBox 18" id="18"/>
          <p:cNvSpPr txBox="true"/>
          <p:nvPr/>
        </p:nvSpPr>
        <p:spPr>
          <a:xfrm rot="0">
            <a:off x="6337015" y="5254884"/>
            <a:ext cx="5613970" cy="571500"/>
          </a:xfrm>
          <a:prstGeom prst="rect">
            <a:avLst/>
          </a:prstGeom>
        </p:spPr>
        <p:txBody>
          <a:bodyPr anchor="t" rtlCol="false" tIns="0" lIns="0" bIns="0" rIns="0">
            <a:spAutoFit/>
          </a:bodyPr>
          <a:lstStyle/>
          <a:p>
            <a:pPr algn="l">
              <a:lnSpc>
                <a:spcPts val="4725"/>
              </a:lnSpc>
            </a:pPr>
          </a:p>
        </p:txBody>
      </p:sp>
      <p:pic>
        <p:nvPicPr>
          <p:cNvPr name="Picture 19" id="19"/>
          <p:cNvPicPr>
            <a:picLocks noChangeAspect="true"/>
          </p:cNvPicPr>
          <p:nvPr/>
        </p:nvPicPr>
        <p:blipFill>
          <a:blip r:embed="rId7"/>
          <a:stretch>
            <a:fillRect/>
          </a:stretch>
        </p:blipFill>
        <p:spPr>
          <a:xfrm rot="0">
            <a:off x="13817054" y="5890595"/>
            <a:ext cx="2418358" cy="2418358"/>
          </a:xfrm>
          <a:prstGeom prst="rect">
            <a:avLst/>
          </a:prstGeom>
        </p:spPr>
      </p:pic>
      <p:pic>
        <p:nvPicPr>
          <p:cNvPr name="Picture 20" id="20"/>
          <p:cNvPicPr>
            <a:picLocks noChangeAspect="true"/>
          </p:cNvPicPr>
          <p:nvPr/>
        </p:nvPicPr>
        <p:blipFill>
          <a:blip r:embed="rId8"/>
          <a:stretch>
            <a:fillRect/>
          </a:stretch>
        </p:blipFill>
        <p:spPr>
          <a:xfrm rot="0">
            <a:off x="8021823" y="3168864"/>
            <a:ext cx="2418358" cy="2418358"/>
          </a:xfrm>
          <a:prstGeom prst="rect">
            <a:avLst/>
          </a:prstGeom>
        </p:spPr>
      </p:pic>
      <p:pic>
        <p:nvPicPr>
          <p:cNvPr name="Picture 21" id="21"/>
          <p:cNvPicPr>
            <a:picLocks noChangeAspect="true"/>
          </p:cNvPicPr>
          <p:nvPr/>
        </p:nvPicPr>
        <p:blipFill>
          <a:blip r:embed="rId9"/>
          <a:stretch>
            <a:fillRect/>
          </a:stretch>
        </p:blipFill>
        <p:spPr>
          <a:xfrm rot="0">
            <a:off x="10864954" y="3168864"/>
            <a:ext cx="2418358" cy="2418358"/>
          </a:xfrm>
          <a:prstGeom prst="rect">
            <a:avLst/>
          </a:prstGeom>
        </p:spPr>
      </p:pic>
      <p:pic>
        <p:nvPicPr>
          <p:cNvPr name="Picture 22" id="22"/>
          <p:cNvPicPr>
            <a:picLocks noChangeAspect="true"/>
          </p:cNvPicPr>
          <p:nvPr/>
        </p:nvPicPr>
        <p:blipFill>
          <a:blip r:embed="rId10"/>
          <a:stretch>
            <a:fillRect/>
          </a:stretch>
        </p:blipFill>
        <p:spPr>
          <a:xfrm rot="0">
            <a:off x="13658848" y="3184435"/>
            <a:ext cx="2418358" cy="2418358"/>
          </a:xfrm>
          <a:prstGeom prst="rect">
            <a:avLst/>
          </a:prstGeom>
        </p:spPr>
      </p:pic>
      <p:pic>
        <p:nvPicPr>
          <p:cNvPr name="Picture 23" id="23"/>
          <p:cNvPicPr>
            <a:picLocks noChangeAspect="true"/>
          </p:cNvPicPr>
          <p:nvPr/>
        </p:nvPicPr>
        <p:blipFill>
          <a:blip r:embed="rId11"/>
          <a:stretch>
            <a:fillRect/>
          </a:stretch>
        </p:blipFill>
        <p:spPr>
          <a:xfrm rot="0">
            <a:off x="2180738" y="5890595"/>
            <a:ext cx="2418358" cy="2418358"/>
          </a:xfrm>
          <a:prstGeom prst="rect">
            <a:avLst/>
          </a:prstGeom>
        </p:spPr>
      </p:pic>
      <p:pic>
        <p:nvPicPr>
          <p:cNvPr name="Picture 24" id="24"/>
          <p:cNvPicPr>
            <a:picLocks noChangeAspect="true"/>
          </p:cNvPicPr>
          <p:nvPr/>
        </p:nvPicPr>
        <p:blipFill>
          <a:blip r:embed="rId12"/>
          <a:stretch>
            <a:fillRect/>
          </a:stretch>
        </p:blipFill>
        <p:spPr>
          <a:xfrm rot="0">
            <a:off x="5185486" y="5890595"/>
            <a:ext cx="2418358" cy="2418358"/>
          </a:xfrm>
          <a:prstGeom prst="rect">
            <a:avLst/>
          </a:prstGeom>
        </p:spPr>
      </p:pic>
      <p:pic>
        <p:nvPicPr>
          <p:cNvPr name="Picture 25" id="25"/>
          <p:cNvPicPr>
            <a:picLocks noChangeAspect="true"/>
          </p:cNvPicPr>
          <p:nvPr/>
        </p:nvPicPr>
        <p:blipFill>
          <a:blip r:embed="rId13"/>
          <a:stretch>
            <a:fillRect/>
          </a:stretch>
        </p:blipFill>
        <p:spPr>
          <a:xfrm rot="0">
            <a:off x="8021823" y="5890595"/>
            <a:ext cx="2418358" cy="2418358"/>
          </a:xfrm>
          <a:prstGeom prst="rect">
            <a:avLst/>
          </a:prstGeom>
        </p:spPr>
      </p:pic>
      <p:pic>
        <p:nvPicPr>
          <p:cNvPr name="Picture 26" id="26"/>
          <p:cNvPicPr>
            <a:picLocks noChangeAspect="true"/>
          </p:cNvPicPr>
          <p:nvPr/>
        </p:nvPicPr>
        <p:blipFill>
          <a:blip r:embed="rId14"/>
          <a:stretch>
            <a:fillRect/>
          </a:stretch>
        </p:blipFill>
        <p:spPr>
          <a:xfrm rot="0">
            <a:off x="10856271" y="5890595"/>
            <a:ext cx="2418358" cy="2418358"/>
          </a:xfrm>
          <a:prstGeom prst="rect">
            <a:avLst/>
          </a:prstGeom>
        </p:spPr>
      </p:pic>
      <p:pic>
        <p:nvPicPr>
          <p:cNvPr name="Picture 27" id="27"/>
          <p:cNvPicPr>
            <a:picLocks noChangeAspect="true"/>
          </p:cNvPicPr>
          <p:nvPr/>
        </p:nvPicPr>
        <p:blipFill>
          <a:blip r:embed="rId15"/>
          <a:stretch>
            <a:fillRect/>
          </a:stretch>
        </p:blipFill>
        <p:spPr>
          <a:xfrm rot="0">
            <a:off x="5225475" y="3184435"/>
            <a:ext cx="2418358" cy="2418358"/>
          </a:xfrm>
          <a:prstGeom prst="rect">
            <a:avLst/>
          </a:prstGeom>
        </p:spPr>
      </p:pic>
      <p:sp>
        <p:nvSpPr>
          <p:cNvPr name="TextBox 28" id="28"/>
          <p:cNvSpPr txBox="true"/>
          <p:nvPr/>
        </p:nvSpPr>
        <p:spPr>
          <a:xfrm rot="0">
            <a:off x="6055677" y="4088508"/>
            <a:ext cx="767501" cy="572112"/>
          </a:xfrm>
          <a:prstGeom prst="rect">
            <a:avLst/>
          </a:prstGeom>
        </p:spPr>
        <p:txBody>
          <a:bodyPr anchor="t" rtlCol="false" tIns="0" lIns="0" bIns="0" rIns="0">
            <a:spAutoFit/>
          </a:bodyPr>
          <a:lstStyle/>
          <a:p>
            <a:pPr algn="l">
              <a:lnSpc>
                <a:spcPts val="4564"/>
              </a:lnSpc>
            </a:pPr>
            <a:r>
              <a:rPr lang="en-US" sz="3510">
                <a:solidFill>
                  <a:srgbClr val="2D3880"/>
                </a:solidFill>
                <a:latin typeface="Roboto Bold"/>
                <a:ea typeface="Roboto Bold"/>
                <a:cs typeface="Roboto Bold"/>
                <a:sym typeface="Roboto Bold"/>
              </a:rPr>
              <a:t>3.6</a:t>
            </a:r>
          </a:p>
        </p:txBody>
      </p:sp>
      <p:sp>
        <p:nvSpPr>
          <p:cNvPr name="TextBox 29" id="29"/>
          <p:cNvSpPr txBox="true"/>
          <p:nvPr/>
        </p:nvSpPr>
        <p:spPr>
          <a:xfrm rot="0">
            <a:off x="8870643" y="4088508"/>
            <a:ext cx="767501" cy="572112"/>
          </a:xfrm>
          <a:prstGeom prst="rect">
            <a:avLst/>
          </a:prstGeom>
        </p:spPr>
        <p:txBody>
          <a:bodyPr anchor="t" rtlCol="false" tIns="0" lIns="0" bIns="0" rIns="0">
            <a:spAutoFit/>
          </a:bodyPr>
          <a:lstStyle/>
          <a:p>
            <a:pPr algn="l">
              <a:lnSpc>
                <a:spcPts val="4564"/>
              </a:lnSpc>
            </a:pPr>
            <a:r>
              <a:rPr lang="en-US" sz="3510">
                <a:solidFill>
                  <a:srgbClr val="2D3880"/>
                </a:solidFill>
                <a:latin typeface="Roboto Bold"/>
                <a:ea typeface="Roboto Bold"/>
                <a:cs typeface="Roboto Bold"/>
                <a:sym typeface="Roboto Bold"/>
              </a:rPr>
              <a:t>3.3</a:t>
            </a:r>
          </a:p>
        </p:txBody>
      </p:sp>
      <p:sp>
        <p:nvSpPr>
          <p:cNvPr name="TextBox 30" id="30"/>
          <p:cNvSpPr txBox="true"/>
          <p:nvPr/>
        </p:nvSpPr>
        <p:spPr>
          <a:xfrm rot="0">
            <a:off x="3070300" y="6794668"/>
            <a:ext cx="767501" cy="572112"/>
          </a:xfrm>
          <a:prstGeom prst="rect">
            <a:avLst/>
          </a:prstGeom>
        </p:spPr>
        <p:txBody>
          <a:bodyPr anchor="t" rtlCol="false" tIns="0" lIns="0" bIns="0" rIns="0">
            <a:spAutoFit/>
          </a:bodyPr>
          <a:lstStyle/>
          <a:p>
            <a:pPr algn="l">
              <a:lnSpc>
                <a:spcPts val="4564"/>
              </a:lnSpc>
            </a:pPr>
            <a:r>
              <a:rPr lang="en-US" sz="3510">
                <a:solidFill>
                  <a:srgbClr val="2D3880"/>
                </a:solidFill>
                <a:latin typeface="Roboto Bold"/>
                <a:ea typeface="Roboto Bold"/>
                <a:cs typeface="Roboto Bold"/>
                <a:sym typeface="Roboto Bold"/>
              </a:rPr>
              <a:t>3.4</a:t>
            </a:r>
          </a:p>
        </p:txBody>
      </p:sp>
      <p:sp>
        <p:nvSpPr>
          <p:cNvPr name="TextBox 31" id="31"/>
          <p:cNvSpPr txBox="true"/>
          <p:nvPr/>
        </p:nvSpPr>
        <p:spPr>
          <a:xfrm rot="0">
            <a:off x="11690383" y="4072938"/>
            <a:ext cx="767501" cy="572112"/>
          </a:xfrm>
          <a:prstGeom prst="rect">
            <a:avLst/>
          </a:prstGeom>
        </p:spPr>
        <p:txBody>
          <a:bodyPr anchor="t" rtlCol="false" tIns="0" lIns="0" bIns="0" rIns="0">
            <a:spAutoFit/>
          </a:bodyPr>
          <a:lstStyle/>
          <a:p>
            <a:pPr algn="l">
              <a:lnSpc>
                <a:spcPts val="4564"/>
              </a:lnSpc>
            </a:pPr>
            <a:r>
              <a:rPr lang="en-US" sz="3510">
                <a:solidFill>
                  <a:srgbClr val="2D3880"/>
                </a:solidFill>
                <a:latin typeface="Roboto Bold"/>
                <a:ea typeface="Roboto Bold"/>
                <a:cs typeface="Roboto Bold"/>
                <a:sym typeface="Roboto Bold"/>
              </a:rPr>
              <a:t>3.4</a:t>
            </a:r>
          </a:p>
        </p:txBody>
      </p:sp>
      <p:sp>
        <p:nvSpPr>
          <p:cNvPr name="TextBox 32" id="32"/>
          <p:cNvSpPr txBox="true"/>
          <p:nvPr/>
        </p:nvSpPr>
        <p:spPr>
          <a:xfrm rot="0">
            <a:off x="6050903" y="6794668"/>
            <a:ext cx="767501" cy="572112"/>
          </a:xfrm>
          <a:prstGeom prst="rect">
            <a:avLst/>
          </a:prstGeom>
        </p:spPr>
        <p:txBody>
          <a:bodyPr anchor="t" rtlCol="false" tIns="0" lIns="0" bIns="0" rIns="0">
            <a:spAutoFit/>
          </a:bodyPr>
          <a:lstStyle/>
          <a:p>
            <a:pPr algn="l">
              <a:lnSpc>
                <a:spcPts val="4564"/>
              </a:lnSpc>
            </a:pPr>
            <a:r>
              <a:rPr lang="en-US" sz="3510">
                <a:solidFill>
                  <a:srgbClr val="2D3880"/>
                </a:solidFill>
                <a:latin typeface="Roboto Bold"/>
                <a:ea typeface="Roboto Bold"/>
                <a:cs typeface="Roboto Bold"/>
                <a:sym typeface="Roboto Bold"/>
              </a:rPr>
              <a:t>3.2</a:t>
            </a:r>
          </a:p>
        </p:txBody>
      </p:sp>
      <p:sp>
        <p:nvSpPr>
          <p:cNvPr name="TextBox 33" id="33"/>
          <p:cNvSpPr txBox="true"/>
          <p:nvPr/>
        </p:nvSpPr>
        <p:spPr>
          <a:xfrm rot="0">
            <a:off x="8870643" y="6794668"/>
            <a:ext cx="767501" cy="572112"/>
          </a:xfrm>
          <a:prstGeom prst="rect">
            <a:avLst/>
          </a:prstGeom>
        </p:spPr>
        <p:txBody>
          <a:bodyPr anchor="t" rtlCol="false" tIns="0" lIns="0" bIns="0" rIns="0">
            <a:spAutoFit/>
          </a:bodyPr>
          <a:lstStyle/>
          <a:p>
            <a:pPr algn="l">
              <a:lnSpc>
                <a:spcPts val="4564"/>
              </a:lnSpc>
            </a:pPr>
            <a:r>
              <a:rPr lang="en-US" sz="3510">
                <a:solidFill>
                  <a:srgbClr val="2D3880"/>
                </a:solidFill>
                <a:latin typeface="Roboto Bold"/>
                <a:ea typeface="Roboto Bold"/>
                <a:cs typeface="Roboto Bold"/>
                <a:sym typeface="Roboto Bold"/>
              </a:rPr>
              <a:t>2.8</a:t>
            </a:r>
          </a:p>
        </p:txBody>
      </p:sp>
      <p:sp>
        <p:nvSpPr>
          <p:cNvPr name="TextBox 34" id="34"/>
          <p:cNvSpPr txBox="true"/>
          <p:nvPr/>
        </p:nvSpPr>
        <p:spPr>
          <a:xfrm rot="0">
            <a:off x="11705501" y="6794668"/>
            <a:ext cx="767501" cy="572112"/>
          </a:xfrm>
          <a:prstGeom prst="rect">
            <a:avLst/>
          </a:prstGeom>
        </p:spPr>
        <p:txBody>
          <a:bodyPr anchor="t" rtlCol="false" tIns="0" lIns="0" bIns="0" rIns="0">
            <a:spAutoFit/>
          </a:bodyPr>
          <a:lstStyle/>
          <a:p>
            <a:pPr algn="l">
              <a:lnSpc>
                <a:spcPts val="4564"/>
              </a:lnSpc>
            </a:pPr>
            <a:r>
              <a:rPr lang="en-US" sz="3510">
                <a:solidFill>
                  <a:srgbClr val="2D3880"/>
                </a:solidFill>
                <a:latin typeface="Roboto Bold"/>
                <a:ea typeface="Roboto Bold"/>
                <a:cs typeface="Roboto Bold"/>
                <a:sym typeface="Roboto Bold"/>
              </a:rPr>
              <a:t>3.1</a:t>
            </a:r>
          </a:p>
        </p:txBody>
      </p:sp>
      <p:sp>
        <p:nvSpPr>
          <p:cNvPr name="TextBox 35" id="35"/>
          <p:cNvSpPr txBox="true"/>
          <p:nvPr/>
        </p:nvSpPr>
        <p:spPr>
          <a:xfrm rot="0">
            <a:off x="14730449" y="6794668"/>
            <a:ext cx="767501" cy="572112"/>
          </a:xfrm>
          <a:prstGeom prst="rect">
            <a:avLst/>
          </a:prstGeom>
        </p:spPr>
        <p:txBody>
          <a:bodyPr anchor="t" rtlCol="false" tIns="0" lIns="0" bIns="0" rIns="0">
            <a:spAutoFit/>
          </a:bodyPr>
          <a:lstStyle/>
          <a:p>
            <a:pPr algn="l">
              <a:lnSpc>
                <a:spcPts val="4564"/>
              </a:lnSpc>
            </a:pPr>
            <a:r>
              <a:rPr lang="en-US" sz="3510">
                <a:solidFill>
                  <a:srgbClr val="2D3880"/>
                </a:solidFill>
                <a:latin typeface="Roboto Bold"/>
                <a:ea typeface="Roboto Bold"/>
                <a:cs typeface="Roboto Bold"/>
                <a:sym typeface="Roboto Bold"/>
              </a:rPr>
              <a:t>3.4</a:t>
            </a:r>
          </a:p>
        </p:txBody>
      </p:sp>
      <p:sp>
        <p:nvSpPr>
          <p:cNvPr name="TextBox 36" id="36"/>
          <p:cNvSpPr txBox="true"/>
          <p:nvPr/>
        </p:nvSpPr>
        <p:spPr>
          <a:xfrm rot="0">
            <a:off x="14529583" y="4088508"/>
            <a:ext cx="767501" cy="572112"/>
          </a:xfrm>
          <a:prstGeom prst="rect">
            <a:avLst/>
          </a:prstGeom>
        </p:spPr>
        <p:txBody>
          <a:bodyPr anchor="t" rtlCol="false" tIns="0" lIns="0" bIns="0" rIns="0">
            <a:spAutoFit/>
          </a:bodyPr>
          <a:lstStyle/>
          <a:p>
            <a:pPr algn="l">
              <a:lnSpc>
                <a:spcPts val="4564"/>
              </a:lnSpc>
            </a:pPr>
            <a:r>
              <a:rPr lang="en-US" sz="3510">
                <a:solidFill>
                  <a:srgbClr val="2D3880"/>
                </a:solidFill>
                <a:latin typeface="Roboto Bold"/>
                <a:ea typeface="Roboto Bold"/>
                <a:cs typeface="Roboto Bold"/>
                <a:sym typeface="Roboto Bold"/>
              </a:rPr>
              <a:t>3.6</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587794" y="64770"/>
            <a:ext cx="3700206" cy="3803950"/>
          </a:xfrm>
          <a:custGeom>
            <a:avLst/>
            <a:gdLst/>
            <a:ahLst/>
            <a:cxnLst/>
            <a:rect r="r" b="b" t="t" l="l"/>
            <a:pathLst>
              <a:path h="3803950" w="3700206">
                <a:moveTo>
                  <a:pt x="0" y="0"/>
                </a:moveTo>
                <a:lnTo>
                  <a:pt x="3700206" y="0"/>
                </a:lnTo>
                <a:lnTo>
                  <a:pt x="3700206" y="3803950"/>
                </a:lnTo>
                <a:lnTo>
                  <a:pt x="0" y="38039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906766" y="441758"/>
            <a:ext cx="11009210" cy="1226820"/>
          </a:xfrm>
          <a:prstGeom prst="rect">
            <a:avLst/>
          </a:prstGeom>
        </p:spPr>
        <p:txBody>
          <a:bodyPr anchor="t" rtlCol="false" tIns="0" lIns="0" bIns="0" rIns="0">
            <a:spAutoFit/>
          </a:bodyPr>
          <a:lstStyle/>
          <a:p>
            <a:pPr algn="l" marL="0" indent="0" lvl="0">
              <a:lnSpc>
                <a:spcPts val="10080"/>
              </a:lnSpc>
              <a:spcBef>
                <a:spcPct val="0"/>
              </a:spcBef>
            </a:pPr>
            <a:r>
              <a:rPr lang="en-US" sz="7200">
                <a:solidFill>
                  <a:srgbClr val="2D3880"/>
                </a:solidFill>
                <a:latin typeface="Cormorant Garamond Bold Italics"/>
                <a:ea typeface="Cormorant Garamond Bold Italics"/>
                <a:cs typeface="Cormorant Garamond Bold Italics"/>
                <a:sym typeface="Cormorant Garamond Bold Italics"/>
              </a:rPr>
              <a:t>Area of Improvement</a:t>
            </a:r>
            <a:r>
              <a:rPr lang="en-US" sz="7200">
                <a:solidFill>
                  <a:srgbClr val="2D3880"/>
                </a:solidFill>
                <a:latin typeface="Cormorant Garamond Bold Italics"/>
                <a:ea typeface="Cormorant Garamond Bold Italics"/>
                <a:cs typeface="Cormorant Garamond Bold Italics"/>
                <a:sym typeface="Cormorant Garamond Bold Italics"/>
              </a:rPr>
              <a:t> </a:t>
            </a:r>
          </a:p>
        </p:txBody>
      </p:sp>
      <p:sp>
        <p:nvSpPr>
          <p:cNvPr name="TextBox 4" id="4"/>
          <p:cNvSpPr txBox="true"/>
          <p:nvPr/>
        </p:nvSpPr>
        <p:spPr>
          <a:xfrm rot="0">
            <a:off x="1660207" y="3557701"/>
            <a:ext cx="7294371" cy="4413250"/>
          </a:xfrm>
          <a:prstGeom prst="rect">
            <a:avLst/>
          </a:prstGeom>
        </p:spPr>
        <p:txBody>
          <a:bodyPr anchor="t" rtlCol="false" tIns="0" lIns="0" bIns="0" rIns="0">
            <a:spAutoFit/>
          </a:bodyPr>
          <a:lstStyle/>
          <a:p>
            <a:pPr algn="l">
              <a:lnSpc>
                <a:spcPts val="4589"/>
              </a:lnSpc>
            </a:pPr>
            <a:r>
              <a:rPr lang="en-US" sz="2699">
                <a:solidFill>
                  <a:srgbClr val="2D3880"/>
                </a:solidFill>
                <a:latin typeface="Glacial Indifference Bold"/>
                <a:ea typeface="Glacial Indifference Bold"/>
                <a:cs typeface="Glacial Indifference Bold"/>
                <a:sym typeface="Glacial Indifference Bold"/>
              </a:rPr>
              <a:t>Business Class</a:t>
            </a:r>
          </a:p>
          <a:p>
            <a:pPr algn="l" marL="561339" indent="-280669" lvl="1">
              <a:lnSpc>
                <a:spcPts val="4419"/>
              </a:lnSpc>
              <a:buFont typeface="Arial"/>
              <a:buChar char="•"/>
            </a:pPr>
            <a:r>
              <a:rPr lang="en-US" sz="2599">
                <a:solidFill>
                  <a:srgbClr val="2D3880"/>
                </a:solidFill>
                <a:latin typeface="Glacial Indifference"/>
                <a:ea typeface="Glacial Indifference"/>
                <a:cs typeface="Glacial Indifference"/>
                <a:sym typeface="Glacial Indifference"/>
              </a:rPr>
              <a:t>Ease of online booking   (2.8/5)</a:t>
            </a:r>
          </a:p>
          <a:p>
            <a:pPr algn="l" marL="561339" indent="-280669" lvl="1">
              <a:lnSpc>
                <a:spcPts val="4419"/>
              </a:lnSpc>
              <a:buFont typeface="Arial"/>
              <a:buChar char="•"/>
            </a:pPr>
            <a:r>
              <a:rPr lang="en-US" sz="2599">
                <a:solidFill>
                  <a:srgbClr val="2D3880"/>
                </a:solidFill>
                <a:latin typeface="Glacial Indifference"/>
                <a:ea typeface="Glacial Indifference"/>
                <a:cs typeface="Glacial Indifference"/>
                <a:sym typeface="Glacial Indifference"/>
              </a:rPr>
              <a:t>Food &amp; Drinks   (2.9/5)</a:t>
            </a:r>
          </a:p>
          <a:p>
            <a:pPr algn="l" marL="561339" indent="-280669" lvl="1">
              <a:lnSpc>
                <a:spcPts val="4419"/>
              </a:lnSpc>
              <a:buFont typeface="Arial"/>
              <a:buChar char="•"/>
            </a:pPr>
            <a:r>
              <a:rPr lang="en-US" sz="2599">
                <a:solidFill>
                  <a:srgbClr val="2D3880"/>
                </a:solidFill>
                <a:latin typeface="Glacial Indifference"/>
                <a:ea typeface="Glacial Indifference"/>
                <a:cs typeface="Glacial Indifference"/>
                <a:sym typeface="Glacial Indifference"/>
              </a:rPr>
              <a:t>Check-In service  (2.9/5)</a:t>
            </a:r>
          </a:p>
          <a:p>
            <a:pPr algn="l" marL="561339" indent="-280669" lvl="1">
              <a:lnSpc>
                <a:spcPts val="4419"/>
              </a:lnSpc>
              <a:buFont typeface="Arial"/>
              <a:buChar char="•"/>
            </a:pPr>
            <a:r>
              <a:rPr lang="en-US" sz="2599">
                <a:solidFill>
                  <a:srgbClr val="2D3880"/>
                </a:solidFill>
                <a:latin typeface="Glacial Indifference"/>
                <a:ea typeface="Glacial Indifference"/>
                <a:cs typeface="Glacial Indifference"/>
                <a:sym typeface="Glacial Indifference"/>
              </a:rPr>
              <a:t>Departure &amp; Arrival time    (2.9/5)</a:t>
            </a:r>
          </a:p>
          <a:p>
            <a:pPr algn="l" marL="561339" indent="-280669" lvl="1">
              <a:lnSpc>
                <a:spcPts val="4419"/>
              </a:lnSpc>
              <a:buFont typeface="Arial"/>
              <a:buChar char="•"/>
            </a:pPr>
            <a:r>
              <a:rPr lang="en-US" sz="2599">
                <a:solidFill>
                  <a:srgbClr val="2D3880"/>
                </a:solidFill>
                <a:latin typeface="Glacial Indifference"/>
                <a:ea typeface="Glacial Indifference"/>
                <a:cs typeface="Glacial Indifference"/>
                <a:sym typeface="Glacial Indifference"/>
              </a:rPr>
              <a:t>Cleanliness   (2.7/5)</a:t>
            </a:r>
          </a:p>
          <a:p>
            <a:pPr algn="l" marL="561339" indent="-280669" lvl="1">
              <a:lnSpc>
                <a:spcPts val="4419"/>
              </a:lnSpc>
              <a:buFont typeface="Arial"/>
              <a:buChar char="•"/>
            </a:pPr>
            <a:r>
              <a:rPr lang="en-US" sz="2599">
                <a:solidFill>
                  <a:srgbClr val="2D3880"/>
                </a:solidFill>
                <a:latin typeface="Glacial Indifference"/>
                <a:ea typeface="Glacial Indifference"/>
                <a:cs typeface="Glacial Indifference"/>
                <a:sym typeface="Glacial Indifference"/>
              </a:rPr>
              <a:t>Leg room service   (2.9/5)</a:t>
            </a:r>
          </a:p>
          <a:p>
            <a:pPr algn="l">
              <a:lnSpc>
                <a:spcPts val="4419"/>
              </a:lnSpc>
            </a:pPr>
          </a:p>
        </p:txBody>
      </p:sp>
      <p:sp>
        <p:nvSpPr>
          <p:cNvPr name="TextBox 5" id="5"/>
          <p:cNvSpPr txBox="true"/>
          <p:nvPr/>
        </p:nvSpPr>
        <p:spPr>
          <a:xfrm rot="0">
            <a:off x="9657068" y="5697652"/>
            <a:ext cx="7294371" cy="1651000"/>
          </a:xfrm>
          <a:prstGeom prst="rect">
            <a:avLst/>
          </a:prstGeom>
        </p:spPr>
        <p:txBody>
          <a:bodyPr anchor="t" rtlCol="false" tIns="0" lIns="0" bIns="0" rIns="0">
            <a:spAutoFit/>
          </a:bodyPr>
          <a:lstStyle/>
          <a:p>
            <a:pPr algn="l">
              <a:lnSpc>
                <a:spcPts val="4589"/>
              </a:lnSpc>
            </a:pPr>
            <a:r>
              <a:rPr lang="en-US" sz="2699">
                <a:solidFill>
                  <a:srgbClr val="2D3880"/>
                </a:solidFill>
                <a:latin typeface="Glacial Indifference Bold"/>
                <a:ea typeface="Glacial Indifference Bold"/>
                <a:cs typeface="Glacial Indifference Bold"/>
                <a:sym typeface="Glacial Indifference Bold"/>
              </a:rPr>
              <a:t>Economy Plus Class </a:t>
            </a:r>
          </a:p>
          <a:p>
            <a:pPr algn="l" marL="561339" indent="-280669" lvl="1">
              <a:lnSpc>
                <a:spcPts val="4419"/>
              </a:lnSpc>
              <a:buFont typeface="Arial"/>
              <a:buChar char="•"/>
            </a:pPr>
            <a:r>
              <a:rPr lang="en-US" sz="2599">
                <a:solidFill>
                  <a:srgbClr val="2D3880"/>
                </a:solidFill>
                <a:latin typeface="Glacial Indifference"/>
                <a:ea typeface="Glacial Indifference"/>
                <a:cs typeface="Glacial Indifference"/>
                <a:sym typeface="Glacial Indifference"/>
              </a:rPr>
              <a:t>Ease of online booking   ( 2.6/5 )</a:t>
            </a:r>
          </a:p>
          <a:p>
            <a:pPr algn="l">
              <a:lnSpc>
                <a:spcPts val="4419"/>
              </a:lnSpc>
            </a:pPr>
          </a:p>
        </p:txBody>
      </p:sp>
      <p:sp>
        <p:nvSpPr>
          <p:cNvPr name="TextBox 6" id="6"/>
          <p:cNvSpPr txBox="true"/>
          <p:nvPr/>
        </p:nvSpPr>
        <p:spPr>
          <a:xfrm rot="0">
            <a:off x="4715985" y="1909595"/>
            <a:ext cx="7470706" cy="869948"/>
          </a:xfrm>
          <a:prstGeom prst="rect">
            <a:avLst/>
          </a:prstGeom>
        </p:spPr>
        <p:txBody>
          <a:bodyPr anchor="t" rtlCol="false" tIns="0" lIns="0" bIns="0" rIns="0">
            <a:spAutoFit/>
          </a:bodyPr>
          <a:lstStyle/>
          <a:p>
            <a:pPr algn="ctr">
              <a:lnSpc>
                <a:spcPts val="3500"/>
              </a:lnSpc>
            </a:pPr>
            <a:r>
              <a:rPr lang="en-US" sz="2500">
                <a:solidFill>
                  <a:srgbClr val="2D3880"/>
                </a:solidFill>
                <a:latin typeface="Glacial Indifference"/>
                <a:ea typeface="Glacial Indifference"/>
                <a:cs typeface="Glacial Indifference"/>
                <a:sym typeface="Glacial Indifference"/>
              </a:rPr>
              <a:t>Below services got avg rating less than 3 by neutral or dissatisfied passengers</a:t>
            </a:r>
          </a:p>
        </p:txBody>
      </p:sp>
      <p:sp>
        <p:nvSpPr>
          <p:cNvPr name="TextBox 7" id="7"/>
          <p:cNvSpPr txBox="true"/>
          <p:nvPr/>
        </p:nvSpPr>
        <p:spPr>
          <a:xfrm rot="0">
            <a:off x="9657068" y="3735370"/>
            <a:ext cx="7294371" cy="1651000"/>
          </a:xfrm>
          <a:prstGeom prst="rect">
            <a:avLst/>
          </a:prstGeom>
        </p:spPr>
        <p:txBody>
          <a:bodyPr anchor="t" rtlCol="false" tIns="0" lIns="0" bIns="0" rIns="0">
            <a:spAutoFit/>
          </a:bodyPr>
          <a:lstStyle/>
          <a:p>
            <a:pPr algn="l">
              <a:lnSpc>
                <a:spcPts val="4589"/>
              </a:lnSpc>
            </a:pPr>
            <a:r>
              <a:rPr lang="en-US" sz="2699">
                <a:solidFill>
                  <a:srgbClr val="2D3880"/>
                </a:solidFill>
                <a:latin typeface="Glacial Indifference Bold"/>
                <a:ea typeface="Glacial Indifference Bold"/>
                <a:cs typeface="Glacial Indifference Bold"/>
                <a:sym typeface="Glacial Indifference Bold"/>
              </a:rPr>
              <a:t>Economy Class</a:t>
            </a:r>
          </a:p>
          <a:p>
            <a:pPr algn="l" marL="561339" indent="-280669" lvl="1">
              <a:lnSpc>
                <a:spcPts val="4419"/>
              </a:lnSpc>
              <a:buFont typeface="Arial"/>
              <a:buChar char="•"/>
            </a:pPr>
            <a:r>
              <a:rPr lang="en-US" sz="2599">
                <a:solidFill>
                  <a:srgbClr val="2D3880"/>
                </a:solidFill>
                <a:latin typeface="Glacial Indifference"/>
                <a:ea typeface="Glacial Indifference"/>
                <a:cs typeface="Glacial Indifference"/>
                <a:sym typeface="Glacial Indifference"/>
              </a:rPr>
              <a:t>Ease of online booking   ( 2.6/5 )</a:t>
            </a:r>
          </a:p>
          <a:p>
            <a:pPr algn="l">
              <a:lnSpc>
                <a:spcPts val="4419"/>
              </a:lnSpc>
            </a:pPr>
          </a:p>
        </p:txBody>
      </p:sp>
      <p:sp>
        <p:nvSpPr>
          <p:cNvPr name="TextBox 8" id="8"/>
          <p:cNvSpPr txBox="true"/>
          <p:nvPr/>
        </p:nvSpPr>
        <p:spPr>
          <a:xfrm rot="0">
            <a:off x="3553072" y="8844490"/>
            <a:ext cx="10803011" cy="413810"/>
          </a:xfrm>
          <a:prstGeom prst="rect">
            <a:avLst/>
          </a:prstGeom>
        </p:spPr>
        <p:txBody>
          <a:bodyPr anchor="t" rtlCol="false" tIns="0" lIns="0" bIns="0" rIns="0">
            <a:spAutoFit/>
          </a:bodyPr>
          <a:lstStyle/>
          <a:p>
            <a:pPr algn="ctr">
              <a:lnSpc>
                <a:spcPts val="3441"/>
              </a:lnSpc>
            </a:pPr>
            <a:r>
              <a:rPr lang="en-US" sz="2458">
                <a:solidFill>
                  <a:srgbClr val="2D3880"/>
                </a:solidFill>
                <a:latin typeface="Glacial Indifference Bold"/>
                <a:ea typeface="Glacial Indifference Bold"/>
                <a:cs typeface="Glacial Indifference Bold"/>
                <a:sym typeface="Glacial Indifference Bold"/>
              </a:rPr>
              <a:t>Ease of online booking is major area of improvement across all classes.</a:t>
            </a:r>
          </a:p>
        </p:txBody>
      </p:sp>
      <p:sp>
        <p:nvSpPr>
          <p:cNvPr name="Freeform 9" id="9"/>
          <p:cNvSpPr/>
          <p:nvPr/>
        </p:nvSpPr>
        <p:spPr>
          <a:xfrm flipH="false" flipV="false" rot="0">
            <a:off x="220810" y="287637"/>
            <a:ext cx="3075754" cy="2874432"/>
          </a:xfrm>
          <a:custGeom>
            <a:avLst/>
            <a:gdLst/>
            <a:ahLst/>
            <a:cxnLst/>
            <a:rect r="r" b="b" t="t" l="l"/>
            <a:pathLst>
              <a:path h="2874432" w="3075754">
                <a:moveTo>
                  <a:pt x="0" y="0"/>
                </a:moveTo>
                <a:lnTo>
                  <a:pt x="3075754" y="0"/>
                </a:lnTo>
                <a:lnTo>
                  <a:pt x="3075754" y="2874432"/>
                </a:lnTo>
                <a:lnTo>
                  <a:pt x="0" y="2874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0810" y="287637"/>
            <a:ext cx="3075754" cy="2874432"/>
          </a:xfrm>
          <a:custGeom>
            <a:avLst/>
            <a:gdLst/>
            <a:ahLst/>
            <a:cxnLst/>
            <a:rect r="r" b="b" t="t" l="l"/>
            <a:pathLst>
              <a:path h="2874432" w="3075754">
                <a:moveTo>
                  <a:pt x="0" y="0"/>
                </a:moveTo>
                <a:lnTo>
                  <a:pt x="3075754" y="0"/>
                </a:lnTo>
                <a:lnTo>
                  <a:pt x="3075754" y="2874432"/>
                </a:lnTo>
                <a:lnTo>
                  <a:pt x="0" y="28744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6935" y="3087588"/>
            <a:ext cx="15394131" cy="6170712"/>
          </a:xfrm>
          <a:custGeom>
            <a:avLst/>
            <a:gdLst/>
            <a:ahLst/>
            <a:cxnLst/>
            <a:rect r="r" b="b" t="t" l="l"/>
            <a:pathLst>
              <a:path h="6170712" w="15394131">
                <a:moveTo>
                  <a:pt x="0" y="0"/>
                </a:moveTo>
                <a:lnTo>
                  <a:pt x="15394130" y="0"/>
                </a:lnTo>
                <a:lnTo>
                  <a:pt x="15394130" y="6170712"/>
                </a:lnTo>
                <a:lnTo>
                  <a:pt x="0" y="6170712"/>
                </a:lnTo>
                <a:lnTo>
                  <a:pt x="0" y="0"/>
                </a:lnTo>
                <a:close/>
              </a:path>
            </a:pathLst>
          </a:custGeom>
          <a:blipFill>
            <a:blip r:embed="rId4"/>
            <a:stretch>
              <a:fillRect l="0" t="0" r="0" b="0"/>
            </a:stretch>
          </a:blipFill>
        </p:spPr>
      </p:sp>
      <p:sp>
        <p:nvSpPr>
          <p:cNvPr name="Freeform 4" id="4"/>
          <p:cNvSpPr/>
          <p:nvPr/>
        </p:nvSpPr>
        <p:spPr>
          <a:xfrm flipH="false" flipV="false" rot="0">
            <a:off x="14587794" y="64770"/>
            <a:ext cx="3700206" cy="3803950"/>
          </a:xfrm>
          <a:custGeom>
            <a:avLst/>
            <a:gdLst/>
            <a:ahLst/>
            <a:cxnLst/>
            <a:rect r="r" b="b" t="t" l="l"/>
            <a:pathLst>
              <a:path h="3803950" w="3700206">
                <a:moveTo>
                  <a:pt x="0" y="0"/>
                </a:moveTo>
                <a:lnTo>
                  <a:pt x="3700206" y="0"/>
                </a:lnTo>
                <a:lnTo>
                  <a:pt x="3700206" y="3803950"/>
                </a:lnTo>
                <a:lnTo>
                  <a:pt x="0" y="38039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6959040" y="895350"/>
            <a:ext cx="11009210" cy="1226820"/>
          </a:xfrm>
          <a:prstGeom prst="rect">
            <a:avLst/>
          </a:prstGeom>
        </p:spPr>
        <p:txBody>
          <a:bodyPr anchor="t" rtlCol="false" tIns="0" lIns="0" bIns="0" rIns="0">
            <a:spAutoFit/>
          </a:bodyPr>
          <a:lstStyle/>
          <a:p>
            <a:pPr algn="l" marL="0" indent="0" lvl="0">
              <a:lnSpc>
                <a:spcPts val="10080"/>
              </a:lnSpc>
              <a:spcBef>
                <a:spcPct val="0"/>
              </a:spcBef>
            </a:pPr>
            <a:r>
              <a:rPr lang="en-US" sz="7200">
                <a:solidFill>
                  <a:srgbClr val="2D3880"/>
                </a:solidFill>
                <a:latin typeface="Cormorant Garamond Bold Italics"/>
                <a:ea typeface="Cormorant Garamond Bold Italics"/>
                <a:cs typeface="Cormorant Garamond Bold Italics"/>
                <a:sym typeface="Cormorant Garamond Bold Italics"/>
              </a:rPr>
              <a:t>solution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587794" y="64770"/>
            <a:ext cx="3700206" cy="3803950"/>
          </a:xfrm>
          <a:custGeom>
            <a:avLst/>
            <a:gdLst/>
            <a:ahLst/>
            <a:cxnLst/>
            <a:rect r="r" b="b" t="t" l="l"/>
            <a:pathLst>
              <a:path h="3803950" w="3700206">
                <a:moveTo>
                  <a:pt x="0" y="0"/>
                </a:moveTo>
                <a:lnTo>
                  <a:pt x="3700206" y="0"/>
                </a:lnTo>
                <a:lnTo>
                  <a:pt x="3700206" y="3803950"/>
                </a:lnTo>
                <a:lnTo>
                  <a:pt x="0" y="38039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0810" y="287637"/>
            <a:ext cx="3075754" cy="2874432"/>
          </a:xfrm>
          <a:custGeom>
            <a:avLst/>
            <a:gdLst/>
            <a:ahLst/>
            <a:cxnLst/>
            <a:rect r="r" b="b" t="t" l="l"/>
            <a:pathLst>
              <a:path h="2874432" w="3075754">
                <a:moveTo>
                  <a:pt x="0" y="0"/>
                </a:moveTo>
                <a:lnTo>
                  <a:pt x="3075754" y="0"/>
                </a:lnTo>
                <a:lnTo>
                  <a:pt x="3075754" y="2874432"/>
                </a:lnTo>
                <a:lnTo>
                  <a:pt x="0" y="2874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250090" y="1833395"/>
            <a:ext cx="11009210" cy="1226820"/>
          </a:xfrm>
          <a:prstGeom prst="rect">
            <a:avLst/>
          </a:prstGeom>
        </p:spPr>
        <p:txBody>
          <a:bodyPr anchor="t" rtlCol="false" tIns="0" lIns="0" bIns="0" rIns="0">
            <a:spAutoFit/>
          </a:bodyPr>
          <a:lstStyle/>
          <a:p>
            <a:pPr algn="l" marL="0" indent="0" lvl="0">
              <a:lnSpc>
                <a:spcPts val="10080"/>
              </a:lnSpc>
              <a:spcBef>
                <a:spcPct val="0"/>
              </a:spcBef>
            </a:pPr>
            <a:r>
              <a:rPr lang="en-US" sz="7200">
                <a:solidFill>
                  <a:srgbClr val="2D3880"/>
                </a:solidFill>
                <a:latin typeface="Cormorant Garamond Bold Italics"/>
                <a:ea typeface="Cormorant Garamond Bold Italics"/>
                <a:cs typeface="Cormorant Garamond Bold Italics"/>
                <a:sym typeface="Cormorant Garamond Bold Italics"/>
              </a:rPr>
              <a:t>solution statement</a:t>
            </a:r>
          </a:p>
        </p:txBody>
      </p:sp>
      <p:sp>
        <p:nvSpPr>
          <p:cNvPr name="TextBox 5" id="5"/>
          <p:cNvSpPr txBox="true"/>
          <p:nvPr/>
        </p:nvSpPr>
        <p:spPr>
          <a:xfrm rot="0">
            <a:off x="3350761" y="4324638"/>
            <a:ext cx="13087136" cy="2462527"/>
          </a:xfrm>
          <a:prstGeom prst="rect">
            <a:avLst/>
          </a:prstGeom>
        </p:spPr>
        <p:txBody>
          <a:bodyPr anchor="t" rtlCol="false" tIns="0" lIns="0" bIns="0" rIns="0">
            <a:spAutoFit/>
          </a:bodyPr>
          <a:lstStyle/>
          <a:p>
            <a:pPr algn="l">
              <a:lnSpc>
                <a:spcPts val="3920"/>
              </a:lnSpc>
            </a:pPr>
            <a:r>
              <a:rPr lang="en-US" sz="2800">
                <a:solidFill>
                  <a:srgbClr val="2D3880"/>
                </a:solidFill>
                <a:latin typeface="Glacial Indifference"/>
                <a:ea typeface="Glacial Indifference"/>
                <a:cs typeface="Glacial Indifference"/>
                <a:sym typeface="Glacial Indifference"/>
              </a:rPr>
              <a:t>To boost customer satisfaction, streamline the booking process, and enhance service quality across all flight classes. </a:t>
            </a:r>
          </a:p>
          <a:p>
            <a:pPr algn="l">
              <a:lnSpc>
                <a:spcPts val="3920"/>
              </a:lnSpc>
            </a:pPr>
          </a:p>
          <a:p>
            <a:pPr algn="l" marL="0" indent="0" lvl="0">
              <a:lnSpc>
                <a:spcPts val="3920"/>
              </a:lnSpc>
              <a:spcBef>
                <a:spcPct val="0"/>
              </a:spcBef>
            </a:pPr>
            <a:r>
              <a:rPr lang="en-US" sz="2800">
                <a:solidFill>
                  <a:srgbClr val="2D3880"/>
                </a:solidFill>
                <a:latin typeface="Glacial Indifference"/>
                <a:ea typeface="Glacial Indifference"/>
                <a:cs typeface="Glacial Indifference"/>
                <a:sym typeface="Glacial Indifference"/>
              </a:rPr>
              <a:t>Improve booking interfaces, food offerings, check-in procedures, and invest in better scheduling, cleanliness, and seating to exceed customer expectations.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3809790" y="0"/>
            <a:ext cx="4478210" cy="3525572"/>
          </a:xfrm>
          <a:custGeom>
            <a:avLst/>
            <a:gdLst/>
            <a:ahLst/>
            <a:cxnLst/>
            <a:rect r="r" b="b" t="t" l="l"/>
            <a:pathLst>
              <a:path h="3525572" w="4478210">
                <a:moveTo>
                  <a:pt x="4478210" y="0"/>
                </a:moveTo>
                <a:lnTo>
                  <a:pt x="0" y="0"/>
                </a:lnTo>
                <a:lnTo>
                  <a:pt x="0" y="3525572"/>
                </a:lnTo>
                <a:lnTo>
                  <a:pt x="4478210" y="3525572"/>
                </a:lnTo>
                <a:lnTo>
                  <a:pt x="447821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315265"/>
            <a:ext cx="9129458" cy="5229225"/>
          </a:xfrm>
          <a:prstGeom prst="rect">
            <a:avLst/>
          </a:prstGeom>
        </p:spPr>
        <p:txBody>
          <a:bodyPr anchor="t" rtlCol="false" tIns="0" lIns="0" bIns="0" rIns="0">
            <a:spAutoFit/>
          </a:bodyPr>
          <a:lstStyle/>
          <a:p>
            <a:pPr algn="l">
              <a:lnSpc>
                <a:spcPts val="4589"/>
              </a:lnSpc>
            </a:pPr>
          </a:p>
          <a:p>
            <a:pPr algn="l">
              <a:lnSpc>
                <a:spcPts val="4589"/>
              </a:lnSpc>
            </a:pPr>
            <a:r>
              <a:rPr lang="en-US" sz="2699">
                <a:solidFill>
                  <a:srgbClr val="2D3880"/>
                </a:solidFill>
                <a:latin typeface="Glacial Indifference"/>
                <a:ea typeface="Glacial Indifference"/>
                <a:cs typeface="Glacial Indifference"/>
                <a:sym typeface="Glacial Indifference"/>
              </a:rPr>
              <a:t>Dear Audience,</a:t>
            </a:r>
          </a:p>
          <a:p>
            <a:pPr algn="l">
              <a:lnSpc>
                <a:spcPts val="4589"/>
              </a:lnSpc>
            </a:pPr>
          </a:p>
          <a:p>
            <a:pPr algn="l">
              <a:lnSpc>
                <a:spcPts val="4589"/>
              </a:lnSpc>
            </a:pPr>
            <a:r>
              <a:rPr lang="en-US" sz="2699">
                <a:solidFill>
                  <a:srgbClr val="2D3880"/>
                </a:solidFill>
                <a:latin typeface="Glacial Indifference"/>
                <a:ea typeface="Glacial Indifference"/>
                <a:cs typeface="Glacial Indifference"/>
                <a:sym typeface="Glacial Indifference"/>
              </a:rPr>
              <a:t>Thank you for your attention during my presentation !</a:t>
            </a:r>
          </a:p>
          <a:p>
            <a:pPr algn="l">
              <a:lnSpc>
                <a:spcPts val="4759"/>
              </a:lnSpc>
            </a:pPr>
            <a:r>
              <a:rPr lang="en-US" sz="2799">
                <a:solidFill>
                  <a:srgbClr val="2D3880"/>
                </a:solidFill>
                <a:latin typeface="Glacial Indifference"/>
                <a:ea typeface="Glacial Indifference"/>
                <a:cs typeface="Glacial Indifference"/>
                <a:sym typeface="Glacial Indifference"/>
              </a:rPr>
              <a:t>If you have any questions, please feel free to ask.</a:t>
            </a:r>
          </a:p>
          <a:p>
            <a:pPr algn="l">
              <a:lnSpc>
                <a:spcPts val="4759"/>
              </a:lnSpc>
            </a:pPr>
          </a:p>
          <a:p>
            <a:pPr algn="l">
              <a:lnSpc>
                <a:spcPts val="4589"/>
              </a:lnSpc>
            </a:pPr>
            <a:r>
              <a:rPr lang="en-US" sz="2699">
                <a:solidFill>
                  <a:srgbClr val="2D3880"/>
                </a:solidFill>
                <a:latin typeface="Glacial Indifference"/>
                <a:ea typeface="Glacial Indifference"/>
                <a:cs typeface="Glacial Indifference"/>
                <a:sym typeface="Glacial Indifference"/>
              </a:rPr>
              <a:t>Best regards,</a:t>
            </a:r>
          </a:p>
          <a:p>
            <a:pPr algn="l">
              <a:lnSpc>
                <a:spcPts val="4589"/>
              </a:lnSpc>
            </a:pPr>
            <a:r>
              <a:rPr lang="en-US" sz="2699">
                <a:solidFill>
                  <a:srgbClr val="2D3880"/>
                </a:solidFill>
                <a:latin typeface="Glacial Indifference"/>
                <a:ea typeface="Glacial Indifference"/>
                <a:cs typeface="Glacial Indifference"/>
                <a:sym typeface="Glacial Indifference"/>
              </a:rPr>
              <a:t>Pranit Gawde</a:t>
            </a:r>
          </a:p>
          <a:p>
            <a:pPr algn="l" marL="0" indent="0" lvl="0">
              <a:lnSpc>
                <a:spcPts val="4589"/>
              </a:lnSpc>
            </a:pPr>
          </a:p>
        </p:txBody>
      </p:sp>
      <p:sp>
        <p:nvSpPr>
          <p:cNvPr name="Freeform 4" id="4"/>
          <p:cNvSpPr/>
          <p:nvPr/>
        </p:nvSpPr>
        <p:spPr>
          <a:xfrm flipH="false" flipV="false" rot="0">
            <a:off x="13206374" y="5466330"/>
            <a:ext cx="3491114" cy="4156322"/>
          </a:xfrm>
          <a:custGeom>
            <a:avLst/>
            <a:gdLst/>
            <a:ahLst/>
            <a:cxnLst/>
            <a:rect r="r" b="b" t="t" l="l"/>
            <a:pathLst>
              <a:path h="4156322" w="3491114">
                <a:moveTo>
                  <a:pt x="0" y="0"/>
                </a:moveTo>
                <a:lnTo>
                  <a:pt x="3491114" y="0"/>
                </a:lnTo>
                <a:lnTo>
                  <a:pt x="3491114" y="4156322"/>
                </a:lnTo>
                <a:lnTo>
                  <a:pt x="0" y="41563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895350"/>
            <a:ext cx="7010668" cy="1226820"/>
          </a:xfrm>
          <a:prstGeom prst="rect">
            <a:avLst/>
          </a:prstGeom>
        </p:spPr>
        <p:txBody>
          <a:bodyPr anchor="t" rtlCol="false" tIns="0" lIns="0" bIns="0" rIns="0">
            <a:spAutoFit/>
          </a:bodyPr>
          <a:lstStyle/>
          <a:p>
            <a:pPr algn="l" marL="0" indent="0" lvl="0">
              <a:lnSpc>
                <a:spcPts val="10080"/>
              </a:lnSpc>
              <a:spcBef>
                <a:spcPct val="0"/>
              </a:spcBef>
            </a:pPr>
            <a:r>
              <a:rPr lang="en-US" sz="7200">
                <a:solidFill>
                  <a:srgbClr val="2D3880"/>
                </a:solidFill>
                <a:latin typeface="Cormorant Garamond Bold Italics"/>
                <a:ea typeface="Cormorant Garamond Bold Italics"/>
                <a:cs typeface="Cormorant Garamond Bold Italics"/>
                <a:sym typeface="Cormorant Garamond Bold Italics"/>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182390"/>
            <a:ext cx="7328478" cy="3104610"/>
          </a:xfrm>
          <a:custGeom>
            <a:avLst/>
            <a:gdLst/>
            <a:ahLst/>
            <a:cxnLst/>
            <a:rect r="r" b="b" t="t" l="l"/>
            <a:pathLst>
              <a:path h="3104610" w="7328478">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0810" y="287637"/>
            <a:ext cx="3075754" cy="2874432"/>
          </a:xfrm>
          <a:custGeom>
            <a:avLst/>
            <a:gdLst/>
            <a:ahLst/>
            <a:cxnLst/>
            <a:rect r="r" b="b" t="t" l="l"/>
            <a:pathLst>
              <a:path h="2874432" w="3075754">
                <a:moveTo>
                  <a:pt x="0" y="0"/>
                </a:moveTo>
                <a:lnTo>
                  <a:pt x="3075754" y="0"/>
                </a:lnTo>
                <a:lnTo>
                  <a:pt x="3075754" y="2874432"/>
                </a:lnTo>
                <a:lnTo>
                  <a:pt x="0" y="2874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328478" y="1935249"/>
            <a:ext cx="7955327" cy="1226820"/>
          </a:xfrm>
          <a:prstGeom prst="rect">
            <a:avLst/>
          </a:prstGeom>
        </p:spPr>
        <p:txBody>
          <a:bodyPr anchor="t" rtlCol="false" tIns="0" lIns="0" bIns="0" rIns="0">
            <a:spAutoFit/>
          </a:bodyPr>
          <a:lstStyle/>
          <a:p>
            <a:pPr algn="l" marL="0" indent="0" lvl="0">
              <a:lnSpc>
                <a:spcPts val="10080"/>
              </a:lnSpc>
              <a:spcBef>
                <a:spcPct val="0"/>
              </a:spcBef>
            </a:pPr>
            <a:r>
              <a:rPr lang="en-US" sz="7200">
                <a:solidFill>
                  <a:srgbClr val="2D3880"/>
                </a:solidFill>
                <a:latin typeface="Cormorant Garamond Bold Italics"/>
                <a:ea typeface="Cormorant Garamond Bold Italics"/>
                <a:cs typeface="Cormorant Garamond Bold Italics"/>
                <a:sym typeface="Cormorant Garamond Bold Italics"/>
              </a:rPr>
              <a:t>Introduction</a:t>
            </a:r>
          </a:p>
        </p:txBody>
      </p:sp>
      <p:sp>
        <p:nvSpPr>
          <p:cNvPr name="TextBox 5" id="5"/>
          <p:cNvSpPr txBox="true"/>
          <p:nvPr/>
        </p:nvSpPr>
        <p:spPr>
          <a:xfrm rot="0">
            <a:off x="4075834" y="3942361"/>
            <a:ext cx="12645428" cy="3066928"/>
          </a:xfrm>
          <a:prstGeom prst="rect">
            <a:avLst/>
          </a:prstGeom>
        </p:spPr>
        <p:txBody>
          <a:bodyPr anchor="t" rtlCol="false" tIns="0" lIns="0" bIns="0" rIns="0">
            <a:spAutoFit/>
          </a:bodyPr>
          <a:lstStyle/>
          <a:p>
            <a:pPr algn="l">
              <a:lnSpc>
                <a:spcPts val="4920"/>
              </a:lnSpc>
            </a:pPr>
            <a:r>
              <a:rPr lang="en-US" sz="2894">
                <a:solidFill>
                  <a:srgbClr val="2D3880"/>
                </a:solidFill>
                <a:latin typeface="Glacial Indifference"/>
                <a:ea typeface="Glacial Indifference"/>
                <a:cs typeface="Glacial Indifference"/>
                <a:sym typeface="Glacial Indifference"/>
              </a:rPr>
              <a:t>“In this presentation, I’ll show you how I used EDA &amp; Tableau to analyze airline passenger satisfaction. I looked at factors like flight distance, delays, and service quality to see how things like seat comfort, food, and entertainment affect satisfaction. The analysis reveals key trends and offers recommendations for airlines to improve their services.”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5796756"/>
            <a:ext cx="5703543" cy="4490244"/>
          </a:xfrm>
          <a:custGeom>
            <a:avLst/>
            <a:gdLst/>
            <a:ahLst/>
            <a:cxnLst/>
            <a:rect r="r" b="b" t="t" l="l"/>
            <a:pathLst>
              <a:path h="4490244" w="5703543">
                <a:moveTo>
                  <a:pt x="0" y="4490244"/>
                </a:moveTo>
                <a:lnTo>
                  <a:pt x="5703543" y="4490244"/>
                </a:lnTo>
                <a:lnTo>
                  <a:pt x="5703543" y="0"/>
                </a:lnTo>
                <a:lnTo>
                  <a:pt x="0" y="0"/>
                </a:lnTo>
                <a:lnTo>
                  <a:pt x="0" y="449024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587794" y="6483050"/>
            <a:ext cx="3700206" cy="3803950"/>
          </a:xfrm>
          <a:custGeom>
            <a:avLst/>
            <a:gdLst/>
            <a:ahLst/>
            <a:cxnLst/>
            <a:rect r="r" b="b" t="t" l="l"/>
            <a:pathLst>
              <a:path h="3803950" w="3700206">
                <a:moveTo>
                  <a:pt x="0" y="0"/>
                </a:moveTo>
                <a:lnTo>
                  <a:pt x="3700206" y="0"/>
                </a:lnTo>
                <a:lnTo>
                  <a:pt x="3700206" y="3803950"/>
                </a:lnTo>
                <a:lnTo>
                  <a:pt x="0" y="38039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786379" y="677607"/>
            <a:ext cx="12715243" cy="1226820"/>
          </a:xfrm>
          <a:prstGeom prst="rect">
            <a:avLst/>
          </a:prstGeom>
        </p:spPr>
        <p:txBody>
          <a:bodyPr anchor="t" rtlCol="false" tIns="0" lIns="0" bIns="0" rIns="0">
            <a:spAutoFit/>
          </a:bodyPr>
          <a:lstStyle/>
          <a:p>
            <a:pPr algn="ctr" marL="0" indent="0" lvl="0">
              <a:lnSpc>
                <a:spcPts val="10080"/>
              </a:lnSpc>
              <a:spcBef>
                <a:spcPct val="0"/>
              </a:spcBef>
            </a:pPr>
            <a:r>
              <a:rPr lang="en-US" sz="7200">
                <a:solidFill>
                  <a:srgbClr val="2D3880"/>
                </a:solidFill>
                <a:latin typeface="Cormorant Garamond Bold Italics"/>
                <a:ea typeface="Cormorant Garamond Bold Italics"/>
                <a:cs typeface="Cormorant Garamond Bold Italics"/>
                <a:sym typeface="Cormorant Garamond Bold Italics"/>
              </a:rPr>
              <a:t>Agenda Overview</a:t>
            </a:r>
          </a:p>
        </p:txBody>
      </p:sp>
      <p:grpSp>
        <p:nvGrpSpPr>
          <p:cNvPr name="Group 5" id="5"/>
          <p:cNvGrpSpPr/>
          <p:nvPr/>
        </p:nvGrpSpPr>
        <p:grpSpPr>
          <a:xfrm rot="0">
            <a:off x="2786379" y="3029301"/>
            <a:ext cx="842787" cy="84278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920"/>
                </a:lnSpc>
              </a:pPr>
              <a:r>
                <a:rPr lang="en-US" sz="2800">
                  <a:solidFill>
                    <a:srgbClr val="FFFFFF"/>
                  </a:solidFill>
                  <a:latin typeface="Glacial Indifference"/>
                  <a:ea typeface="Glacial Indifference"/>
                  <a:cs typeface="Glacial Indifference"/>
                  <a:sym typeface="Glacial Indifference"/>
                </a:rPr>
                <a:t>01</a:t>
              </a:r>
            </a:p>
          </p:txBody>
        </p:sp>
      </p:grpSp>
      <p:grpSp>
        <p:nvGrpSpPr>
          <p:cNvPr name="Group 8" id="8"/>
          <p:cNvGrpSpPr/>
          <p:nvPr/>
        </p:nvGrpSpPr>
        <p:grpSpPr>
          <a:xfrm rot="0">
            <a:off x="2786379" y="4157838"/>
            <a:ext cx="842787" cy="84278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3920"/>
                </a:lnSpc>
              </a:pPr>
              <a:r>
                <a:rPr lang="en-US" sz="2800">
                  <a:solidFill>
                    <a:srgbClr val="FFFFFF"/>
                  </a:solidFill>
                  <a:latin typeface="Glacial Indifference"/>
                  <a:ea typeface="Glacial Indifference"/>
                  <a:cs typeface="Glacial Indifference"/>
                  <a:sym typeface="Glacial Indifference"/>
                </a:rPr>
                <a:t>02</a:t>
              </a:r>
            </a:p>
          </p:txBody>
        </p:sp>
      </p:grpSp>
      <p:grpSp>
        <p:nvGrpSpPr>
          <p:cNvPr name="Group 11" id="11"/>
          <p:cNvGrpSpPr/>
          <p:nvPr/>
        </p:nvGrpSpPr>
        <p:grpSpPr>
          <a:xfrm rot="0">
            <a:off x="2786379" y="5286375"/>
            <a:ext cx="842787" cy="84278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3920"/>
                </a:lnSpc>
              </a:pPr>
              <a:r>
                <a:rPr lang="en-US" sz="2800">
                  <a:solidFill>
                    <a:srgbClr val="FFFFFF"/>
                  </a:solidFill>
                  <a:latin typeface="Glacial Indifference"/>
                  <a:ea typeface="Glacial Indifference"/>
                  <a:cs typeface="Glacial Indifference"/>
                  <a:sym typeface="Glacial Indifference"/>
                </a:rPr>
                <a:t>03</a:t>
              </a:r>
            </a:p>
          </p:txBody>
        </p:sp>
      </p:grpSp>
      <p:grpSp>
        <p:nvGrpSpPr>
          <p:cNvPr name="Group 14" id="14"/>
          <p:cNvGrpSpPr/>
          <p:nvPr/>
        </p:nvGrpSpPr>
        <p:grpSpPr>
          <a:xfrm rot="0">
            <a:off x="2786379" y="6414912"/>
            <a:ext cx="842787" cy="84278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3920"/>
                </a:lnSpc>
              </a:pPr>
              <a:r>
                <a:rPr lang="en-US" sz="2800">
                  <a:solidFill>
                    <a:srgbClr val="FFFFFF"/>
                  </a:solidFill>
                  <a:latin typeface="Glacial Indifference"/>
                  <a:ea typeface="Glacial Indifference"/>
                  <a:cs typeface="Glacial Indifference"/>
                  <a:sym typeface="Glacial Indifference"/>
                </a:rPr>
                <a:t>04</a:t>
              </a:r>
            </a:p>
          </p:txBody>
        </p:sp>
      </p:grpSp>
      <p:grpSp>
        <p:nvGrpSpPr>
          <p:cNvPr name="Group 17" id="17"/>
          <p:cNvGrpSpPr/>
          <p:nvPr/>
        </p:nvGrpSpPr>
        <p:grpSpPr>
          <a:xfrm rot="0">
            <a:off x="9494202" y="3029301"/>
            <a:ext cx="842787" cy="84278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sp>
        <p:sp>
          <p:nvSpPr>
            <p:cNvPr name="TextBox 19" id="19"/>
            <p:cNvSpPr txBox="true"/>
            <p:nvPr/>
          </p:nvSpPr>
          <p:spPr>
            <a:xfrm>
              <a:off x="76200" y="19050"/>
              <a:ext cx="660400" cy="717550"/>
            </a:xfrm>
            <a:prstGeom prst="rect">
              <a:avLst/>
            </a:prstGeom>
          </p:spPr>
          <p:txBody>
            <a:bodyPr anchor="ctr" rtlCol="false" tIns="50800" lIns="50800" bIns="50800" rIns="50800"/>
            <a:lstStyle/>
            <a:p>
              <a:pPr algn="ctr">
                <a:lnSpc>
                  <a:spcPts val="3920"/>
                </a:lnSpc>
              </a:pPr>
              <a:r>
                <a:rPr lang="en-US" sz="2800">
                  <a:solidFill>
                    <a:srgbClr val="FFFFFF"/>
                  </a:solidFill>
                  <a:latin typeface="Glacial Indifference"/>
                  <a:ea typeface="Glacial Indifference"/>
                  <a:cs typeface="Glacial Indifference"/>
                  <a:sym typeface="Glacial Indifference"/>
                </a:rPr>
                <a:t>05</a:t>
              </a:r>
            </a:p>
          </p:txBody>
        </p:sp>
      </p:grpSp>
      <p:sp>
        <p:nvSpPr>
          <p:cNvPr name="TextBox 20" id="20"/>
          <p:cNvSpPr txBox="true"/>
          <p:nvPr/>
        </p:nvSpPr>
        <p:spPr>
          <a:xfrm rot="0">
            <a:off x="3837582" y="3164945"/>
            <a:ext cx="4955083" cy="537845"/>
          </a:xfrm>
          <a:prstGeom prst="rect">
            <a:avLst/>
          </a:prstGeom>
        </p:spPr>
        <p:txBody>
          <a:bodyPr anchor="t" rtlCol="false" tIns="0" lIns="0" bIns="0" rIns="0">
            <a:spAutoFit/>
          </a:bodyPr>
          <a:lstStyle/>
          <a:p>
            <a:pPr algn="l">
              <a:lnSpc>
                <a:spcPts val="4480"/>
              </a:lnSpc>
            </a:pPr>
            <a:r>
              <a:rPr lang="en-US" sz="3200">
                <a:solidFill>
                  <a:srgbClr val="2D3880"/>
                </a:solidFill>
                <a:latin typeface="Glacial Indifference"/>
                <a:ea typeface="Glacial Indifference"/>
                <a:cs typeface="Glacial Indifference"/>
                <a:sym typeface="Glacial Indifference"/>
              </a:rPr>
              <a:t>Background of the problem</a:t>
            </a:r>
          </a:p>
        </p:txBody>
      </p:sp>
      <p:sp>
        <p:nvSpPr>
          <p:cNvPr name="TextBox 21" id="21"/>
          <p:cNvSpPr txBox="true"/>
          <p:nvPr/>
        </p:nvSpPr>
        <p:spPr>
          <a:xfrm rot="0">
            <a:off x="3837582" y="4293482"/>
            <a:ext cx="4955083" cy="537845"/>
          </a:xfrm>
          <a:prstGeom prst="rect">
            <a:avLst/>
          </a:prstGeom>
        </p:spPr>
        <p:txBody>
          <a:bodyPr anchor="t" rtlCol="false" tIns="0" lIns="0" bIns="0" rIns="0">
            <a:spAutoFit/>
          </a:bodyPr>
          <a:lstStyle/>
          <a:p>
            <a:pPr algn="l">
              <a:lnSpc>
                <a:spcPts val="4480"/>
              </a:lnSpc>
            </a:pPr>
            <a:r>
              <a:rPr lang="en-US" sz="3200">
                <a:solidFill>
                  <a:srgbClr val="2D3880"/>
                </a:solidFill>
                <a:latin typeface="Glacial Indifference"/>
                <a:ea typeface="Glacial Indifference"/>
                <a:cs typeface="Glacial Indifference"/>
                <a:sym typeface="Glacial Indifference"/>
              </a:rPr>
              <a:t>Problem Statement</a:t>
            </a:r>
          </a:p>
        </p:txBody>
      </p:sp>
      <p:sp>
        <p:nvSpPr>
          <p:cNvPr name="TextBox 22" id="22"/>
          <p:cNvSpPr txBox="true"/>
          <p:nvPr/>
        </p:nvSpPr>
        <p:spPr>
          <a:xfrm rot="0">
            <a:off x="3837582" y="5417431"/>
            <a:ext cx="4955083" cy="537845"/>
          </a:xfrm>
          <a:prstGeom prst="rect">
            <a:avLst/>
          </a:prstGeom>
        </p:spPr>
        <p:txBody>
          <a:bodyPr anchor="t" rtlCol="false" tIns="0" lIns="0" bIns="0" rIns="0">
            <a:spAutoFit/>
          </a:bodyPr>
          <a:lstStyle/>
          <a:p>
            <a:pPr algn="l">
              <a:lnSpc>
                <a:spcPts val="4480"/>
              </a:lnSpc>
            </a:pPr>
            <a:r>
              <a:rPr lang="en-US" sz="3200">
                <a:solidFill>
                  <a:srgbClr val="2D3880"/>
                </a:solidFill>
                <a:latin typeface="Glacial Indifference"/>
                <a:ea typeface="Glacial Indifference"/>
                <a:cs typeface="Glacial Indifference"/>
                <a:sym typeface="Glacial Indifference"/>
              </a:rPr>
              <a:t>Data Cleaning</a:t>
            </a:r>
          </a:p>
        </p:txBody>
      </p:sp>
      <p:sp>
        <p:nvSpPr>
          <p:cNvPr name="TextBox 23" id="23"/>
          <p:cNvSpPr txBox="true"/>
          <p:nvPr/>
        </p:nvSpPr>
        <p:spPr>
          <a:xfrm rot="0">
            <a:off x="3837582" y="6541381"/>
            <a:ext cx="4955083" cy="537845"/>
          </a:xfrm>
          <a:prstGeom prst="rect">
            <a:avLst/>
          </a:prstGeom>
        </p:spPr>
        <p:txBody>
          <a:bodyPr anchor="t" rtlCol="false" tIns="0" lIns="0" bIns="0" rIns="0">
            <a:spAutoFit/>
          </a:bodyPr>
          <a:lstStyle/>
          <a:p>
            <a:pPr algn="l">
              <a:lnSpc>
                <a:spcPts val="4480"/>
              </a:lnSpc>
            </a:pPr>
            <a:r>
              <a:rPr lang="en-US" sz="3200">
                <a:solidFill>
                  <a:srgbClr val="2D3880"/>
                </a:solidFill>
                <a:latin typeface="Glacial Indifference"/>
                <a:ea typeface="Glacial Indifference"/>
                <a:cs typeface="Glacial Indifference"/>
                <a:sym typeface="Glacial Indifference"/>
              </a:rPr>
              <a:t>Passeneger Overview</a:t>
            </a:r>
          </a:p>
        </p:txBody>
      </p:sp>
      <p:sp>
        <p:nvSpPr>
          <p:cNvPr name="TextBox 24" id="24"/>
          <p:cNvSpPr txBox="true"/>
          <p:nvPr/>
        </p:nvSpPr>
        <p:spPr>
          <a:xfrm rot="0">
            <a:off x="10546539" y="4293482"/>
            <a:ext cx="4955083" cy="537845"/>
          </a:xfrm>
          <a:prstGeom prst="rect">
            <a:avLst/>
          </a:prstGeom>
        </p:spPr>
        <p:txBody>
          <a:bodyPr anchor="t" rtlCol="false" tIns="0" lIns="0" bIns="0" rIns="0">
            <a:spAutoFit/>
          </a:bodyPr>
          <a:lstStyle/>
          <a:p>
            <a:pPr algn="l">
              <a:lnSpc>
                <a:spcPts val="4480"/>
              </a:lnSpc>
            </a:pPr>
            <a:r>
              <a:rPr lang="en-US" sz="3200">
                <a:solidFill>
                  <a:srgbClr val="2D3880"/>
                </a:solidFill>
                <a:latin typeface="Glacial Indifference"/>
                <a:ea typeface="Glacial Indifference"/>
                <a:cs typeface="Glacial Indifference"/>
                <a:sym typeface="Glacial Indifference"/>
              </a:rPr>
              <a:t>Area of Improvements</a:t>
            </a:r>
          </a:p>
        </p:txBody>
      </p:sp>
      <p:grpSp>
        <p:nvGrpSpPr>
          <p:cNvPr name="Group 25" id="25"/>
          <p:cNvGrpSpPr/>
          <p:nvPr/>
        </p:nvGrpSpPr>
        <p:grpSpPr>
          <a:xfrm rot="0">
            <a:off x="9494202" y="4169586"/>
            <a:ext cx="842787" cy="842787"/>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sp>
        <p:sp>
          <p:nvSpPr>
            <p:cNvPr name="TextBox 27" id="27"/>
            <p:cNvSpPr txBox="true"/>
            <p:nvPr/>
          </p:nvSpPr>
          <p:spPr>
            <a:xfrm>
              <a:off x="76200" y="19050"/>
              <a:ext cx="660400" cy="717550"/>
            </a:xfrm>
            <a:prstGeom prst="rect">
              <a:avLst/>
            </a:prstGeom>
          </p:spPr>
          <p:txBody>
            <a:bodyPr anchor="ctr" rtlCol="false" tIns="50800" lIns="50800" bIns="50800" rIns="50800"/>
            <a:lstStyle/>
            <a:p>
              <a:pPr algn="ctr">
                <a:lnSpc>
                  <a:spcPts val="3920"/>
                </a:lnSpc>
              </a:pPr>
              <a:r>
                <a:rPr lang="en-US" sz="2800">
                  <a:solidFill>
                    <a:srgbClr val="FFFFFF"/>
                  </a:solidFill>
                  <a:latin typeface="Glacial Indifference"/>
                  <a:ea typeface="Glacial Indifference"/>
                  <a:cs typeface="Glacial Indifference"/>
                  <a:sym typeface="Glacial Indifference"/>
                </a:rPr>
                <a:t>06</a:t>
              </a:r>
            </a:p>
          </p:txBody>
        </p:sp>
      </p:grpSp>
      <p:sp>
        <p:nvSpPr>
          <p:cNvPr name="TextBox 28" id="28"/>
          <p:cNvSpPr txBox="true"/>
          <p:nvPr/>
        </p:nvSpPr>
        <p:spPr>
          <a:xfrm rot="0">
            <a:off x="10546539" y="5421876"/>
            <a:ext cx="4955083" cy="537845"/>
          </a:xfrm>
          <a:prstGeom prst="rect">
            <a:avLst/>
          </a:prstGeom>
        </p:spPr>
        <p:txBody>
          <a:bodyPr anchor="t" rtlCol="false" tIns="0" lIns="0" bIns="0" rIns="0">
            <a:spAutoFit/>
          </a:bodyPr>
          <a:lstStyle/>
          <a:p>
            <a:pPr algn="l">
              <a:lnSpc>
                <a:spcPts val="4480"/>
              </a:lnSpc>
            </a:pPr>
            <a:r>
              <a:rPr lang="en-US" sz="3200">
                <a:solidFill>
                  <a:srgbClr val="2D3880"/>
                </a:solidFill>
                <a:latin typeface="Glacial Indifference"/>
                <a:ea typeface="Glacial Indifference"/>
                <a:cs typeface="Glacial Indifference"/>
                <a:sym typeface="Glacial Indifference"/>
              </a:rPr>
              <a:t>Tableau Dashboard</a:t>
            </a:r>
          </a:p>
        </p:txBody>
      </p:sp>
      <p:sp>
        <p:nvSpPr>
          <p:cNvPr name="Freeform 29" id="29"/>
          <p:cNvSpPr/>
          <p:nvPr/>
        </p:nvSpPr>
        <p:spPr>
          <a:xfrm flipH="false" flipV="false" rot="0">
            <a:off x="220810" y="287637"/>
            <a:ext cx="3075754" cy="2874432"/>
          </a:xfrm>
          <a:custGeom>
            <a:avLst/>
            <a:gdLst/>
            <a:ahLst/>
            <a:cxnLst/>
            <a:rect r="r" b="b" t="t" l="l"/>
            <a:pathLst>
              <a:path h="2874432" w="3075754">
                <a:moveTo>
                  <a:pt x="0" y="0"/>
                </a:moveTo>
                <a:lnTo>
                  <a:pt x="3075754" y="0"/>
                </a:lnTo>
                <a:lnTo>
                  <a:pt x="3075754" y="2874432"/>
                </a:lnTo>
                <a:lnTo>
                  <a:pt x="0" y="28744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0" id="30"/>
          <p:cNvGrpSpPr/>
          <p:nvPr/>
        </p:nvGrpSpPr>
        <p:grpSpPr>
          <a:xfrm rot="0">
            <a:off x="9494202" y="5286375"/>
            <a:ext cx="842787" cy="84278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3880"/>
            </a:solidFill>
          </p:spPr>
        </p:sp>
        <p:sp>
          <p:nvSpPr>
            <p:cNvPr name="TextBox 32" id="32"/>
            <p:cNvSpPr txBox="true"/>
            <p:nvPr/>
          </p:nvSpPr>
          <p:spPr>
            <a:xfrm>
              <a:off x="76200" y="19050"/>
              <a:ext cx="660400" cy="717550"/>
            </a:xfrm>
            <a:prstGeom prst="rect">
              <a:avLst/>
            </a:prstGeom>
          </p:spPr>
          <p:txBody>
            <a:bodyPr anchor="ctr" rtlCol="false" tIns="50800" lIns="50800" bIns="50800" rIns="50800"/>
            <a:lstStyle/>
            <a:p>
              <a:pPr algn="ctr">
                <a:lnSpc>
                  <a:spcPts val="3920"/>
                </a:lnSpc>
              </a:pPr>
              <a:r>
                <a:rPr lang="en-US" sz="2800">
                  <a:solidFill>
                    <a:srgbClr val="FFFFFF"/>
                  </a:solidFill>
                  <a:latin typeface="Glacial Indifference"/>
                  <a:ea typeface="Glacial Indifference"/>
                  <a:cs typeface="Glacial Indifference"/>
                  <a:sym typeface="Glacial Indifference"/>
                </a:rPr>
                <a:t>07</a:t>
              </a:r>
            </a:p>
          </p:txBody>
        </p:sp>
      </p:grpSp>
      <p:sp>
        <p:nvSpPr>
          <p:cNvPr name="TextBox 33" id="33"/>
          <p:cNvSpPr txBox="true"/>
          <p:nvPr/>
        </p:nvSpPr>
        <p:spPr>
          <a:xfrm rot="0">
            <a:off x="10546539" y="3164945"/>
            <a:ext cx="4955083" cy="537845"/>
          </a:xfrm>
          <a:prstGeom prst="rect">
            <a:avLst/>
          </a:prstGeom>
        </p:spPr>
        <p:txBody>
          <a:bodyPr anchor="t" rtlCol="false" tIns="0" lIns="0" bIns="0" rIns="0">
            <a:spAutoFit/>
          </a:bodyPr>
          <a:lstStyle/>
          <a:p>
            <a:pPr algn="l">
              <a:lnSpc>
                <a:spcPts val="4480"/>
              </a:lnSpc>
            </a:pPr>
            <a:r>
              <a:rPr lang="en-US" sz="3200">
                <a:solidFill>
                  <a:srgbClr val="2D3880"/>
                </a:solidFill>
                <a:latin typeface="Glacial Indifference"/>
                <a:ea typeface="Glacial Indifference"/>
                <a:cs typeface="Glacial Indifference"/>
                <a:sym typeface="Glacial Indifference"/>
              </a:rPr>
              <a:t>Analysis &amp; Key insights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182390"/>
            <a:ext cx="7328478" cy="3104610"/>
          </a:xfrm>
          <a:custGeom>
            <a:avLst/>
            <a:gdLst/>
            <a:ahLst/>
            <a:cxnLst/>
            <a:rect r="r" b="b" t="t" l="l"/>
            <a:pathLst>
              <a:path h="3104610" w="7328478">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0810" y="287637"/>
            <a:ext cx="3075754" cy="2874432"/>
          </a:xfrm>
          <a:custGeom>
            <a:avLst/>
            <a:gdLst/>
            <a:ahLst/>
            <a:cxnLst/>
            <a:rect r="r" b="b" t="t" l="l"/>
            <a:pathLst>
              <a:path h="2874432" w="3075754">
                <a:moveTo>
                  <a:pt x="0" y="0"/>
                </a:moveTo>
                <a:lnTo>
                  <a:pt x="3075754" y="0"/>
                </a:lnTo>
                <a:lnTo>
                  <a:pt x="3075754" y="2874432"/>
                </a:lnTo>
                <a:lnTo>
                  <a:pt x="0" y="2874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005946" y="1434072"/>
            <a:ext cx="7955327" cy="1226820"/>
          </a:xfrm>
          <a:prstGeom prst="rect">
            <a:avLst/>
          </a:prstGeom>
        </p:spPr>
        <p:txBody>
          <a:bodyPr anchor="t" rtlCol="false" tIns="0" lIns="0" bIns="0" rIns="0">
            <a:spAutoFit/>
          </a:bodyPr>
          <a:lstStyle/>
          <a:p>
            <a:pPr algn="l" marL="0" indent="0" lvl="0">
              <a:lnSpc>
                <a:spcPts val="10080"/>
              </a:lnSpc>
              <a:spcBef>
                <a:spcPct val="0"/>
              </a:spcBef>
            </a:pPr>
            <a:r>
              <a:rPr lang="en-US" sz="7200">
                <a:solidFill>
                  <a:srgbClr val="2D3880"/>
                </a:solidFill>
                <a:latin typeface="Cormorant Garamond Bold Italics"/>
                <a:ea typeface="Cormorant Garamond Bold Italics"/>
                <a:cs typeface="Cormorant Garamond Bold Italics"/>
                <a:sym typeface="Cormorant Garamond Bold Italics"/>
              </a:rPr>
              <a:t>Problem Statement</a:t>
            </a:r>
          </a:p>
        </p:txBody>
      </p:sp>
      <p:sp>
        <p:nvSpPr>
          <p:cNvPr name="TextBox 5" id="5"/>
          <p:cNvSpPr txBox="true"/>
          <p:nvPr/>
        </p:nvSpPr>
        <p:spPr>
          <a:xfrm rot="0">
            <a:off x="4700766" y="3592948"/>
            <a:ext cx="11250210" cy="5141747"/>
          </a:xfrm>
          <a:prstGeom prst="rect">
            <a:avLst/>
          </a:prstGeom>
        </p:spPr>
        <p:txBody>
          <a:bodyPr anchor="t" rtlCol="false" tIns="0" lIns="0" bIns="0" rIns="0">
            <a:spAutoFit/>
          </a:bodyPr>
          <a:lstStyle/>
          <a:p>
            <a:pPr algn="l">
              <a:lnSpc>
                <a:spcPts val="5146"/>
              </a:lnSpc>
            </a:pPr>
            <a:r>
              <a:rPr lang="en-US" sz="3027">
                <a:solidFill>
                  <a:srgbClr val="2D3880"/>
                </a:solidFill>
                <a:latin typeface="Glacial Indifference"/>
                <a:ea typeface="Glacial Indifference"/>
                <a:cs typeface="Glacial Indifference"/>
                <a:sym typeface="Glacial Indifference"/>
              </a:rPr>
              <a:t>“Airlines face significant challenges such as declining passenger numbers, which affect their revenue and financial stability. Poor service, including delays and uncomfortable seating, leads to negative publicity and harms their brand image. Our goal is to analyze data on various service aspects to uncover what drives passenger satisfaction and provide actionable recommendations for improving the overall flight experience.”</a:t>
            </a:r>
          </a:p>
          <a:p>
            <a:pPr algn="l" marL="0" indent="0" lvl="0">
              <a:lnSpc>
                <a:spcPts val="5146"/>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182390"/>
            <a:ext cx="7328478" cy="3104610"/>
          </a:xfrm>
          <a:custGeom>
            <a:avLst/>
            <a:gdLst/>
            <a:ahLst/>
            <a:cxnLst/>
            <a:rect r="r" b="b" t="t" l="l"/>
            <a:pathLst>
              <a:path h="3104610" w="7328478">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0810" y="287637"/>
            <a:ext cx="3075754" cy="2874432"/>
          </a:xfrm>
          <a:custGeom>
            <a:avLst/>
            <a:gdLst/>
            <a:ahLst/>
            <a:cxnLst/>
            <a:rect r="r" b="b" t="t" l="l"/>
            <a:pathLst>
              <a:path h="2874432" w="3075754">
                <a:moveTo>
                  <a:pt x="0" y="0"/>
                </a:moveTo>
                <a:lnTo>
                  <a:pt x="3075754" y="0"/>
                </a:lnTo>
                <a:lnTo>
                  <a:pt x="3075754" y="2874432"/>
                </a:lnTo>
                <a:lnTo>
                  <a:pt x="0" y="2874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979809" y="1664952"/>
            <a:ext cx="7955327" cy="1226820"/>
          </a:xfrm>
          <a:prstGeom prst="rect">
            <a:avLst/>
          </a:prstGeom>
        </p:spPr>
        <p:txBody>
          <a:bodyPr anchor="t" rtlCol="false" tIns="0" lIns="0" bIns="0" rIns="0">
            <a:spAutoFit/>
          </a:bodyPr>
          <a:lstStyle/>
          <a:p>
            <a:pPr algn="l" marL="0" indent="0" lvl="0">
              <a:lnSpc>
                <a:spcPts val="10080"/>
              </a:lnSpc>
              <a:spcBef>
                <a:spcPct val="0"/>
              </a:spcBef>
            </a:pPr>
            <a:r>
              <a:rPr lang="en-US" sz="7200">
                <a:solidFill>
                  <a:srgbClr val="2D3880"/>
                </a:solidFill>
                <a:latin typeface="Cormorant Garamond Bold Italics"/>
                <a:ea typeface="Cormorant Garamond Bold Italics"/>
                <a:cs typeface="Cormorant Garamond Bold Italics"/>
                <a:sym typeface="Cormorant Garamond Bold Italics"/>
              </a:rPr>
              <a:t>Problems</a:t>
            </a:r>
          </a:p>
        </p:txBody>
      </p:sp>
      <p:sp>
        <p:nvSpPr>
          <p:cNvPr name="TextBox 5" id="5"/>
          <p:cNvSpPr txBox="true"/>
          <p:nvPr/>
        </p:nvSpPr>
        <p:spPr>
          <a:xfrm rot="0">
            <a:off x="5572982" y="3009669"/>
            <a:ext cx="9223590" cy="5970422"/>
          </a:xfrm>
          <a:prstGeom prst="rect">
            <a:avLst/>
          </a:prstGeom>
        </p:spPr>
        <p:txBody>
          <a:bodyPr anchor="t" rtlCol="false" tIns="0" lIns="0" bIns="0" rIns="0">
            <a:spAutoFit/>
          </a:bodyPr>
          <a:lstStyle/>
          <a:p>
            <a:pPr algn="l">
              <a:lnSpc>
                <a:spcPts val="5146"/>
              </a:lnSpc>
            </a:pPr>
          </a:p>
          <a:p>
            <a:pPr algn="l" marL="653659" indent="-326829" lvl="1">
              <a:lnSpc>
                <a:spcPts val="5146"/>
              </a:lnSpc>
              <a:buFont typeface="Arial"/>
              <a:buChar char="•"/>
            </a:pPr>
            <a:r>
              <a:rPr lang="en-US" sz="3027">
                <a:solidFill>
                  <a:srgbClr val="2D3880"/>
                </a:solidFill>
                <a:latin typeface="Glacial Indifference"/>
                <a:ea typeface="Glacial Indifference"/>
                <a:cs typeface="Glacial Indifference"/>
                <a:sym typeface="Glacial Indifference"/>
              </a:rPr>
              <a:t>Declining Passenger Numbers</a:t>
            </a:r>
          </a:p>
          <a:p>
            <a:pPr algn="l" marL="696838" indent="-348419" lvl="1">
              <a:lnSpc>
                <a:spcPts val="5486"/>
              </a:lnSpc>
              <a:buFont typeface="Arial"/>
              <a:buChar char="•"/>
            </a:pPr>
            <a:r>
              <a:rPr lang="en-US" sz="3227">
                <a:solidFill>
                  <a:srgbClr val="2D3880"/>
                </a:solidFill>
                <a:latin typeface="Glacial Indifference"/>
                <a:ea typeface="Glacial Indifference"/>
                <a:cs typeface="Glacial Indifference"/>
                <a:sym typeface="Glacial Indifference"/>
              </a:rPr>
              <a:t>Impact on Revenue</a:t>
            </a:r>
          </a:p>
          <a:p>
            <a:pPr algn="l" marL="653659" indent="-326829" lvl="1">
              <a:lnSpc>
                <a:spcPts val="5146"/>
              </a:lnSpc>
              <a:buFont typeface="Arial"/>
              <a:buChar char="•"/>
            </a:pPr>
            <a:r>
              <a:rPr lang="en-US" sz="3027">
                <a:solidFill>
                  <a:srgbClr val="2D3880"/>
                </a:solidFill>
                <a:latin typeface="Glacial Indifference"/>
                <a:ea typeface="Glacial Indifference"/>
                <a:cs typeface="Glacial Indifference"/>
                <a:sym typeface="Glacial Indifference"/>
              </a:rPr>
              <a:t>Poor Service Leading to Negative Publicity</a:t>
            </a:r>
          </a:p>
          <a:p>
            <a:pPr algn="l" marL="653659" indent="-326829" lvl="1">
              <a:lnSpc>
                <a:spcPts val="5146"/>
              </a:lnSpc>
              <a:buFont typeface="Arial"/>
              <a:buChar char="•"/>
            </a:pPr>
            <a:r>
              <a:rPr lang="en-US" sz="3027">
                <a:solidFill>
                  <a:srgbClr val="2D3880"/>
                </a:solidFill>
                <a:latin typeface="Glacial Indifference"/>
                <a:ea typeface="Glacial Indifference"/>
                <a:cs typeface="Glacial Indifference"/>
                <a:sym typeface="Glacial Indifference"/>
              </a:rPr>
              <a:t>Damage to Brand Image</a:t>
            </a:r>
          </a:p>
          <a:p>
            <a:pPr algn="l" marL="653659" indent="-326829" lvl="1">
              <a:lnSpc>
                <a:spcPts val="5146"/>
              </a:lnSpc>
              <a:buFont typeface="Arial"/>
              <a:buChar char="•"/>
            </a:pPr>
            <a:r>
              <a:rPr lang="en-US" sz="3027">
                <a:solidFill>
                  <a:srgbClr val="2D3880"/>
                </a:solidFill>
                <a:latin typeface="Glacial Indifference"/>
                <a:ea typeface="Glacial Indifference"/>
                <a:cs typeface="Glacial Indifference"/>
                <a:sym typeface="Glacial Indifference"/>
              </a:rPr>
              <a:t>Difficulty Identifying Key Satisfaction Drivers</a:t>
            </a:r>
          </a:p>
          <a:p>
            <a:pPr algn="l" marL="653659" indent="-326829" lvl="1">
              <a:lnSpc>
                <a:spcPts val="5146"/>
              </a:lnSpc>
              <a:buFont typeface="Arial"/>
              <a:buChar char="•"/>
            </a:pPr>
            <a:r>
              <a:rPr lang="en-US" sz="3027">
                <a:solidFill>
                  <a:srgbClr val="2D3880"/>
                </a:solidFill>
                <a:latin typeface="Glacial Indifference"/>
                <a:ea typeface="Glacial Indifference"/>
                <a:cs typeface="Glacial Indifference"/>
                <a:sym typeface="Glacial Indifference"/>
              </a:rPr>
              <a:t>Need for Data-Driven Solutions</a:t>
            </a:r>
          </a:p>
          <a:p>
            <a:pPr algn="l">
              <a:lnSpc>
                <a:spcPts val="6166"/>
              </a:lnSpc>
            </a:pPr>
          </a:p>
          <a:p>
            <a:pPr algn="l" marL="0" indent="0" lvl="0">
              <a:lnSpc>
                <a:spcPts val="514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182390"/>
            <a:ext cx="7328478" cy="3104610"/>
          </a:xfrm>
          <a:custGeom>
            <a:avLst/>
            <a:gdLst/>
            <a:ahLst/>
            <a:cxnLst/>
            <a:rect r="r" b="b" t="t" l="l"/>
            <a:pathLst>
              <a:path h="3104610" w="7328478">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166337" y="1591503"/>
            <a:ext cx="7955327" cy="1226820"/>
          </a:xfrm>
          <a:prstGeom prst="rect">
            <a:avLst/>
          </a:prstGeom>
        </p:spPr>
        <p:txBody>
          <a:bodyPr anchor="t" rtlCol="false" tIns="0" lIns="0" bIns="0" rIns="0">
            <a:spAutoFit/>
          </a:bodyPr>
          <a:lstStyle/>
          <a:p>
            <a:pPr algn="l" marL="0" indent="0" lvl="0">
              <a:lnSpc>
                <a:spcPts val="10080"/>
              </a:lnSpc>
              <a:spcBef>
                <a:spcPct val="0"/>
              </a:spcBef>
            </a:pPr>
            <a:r>
              <a:rPr lang="en-US" sz="7200">
                <a:solidFill>
                  <a:srgbClr val="2D3880"/>
                </a:solidFill>
                <a:latin typeface="Cormorant Garamond Bold Italics"/>
                <a:ea typeface="Cormorant Garamond Bold Italics"/>
                <a:cs typeface="Cormorant Garamond Bold Italics"/>
                <a:sym typeface="Cormorant Garamond Bold Italics"/>
              </a:rPr>
              <a:t>Data cleaning</a:t>
            </a:r>
          </a:p>
        </p:txBody>
      </p:sp>
      <p:sp>
        <p:nvSpPr>
          <p:cNvPr name="TextBox 4" id="4"/>
          <p:cNvSpPr txBox="true"/>
          <p:nvPr/>
        </p:nvSpPr>
        <p:spPr>
          <a:xfrm rot="0">
            <a:off x="4803380" y="3791623"/>
            <a:ext cx="11630748" cy="3963549"/>
          </a:xfrm>
          <a:prstGeom prst="rect">
            <a:avLst/>
          </a:prstGeom>
        </p:spPr>
        <p:txBody>
          <a:bodyPr anchor="t" rtlCol="false" tIns="0" lIns="0" bIns="0" rIns="0">
            <a:spAutoFit/>
          </a:bodyPr>
          <a:lstStyle/>
          <a:p>
            <a:pPr algn="l" marL="676179" indent="-338090" lvl="1">
              <a:lnSpc>
                <a:spcPts val="5324"/>
              </a:lnSpc>
              <a:buFont typeface="Arial"/>
              <a:buChar char="•"/>
            </a:pPr>
            <a:r>
              <a:rPr lang="en-US" sz="3131">
                <a:solidFill>
                  <a:srgbClr val="2D3880"/>
                </a:solidFill>
                <a:latin typeface="Glacial Indifference"/>
                <a:ea typeface="Glacial Indifference"/>
                <a:cs typeface="Glacial Indifference"/>
                <a:sym typeface="Glacial Indifference"/>
              </a:rPr>
              <a:t>Jupyter Notebook</a:t>
            </a:r>
          </a:p>
          <a:p>
            <a:pPr algn="l" marL="676179" indent="-338090" lvl="1">
              <a:lnSpc>
                <a:spcPts val="5324"/>
              </a:lnSpc>
              <a:buFont typeface="Arial"/>
              <a:buChar char="•"/>
            </a:pPr>
            <a:r>
              <a:rPr lang="en-US" sz="3131">
                <a:solidFill>
                  <a:srgbClr val="2D3880"/>
                </a:solidFill>
                <a:latin typeface="Glacial Indifference"/>
                <a:ea typeface="Glacial Indifference"/>
                <a:cs typeface="Glacial Indifference"/>
                <a:sym typeface="Glacial Indifference"/>
              </a:rPr>
              <a:t>Exploratory Data Analysis using Python library Pandas</a:t>
            </a:r>
          </a:p>
          <a:p>
            <a:pPr algn="l" marL="676179" indent="-338090" lvl="1">
              <a:lnSpc>
                <a:spcPts val="5324"/>
              </a:lnSpc>
              <a:buFont typeface="Arial"/>
              <a:buChar char="•"/>
            </a:pPr>
            <a:r>
              <a:rPr lang="en-US" sz="3131">
                <a:solidFill>
                  <a:srgbClr val="2D3880"/>
                </a:solidFill>
                <a:latin typeface="Glacial Indifference"/>
                <a:ea typeface="Glacial Indifference"/>
                <a:cs typeface="Glacial Indifference"/>
                <a:sym typeface="Glacial Indifference"/>
              </a:rPr>
              <a:t>Null value Identification &amp; treatment </a:t>
            </a:r>
          </a:p>
          <a:p>
            <a:pPr algn="l" marL="676179" indent="-338090" lvl="1">
              <a:lnSpc>
                <a:spcPts val="5324"/>
              </a:lnSpc>
              <a:buFont typeface="Arial"/>
              <a:buChar char="•"/>
            </a:pPr>
            <a:r>
              <a:rPr lang="en-US" sz="3131">
                <a:solidFill>
                  <a:srgbClr val="2D3880"/>
                </a:solidFill>
                <a:latin typeface="Glacial Indifference"/>
                <a:ea typeface="Glacial Indifference"/>
                <a:cs typeface="Glacial Indifference"/>
                <a:sym typeface="Glacial Indifference"/>
              </a:rPr>
              <a:t>Outlier  Identification &amp; treatment </a:t>
            </a:r>
          </a:p>
          <a:p>
            <a:pPr algn="l" marL="676179" indent="-338090" lvl="1">
              <a:lnSpc>
                <a:spcPts val="5324"/>
              </a:lnSpc>
              <a:buFont typeface="Arial"/>
              <a:buChar char="•"/>
            </a:pPr>
            <a:r>
              <a:rPr lang="en-US" sz="3131">
                <a:solidFill>
                  <a:srgbClr val="2D3880"/>
                </a:solidFill>
                <a:latin typeface="Glacial Indifference"/>
                <a:ea typeface="Glacial Indifference"/>
                <a:cs typeface="Glacial Indifference"/>
                <a:sym typeface="Glacial Indifference"/>
              </a:rPr>
              <a:t>Visualization with Boxplot and Histogram</a:t>
            </a:r>
          </a:p>
          <a:p>
            <a:pPr algn="l" marL="676179" indent="-338090" lvl="1">
              <a:lnSpc>
                <a:spcPts val="5324"/>
              </a:lnSpc>
              <a:buFont typeface="Arial"/>
              <a:buChar char="•"/>
            </a:pPr>
            <a:r>
              <a:rPr lang="en-US" sz="3131">
                <a:solidFill>
                  <a:srgbClr val="2D3880"/>
                </a:solidFill>
                <a:latin typeface="Glacial Indifference"/>
                <a:ea typeface="Glacial Indifference"/>
                <a:cs typeface="Glacial Indifference"/>
                <a:sym typeface="Glacial Indifference"/>
              </a:rPr>
              <a:t>Use of libraries like Matplotlib, Seaborn for vizualisation</a:t>
            </a:r>
          </a:p>
        </p:txBody>
      </p:sp>
      <p:sp>
        <p:nvSpPr>
          <p:cNvPr name="Freeform 5" id="5"/>
          <p:cNvSpPr/>
          <p:nvPr/>
        </p:nvSpPr>
        <p:spPr>
          <a:xfrm flipH="false" flipV="false" rot="0">
            <a:off x="220810" y="287637"/>
            <a:ext cx="3075754" cy="2874432"/>
          </a:xfrm>
          <a:custGeom>
            <a:avLst/>
            <a:gdLst/>
            <a:ahLst/>
            <a:cxnLst/>
            <a:rect r="r" b="b" t="t" l="l"/>
            <a:pathLst>
              <a:path h="2874432" w="3075754">
                <a:moveTo>
                  <a:pt x="0" y="0"/>
                </a:moveTo>
                <a:lnTo>
                  <a:pt x="3075754" y="0"/>
                </a:lnTo>
                <a:lnTo>
                  <a:pt x="3075754" y="2874432"/>
                </a:lnTo>
                <a:lnTo>
                  <a:pt x="0" y="2874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182390"/>
            <a:ext cx="7328478" cy="3104610"/>
          </a:xfrm>
          <a:custGeom>
            <a:avLst/>
            <a:gdLst/>
            <a:ahLst/>
            <a:cxnLst/>
            <a:rect r="r" b="b" t="t" l="l"/>
            <a:pathLst>
              <a:path h="3104610" w="7328478">
                <a:moveTo>
                  <a:pt x="0" y="0"/>
                </a:moveTo>
                <a:lnTo>
                  <a:pt x="7328478" y="0"/>
                </a:lnTo>
                <a:lnTo>
                  <a:pt x="7328478" y="3104610"/>
                </a:lnTo>
                <a:lnTo>
                  <a:pt x="0" y="31046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474178" y="498033"/>
            <a:ext cx="7955327" cy="1226820"/>
          </a:xfrm>
          <a:prstGeom prst="rect">
            <a:avLst/>
          </a:prstGeom>
        </p:spPr>
        <p:txBody>
          <a:bodyPr anchor="t" rtlCol="false" tIns="0" lIns="0" bIns="0" rIns="0">
            <a:spAutoFit/>
          </a:bodyPr>
          <a:lstStyle/>
          <a:p>
            <a:pPr algn="l" marL="0" indent="0" lvl="0">
              <a:lnSpc>
                <a:spcPts val="10080"/>
              </a:lnSpc>
              <a:spcBef>
                <a:spcPct val="0"/>
              </a:spcBef>
            </a:pPr>
            <a:r>
              <a:rPr lang="en-US" sz="7200">
                <a:solidFill>
                  <a:srgbClr val="2D3880"/>
                </a:solidFill>
                <a:latin typeface="Cormorant Garamond Bold Italics"/>
                <a:ea typeface="Cormorant Garamond Bold Italics"/>
                <a:cs typeface="Cormorant Garamond Bold Italics"/>
                <a:sym typeface="Cormorant Garamond Bold Italics"/>
              </a:rPr>
              <a:t>Data cleaning</a:t>
            </a:r>
          </a:p>
        </p:txBody>
      </p:sp>
      <p:sp>
        <p:nvSpPr>
          <p:cNvPr name="TextBox 4" id="4"/>
          <p:cNvSpPr txBox="true"/>
          <p:nvPr/>
        </p:nvSpPr>
        <p:spPr>
          <a:xfrm rot="0">
            <a:off x="5884632" y="2537656"/>
            <a:ext cx="9819612" cy="7509243"/>
          </a:xfrm>
          <a:prstGeom prst="rect">
            <a:avLst/>
          </a:prstGeom>
        </p:spPr>
        <p:txBody>
          <a:bodyPr anchor="t" rtlCol="false" tIns="0" lIns="0" bIns="0" rIns="0">
            <a:spAutoFit/>
          </a:bodyPr>
          <a:lstStyle/>
          <a:p>
            <a:pPr algn="l">
              <a:lnSpc>
                <a:spcPts val="5005"/>
              </a:lnSpc>
            </a:pPr>
            <a:r>
              <a:rPr lang="en-US" sz="2944">
                <a:solidFill>
                  <a:srgbClr val="2D3880"/>
                </a:solidFill>
                <a:latin typeface="Glacial Indifference Bold"/>
                <a:ea typeface="Glacial Indifference Bold"/>
                <a:cs typeface="Glacial Indifference Bold"/>
                <a:sym typeface="Glacial Indifference Bold"/>
              </a:rPr>
              <a:t>Null value percentage</a:t>
            </a:r>
          </a:p>
          <a:p>
            <a:pPr algn="l">
              <a:lnSpc>
                <a:spcPts val="5005"/>
              </a:lnSpc>
            </a:pPr>
          </a:p>
          <a:p>
            <a:pPr algn="l" marL="635654" indent="-317827" lvl="1">
              <a:lnSpc>
                <a:spcPts val="5005"/>
              </a:lnSpc>
              <a:buFont typeface="Arial"/>
              <a:buChar char="•"/>
            </a:pPr>
            <a:r>
              <a:rPr lang="en-US" sz="2944">
                <a:solidFill>
                  <a:srgbClr val="2D3880"/>
                </a:solidFill>
                <a:latin typeface="Glacial Indifference"/>
                <a:ea typeface="Glacial Indifference"/>
                <a:cs typeface="Glacial Indifference"/>
                <a:sym typeface="Glacial Indifference"/>
              </a:rPr>
              <a:t>Percentage of null values in Arrival Delay 0.30%</a:t>
            </a:r>
          </a:p>
          <a:p>
            <a:pPr algn="l">
              <a:lnSpc>
                <a:spcPts val="5005"/>
              </a:lnSpc>
            </a:pPr>
          </a:p>
          <a:p>
            <a:pPr algn="l">
              <a:lnSpc>
                <a:spcPts val="5005"/>
              </a:lnSpc>
            </a:pPr>
            <a:r>
              <a:rPr lang="en-US" sz="2944">
                <a:solidFill>
                  <a:srgbClr val="2D3880"/>
                </a:solidFill>
                <a:latin typeface="Glacial Indifference Bold"/>
                <a:ea typeface="Glacial Indifference Bold"/>
                <a:cs typeface="Glacial Indifference Bold"/>
                <a:sym typeface="Glacial Indifference Bold"/>
              </a:rPr>
              <a:t>Outlier percentage in numerical columns</a:t>
            </a:r>
          </a:p>
          <a:p>
            <a:pPr algn="l">
              <a:lnSpc>
                <a:spcPts val="5005"/>
              </a:lnSpc>
            </a:pPr>
          </a:p>
          <a:p>
            <a:pPr algn="l" marL="635654" indent="-317827" lvl="1">
              <a:lnSpc>
                <a:spcPts val="5005"/>
              </a:lnSpc>
              <a:buFont typeface="Arial"/>
              <a:buChar char="•"/>
            </a:pPr>
            <a:r>
              <a:rPr lang="en-US" sz="2944">
                <a:solidFill>
                  <a:srgbClr val="2D3880"/>
                </a:solidFill>
                <a:latin typeface="Glacial Indifference"/>
                <a:ea typeface="Glacial Indifference"/>
                <a:cs typeface="Glacial Indifference"/>
                <a:sym typeface="Glacial Indifference"/>
              </a:rPr>
              <a:t>Percentage of ouliers in  Age 0.0%</a:t>
            </a:r>
          </a:p>
          <a:p>
            <a:pPr algn="l" marL="635654" indent="-317827" lvl="1">
              <a:lnSpc>
                <a:spcPts val="5005"/>
              </a:lnSpc>
              <a:buFont typeface="Arial"/>
              <a:buChar char="•"/>
            </a:pPr>
            <a:r>
              <a:rPr lang="en-US" sz="2944">
                <a:solidFill>
                  <a:srgbClr val="2D3880"/>
                </a:solidFill>
                <a:latin typeface="Glacial Indifference"/>
                <a:ea typeface="Glacial Indifference"/>
                <a:cs typeface="Glacial Indifference"/>
                <a:sym typeface="Glacial Indifference"/>
              </a:rPr>
              <a:t>Percentage of ouliers in  Flight Distance 2.1%</a:t>
            </a:r>
          </a:p>
          <a:p>
            <a:pPr algn="l" marL="635654" indent="-317827" lvl="1">
              <a:lnSpc>
                <a:spcPts val="5005"/>
              </a:lnSpc>
              <a:buFont typeface="Arial"/>
              <a:buChar char="•"/>
            </a:pPr>
            <a:r>
              <a:rPr lang="en-US" sz="2944">
                <a:solidFill>
                  <a:srgbClr val="2D3880"/>
                </a:solidFill>
                <a:latin typeface="Glacial Indifference"/>
                <a:ea typeface="Glacial Indifference"/>
                <a:cs typeface="Glacial Indifference"/>
                <a:sym typeface="Glacial Indifference"/>
              </a:rPr>
              <a:t>Percentage of ouliers in  Departure Delay 13.9%</a:t>
            </a:r>
          </a:p>
          <a:p>
            <a:pPr algn="l" marL="635654" indent="-317827" lvl="1">
              <a:lnSpc>
                <a:spcPts val="5005"/>
              </a:lnSpc>
              <a:buFont typeface="Arial"/>
              <a:buChar char="•"/>
            </a:pPr>
            <a:r>
              <a:rPr lang="en-US" sz="2944">
                <a:solidFill>
                  <a:srgbClr val="2D3880"/>
                </a:solidFill>
                <a:latin typeface="Glacial Indifference"/>
                <a:ea typeface="Glacial Indifference"/>
                <a:cs typeface="Glacial Indifference"/>
                <a:sym typeface="Glacial Indifference"/>
              </a:rPr>
              <a:t>Percentage of ouliers in  Arrival Delay 13.4%</a:t>
            </a:r>
          </a:p>
          <a:p>
            <a:pPr algn="l">
              <a:lnSpc>
                <a:spcPts val="5005"/>
              </a:lnSpc>
            </a:pPr>
          </a:p>
          <a:p>
            <a:pPr algn="l">
              <a:lnSpc>
                <a:spcPts val="5005"/>
              </a:lnSpc>
            </a:pPr>
          </a:p>
        </p:txBody>
      </p:sp>
      <p:sp>
        <p:nvSpPr>
          <p:cNvPr name="Freeform 5" id="5"/>
          <p:cNvSpPr/>
          <p:nvPr/>
        </p:nvSpPr>
        <p:spPr>
          <a:xfrm flipH="false" flipV="false" rot="0">
            <a:off x="220810" y="287637"/>
            <a:ext cx="3075754" cy="2874432"/>
          </a:xfrm>
          <a:custGeom>
            <a:avLst/>
            <a:gdLst/>
            <a:ahLst/>
            <a:cxnLst/>
            <a:rect r="r" b="b" t="t" l="l"/>
            <a:pathLst>
              <a:path h="2874432" w="3075754">
                <a:moveTo>
                  <a:pt x="0" y="0"/>
                </a:moveTo>
                <a:lnTo>
                  <a:pt x="3075754" y="0"/>
                </a:lnTo>
                <a:lnTo>
                  <a:pt x="3075754" y="2874432"/>
                </a:lnTo>
                <a:lnTo>
                  <a:pt x="0" y="2874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0810" y="287637"/>
            <a:ext cx="3075754" cy="2874432"/>
          </a:xfrm>
          <a:custGeom>
            <a:avLst/>
            <a:gdLst/>
            <a:ahLst/>
            <a:cxnLst/>
            <a:rect r="r" b="b" t="t" l="l"/>
            <a:pathLst>
              <a:path h="2874432" w="3075754">
                <a:moveTo>
                  <a:pt x="0" y="0"/>
                </a:moveTo>
                <a:lnTo>
                  <a:pt x="3075754" y="0"/>
                </a:lnTo>
                <a:lnTo>
                  <a:pt x="3075754" y="2874432"/>
                </a:lnTo>
                <a:lnTo>
                  <a:pt x="0" y="28744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973894" y="2147013"/>
            <a:ext cx="6246204" cy="7331631"/>
          </a:xfrm>
          <a:custGeom>
            <a:avLst/>
            <a:gdLst/>
            <a:ahLst/>
            <a:cxnLst/>
            <a:rect r="r" b="b" t="t" l="l"/>
            <a:pathLst>
              <a:path h="7331631" w="6246204">
                <a:moveTo>
                  <a:pt x="0" y="0"/>
                </a:moveTo>
                <a:lnTo>
                  <a:pt x="6246204" y="0"/>
                </a:lnTo>
                <a:lnTo>
                  <a:pt x="6246204" y="7331631"/>
                </a:lnTo>
                <a:lnTo>
                  <a:pt x="0" y="7331631"/>
                </a:lnTo>
                <a:lnTo>
                  <a:pt x="0" y="0"/>
                </a:lnTo>
                <a:close/>
              </a:path>
            </a:pathLst>
          </a:custGeom>
          <a:blipFill>
            <a:blip r:embed="rId4"/>
            <a:stretch>
              <a:fillRect l="-5646" t="0" r="-5646" b="0"/>
            </a:stretch>
          </a:blipFill>
        </p:spPr>
      </p:sp>
      <p:sp>
        <p:nvSpPr>
          <p:cNvPr name="Freeform 4" id="4"/>
          <p:cNvSpPr/>
          <p:nvPr/>
        </p:nvSpPr>
        <p:spPr>
          <a:xfrm flipH="false" flipV="false" rot="0">
            <a:off x="0" y="7182390"/>
            <a:ext cx="7328478" cy="3104610"/>
          </a:xfrm>
          <a:custGeom>
            <a:avLst/>
            <a:gdLst/>
            <a:ahLst/>
            <a:cxnLst/>
            <a:rect r="r" b="b" t="t" l="l"/>
            <a:pathLst>
              <a:path h="3104610" w="7328478">
                <a:moveTo>
                  <a:pt x="0" y="0"/>
                </a:moveTo>
                <a:lnTo>
                  <a:pt x="7328478" y="0"/>
                </a:lnTo>
                <a:lnTo>
                  <a:pt x="7328478" y="3104610"/>
                </a:lnTo>
                <a:lnTo>
                  <a:pt x="0" y="31046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1527939" y="2116526"/>
            <a:ext cx="6641880" cy="7669572"/>
          </a:xfrm>
          <a:custGeom>
            <a:avLst/>
            <a:gdLst/>
            <a:ahLst/>
            <a:cxnLst/>
            <a:rect r="r" b="b" t="t" l="l"/>
            <a:pathLst>
              <a:path h="7669572" w="6641880">
                <a:moveTo>
                  <a:pt x="0" y="0"/>
                </a:moveTo>
                <a:lnTo>
                  <a:pt x="6641880" y="0"/>
                </a:lnTo>
                <a:lnTo>
                  <a:pt x="6641880" y="7669572"/>
                </a:lnTo>
                <a:lnTo>
                  <a:pt x="0" y="7669572"/>
                </a:lnTo>
                <a:lnTo>
                  <a:pt x="0" y="0"/>
                </a:lnTo>
                <a:close/>
              </a:path>
            </a:pathLst>
          </a:custGeom>
          <a:blipFill>
            <a:blip r:embed="rId7"/>
            <a:stretch>
              <a:fillRect l="-773" t="-1600" r="-773" b="0"/>
            </a:stretch>
          </a:blipFill>
        </p:spPr>
      </p:sp>
      <p:sp>
        <p:nvSpPr>
          <p:cNvPr name="TextBox 6" id="6"/>
          <p:cNvSpPr txBox="true"/>
          <p:nvPr/>
        </p:nvSpPr>
        <p:spPr>
          <a:xfrm rot="0">
            <a:off x="8096996" y="348615"/>
            <a:ext cx="7955327" cy="1226820"/>
          </a:xfrm>
          <a:prstGeom prst="rect">
            <a:avLst/>
          </a:prstGeom>
        </p:spPr>
        <p:txBody>
          <a:bodyPr anchor="t" rtlCol="false" tIns="0" lIns="0" bIns="0" rIns="0">
            <a:spAutoFit/>
          </a:bodyPr>
          <a:lstStyle/>
          <a:p>
            <a:pPr algn="l" marL="0" indent="0" lvl="0">
              <a:lnSpc>
                <a:spcPts val="10080"/>
              </a:lnSpc>
              <a:spcBef>
                <a:spcPct val="0"/>
              </a:spcBef>
            </a:pPr>
            <a:r>
              <a:rPr lang="en-US" sz="7200">
                <a:solidFill>
                  <a:srgbClr val="2D3880"/>
                </a:solidFill>
                <a:latin typeface="Cormorant Garamond Bold Italics"/>
                <a:ea typeface="Cormorant Garamond Bold Italics"/>
                <a:cs typeface="Cormorant Garamond Bold Italics"/>
                <a:sym typeface="Cormorant Garamond Bold Italics"/>
              </a:rPr>
              <a:t>Outliers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0810" y="287637"/>
            <a:ext cx="3075754" cy="2874432"/>
          </a:xfrm>
          <a:custGeom>
            <a:avLst/>
            <a:gdLst/>
            <a:ahLst/>
            <a:cxnLst/>
            <a:rect r="r" b="b" t="t" l="l"/>
            <a:pathLst>
              <a:path h="2874432" w="3075754">
                <a:moveTo>
                  <a:pt x="0" y="0"/>
                </a:moveTo>
                <a:lnTo>
                  <a:pt x="3075754" y="0"/>
                </a:lnTo>
                <a:lnTo>
                  <a:pt x="3075754" y="2874432"/>
                </a:lnTo>
                <a:lnTo>
                  <a:pt x="0" y="28744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74660" y="2021915"/>
            <a:ext cx="6974941" cy="7714303"/>
          </a:xfrm>
          <a:custGeom>
            <a:avLst/>
            <a:gdLst/>
            <a:ahLst/>
            <a:cxnLst/>
            <a:rect r="r" b="b" t="t" l="l"/>
            <a:pathLst>
              <a:path h="7714303" w="6974941">
                <a:moveTo>
                  <a:pt x="0" y="0"/>
                </a:moveTo>
                <a:lnTo>
                  <a:pt x="6974941" y="0"/>
                </a:lnTo>
                <a:lnTo>
                  <a:pt x="6974941" y="7714303"/>
                </a:lnTo>
                <a:lnTo>
                  <a:pt x="0" y="7714303"/>
                </a:lnTo>
                <a:lnTo>
                  <a:pt x="0" y="0"/>
                </a:lnTo>
                <a:close/>
              </a:path>
            </a:pathLst>
          </a:custGeom>
          <a:blipFill>
            <a:blip r:embed="rId4"/>
            <a:stretch>
              <a:fillRect l="-8148" t="0" r="-8148" b="0"/>
            </a:stretch>
          </a:blipFill>
        </p:spPr>
      </p:sp>
      <p:sp>
        <p:nvSpPr>
          <p:cNvPr name="Freeform 4" id="4"/>
          <p:cNvSpPr/>
          <p:nvPr/>
        </p:nvSpPr>
        <p:spPr>
          <a:xfrm flipH="false" flipV="false" rot="0">
            <a:off x="5212135" y="2001391"/>
            <a:ext cx="6174204" cy="7734827"/>
          </a:xfrm>
          <a:custGeom>
            <a:avLst/>
            <a:gdLst/>
            <a:ahLst/>
            <a:cxnLst/>
            <a:rect r="r" b="b" t="t" l="l"/>
            <a:pathLst>
              <a:path h="7734827" w="6174204">
                <a:moveTo>
                  <a:pt x="0" y="0"/>
                </a:moveTo>
                <a:lnTo>
                  <a:pt x="6174203" y="0"/>
                </a:lnTo>
                <a:lnTo>
                  <a:pt x="6174203" y="7734827"/>
                </a:lnTo>
                <a:lnTo>
                  <a:pt x="0" y="7734827"/>
                </a:lnTo>
                <a:lnTo>
                  <a:pt x="0" y="0"/>
                </a:lnTo>
                <a:close/>
              </a:path>
            </a:pathLst>
          </a:custGeom>
          <a:blipFill>
            <a:blip r:embed="rId5"/>
            <a:stretch>
              <a:fillRect l="-11977" t="0" r="-11977" b="0"/>
            </a:stretch>
          </a:blipFill>
        </p:spPr>
      </p:sp>
      <p:sp>
        <p:nvSpPr>
          <p:cNvPr name="Freeform 5" id="5"/>
          <p:cNvSpPr/>
          <p:nvPr/>
        </p:nvSpPr>
        <p:spPr>
          <a:xfrm flipH="false" flipV="false" rot="0">
            <a:off x="0" y="7182390"/>
            <a:ext cx="7328478" cy="3104610"/>
          </a:xfrm>
          <a:custGeom>
            <a:avLst/>
            <a:gdLst/>
            <a:ahLst/>
            <a:cxnLst/>
            <a:rect r="r" b="b" t="t" l="l"/>
            <a:pathLst>
              <a:path h="3104610" w="7328478">
                <a:moveTo>
                  <a:pt x="0" y="0"/>
                </a:moveTo>
                <a:lnTo>
                  <a:pt x="7328478" y="0"/>
                </a:lnTo>
                <a:lnTo>
                  <a:pt x="7328478" y="3104610"/>
                </a:lnTo>
                <a:lnTo>
                  <a:pt x="0" y="31046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8096996" y="348615"/>
            <a:ext cx="7955327" cy="1226820"/>
          </a:xfrm>
          <a:prstGeom prst="rect">
            <a:avLst/>
          </a:prstGeom>
        </p:spPr>
        <p:txBody>
          <a:bodyPr anchor="t" rtlCol="false" tIns="0" lIns="0" bIns="0" rIns="0">
            <a:spAutoFit/>
          </a:bodyPr>
          <a:lstStyle/>
          <a:p>
            <a:pPr algn="l" marL="0" indent="0" lvl="0">
              <a:lnSpc>
                <a:spcPts val="10080"/>
              </a:lnSpc>
              <a:spcBef>
                <a:spcPct val="0"/>
              </a:spcBef>
            </a:pPr>
            <a:r>
              <a:rPr lang="en-US" sz="7200">
                <a:solidFill>
                  <a:srgbClr val="2D3880"/>
                </a:solidFill>
                <a:latin typeface="Cormorant Garamond Bold Italics"/>
                <a:ea typeface="Cormorant Garamond Bold Italics"/>
                <a:cs typeface="Cormorant Garamond Bold Italics"/>
                <a:sym typeface="Cormorant Garamond Bold Italics"/>
              </a:rPr>
              <a:t>Outliers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DAGKKh_Y1oY</dc:identifier>
  <dcterms:modified xsi:type="dcterms:W3CDTF">2011-08-01T06:04:30Z</dcterms:modified>
  <cp:revision>1</cp:revision>
  <dc:title>White and Purple Simple Research Proposal Presentation</dc:title>
</cp:coreProperties>
</file>