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Cormorant Garamond Bold Italics" charset="1" panose="00000800000000000000"/>
      <p:regular r:id="rId26"/>
    </p:embeddedFont>
    <p:embeddedFont>
      <p:font typeface="Glacial Indifference" charset="1" panose="00000000000000000000"/>
      <p:regular r:id="rId27"/>
    </p:embeddedFont>
    <p:embeddedFont>
      <p:font typeface="Montserrat Italics" charset="1" panose="00000500000000000000"/>
      <p:regular r:id="rId28"/>
    </p:embeddedFont>
    <p:embeddedFont>
      <p:font typeface="Glacial Indifference Bold" charset="1" panose="000008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Freeform 3" id="3"/>
          <p:cNvSpPr/>
          <p:nvPr/>
        </p:nvSpPr>
        <p:spPr>
          <a:xfrm flipH="true" flipV="false" rot="0">
            <a:off x="13809790" y="0"/>
            <a:ext cx="4478210" cy="3525572"/>
          </a:xfrm>
          <a:custGeom>
            <a:avLst/>
            <a:gdLst/>
            <a:ahLst/>
            <a:cxnLst/>
            <a:rect r="r" b="b" t="t" l="l"/>
            <a:pathLst>
              <a:path h="3525572" w="4478210">
                <a:moveTo>
                  <a:pt x="4478210" y="0"/>
                </a:moveTo>
                <a:lnTo>
                  <a:pt x="0" y="0"/>
                </a:lnTo>
                <a:lnTo>
                  <a:pt x="0" y="3525572"/>
                </a:lnTo>
                <a:lnTo>
                  <a:pt x="4478210" y="3525572"/>
                </a:lnTo>
                <a:lnTo>
                  <a:pt x="447821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809790" y="5826116"/>
            <a:ext cx="4478210" cy="4478210"/>
          </a:xfrm>
          <a:custGeom>
            <a:avLst/>
            <a:gdLst/>
            <a:ahLst/>
            <a:cxnLst/>
            <a:rect r="r" b="b" t="t" l="l"/>
            <a:pathLst>
              <a:path h="4478210" w="4478210">
                <a:moveTo>
                  <a:pt x="4478210" y="0"/>
                </a:moveTo>
                <a:lnTo>
                  <a:pt x="0" y="0"/>
                </a:lnTo>
                <a:lnTo>
                  <a:pt x="0" y="4478210"/>
                </a:lnTo>
                <a:lnTo>
                  <a:pt x="4478210" y="4478210"/>
                </a:lnTo>
                <a:lnTo>
                  <a:pt x="447821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377212" y="2092901"/>
            <a:ext cx="14293069" cy="3017743"/>
          </a:xfrm>
          <a:prstGeom prst="rect">
            <a:avLst/>
          </a:prstGeom>
        </p:spPr>
        <p:txBody>
          <a:bodyPr anchor="t" rtlCol="false" tIns="0" lIns="0" bIns="0" rIns="0">
            <a:spAutoFit/>
          </a:bodyPr>
          <a:lstStyle/>
          <a:p>
            <a:pPr algn="l" marL="0" indent="0" lvl="0">
              <a:lnSpc>
                <a:spcPts val="7808"/>
              </a:lnSpc>
            </a:pPr>
            <a:r>
              <a:rPr lang="en-US" b="true" sz="7808" i="true">
                <a:solidFill>
                  <a:srgbClr val="2D3880"/>
                </a:solidFill>
                <a:latin typeface="Cormorant Garamond Bold Italics"/>
                <a:ea typeface="Cormorant Garamond Bold Italics"/>
                <a:cs typeface="Cormorant Garamond Bold Italics"/>
                <a:sym typeface="Cormorant Garamond Bold Italics"/>
              </a:rPr>
              <a:t>Machine Learning for Probability-Driven Match Outcome Prediction in IPL Cricket</a:t>
            </a:r>
          </a:p>
        </p:txBody>
      </p:sp>
      <p:sp>
        <p:nvSpPr>
          <p:cNvPr name="TextBox 6" id="6"/>
          <p:cNvSpPr txBox="true"/>
          <p:nvPr/>
        </p:nvSpPr>
        <p:spPr>
          <a:xfrm rot="0">
            <a:off x="2608093" y="6813281"/>
            <a:ext cx="10368096" cy="537845"/>
          </a:xfrm>
          <a:prstGeom prst="rect">
            <a:avLst/>
          </a:prstGeom>
        </p:spPr>
        <p:txBody>
          <a:bodyPr anchor="t" rtlCol="false" tIns="0" lIns="0" bIns="0" rIns="0">
            <a:spAutoFit/>
          </a:bodyPr>
          <a:lstStyle/>
          <a:p>
            <a:pPr algn="l" marL="0" indent="0" lvl="0">
              <a:lnSpc>
                <a:spcPts val="4480"/>
              </a:lnSpc>
            </a:pPr>
            <a:r>
              <a:rPr lang="en-US" sz="3200">
                <a:solidFill>
                  <a:srgbClr val="2D3880"/>
                </a:solidFill>
                <a:latin typeface="Glacial Indifference"/>
                <a:ea typeface="Glacial Indifference"/>
                <a:cs typeface="Glacial Indifference"/>
                <a:sym typeface="Glacial Indifference"/>
              </a:rPr>
              <a:t>Pranit Gawade</a:t>
            </a:r>
          </a:p>
        </p:txBody>
      </p:sp>
      <p:sp>
        <p:nvSpPr>
          <p:cNvPr name="TextBox 7" id="7"/>
          <p:cNvSpPr txBox="true"/>
          <p:nvPr/>
        </p:nvSpPr>
        <p:spPr>
          <a:xfrm rot="0">
            <a:off x="2608093" y="7527376"/>
            <a:ext cx="10368096" cy="537845"/>
          </a:xfrm>
          <a:prstGeom prst="rect">
            <a:avLst/>
          </a:prstGeom>
        </p:spPr>
        <p:txBody>
          <a:bodyPr anchor="t" rtlCol="false" tIns="0" lIns="0" bIns="0" rIns="0">
            <a:spAutoFit/>
          </a:bodyPr>
          <a:lstStyle/>
          <a:p>
            <a:pPr algn="l" marL="0" indent="0" lvl="0">
              <a:lnSpc>
                <a:spcPts val="4480"/>
              </a:lnSpc>
              <a:spcBef>
                <a:spcPct val="0"/>
              </a:spcBef>
            </a:pPr>
            <a:r>
              <a:rPr lang="en-US" sz="3200">
                <a:solidFill>
                  <a:srgbClr val="2D3880"/>
                </a:solidFill>
                <a:latin typeface="Glacial Indifference"/>
                <a:ea typeface="Glacial Indifference"/>
                <a:cs typeface="Glacial Indifference"/>
                <a:sym typeface="Glacial Indifference"/>
              </a:rPr>
              <a:t>26 AUG, 2024</a:t>
            </a:r>
          </a:p>
        </p:txBody>
      </p:sp>
      <p:sp>
        <p:nvSpPr>
          <p:cNvPr name="AutoShape 8" id="8"/>
          <p:cNvSpPr/>
          <p:nvPr/>
        </p:nvSpPr>
        <p:spPr>
          <a:xfrm>
            <a:off x="2002084" y="1762786"/>
            <a:ext cx="0" cy="6475027"/>
          </a:xfrm>
          <a:prstGeom prst="line">
            <a:avLst/>
          </a:prstGeom>
          <a:ln cap="flat" w="57150">
            <a:solidFill>
              <a:srgbClr val="2D3880"/>
            </a:solidFill>
            <a:prstDash val="solid"/>
            <a:headEnd type="none" len="sm" w="sm"/>
            <a:tailEnd type="none" len="sm" w="sm"/>
          </a:ln>
        </p:spPr>
      </p:sp>
      <p:sp>
        <p:nvSpPr>
          <p:cNvPr name="TextBox 9" id="9"/>
          <p:cNvSpPr txBox="true"/>
          <p:nvPr/>
        </p:nvSpPr>
        <p:spPr>
          <a:xfrm rot="0">
            <a:off x="2377212" y="5658045"/>
            <a:ext cx="14293069" cy="414883"/>
          </a:xfrm>
          <a:prstGeom prst="rect">
            <a:avLst/>
          </a:prstGeom>
        </p:spPr>
        <p:txBody>
          <a:bodyPr anchor="t" rtlCol="false" tIns="0" lIns="0" bIns="0" rIns="0">
            <a:spAutoFit/>
          </a:bodyPr>
          <a:lstStyle/>
          <a:p>
            <a:pPr algn="l" marL="0" indent="0" lvl="0">
              <a:lnSpc>
                <a:spcPts val="3208"/>
              </a:lnSpc>
            </a:pPr>
            <a:r>
              <a:rPr lang="en-US" sz="3208" i="true">
                <a:solidFill>
                  <a:srgbClr val="2D3880"/>
                </a:solidFill>
                <a:latin typeface="Montserrat Italics"/>
                <a:ea typeface="Montserrat Italics"/>
                <a:cs typeface="Montserrat Italics"/>
                <a:sym typeface="Montserrat Italics"/>
              </a:rPr>
              <a:t>A Data-Driven Approach to Predicting IPL Match Results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004047" y="1283662"/>
            <a:ext cx="7955327"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Data cleaning</a:t>
            </a:r>
          </a:p>
        </p:txBody>
      </p:sp>
      <p:sp>
        <p:nvSpPr>
          <p:cNvPr name="TextBox 4" id="4"/>
          <p:cNvSpPr txBox="true"/>
          <p:nvPr/>
        </p:nvSpPr>
        <p:spPr>
          <a:xfrm rot="0">
            <a:off x="4575265" y="3605701"/>
            <a:ext cx="11630748" cy="5281174"/>
          </a:xfrm>
          <a:prstGeom prst="rect">
            <a:avLst/>
          </a:prstGeom>
        </p:spPr>
        <p:txBody>
          <a:bodyPr anchor="t" rtlCol="false" tIns="0" lIns="0" bIns="0" rIns="0">
            <a:spAutoFit/>
          </a:bodyPr>
          <a:lstStyle/>
          <a:p>
            <a:pPr algn="l">
              <a:lnSpc>
                <a:spcPts val="5324"/>
              </a:lnSpc>
            </a:pPr>
            <a:r>
              <a:rPr lang="en-US" sz="3131">
                <a:solidFill>
                  <a:srgbClr val="2D3880"/>
                </a:solidFill>
                <a:latin typeface="Glacial Indifference"/>
                <a:ea typeface="Glacial Indifference"/>
                <a:cs typeface="Glacial Indifference"/>
                <a:sym typeface="Glacial Indifference"/>
              </a:rPr>
              <a:t>Data Cleaning Process:</a:t>
            </a:r>
          </a:p>
          <a:p>
            <a:pPr algn="l">
              <a:lnSpc>
                <a:spcPts val="5324"/>
              </a:lnSpc>
            </a:pPr>
          </a:p>
          <a:p>
            <a:pPr algn="l" marL="676179" indent="-338090" lvl="1">
              <a:lnSpc>
                <a:spcPts val="5324"/>
              </a:lnSpc>
              <a:buFont typeface="Arial"/>
              <a:buChar char="•"/>
            </a:pPr>
            <a:r>
              <a:rPr lang="en-US" sz="3131">
                <a:solidFill>
                  <a:srgbClr val="2D3880"/>
                </a:solidFill>
                <a:latin typeface="Glacial Indifference"/>
                <a:ea typeface="Glacial Indifference"/>
                <a:cs typeface="Glacial Indifference"/>
                <a:sym typeface="Glacial Indifference"/>
              </a:rPr>
              <a:t>Handling Missing Values: Imputed missing data where necessary.</a:t>
            </a:r>
          </a:p>
          <a:p>
            <a:pPr algn="l" marL="676179" indent="-338090" lvl="1">
              <a:lnSpc>
                <a:spcPts val="5324"/>
              </a:lnSpc>
              <a:buFont typeface="Arial"/>
              <a:buChar char="•"/>
            </a:pPr>
            <a:r>
              <a:rPr lang="en-US" sz="3131">
                <a:solidFill>
                  <a:srgbClr val="2D3880"/>
                </a:solidFill>
                <a:latin typeface="Glacial Indifference"/>
                <a:ea typeface="Glacial Indifference"/>
                <a:cs typeface="Glacial Indifference"/>
                <a:sym typeface="Glacial Indifference"/>
              </a:rPr>
              <a:t>Removing Duplicates: Ensured data integrity by removing any duplicate entries.</a:t>
            </a:r>
          </a:p>
          <a:p>
            <a:pPr algn="l">
              <a:lnSpc>
                <a:spcPts val="5324"/>
              </a:lnSpc>
            </a:pPr>
          </a:p>
          <a:p>
            <a:pPr algn="l">
              <a:lnSpc>
                <a:spcPts val="5154"/>
              </a:lnSpc>
            </a:pPr>
          </a:p>
        </p:txBody>
      </p:sp>
      <p:sp>
        <p:nvSpPr>
          <p:cNvPr name="Freeform 5" id="5"/>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816775" y="1293289"/>
            <a:ext cx="7955327"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Data cleaning</a:t>
            </a:r>
          </a:p>
        </p:txBody>
      </p:sp>
      <p:sp>
        <p:nvSpPr>
          <p:cNvPr name="TextBox 4" id="4"/>
          <p:cNvSpPr txBox="true"/>
          <p:nvPr/>
        </p:nvSpPr>
        <p:spPr>
          <a:xfrm rot="0">
            <a:off x="5884632" y="2537656"/>
            <a:ext cx="11127936" cy="6880593"/>
          </a:xfrm>
          <a:prstGeom prst="rect">
            <a:avLst/>
          </a:prstGeom>
        </p:spPr>
        <p:txBody>
          <a:bodyPr anchor="t" rtlCol="false" tIns="0" lIns="0" bIns="0" rIns="0">
            <a:spAutoFit/>
          </a:bodyPr>
          <a:lstStyle/>
          <a:p>
            <a:pPr algn="l">
              <a:lnSpc>
                <a:spcPts val="5005"/>
              </a:lnSpc>
            </a:pPr>
          </a:p>
          <a:p>
            <a:pPr algn="l">
              <a:lnSpc>
                <a:spcPts val="5005"/>
              </a:lnSpc>
            </a:pPr>
          </a:p>
          <a:p>
            <a:pPr algn="l">
              <a:lnSpc>
                <a:spcPts val="5005"/>
              </a:lnSpc>
            </a:pPr>
            <a:r>
              <a:rPr lang="en-US" sz="2944" b="true">
                <a:solidFill>
                  <a:srgbClr val="2D3880"/>
                </a:solidFill>
                <a:latin typeface="Glacial Indifference Bold"/>
                <a:ea typeface="Glacial Indifference Bold"/>
                <a:cs typeface="Glacial Indifference Bold"/>
                <a:sym typeface="Glacial Indifference Bold"/>
              </a:rPr>
              <a:t>Outlier percentage in numerical columns</a:t>
            </a:r>
          </a:p>
          <a:p>
            <a:pPr algn="l">
              <a:lnSpc>
                <a:spcPts val="5005"/>
              </a:lnSpc>
            </a:pP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outlier in runs_left 0.08%</a:t>
            </a: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outlier in wickets_left 0.96%</a:t>
            </a: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outlier in total_runs_x 1.23%</a:t>
            </a: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outlier in currunt_run_rate 4.85%</a:t>
            </a: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outlier in required_run_rate 8.03%</a:t>
            </a:r>
          </a:p>
          <a:p>
            <a:pPr algn="l">
              <a:lnSpc>
                <a:spcPts val="5005"/>
              </a:lnSpc>
            </a:pPr>
          </a:p>
          <a:p>
            <a:pPr algn="l">
              <a:lnSpc>
                <a:spcPts val="5005"/>
              </a:lnSpc>
            </a:pPr>
          </a:p>
        </p:txBody>
      </p:sp>
      <p:sp>
        <p:nvSpPr>
          <p:cNvPr name="Freeform 5" id="5"/>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81536" y="1151884"/>
            <a:ext cx="9161037"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Exploratory Data Analysis </a:t>
            </a:r>
          </a:p>
        </p:txBody>
      </p:sp>
      <p:sp>
        <p:nvSpPr>
          <p:cNvPr name="TextBox 4" id="4"/>
          <p:cNvSpPr txBox="true"/>
          <p:nvPr/>
        </p:nvSpPr>
        <p:spPr>
          <a:xfrm rot="0">
            <a:off x="5168423" y="2726957"/>
            <a:ext cx="9819612" cy="6531343"/>
          </a:xfrm>
          <a:prstGeom prst="rect">
            <a:avLst/>
          </a:prstGeom>
        </p:spPr>
        <p:txBody>
          <a:bodyPr anchor="t" rtlCol="false" tIns="0" lIns="0" bIns="0" rIns="0">
            <a:spAutoFit/>
          </a:bodyPr>
          <a:lstStyle/>
          <a:p>
            <a:pPr algn="l">
              <a:lnSpc>
                <a:spcPts val="5175"/>
              </a:lnSpc>
            </a:pPr>
          </a:p>
          <a:p>
            <a:pPr algn="l">
              <a:lnSpc>
                <a:spcPts val="5175"/>
              </a:lnSpc>
            </a:pPr>
            <a:r>
              <a:rPr lang="en-US" sz="3044">
                <a:solidFill>
                  <a:srgbClr val="2D3880"/>
                </a:solidFill>
                <a:latin typeface="Glacial Indifference"/>
                <a:ea typeface="Glacial Indifference"/>
                <a:cs typeface="Glacial Indifference"/>
                <a:sym typeface="Glacial Indifference"/>
              </a:rPr>
              <a:t>EDA Overview:</a:t>
            </a:r>
          </a:p>
          <a:p>
            <a:pPr algn="l" marL="657244" indent="-328622" lvl="1">
              <a:lnSpc>
                <a:spcPts val="5175"/>
              </a:lnSpc>
              <a:buFont typeface="Arial"/>
              <a:buChar char="•"/>
            </a:pPr>
            <a:r>
              <a:rPr lang="en-US" sz="3044">
                <a:solidFill>
                  <a:srgbClr val="2D3880"/>
                </a:solidFill>
                <a:latin typeface="Glacial Indifference"/>
                <a:ea typeface="Glacial Indifference"/>
                <a:cs typeface="Glacial Indifference"/>
                <a:sym typeface="Glacial Indifference"/>
              </a:rPr>
              <a:t>Purpose: Identify patterns and trends in the data that could influence match outcomes.</a:t>
            </a:r>
          </a:p>
          <a:p>
            <a:pPr algn="l">
              <a:lnSpc>
                <a:spcPts val="5175"/>
              </a:lnSpc>
            </a:pPr>
          </a:p>
          <a:p>
            <a:pPr algn="l" marL="657244" indent="-328622" lvl="1">
              <a:lnSpc>
                <a:spcPts val="5175"/>
              </a:lnSpc>
              <a:buFont typeface="Arial"/>
              <a:buChar char="•"/>
            </a:pPr>
            <a:r>
              <a:rPr lang="en-US" sz="3044">
                <a:solidFill>
                  <a:srgbClr val="2D3880"/>
                </a:solidFill>
                <a:latin typeface="Glacial Indifference"/>
                <a:ea typeface="Glacial Indifference"/>
                <a:cs typeface="Glacial Indifference"/>
                <a:sym typeface="Glacial Indifference"/>
              </a:rPr>
              <a:t>Key Insights:</a:t>
            </a:r>
          </a:p>
          <a:p>
            <a:pPr algn="l" marL="1314488" indent="-438163" lvl="2">
              <a:lnSpc>
                <a:spcPts val="5175"/>
              </a:lnSpc>
              <a:buFont typeface="Arial"/>
              <a:buChar char="⚬"/>
            </a:pPr>
            <a:r>
              <a:rPr lang="en-US" sz="3044">
                <a:solidFill>
                  <a:srgbClr val="2D3880"/>
                </a:solidFill>
                <a:latin typeface="Glacial Indifference"/>
                <a:ea typeface="Glacial Indifference"/>
                <a:cs typeface="Glacial Indifference"/>
                <a:sym typeface="Glacial Indifference"/>
              </a:rPr>
              <a:t>The impact of winning the toss on match outcomes.</a:t>
            </a:r>
          </a:p>
          <a:p>
            <a:pPr algn="l" marL="1314488" indent="-438163" lvl="2">
              <a:lnSpc>
                <a:spcPts val="5175"/>
              </a:lnSpc>
              <a:buFont typeface="Arial"/>
              <a:buChar char="⚬"/>
            </a:pPr>
            <a:r>
              <a:rPr lang="en-US" sz="3044">
                <a:solidFill>
                  <a:srgbClr val="2D3880"/>
                </a:solidFill>
                <a:latin typeface="Glacial Indifference"/>
                <a:ea typeface="Glacial Indifference"/>
                <a:cs typeface="Glacial Indifference"/>
                <a:sym typeface="Glacial Indifference"/>
              </a:rPr>
              <a:t>The influence of venue on team performance.</a:t>
            </a:r>
          </a:p>
          <a:p>
            <a:pPr algn="l">
              <a:lnSpc>
                <a:spcPts val="5175"/>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46931" y="895350"/>
            <a:ext cx="9161037"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Visualizing Key Features</a:t>
            </a:r>
          </a:p>
        </p:txBody>
      </p:sp>
      <p:sp>
        <p:nvSpPr>
          <p:cNvPr name="TextBox 4" id="4"/>
          <p:cNvSpPr txBox="true"/>
          <p:nvPr/>
        </p:nvSpPr>
        <p:spPr>
          <a:xfrm rot="0">
            <a:off x="5217644" y="2239542"/>
            <a:ext cx="12041656" cy="7188568"/>
          </a:xfrm>
          <a:prstGeom prst="rect">
            <a:avLst/>
          </a:prstGeom>
        </p:spPr>
        <p:txBody>
          <a:bodyPr anchor="t" rtlCol="false" tIns="0" lIns="0" bIns="0" rIns="0">
            <a:spAutoFit/>
          </a:bodyPr>
          <a:lstStyle/>
          <a:p>
            <a:pPr algn="l">
              <a:lnSpc>
                <a:spcPts val="5175"/>
              </a:lnSpc>
            </a:pPr>
          </a:p>
          <a:p>
            <a:pPr algn="l">
              <a:lnSpc>
                <a:spcPts val="5175"/>
              </a:lnSpc>
            </a:pPr>
            <a:r>
              <a:rPr lang="en-US" sz="3044">
                <a:solidFill>
                  <a:srgbClr val="2D3880"/>
                </a:solidFill>
                <a:latin typeface="Glacial Indifference"/>
                <a:ea typeface="Glacial Indifference"/>
                <a:cs typeface="Glacial Indifference"/>
                <a:sym typeface="Glacial Indifference"/>
              </a:rPr>
              <a:t>Visualizing Key Features:</a:t>
            </a:r>
          </a:p>
          <a:p>
            <a:pPr algn="l">
              <a:lnSpc>
                <a:spcPts val="5175"/>
              </a:lnSpc>
            </a:pPr>
          </a:p>
          <a:p>
            <a:pPr algn="l" marL="657244" indent="-328622" lvl="1">
              <a:lnSpc>
                <a:spcPts val="5175"/>
              </a:lnSpc>
              <a:buFont typeface="Arial"/>
              <a:buChar char="•"/>
            </a:pPr>
            <a:r>
              <a:rPr lang="en-US" sz="3044">
                <a:solidFill>
                  <a:srgbClr val="2D3880"/>
                </a:solidFill>
                <a:latin typeface="Glacial Indifference"/>
                <a:ea typeface="Glacial Indifference"/>
                <a:cs typeface="Glacial Indifference"/>
                <a:sym typeface="Glacial Indifference"/>
              </a:rPr>
              <a:t>Example Visualizations:</a:t>
            </a:r>
          </a:p>
          <a:p>
            <a:pPr algn="l" marL="1314488" indent="-438163" lvl="2">
              <a:lnSpc>
                <a:spcPts val="5175"/>
              </a:lnSpc>
              <a:buFont typeface="Arial"/>
              <a:buChar char="⚬"/>
            </a:pPr>
            <a:r>
              <a:rPr lang="en-US" sz="3044">
                <a:solidFill>
                  <a:srgbClr val="2D3880"/>
                </a:solidFill>
                <a:latin typeface="Glacial Indifference"/>
                <a:ea typeface="Glacial Indifference"/>
                <a:cs typeface="Glacial Indifference"/>
                <a:sym typeface="Glacial Indifference"/>
              </a:rPr>
              <a:t>Toss Decision: Bar chart showing the impact of batting or fielding first on match outcomes.</a:t>
            </a:r>
          </a:p>
          <a:p>
            <a:pPr algn="l" marL="1314488" indent="-438163" lvl="2">
              <a:lnSpc>
                <a:spcPts val="5175"/>
              </a:lnSpc>
              <a:buFont typeface="Arial"/>
              <a:buChar char="⚬"/>
            </a:pPr>
            <a:r>
              <a:rPr lang="en-US" sz="3044">
                <a:solidFill>
                  <a:srgbClr val="2D3880"/>
                </a:solidFill>
                <a:latin typeface="Glacial Indifference"/>
                <a:ea typeface="Glacial Indifference"/>
                <a:cs typeface="Glacial Indifference"/>
                <a:sym typeface="Glacial Indifference"/>
              </a:rPr>
              <a:t>Venu</a:t>
            </a:r>
            <a:r>
              <a:rPr lang="en-US" sz="3044">
                <a:solidFill>
                  <a:srgbClr val="2D3880"/>
                </a:solidFill>
                <a:latin typeface="Glacial Indifference"/>
                <a:ea typeface="Glacial Indifference"/>
                <a:cs typeface="Glacial Indifference"/>
                <a:sym typeface="Glacial Indifference"/>
              </a:rPr>
              <a:t>e Influence: Heatmap of win rates by venue.</a:t>
            </a:r>
          </a:p>
          <a:p>
            <a:pPr algn="l">
              <a:lnSpc>
                <a:spcPts val="5175"/>
              </a:lnSpc>
            </a:pPr>
          </a:p>
          <a:p>
            <a:pPr algn="l" marL="657244" indent="-328622" lvl="1">
              <a:lnSpc>
                <a:spcPts val="5175"/>
              </a:lnSpc>
              <a:buFont typeface="Arial"/>
              <a:buChar char="•"/>
            </a:pPr>
            <a:r>
              <a:rPr lang="en-US" sz="3044">
                <a:solidFill>
                  <a:srgbClr val="2D3880"/>
                </a:solidFill>
                <a:latin typeface="Glacial Indifference"/>
                <a:ea typeface="Glacial Indifference"/>
                <a:cs typeface="Glacial Indifference"/>
                <a:sym typeface="Glacial Indifference"/>
              </a:rPr>
              <a:t>Interpretation: How these features might impact the final prediction model.</a:t>
            </a:r>
          </a:p>
          <a:p>
            <a:pPr algn="l">
              <a:lnSpc>
                <a:spcPts val="5175"/>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46994" y="739925"/>
            <a:ext cx="11009210"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Feature Engineering</a:t>
            </a:r>
          </a:p>
        </p:txBody>
      </p:sp>
      <p:sp>
        <p:nvSpPr>
          <p:cNvPr name="TextBox 4" id="4"/>
          <p:cNvSpPr txBox="true"/>
          <p:nvPr/>
        </p:nvSpPr>
        <p:spPr>
          <a:xfrm rot="0">
            <a:off x="1812884" y="2985920"/>
            <a:ext cx="14625013" cy="7045957"/>
          </a:xfrm>
          <a:prstGeom prst="rect">
            <a:avLst/>
          </a:prstGeom>
        </p:spPr>
        <p:txBody>
          <a:bodyPr anchor="t" rtlCol="false" tIns="0" lIns="0" bIns="0" rIns="0">
            <a:spAutoFit/>
          </a:bodyPr>
          <a:lstStyle/>
          <a:p>
            <a:pPr algn="l">
              <a:lnSpc>
                <a:spcPts val="4340"/>
              </a:lnSpc>
            </a:pPr>
            <a:r>
              <a:rPr lang="en-US" sz="3100">
                <a:solidFill>
                  <a:srgbClr val="2D3880"/>
                </a:solidFill>
                <a:latin typeface="Glacial Indifference"/>
                <a:ea typeface="Glacial Indifference"/>
                <a:cs typeface="Glacial Indifference"/>
                <a:sym typeface="Glacial Indifference"/>
              </a:rPr>
              <a:t>Features Considered:</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Batting team          </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City                    </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Total runs x             </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Required run rate    </a:t>
            </a:r>
          </a:p>
          <a:p>
            <a:pPr algn="l">
              <a:lnSpc>
                <a:spcPts val="4340"/>
              </a:lnSpc>
            </a:pPr>
          </a:p>
          <a:p>
            <a:pPr algn="l">
              <a:lnSpc>
                <a:spcPts val="4340"/>
              </a:lnSpc>
            </a:pPr>
            <a:r>
              <a:rPr lang="en-US" sz="3100">
                <a:solidFill>
                  <a:srgbClr val="2D3880"/>
                </a:solidFill>
                <a:latin typeface="Glacial Indifference"/>
                <a:ea typeface="Glacial Indifference"/>
                <a:cs typeface="Glacial Indifference"/>
                <a:sym typeface="Glacial Indifference"/>
              </a:rPr>
              <a:t>Feature Transformation:</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Encoded categorical variables using one hot encoding and created new features to capture the factors affecting match outcomes.</a:t>
            </a:r>
          </a:p>
          <a:p>
            <a:pPr algn="l">
              <a:lnSpc>
                <a:spcPts val="4340"/>
              </a:lnSpc>
            </a:pPr>
          </a:p>
          <a:p>
            <a:pPr algn="l" marL="0" indent="0" lvl="0">
              <a:lnSpc>
                <a:spcPts val="4340"/>
              </a:lnSpc>
              <a:spcBef>
                <a:spcPct val="0"/>
              </a:spcBef>
            </a:pPr>
          </a:p>
        </p:txBody>
      </p:sp>
      <p:sp>
        <p:nvSpPr>
          <p:cNvPr name="TextBox 5" id="5"/>
          <p:cNvSpPr txBox="true"/>
          <p:nvPr/>
        </p:nvSpPr>
        <p:spPr>
          <a:xfrm rot="0">
            <a:off x="8043224" y="4063363"/>
            <a:ext cx="3358277" cy="4331332"/>
          </a:xfrm>
          <a:prstGeom prst="rect">
            <a:avLst/>
          </a:prstGeom>
        </p:spPr>
        <p:txBody>
          <a:bodyPr anchor="t" rtlCol="false" tIns="0" lIns="0" bIns="0" rIns="0">
            <a:spAutoFit/>
          </a:bodyPr>
          <a:lstStyle/>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Bowling team</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Wickets left</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Currunt run rate</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Result</a:t>
            </a:r>
          </a:p>
          <a:p>
            <a:pPr algn="l">
              <a:lnSpc>
                <a:spcPts val="4340"/>
              </a:lnSpc>
            </a:pPr>
          </a:p>
          <a:p>
            <a:pPr algn="l">
              <a:lnSpc>
                <a:spcPts val="4340"/>
              </a:lnSpc>
            </a:pPr>
          </a:p>
          <a:p>
            <a:pPr algn="l">
              <a:lnSpc>
                <a:spcPts val="4340"/>
              </a:lnSpc>
            </a:pPr>
          </a:p>
          <a:p>
            <a:pPr algn="l" marL="0" indent="0" lvl="0">
              <a:lnSpc>
                <a:spcPts val="434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00432" y="3360903"/>
            <a:ext cx="15687568" cy="5417182"/>
          </a:xfrm>
          <a:prstGeom prst="rect">
            <a:avLst/>
          </a:prstGeom>
        </p:spPr>
        <p:txBody>
          <a:bodyPr anchor="t" rtlCol="false" tIns="0" lIns="0" bIns="0" rIns="0">
            <a:spAutoFit/>
          </a:bodyPr>
          <a:lstStyle/>
          <a:p>
            <a:pPr algn="l">
              <a:lnSpc>
                <a:spcPts val="4340"/>
              </a:lnSpc>
            </a:pPr>
          </a:p>
          <a:p>
            <a:pPr algn="l">
              <a:lnSpc>
                <a:spcPts val="4340"/>
              </a:lnSpc>
            </a:pPr>
            <a:r>
              <a:rPr lang="en-US" sz="3100">
                <a:solidFill>
                  <a:srgbClr val="2D3880"/>
                </a:solidFill>
                <a:latin typeface="Glacial Indifference"/>
                <a:ea typeface="Glacial Indifference"/>
                <a:cs typeface="Glacial Indifference"/>
                <a:sym typeface="Glacial Indifference"/>
              </a:rPr>
              <a:t>Training Process:</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Data Split: Divided the data into training and testing sets.</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Training Data - 70%</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Testing Data - 30%</a:t>
            </a:r>
          </a:p>
          <a:p>
            <a:pPr algn="l">
              <a:lnSpc>
                <a:spcPts val="4340"/>
              </a:lnSpc>
            </a:pPr>
          </a:p>
          <a:p>
            <a:pPr algn="l">
              <a:lnSpc>
                <a:spcPts val="4340"/>
              </a:lnSpc>
            </a:pPr>
          </a:p>
          <a:p>
            <a:pPr algn="l">
              <a:lnSpc>
                <a:spcPts val="4340"/>
              </a:lnSpc>
            </a:pPr>
          </a:p>
          <a:p>
            <a:pPr algn="l" marL="0" indent="0" lvl="0">
              <a:lnSpc>
                <a:spcPts val="4340"/>
              </a:lnSpc>
              <a:spcBef>
                <a:spcPct val="0"/>
              </a:spcBef>
            </a:pPr>
          </a:p>
        </p:txBody>
      </p:sp>
      <p:sp>
        <p:nvSpPr>
          <p:cNvPr name="TextBox 4" id="4"/>
          <p:cNvSpPr txBox="true"/>
          <p:nvPr/>
        </p:nvSpPr>
        <p:spPr>
          <a:xfrm rot="0">
            <a:off x="5428688" y="1286660"/>
            <a:ext cx="11009210"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Model Training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59568" y="452123"/>
            <a:ext cx="11009210"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Model Training</a:t>
            </a:r>
          </a:p>
        </p:txBody>
      </p:sp>
      <p:sp>
        <p:nvSpPr>
          <p:cNvPr name="TextBox 4" id="4"/>
          <p:cNvSpPr txBox="true"/>
          <p:nvPr/>
        </p:nvSpPr>
        <p:spPr>
          <a:xfrm rot="0">
            <a:off x="2600432" y="1355733"/>
            <a:ext cx="15687568" cy="9760582"/>
          </a:xfrm>
          <a:prstGeom prst="rect">
            <a:avLst/>
          </a:prstGeom>
        </p:spPr>
        <p:txBody>
          <a:bodyPr anchor="t" rtlCol="false" tIns="0" lIns="0" bIns="0" rIns="0">
            <a:spAutoFit/>
          </a:bodyPr>
          <a:lstStyle/>
          <a:p>
            <a:pPr algn="l">
              <a:lnSpc>
                <a:spcPts val="4340"/>
              </a:lnSpc>
            </a:pPr>
          </a:p>
          <a:p>
            <a:pPr algn="l">
              <a:lnSpc>
                <a:spcPts val="4340"/>
              </a:lnSpc>
            </a:pPr>
          </a:p>
          <a:p>
            <a:pPr algn="l">
              <a:lnSpc>
                <a:spcPts val="4340"/>
              </a:lnSpc>
            </a:pPr>
            <a:r>
              <a:rPr lang="en-US" sz="3100">
                <a:solidFill>
                  <a:srgbClr val="2D3880"/>
                </a:solidFill>
                <a:latin typeface="Glacial Indifference"/>
                <a:ea typeface="Glacial Indifference"/>
                <a:cs typeface="Glacial Indifference"/>
                <a:sym typeface="Glacial Indifference"/>
              </a:rPr>
              <a:t>Algorithms Used:</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Logistic Regression  ( Train Accuracy - 79.7%,  Test Accuracy - 79.6% )</a:t>
            </a:r>
          </a:p>
          <a:p>
            <a:pPr algn="l">
              <a:lnSpc>
                <a:spcPts val="4340"/>
              </a:lnSpc>
            </a:pPr>
            <a:r>
              <a:rPr lang="en-US" sz="3100">
                <a:solidFill>
                  <a:srgbClr val="2D3880"/>
                </a:solidFill>
                <a:latin typeface="Glacial Indifference"/>
                <a:ea typeface="Glacial Indifference"/>
                <a:cs typeface="Glacial Indifference"/>
                <a:sym typeface="Glacial Indifference"/>
              </a:rPr>
              <a:t>    -  A simple and efficient model for binary classification.</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Random F</a:t>
            </a:r>
            <a:r>
              <a:rPr lang="en-US" sz="3100">
                <a:solidFill>
                  <a:srgbClr val="2D3880"/>
                </a:solidFill>
                <a:latin typeface="Glacial Indifference"/>
                <a:ea typeface="Glacial Indifference"/>
                <a:cs typeface="Glacial Indifference"/>
                <a:sym typeface="Glacial Indifference"/>
              </a:rPr>
              <a:t>orest  ( Train Accuracy - 94.2%, Test Accuracy - 93.4% )</a:t>
            </a:r>
          </a:p>
          <a:p>
            <a:pPr algn="l">
              <a:lnSpc>
                <a:spcPts val="4340"/>
              </a:lnSpc>
            </a:pPr>
            <a:r>
              <a:rPr lang="en-US" sz="3100">
                <a:solidFill>
                  <a:srgbClr val="2D3880"/>
                </a:solidFill>
                <a:latin typeface="Glacial Indifference"/>
                <a:ea typeface="Glacial Indifference"/>
                <a:cs typeface="Glacial Indifference"/>
                <a:sym typeface="Glacial Indifference"/>
              </a:rPr>
              <a:t>    -  An ensemble method that combines multiple decision trees for improved accuracy.</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Support Vector Machine  ( Train Accuracy - 76.9%, Test Accuracy - 77.4% )</a:t>
            </a:r>
          </a:p>
          <a:p>
            <a:pPr algn="l">
              <a:lnSpc>
                <a:spcPts val="4340"/>
              </a:lnSpc>
            </a:pPr>
            <a:r>
              <a:rPr lang="en-US" sz="3100">
                <a:solidFill>
                  <a:srgbClr val="2D3880"/>
                </a:solidFill>
                <a:latin typeface="Glacial Indifference"/>
                <a:ea typeface="Glacial Indifference"/>
                <a:cs typeface="Glacial Indifference"/>
                <a:sym typeface="Glacial Indifference"/>
              </a:rPr>
              <a:t>    -   A powerful model that finds the optimal hyperplane to separate data points.</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Votting Classifier  ( Train Accuracy - 83.1%, Test Accuracy - 83.1% )</a:t>
            </a:r>
          </a:p>
          <a:p>
            <a:pPr algn="l">
              <a:lnSpc>
                <a:spcPts val="4340"/>
              </a:lnSpc>
            </a:pPr>
            <a:r>
              <a:rPr lang="en-US" sz="3100">
                <a:solidFill>
                  <a:srgbClr val="2D3880"/>
                </a:solidFill>
                <a:latin typeface="Glacial Indifference"/>
                <a:ea typeface="Glacial Indifference"/>
                <a:cs typeface="Glacial Indifference"/>
                <a:sym typeface="Glacial Indifference"/>
              </a:rPr>
              <a:t>    -  Combines multiple models to leverage their strengths and improve prediction.</a:t>
            </a:r>
          </a:p>
          <a:p>
            <a:pPr algn="l">
              <a:lnSpc>
                <a:spcPts val="4340"/>
              </a:lnSpc>
            </a:pPr>
          </a:p>
          <a:p>
            <a:pPr algn="l">
              <a:lnSpc>
                <a:spcPts val="4340"/>
              </a:lnSpc>
            </a:pPr>
          </a:p>
          <a:p>
            <a:pPr algn="l" marL="0" indent="0" lvl="0">
              <a:lnSpc>
                <a:spcPts val="434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428688" y="1126231"/>
            <a:ext cx="11009210"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Model Evaluation</a:t>
            </a:r>
          </a:p>
        </p:txBody>
      </p:sp>
      <p:sp>
        <p:nvSpPr>
          <p:cNvPr name="TextBox 4" id="4"/>
          <p:cNvSpPr txBox="true"/>
          <p:nvPr/>
        </p:nvSpPr>
        <p:spPr>
          <a:xfrm rot="0">
            <a:off x="2600432" y="3212016"/>
            <a:ext cx="13087136" cy="4331332"/>
          </a:xfrm>
          <a:prstGeom prst="rect">
            <a:avLst/>
          </a:prstGeom>
        </p:spPr>
        <p:txBody>
          <a:bodyPr anchor="t" rtlCol="false" tIns="0" lIns="0" bIns="0" rIns="0">
            <a:spAutoFit/>
          </a:bodyPr>
          <a:lstStyle/>
          <a:p>
            <a:pPr algn="l">
              <a:lnSpc>
                <a:spcPts val="4340"/>
              </a:lnSpc>
            </a:pPr>
          </a:p>
          <a:p>
            <a:pPr algn="l">
              <a:lnSpc>
                <a:spcPts val="4340"/>
              </a:lnSpc>
            </a:pPr>
            <a:r>
              <a:rPr lang="en-US" sz="3100">
                <a:solidFill>
                  <a:srgbClr val="2D3880"/>
                </a:solidFill>
                <a:latin typeface="Glacial Indifference"/>
                <a:ea typeface="Glacial Indifference"/>
                <a:cs typeface="Glacial Indifference"/>
                <a:sym typeface="Glacial Indifference"/>
              </a:rPr>
              <a:t>Performance Metrics:</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Accuracy: How well the model predicted match outcomes.</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Confusion Matrix: Provides a breakdown </a:t>
            </a:r>
            <a:r>
              <a:rPr lang="en-US" sz="3100">
                <a:solidFill>
                  <a:srgbClr val="2D3880"/>
                </a:solidFill>
                <a:latin typeface="Glacial Indifference"/>
                <a:ea typeface="Glacial Indifference"/>
                <a:cs typeface="Glacial Indifference"/>
                <a:sym typeface="Glacial Indifference"/>
              </a:rPr>
              <a:t>of true positives, false positives, true negatives, and false negatives.</a:t>
            </a:r>
          </a:p>
          <a:p>
            <a:pPr algn="l" marL="0" indent="0" lvl="0">
              <a:lnSpc>
                <a:spcPts val="4340"/>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250090" y="1074924"/>
            <a:ext cx="11009210"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Conclusion</a:t>
            </a:r>
          </a:p>
        </p:txBody>
      </p:sp>
      <p:sp>
        <p:nvSpPr>
          <p:cNvPr name="TextBox 4" id="4"/>
          <p:cNvSpPr txBox="true"/>
          <p:nvPr/>
        </p:nvSpPr>
        <p:spPr>
          <a:xfrm rot="0">
            <a:off x="2940306" y="2519374"/>
            <a:ext cx="13087136" cy="7045957"/>
          </a:xfrm>
          <a:prstGeom prst="rect">
            <a:avLst/>
          </a:prstGeom>
        </p:spPr>
        <p:txBody>
          <a:bodyPr anchor="t" rtlCol="false" tIns="0" lIns="0" bIns="0" rIns="0">
            <a:spAutoFit/>
          </a:bodyPr>
          <a:lstStyle/>
          <a:p>
            <a:pPr algn="l">
              <a:lnSpc>
                <a:spcPts val="4340"/>
              </a:lnSpc>
            </a:pPr>
            <a:r>
              <a:rPr lang="en-US" sz="3100">
                <a:solidFill>
                  <a:srgbClr val="2D3880"/>
                </a:solidFill>
                <a:latin typeface="Glacial Indifference"/>
                <a:ea typeface="Glacial Indifference"/>
                <a:cs typeface="Glacial Indifference"/>
                <a:sym typeface="Glacial Indifference"/>
              </a:rPr>
              <a:t> </a:t>
            </a:r>
          </a:p>
          <a:p>
            <a:pPr algn="l">
              <a:lnSpc>
                <a:spcPts val="4340"/>
              </a:lnSpc>
            </a:pPr>
            <a:r>
              <a:rPr lang="en-US" sz="3100">
                <a:solidFill>
                  <a:srgbClr val="2D3880"/>
                </a:solidFill>
                <a:latin typeface="Glacial Indifference"/>
                <a:ea typeface="Glacial Indifference"/>
                <a:cs typeface="Glacial Indifference"/>
                <a:sym typeface="Glacial Indifference"/>
              </a:rPr>
              <a:t>Summary of Findings:</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The machine learning model successfully predicted IPL match outcomes with a high degree of accuracy. Key factors influencing predictions included the runs left , wickets left ,  total runs x ,  currunt run rate,  required run rate</a:t>
            </a:r>
          </a:p>
          <a:p>
            <a:pPr algn="l">
              <a:lnSpc>
                <a:spcPts val="4340"/>
              </a:lnSpc>
            </a:pPr>
          </a:p>
          <a:p>
            <a:pPr algn="l">
              <a:lnSpc>
                <a:spcPts val="4340"/>
              </a:lnSpc>
            </a:pPr>
            <a:r>
              <a:rPr lang="en-US" sz="3100">
                <a:solidFill>
                  <a:srgbClr val="2D3880"/>
                </a:solidFill>
                <a:latin typeface="Glacial Indifference"/>
                <a:ea typeface="Glacial Indifference"/>
                <a:cs typeface="Glacial Indifference"/>
                <a:sym typeface="Glacial Indifference"/>
              </a:rPr>
              <a:t>Potential Applications:</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The m</a:t>
            </a:r>
            <a:r>
              <a:rPr lang="en-US" sz="3100">
                <a:solidFill>
                  <a:srgbClr val="2D3880"/>
                </a:solidFill>
                <a:latin typeface="Glacial Indifference"/>
                <a:ea typeface="Glacial Indifference"/>
                <a:cs typeface="Glacial Indifference"/>
                <a:sym typeface="Glacial Indifference"/>
              </a:rPr>
              <a:t>odel could be useful for Analysts, Coaches, fan engagem</a:t>
            </a:r>
            <a:r>
              <a:rPr lang="en-US" sz="3100">
                <a:solidFill>
                  <a:srgbClr val="2D3880"/>
                </a:solidFill>
                <a:latin typeface="Glacial Indifference"/>
                <a:ea typeface="Glacial Indifference"/>
                <a:cs typeface="Glacial Indifference"/>
                <a:sym typeface="Glacial Indifference"/>
              </a:rPr>
              <a:t>ent and strategy development by teams.</a:t>
            </a:r>
          </a:p>
          <a:p>
            <a:pPr algn="l" marL="0" indent="0" lvl="0">
              <a:lnSpc>
                <a:spcPts val="434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44370" y="739925"/>
            <a:ext cx="11009210"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Future Work</a:t>
            </a:r>
          </a:p>
        </p:txBody>
      </p:sp>
      <p:sp>
        <p:nvSpPr>
          <p:cNvPr name="TextBox 4" id="4"/>
          <p:cNvSpPr txBox="true"/>
          <p:nvPr/>
        </p:nvSpPr>
        <p:spPr>
          <a:xfrm rot="0">
            <a:off x="2940306" y="2494530"/>
            <a:ext cx="13087136" cy="7045957"/>
          </a:xfrm>
          <a:prstGeom prst="rect">
            <a:avLst/>
          </a:prstGeom>
        </p:spPr>
        <p:txBody>
          <a:bodyPr anchor="t" rtlCol="false" tIns="0" lIns="0" bIns="0" rIns="0">
            <a:spAutoFit/>
          </a:bodyPr>
          <a:lstStyle/>
          <a:p>
            <a:pPr algn="l">
              <a:lnSpc>
                <a:spcPts val="4340"/>
              </a:lnSpc>
            </a:pPr>
          </a:p>
          <a:p>
            <a:pPr algn="l">
              <a:lnSpc>
                <a:spcPts val="4340"/>
              </a:lnSpc>
            </a:pPr>
            <a:r>
              <a:rPr lang="en-US" sz="3100">
                <a:solidFill>
                  <a:srgbClr val="2D3880"/>
                </a:solidFill>
                <a:latin typeface="Glacial Indifference"/>
                <a:ea typeface="Glacial Indifference"/>
                <a:cs typeface="Glacial Indifference"/>
                <a:sym typeface="Glacial Indifference"/>
              </a:rPr>
              <a:t>Model Improvement:</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Incorporate more detailed player statistics and real-time data for better predictions.</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Explore </a:t>
            </a:r>
            <a:r>
              <a:rPr lang="en-US" sz="3100">
                <a:solidFill>
                  <a:srgbClr val="2D3880"/>
                </a:solidFill>
                <a:latin typeface="Glacial Indifference"/>
                <a:ea typeface="Glacial Indifference"/>
                <a:cs typeface="Glacial Indifference"/>
                <a:sym typeface="Glacial Indifference"/>
              </a:rPr>
              <a:t>different machine learning techniques, such as ensemble learning or deep learning, to further improve accuracy.</a:t>
            </a:r>
          </a:p>
          <a:p>
            <a:pPr algn="l">
              <a:lnSpc>
                <a:spcPts val="4340"/>
              </a:lnSpc>
            </a:pPr>
          </a:p>
          <a:p>
            <a:pPr algn="l">
              <a:lnSpc>
                <a:spcPts val="4340"/>
              </a:lnSpc>
            </a:pPr>
            <a:r>
              <a:rPr lang="en-US" sz="3100">
                <a:solidFill>
                  <a:srgbClr val="2D3880"/>
                </a:solidFill>
                <a:latin typeface="Glacial Indifference"/>
                <a:ea typeface="Glacial Indifference"/>
                <a:cs typeface="Glacial Indifference"/>
                <a:sym typeface="Glacial Indifference"/>
              </a:rPr>
              <a:t>Scalability:</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Adapt the model to pred</a:t>
            </a:r>
            <a:r>
              <a:rPr lang="en-US" sz="3100">
                <a:solidFill>
                  <a:srgbClr val="2D3880"/>
                </a:solidFill>
                <a:latin typeface="Glacial Indifference"/>
                <a:ea typeface="Glacial Indifference"/>
                <a:cs typeface="Glacial Indifference"/>
                <a:sym typeface="Glacial Indifference"/>
              </a:rPr>
              <a:t>ict outcomes in other sports or leagues by incorporating sport-specific features and data.</a:t>
            </a:r>
          </a:p>
          <a:p>
            <a:pPr algn="l" marL="0" indent="0" lvl="0">
              <a:lnSpc>
                <a:spcPts val="434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CECF3"/>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702138"/>
            <a:chOff x="0" y="0"/>
            <a:chExt cx="24384000" cy="4936184"/>
          </a:xfrm>
        </p:grpSpPr>
        <p:pic>
          <p:nvPicPr>
            <p:cNvPr name="Picture 3" id="3"/>
            <p:cNvPicPr>
              <a:picLocks noChangeAspect="true"/>
            </p:cNvPicPr>
            <p:nvPr/>
          </p:nvPicPr>
          <p:blipFill>
            <a:blip r:embed="rId2"/>
            <a:srcRect l="0" t="10377" r="0" b="57162"/>
            <a:stretch>
              <a:fillRect/>
            </a:stretch>
          </p:blipFill>
          <p:spPr>
            <a:xfrm flipH="false" flipV="false">
              <a:off x="0" y="0"/>
              <a:ext cx="24384000" cy="4936184"/>
            </a:xfrm>
            <a:prstGeom prst="rect">
              <a:avLst/>
            </a:prstGeom>
          </p:spPr>
        </p:pic>
      </p:grpSp>
      <p:grpSp>
        <p:nvGrpSpPr>
          <p:cNvPr name="Group 4" id="4"/>
          <p:cNvGrpSpPr/>
          <p:nvPr/>
        </p:nvGrpSpPr>
        <p:grpSpPr>
          <a:xfrm rot="0">
            <a:off x="1028700" y="4327664"/>
            <a:ext cx="16230600" cy="5232312"/>
            <a:chOff x="0" y="0"/>
            <a:chExt cx="4274726" cy="1378058"/>
          </a:xfrm>
        </p:grpSpPr>
        <p:sp>
          <p:nvSpPr>
            <p:cNvPr name="Freeform 5" id="5"/>
            <p:cNvSpPr/>
            <p:nvPr/>
          </p:nvSpPr>
          <p:spPr>
            <a:xfrm flipH="false" flipV="false" rot="0">
              <a:off x="0" y="0"/>
              <a:ext cx="4274726" cy="1378058"/>
            </a:xfrm>
            <a:custGeom>
              <a:avLst/>
              <a:gdLst/>
              <a:ahLst/>
              <a:cxnLst/>
              <a:rect r="r" b="b" t="t" l="l"/>
              <a:pathLst>
                <a:path h="1378058" w="4274726">
                  <a:moveTo>
                    <a:pt x="0" y="0"/>
                  </a:moveTo>
                  <a:lnTo>
                    <a:pt x="4274726" y="0"/>
                  </a:lnTo>
                  <a:lnTo>
                    <a:pt x="4274726" y="1378058"/>
                  </a:lnTo>
                  <a:lnTo>
                    <a:pt x="0" y="1378058"/>
                  </a:lnTo>
                  <a:close/>
                </a:path>
              </a:pathLst>
            </a:custGeom>
            <a:solidFill>
              <a:srgbClr val="FEFEFE"/>
            </a:solidFill>
          </p:spPr>
        </p:sp>
        <p:sp>
          <p:nvSpPr>
            <p:cNvPr name="TextBox 6" id="6"/>
            <p:cNvSpPr txBox="true"/>
            <p:nvPr/>
          </p:nvSpPr>
          <p:spPr>
            <a:xfrm>
              <a:off x="0" y="-47625"/>
              <a:ext cx="4274726" cy="1425683"/>
            </a:xfrm>
            <a:prstGeom prst="rect">
              <a:avLst/>
            </a:prstGeom>
          </p:spPr>
          <p:txBody>
            <a:bodyPr anchor="ctr" rtlCol="false" tIns="50800" lIns="50800" bIns="50800" rIns="50800"/>
            <a:lstStyle/>
            <a:p>
              <a:pPr algn="ctr">
                <a:lnSpc>
                  <a:spcPts val="3012"/>
                </a:lnSpc>
              </a:pPr>
            </a:p>
          </p:txBody>
        </p:sp>
      </p:grpSp>
      <p:sp>
        <p:nvSpPr>
          <p:cNvPr name="TextBox 7" id="7"/>
          <p:cNvSpPr txBox="true"/>
          <p:nvPr/>
        </p:nvSpPr>
        <p:spPr>
          <a:xfrm rot="0">
            <a:off x="2821286" y="4483105"/>
            <a:ext cx="12645428" cy="5289891"/>
          </a:xfrm>
          <a:prstGeom prst="rect">
            <a:avLst/>
          </a:prstGeom>
        </p:spPr>
        <p:txBody>
          <a:bodyPr anchor="t" rtlCol="false" tIns="0" lIns="0" bIns="0" rIns="0">
            <a:spAutoFit/>
          </a:bodyPr>
          <a:lstStyle/>
          <a:p>
            <a:pPr algn="l">
              <a:lnSpc>
                <a:spcPts val="5260"/>
              </a:lnSpc>
            </a:pPr>
            <a:r>
              <a:rPr lang="en-US" sz="3094" b="true">
                <a:solidFill>
                  <a:srgbClr val="2D3880"/>
                </a:solidFill>
                <a:latin typeface="Glacial Indifference Bold"/>
                <a:ea typeface="Glacial Indifference Bold"/>
                <a:cs typeface="Glacial Indifference Bold"/>
                <a:sym typeface="Glacial Indifference Bold"/>
              </a:rPr>
              <a:t>Introduction:</a:t>
            </a:r>
          </a:p>
          <a:p>
            <a:pPr algn="l" marL="668132" indent="-334066"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Context: The Indian Premier League (IPL) is a globally renowned cricket league with a massive fan base. Predicting match outcomes in such a high-stakes environment is valuable for various stakeholders.</a:t>
            </a:r>
          </a:p>
          <a:p>
            <a:pPr algn="l">
              <a:lnSpc>
                <a:spcPts val="5260"/>
              </a:lnSpc>
            </a:pPr>
          </a:p>
          <a:p>
            <a:pPr algn="l" marL="668132" indent="-334066"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Objective: Develop a machine learning model to predict match outcomes based on historical IPL data.</a:t>
            </a:r>
          </a:p>
          <a:p>
            <a:pPr algn="l">
              <a:lnSpc>
                <a:spcPts val="526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11371" y="2956601"/>
            <a:ext cx="9129458" cy="5229225"/>
          </a:xfrm>
          <a:prstGeom prst="rect">
            <a:avLst/>
          </a:prstGeom>
        </p:spPr>
        <p:txBody>
          <a:bodyPr anchor="t" rtlCol="false" tIns="0" lIns="0" bIns="0" rIns="0">
            <a:spAutoFit/>
          </a:bodyPr>
          <a:lstStyle/>
          <a:p>
            <a:pPr algn="l">
              <a:lnSpc>
                <a:spcPts val="4589"/>
              </a:lnSpc>
            </a:pPr>
          </a:p>
          <a:p>
            <a:pPr algn="l">
              <a:lnSpc>
                <a:spcPts val="4589"/>
              </a:lnSpc>
            </a:pPr>
            <a:r>
              <a:rPr lang="en-US" sz="2699">
                <a:solidFill>
                  <a:srgbClr val="2D3880"/>
                </a:solidFill>
                <a:latin typeface="Glacial Indifference"/>
                <a:ea typeface="Glacial Indifference"/>
                <a:cs typeface="Glacial Indifference"/>
                <a:sym typeface="Glacial Indifference"/>
              </a:rPr>
              <a:t>Dear Audience,</a:t>
            </a:r>
          </a:p>
          <a:p>
            <a:pPr algn="l">
              <a:lnSpc>
                <a:spcPts val="4589"/>
              </a:lnSpc>
            </a:pPr>
          </a:p>
          <a:p>
            <a:pPr algn="l">
              <a:lnSpc>
                <a:spcPts val="4589"/>
              </a:lnSpc>
            </a:pPr>
            <a:r>
              <a:rPr lang="en-US" sz="2699">
                <a:solidFill>
                  <a:srgbClr val="2D3880"/>
                </a:solidFill>
                <a:latin typeface="Glacial Indifference"/>
                <a:ea typeface="Glacial Indifference"/>
                <a:cs typeface="Glacial Indifference"/>
                <a:sym typeface="Glacial Indifference"/>
              </a:rPr>
              <a:t>Thank you for your attention during my presentation !</a:t>
            </a:r>
          </a:p>
          <a:p>
            <a:pPr algn="l">
              <a:lnSpc>
                <a:spcPts val="4759"/>
              </a:lnSpc>
            </a:pPr>
            <a:r>
              <a:rPr lang="en-US" sz="2799">
                <a:solidFill>
                  <a:srgbClr val="2D3880"/>
                </a:solidFill>
                <a:latin typeface="Glacial Indifference"/>
                <a:ea typeface="Glacial Indifference"/>
                <a:cs typeface="Glacial Indifference"/>
                <a:sym typeface="Glacial Indifference"/>
              </a:rPr>
              <a:t>If you have any questions, please feel free to ask.</a:t>
            </a:r>
          </a:p>
          <a:p>
            <a:pPr algn="l">
              <a:lnSpc>
                <a:spcPts val="4759"/>
              </a:lnSpc>
            </a:pPr>
          </a:p>
          <a:p>
            <a:pPr algn="l">
              <a:lnSpc>
                <a:spcPts val="4589"/>
              </a:lnSpc>
            </a:pPr>
            <a:r>
              <a:rPr lang="en-US" sz="2699">
                <a:solidFill>
                  <a:srgbClr val="2D3880"/>
                </a:solidFill>
                <a:latin typeface="Glacial Indifference"/>
                <a:ea typeface="Glacial Indifference"/>
                <a:cs typeface="Glacial Indifference"/>
                <a:sym typeface="Glacial Indifference"/>
              </a:rPr>
              <a:t>Best regards,</a:t>
            </a:r>
          </a:p>
          <a:p>
            <a:pPr algn="l">
              <a:lnSpc>
                <a:spcPts val="4589"/>
              </a:lnSpc>
            </a:pPr>
            <a:r>
              <a:rPr lang="en-US" sz="2699">
                <a:solidFill>
                  <a:srgbClr val="2D3880"/>
                </a:solidFill>
                <a:latin typeface="Glacial Indifference"/>
                <a:ea typeface="Glacial Indifference"/>
                <a:cs typeface="Glacial Indifference"/>
                <a:sym typeface="Glacial Indifference"/>
              </a:rPr>
              <a:t>Pranit Gawde</a:t>
            </a:r>
          </a:p>
          <a:p>
            <a:pPr algn="l" marL="0" indent="0" lvl="0">
              <a:lnSpc>
                <a:spcPts val="4589"/>
              </a:lnSpc>
            </a:pPr>
          </a:p>
        </p:txBody>
      </p:sp>
      <p:sp>
        <p:nvSpPr>
          <p:cNvPr name="TextBox 3" id="3"/>
          <p:cNvSpPr txBox="true"/>
          <p:nvPr/>
        </p:nvSpPr>
        <p:spPr>
          <a:xfrm rot="0">
            <a:off x="6023467" y="1254498"/>
            <a:ext cx="7010668"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Thank You</a:t>
            </a:r>
          </a:p>
        </p:txBody>
      </p:sp>
      <p:sp>
        <p:nvSpPr>
          <p:cNvPr name="Freeform 4" id="4"/>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891245" y="0"/>
            <a:ext cx="6396755" cy="10287000"/>
            <a:chOff x="0" y="0"/>
            <a:chExt cx="8529007" cy="13716000"/>
          </a:xfrm>
        </p:grpSpPr>
        <p:pic>
          <p:nvPicPr>
            <p:cNvPr name="Picture 3" id="3"/>
            <p:cNvPicPr>
              <a:picLocks noChangeAspect="true"/>
            </p:cNvPicPr>
            <p:nvPr/>
          </p:nvPicPr>
          <p:blipFill>
            <a:blip r:embed="rId2"/>
            <a:srcRect l="16886" t="0" r="41761" b="0"/>
            <a:stretch>
              <a:fillRect/>
            </a:stretch>
          </p:blipFill>
          <p:spPr>
            <a:xfrm flipH="false" flipV="false">
              <a:off x="0" y="0"/>
              <a:ext cx="8529007" cy="13716000"/>
            </a:xfrm>
            <a:prstGeom prst="rect">
              <a:avLst/>
            </a:prstGeom>
          </p:spPr>
        </p:pic>
      </p:grpSp>
      <p:sp>
        <p:nvSpPr>
          <p:cNvPr name="TextBox 4" id="4"/>
          <p:cNvSpPr txBox="true"/>
          <p:nvPr/>
        </p:nvSpPr>
        <p:spPr>
          <a:xfrm rot="0">
            <a:off x="1362194" y="820789"/>
            <a:ext cx="9933087" cy="1135380"/>
          </a:xfrm>
          <a:prstGeom prst="rect">
            <a:avLst/>
          </a:prstGeom>
        </p:spPr>
        <p:txBody>
          <a:bodyPr anchor="t" rtlCol="false" tIns="0" lIns="0" bIns="0" rIns="0">
            <a:spAutoFit/>
          </a:bodyPr>
          <a:lstStyle/>
          <a:p>
            <a:pPr algn="l" marL="0" indent="0" lvl="0">
              <a:lnSpc>
                <a:spcPts val="9000"/>
              </a:lnSpc>
            </a:pPr>
            <a:r>
              <a:rPr lang="en-US" b="true" sz="7200" i="true">
                <a:solidFill>
                  <a:srgbClr val="2D3880"/>
                </a:solidFill>
                <a:latin typeface="Cormorant Garamond Bold Italics"/>
                <a:ea typeface="Cormorant Garamond Bold Italics"/>
                <a:cs typeface="Cormorant Garamond Bold Italics"/>
                <a:sym typeface="Cormorant Garamond Bold Italics"/>
              </a:rPr>
              <a:t>Background of the Study</a:t>
            </a:r>
          </a:p>
        </p:txBody>
      </p:sp>
      <p:sp>
        <p:nvSpPr>
          <p:cNvPr name="TextBox 5" id="5"/>
          <p:cNvSpPr txBox="true"/>
          <p:nvPr/>
        </p:nvSpPr>
        <p:spPr>
          <a:xfrm rot="0">
            <a:off x="498369" y="1983343"/>
            <a:ext cx="10993748" cy="7843283"/>
          </a:xfrm>
          <a:prstGeom prst="rect">
            <a:avLst/>
          </a:prstGeom>
        </p:spPr>
        <p:txBody>
          <a:bodyPr anchor="t" rtlCol="false" tIns="0" lIns="0" bIns="0" rIns="0">
            <a:spAutoFit/>
          </a:bodyPr>
          <a:lstStyle/>
          <a:p>
            <a:pPr algn="l">
              <a:lnSpc>
                <a:spcPts val="5242"/>
              </a:lnSpc>
            </a:pPr>
          </a:p>
          <a:p>
            <a:pPr algn="l">
              <a:lnSpc>
                <a:spcPts val="5242"/>
              </a:lnSpc>
            </a:pPr>
            <a:r>
              <a:rPr lang="en-US" sz="3083">
                <a:solidFill>
                  <a:srgbClr val="2D3880"/>
                </a:solidFill>
                <a:latin typeface="Glacial Indifference"/>
                <a:ea typeface="Glacial Indifference"/>
                <a:cs typeface="Glacial Indifference"/>
                <a:sym typeface="Glacial Indifference"/>
              </a:rPr>
              <a:t>Need for Predictive Models:</a:t>
            </a:r>
          </a:p>
          <a:p>
            <a:pPr algn="l" marL="665777" indent="-332889" lvl="1">
              <a:lnSpc>
                <a:spcPts val="5242"/>
              </a:lnSpc>
              <a:buFont typeface="Arial"/>
              <a:buChar char="•"/>
            </a:pPr>
            <a:r>
              <a:rPr lang="en-US" sz="3083">
                <a:solidFill>
                  <a:srgbClr val="2D3880"/>
                </a:solidFill>
                <a:latin typeface="Glacial Indifference"/>
                <a:ea typeface="Glacial Indifference"/>
                <a:cs typeface="Glacial Indifference"/>
                <a:sym typeface="Glacial Indifference"/>
              </a:rPr>
              <a:t>The rise of data analytics and machine learning offers a chance to apply these methods in sports. Predictive models can aid in team strategy, fan engagement, and betting insights.</a:t>
            </a:r>
          </a:p>
          <a:p>
            <a:pPr algn="l">
              <a:lnSpc>
                <a:spcPts val="5242"/>
              </a:lnSpc>
            </a:pPr>
          </a:p>
          <a:p>
            <a:pPr algn="l">
              <a:lnSpc>
                <a:spcPts val="5242"/>
              </a:lnSpc>
            </a:pPr>
            <a:r>
              <a:rPr lang="en-US" sz="3083">
                <a:solidFill>
                  <a:srgbClr val="2D3880"/>
                </a:solidFill>
                <a:latin typeface="Glacial Indifference"/>
                <a:ea typeface="Glacial Indifference"/>
                <a:cs typeface="Glacial Indifference"/>
                <a:sym typeface="Glacial Indifference"/>
              </a:rPr>
              <a:t>Research Focus:</a:t>
            </a:r>
          </a:p>
          <a:p>
            <a:pPr algn="l" marL="665777" indent="-332889" lvl="1">
              <a:lnSpc>
                <a:spcPts val="5242"/>
              </a:lnSpc>
              <a:buFont typeface="Arial"/>
              <a:buChar char="•"/>
            </a:pPr>
            <a:r>
              <a:rPr lang="en-US" sz="3083">
                <a:solidFill>
                  <a:srgbClr val="2D3880"/>
                </a:solidFill>
                <a:latin typeface="Glacial Indifference"/>
                <a:ea typeface="Glacial Indifference"/>
                <a:cs typeface="Glacial Indifference"/>
                <a:sym typeface="Glacial Indifference"/>
              </a:rPr>
              <a:t>This study aims to develop a machine learning model using historical IPL data to predict match outcomes, offering a probabilistic understanding of game dynamics.</a:t>
            </a:r>
          </a:p>
          <a:p>
            <a:pPr algn="l" marL="0" indent="0" lvl="0">
              <a:lnSpc>
                <a:spcPts val="524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66233" y="1781329"/>
            <a:ext cx="7955327"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Problem Statement</a:t>
            </a:r>
          </a:p>
        </p:txBody>
      </p:sp>
      <p:sp>
        <p:nvSpPr>
          <p:cNvPr name="TextBox 4" id="4"/>
          <p:cNvSpPr txBox="true"/>
          <p:nvPr/>
        </p:nvSpPr>
        <p:spPr>
          <a:xfrm rot="0">
            <a:off x="3664239" y="3849999"/>
            <a:ext cx="12645428" cy="4623140"/>
          </a:xfrm>
          <a:prstGeom prst="rect">
            <a:avLst/>
          </a:prstGeom>
        </p:spPr>
        <p:txBody>
          <a:bodyPr anchor="t" rtlCol="false" tIns="0" lIns="0" bIns="0" rIns="0">
            <a:spAutoFit/>
          </a:bodyPr>
          <a:lstStyle/>
          <a:p>
            <a:pPr algn="l">
              <a:lnSpc>
                <a:spcPts val="5260"/>
              </a:lnSpc>
            </a:pPr>
            <a:r>
              <a:rPr lang="en-US" sz="3094">
                <a:solidFill>
                  <a:srgbClr val="2D3880"/>
                </a:solidFill>
                <a:latin typeface="Glacial Indifference"/>
                <a:ea typeface="Glacial Indifference"/>
                <a:cs typeface="Glacial Indifference"/>
                <a:sym typeface="Glacial Indifference"/>
              </a:rPr>
              <a:t>This project aims to estimate the probability of winning and losing of batting team in second inning using machine learning models based on various features such as team, score progression, run rates, location, balls left and wickets left, the model estimates the probability of a team's victory during the match.</a:t>
            </a:r>
          </a:p>
          <a:p>
            <a:pPr algn="l">
              <a:lnSpc>
                <a:spcPts val="5260"/>
              </a:lnSpc>
            </a:pPr>
          </a:p>
          <a:p>
            <a:pPr algn="l">
              <a:lnSpc>
                <a:spcPts val="526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64239" y="1806982"/>
            <a:ext cx="11238964"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Importance of Prediction Models:</a:t>
            </a:r>
          </a:p>
        </p:txBody>
      </p:sp>
      <p:sp>
        <p:nvSpPr>
          <p:cNvPr name="TextBox 4" id="4"/>
          <p:cNvSpPr txBox="true"/>
          <p:nvPr/>
        </p:nvSpPr>
        <p:spPr>
          <a:xfrm rot="0">
            <a:off x="3357538" y="3182884"/>
            <a:ext cx="12645428" cy="4623140"/>
          </a:xfrm>
          <a:prstGeom prst="rect">
            <a:avLst/>
          </a:prstGeom>
        </p:spPr>
        <p:txBody>
          <a:bodyPr anchor="t" rtlCol="false" tIns="0" lIns="0" bIns="0" rIns="0">
            <a:spAutoFit/>
          </a:bodyPr>
          <a:lstStyle/>
          <a:p>
            <a:pPr algn="l">
              <a:lnSpc>
                <a:spcPts val="5260"/>
              </a:lnSpc>
            </a:pPr>
          </a:p>
          <a:p>
            <a:pPr algn="l" marL="668133" indent="-334067"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Stakeholders: Fans, analysts, and teams can benefit from accurate match outcome predictions.</a:t>
            </a:r>
          </a:p>
          <a:p>
            <a:pPr algn="l">
              <a:lnSpc>
                <a:spcPts val="5260"/>
              </a:lnSpc>
            </a:pPr>
          </a:p>
          <a:p>
            <a:pPr algn="l" marL="668133" indent="-334067"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Impact: Effective prediction models can influence decision-making, strategy formulation, and fan engagement.</a:t>
            </a:r>
          </a:p>
          <a:p>
            <a:pPr algn="l">
              <a:lnSpc>
                <a:spcPts val="52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717479" y="1118217"/>
            <a:ext cx="11238964"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Objective</a:t>
            </a:r>
          </a:p>
        </p:txBody>
      </p:sp>
      <p:sp>
        <p:nvSpPr>
          <p:cNvPr name="TextBox 4" id="4"/>
          <p:cNvSpPr txBox="true"/>
          <p:nvPr/>
        </p:nvSpPr>
        <p:spPr>
          <a:xfrm rot="0">
            <a:off x="4690376" y="3713415"/>
            <a:ext cx="11566531" cy="3956391"/>
          </a:xfrm>
          <a:prstGeom prst="rect">
            <a:avLst/>
          </a:prstGeom>
        </p:spPr>
        <p:txBody>
          <a:bodyPr anchor="t" rtlCol="false" tIns="0" lIns="0" bIns="0" rIns="0">
            <a:spAutoFit/>
          </a:bodyPr>
          <a:lstStyle/>
          <a:p>
            <a:pPr algn="l">
              <a:lnSpc>
                <a:spcPts val="5260"/>
              </a:lnSpc>
            </a:pPr>
            <a:r>
              <a:rPr lang="en-US" sz="3094">
                <a:solidFill>
                  <a:srgbClr val="2D3880"/>
                </a:solidFill>
                <a:latin typeface="Glacial Indifference"/>
                <a:ea typeface="Glacial Indifference"/>
                <a:cs typeface="Glacial Indifference"/>
                <a:sym typeface="Glacial Indifference"/>
              </a:rPr>
              <a:t>Prim</a:t>
            </a:r>
            <a:r>
              <a:rPr lang="en-US" sz="3094">
                <a:solidFill>
                  <a:srgbClr val="2D3880"/>
                </a:solidFill>
                <a:latin typeface="Glacial Indifference"/>
                <a:ea typeface="Glacial Indifference"/>
                <a:cs typeface="Glacial Indifference"/>
                <a:sym typeface="Glacial Indifference"/>
              </a:rPr>
              <a:t>ary Goal:</a:t>
            </a:r>
          </a:p>
          <a:p>
            <a:pPr algn="l">
              <a:lnSpc>
                <a:spcPts val="5260"/>
              </a:lnSpc>
            </a:pPr>
          </a:p>
          <a:p>
            <a:pPr algn="l" marL="668132" indent="-334066"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Develop a machine learning model to predict IPL match outcomes based on historical match data.</a:t>
            </a:r>
          </a:p>
          <a:p>
            <a:pPr algn="l">
              <a:lnSpc>
                <a:spcPts val="5260"/>
              </a:lnSpc>
            </a:pPr>
          </a:p>
          <a:p>
            <a:pPr algn="l">
              <a:lnSpc>
                <a:spcPts val="526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09660" y="683243"/>
            <a:ext cx="11009210"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Overview of Data Sources</a:t>
            </a:r>
          </a:p>
        </p:txBody>
      </p:sp>
      <p:sp>
        <p:nvSpPr>
          <p:cNvPr name="TextBox 3" id="3"/>
          <p:cNvSpPr txBox="true"/>
          <p:nvPr/>
        </p:nvSpPr>
        <p:spPr>
          <a:xfrm rot="0">
            <a:off x="4561997" y="3020692"/>
            <a:ext cx="13087136" cy="5960107"/>
          </a:xfrm>
          <a:prstGeom prst="rect">
            <a:avLst/>
          </a:prstGeom>
        </p:spPr>
        <p:txBody>
          <a:bodyPr anchor="t" rtlCol="false" tIns="0" lIns="0" bIns="0" rIns="0">
            <a:spAutoFit/>
          </a:bodyPr>
          <a:lstStyle/>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Model is trained on past IPL Data from 2008 to 2024 .</a:t>
            </a:r>
            <a:r>
              <a:rPr lang="en-US" sz="3100">
                <a:solidFill>
                  <a:srgbClr val="2D3880"/>
                </a:solidFill>
                <a:latin typeface="Glacial Indifference"/>
                <a:ea typeface="Glacial Indifference"/>
                <a:cs typeface="Glacial Indifference"/>
                <a:sym typeface="Glacial Indifference"/>
              </a:rPr>
              <a:t> </a:t>
            </a:r>
          </a:p>
          <a:p>
            <a:pPr algn="l">
              <a:lnSpc>
                <a:spcPts val="4340"/>
              </a:lnSpc>
            </a:pPr>
          </a:p>
          <a:p>
            <a:pPr algn="l">
              <a:lnSpc>
                <a:spcPts val="4340"/>
              </a:lnSpc>
            </a:pPr>
            <a:r>
              <a:rPr lang="en-US" sz="3100">
                <a:solidFill>
                  <a:srgbClr val="2D3880"/>
                </a:solidFill>
                <a:latin typeface="Glacial Indifference"/>
                <a:ea typeface="Glacial Indifference"/>
                <a:cs typeface="Glacial Indifference"/>
                <a:sym typeface="Glacial Indifference"/>
              </a:rPr>
              <a:t>Data Sources:</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matches.csv: IPL match details dataset.</a:t>
            </a: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deliveries.csv: Ball-by-ball data for IPL matches.</a:t>
            </a:r>
          </a:p>
          <a:p>
            <a:pPr algn="l">
              <a:lnSpc>
                <a:spcPts val="4340"/>
              </a:lnSpc>
            </a:pPr>
          </a:p>
          <a:p>
            <a:pPr algn="l">
              <a:lnSpc>
                <a:spcPts val="4340"/>
              </a:lnSpc>
            </a:pPr>
            <a:r>
              <a:rPr lang="en-US" sz="3100">
                <a:solidFill>
                  <a:srgbClr val="2D3880"/>
                </a:solidFill>
                <a:latin typeface="Glacial Indifference"/>
                <a:ea typeface="Glacial Indifference"/>
                <a:cs typeface="Glacial Indifference"/>
                <a:sym typeface="Glacial Indifference"/>
              </a:rPr>
              <a:t>T</a:t>
            </a:r>
            <a:r>
              <a:rPr lang="en-US" sz="3100">
                <a:solidFill>
                  <a:srgbClr val="2D3880"/>
                </a:solidFill>
                <a:latin typeface="Glacial Indifference"/>
                <a:ea typeface="Glacial Indifference"/>
                <a:cs typeface="Glacial Indifference"/>
                <a:sym typeface="Glacial Indifference"/>
              </a:rPr>
              <a:t>ools and Libra</a:t>
            </a:r>
            <a:r>
              <a:rPr lang="en-US" sz="3100">
                <a:solidFill>
                  <a:srgbClr val="2D3880"/>
                </a:solidFill>
                <a:latin typeface="Glacial Indifference"/>
                <a:ea typeface="Glacial Indifference"/>
                <a:cs typeface="Glacial Indifference"/>
                <a:sym typeface="Glacial Indifference"/>
              </a:rPr>
              <a:t>ries:</a:t>
            </a:r>
          </a:p>
          <a:p>
            <a:pPr algn="l">
              <a:lnSpc>
                <a:spcPts val="4340"/>
              </a:lnSpc>
            </a:pPr>
          </a:p>
          <a:p>
            <a:pPr algn="l" marL="669312" indent="-334656" lvl="1">
              <a:lnSpc>
                <a:spcPts val="4340"/>
              </a:lnSpc>
              <a:buFont typeface="Arial"/>
              <a:buChar char="•"/>
            </a:pPr>
            <a:r>
              <a:rPr lang="en-US" sz="3100">
                <a:solidFill>
                  <a:srgbClr val="2D3880"/>
                </a:solidFill>
                <a:latin typeface="Glacial Indifference"/>
                <a:ea typeface="Glacial Indifference"/>
                <a:cs typeface="Glacial Indifference"/>
                <a:sym typeface="Glacial Indifference"/>
              </a:rPr>
              <a:t>Python, Pandas, Scikit-learn, Matplotlib</a:t>
            </a:r>
          </a:p>
          <a:p>
            <a:pPr algn="l" marL="0" indent="0" lvl="0">
              <a:lnSpc>
                <a:spcPts val="4340"/>
              </a:lnSpc>
              <a:spcBef>
                <a:spcPct val="0"/>
              </a:spcBef>
            </a:pPr>
          </a:p>
        </p:txBody>
      </p:sp>
      <p:sp>
        <p:nvSpPr>
          <p:cNvPr name="Freeform 4" id="4"/>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328478" y="895350"/>
            <a:ext cx="11238964"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Workflow</a:t>
            </a:r>
          </a:p>
        </p:txBody>
      </p:sp>
      <p:sp>
        <p:nvSpPr>
          <p:cNvPr name="TextBox 4" id="4"/>
          <p:cNvSpPr txBox="true"/>
          <p:nvPr/>
        </p:nvSpPr>
        <p:spPr>
          <a:xfrm rot="0">
            <a:off x="4917057" y="2915443"/>
            <a:ext cx="12524244" cy="6623391"/>
          </a:xfrm>
          <a:prstGeom prst="rect">
            <a:avLst/>
          </a:prstGeom>
        </p:spPr>
        <p:txBody>
          <a:bodyPr anchor="t" rtlCol="false" tIns="0" lIns="0" bIns="0" rIns="0">
            <a:spAutoFit/>
          </a:bodyPr>
          <a:lstStyle/>
          <a:p>
            <a:pPr algn="l" marL="668132" indent="-334066"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Data Coll</a:t>
            </a:r>
            <a:r>
              <a:rPr lang="en-US" sz="3094">
                <a:solidFill>
                  <a:srgbClr val="2D3880"/>
                </a:solidFill>
                <a:latin typeface="Glacial Indifference"/>
                <a:ea typeface="Glacial Indifference"/>
                <a:cs typeface="Glacial Indifference"/>
                <a:sym typeface="Glacial Indifference"/>
              </a:rPr>
              <a:t>ection: Gather relevant and sufficient d</a:t>
            </a:r>
            <a:r>
              <a:rPr lang="en-US" sz="3094">
                <a:solidFill>
                  <a:srgbClr val="2D3880"/>
                </a:solidFill>
                <a:latin typeface="Glacial Indifference"/>
                <a:ea typeface="Glacial Indifference"/>
                <a:cs typeface="Glacial Indifference"/>
                <a:sym typeface="Glacial Indifference"/>
              </a:rPr>
              <a:t>ata for analysis.</a:t>
            </a:r>
          </a:p>
          <a:p>
            <a:pPr algn="l" marL="668132" indent="-334066"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Feature Engineering: Create and transform features to enhance model performance.</a:t>
            </a:r>
          </a:p>
          <a:p>
            <a:pPr algn="l" marL="668132" indent="-334066"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Feature Selection: Identify and retain the most impactful features for the model.</a:t>
            </a:r>
          </a:p>
          <a:p>
            <a:pPr algn="l" marL="668132" indent="-334066"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Model Training: Develop and fine-tune the predictive model using the prepared data.</a:t>
            </a:r>
          </a:p>
          <a:p>
            <a:pPr algn="l" marL="668132" indent="-334066" lvl="1">
              <a:lnSpc>
                <a:spcPts val="5260"/>
              </a:lnSpc>
              <a:buFont typeface="Arial"/>
              <a:buChar char="•"/>
            </a:pPr>
            <a:r>
              <a:rPr lang="en-US" sz="3094">
                <a:solidFill>
                  <a:srgbClr val="2D3880"/>
                </a:solidFill>
                <a:latin typeface="Glacial Indifference"/>
                <a:ea typeface="Glacial Indifference"/>
                <a:cs typeface="Glacial Indifference"/>
                <a:sym typeface="Glacial Indifference"/>
              </a:rPr>
              <a:t>Model Evaluation: Assess the model’s performance and generalization capabilities.</a:t>
            </a:r>
          </a:p>
          <a:p>
            <a:pPr algn="l">
              <a:lnSpc>
                <a:spcPts val="526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852025" y="1044768"/>
            <a:ext cx="7955327" cy="1226820"/>
          </a:xfrm>
          <a:prstGeom prst="rect">
            <a:avLst/>
          </a:prstGeom>
        </p:spPr>
        <p:txBody>
          <a:bodyPr anchor="t" rtlCol="false" tIns="0" lIns="0" bIns="0" rIns="0">
            <a:spAutoFit/>
          </a:bodyPr>
          <a:lstStyle/>
          <a:p>
            <a:pPr algn="l" marL="0" indent="0" lvl="0">
              <a:lnSpc>
                <a:spcPts val="10080"/>
              </a:lnSpc>
              <a:spcBef>
                <a:spcPct val="0"/>
              </a:spcBef>
            </a:pPr>
            <a:r>
              <a:rPr lang="en-US" b="true" sz="7200" i="true">
                <a:solidFill>
                  <a:srgbClr val="2D3880"/>
                </a:solidFill>
                <a:latin typeface="Cormorant Garamond Bold Italics"/>
                <a:ea typeface="Cormorant Garamond Bold Italics"/>
                <a:cs typeface="Cormorant Garamond Bold Italics"/>
                <a:sym typeface="Cormorant Garamond Bold Italics"/>
              </a:rPr>
              <a:t>Data Collection</a:t>
            </a:r>
          </a:p>
        </p:txBody>
      </p:sp>
      <p:sp>
        <p:nvSpPr>
          <p:cNvPr name="TextBox 5" id="5"/>
          <p:cNvSpPr txBox="true"/>
          <p:nvPr/>
        </p:nvSpPr>
        <p:spPr>
          <a:xfrm rot="0">
            <a:off x="4777726" y="2624868"/>
            <a:ext cx="12892028" cy="5789447"/>
          </a:xfrm>
          <a:prstGeom prst="rect">
            <a:avLst/>
          </a:prstGeom>
        </p:spPr>
        <p:txBody>
          <a:bodyPr anchor="t" rtlCol="false" tIns="0" lIns="0" bIns="0" rIns="0">
            <a:spAutoFit/>
          </a:bodyPr>
          <a:lstStyle/>
          <a:p>
            <a:pPr algn="l">
              <a:lnSpc>
                <a:spcPts val="5146"/>
              </a:lnSpc>
            </a:pPr>
          </a:p>
          <a:p>
            <a:pPr algn="l">
              <a:lnSpc>
                <a:spcPts val="5146"/>
              </a:lnSpc>
            </a:pPr>
            <a:r>
              <a:rPr lang="en-US" sz="3027">
                <a:solidFill>
                  <a:srgbClr val="2D3880"/>
                </a:solidFill>
                <a:latin typeface="Glacial Indifference"/>
                <a:ea typeface="Glacial Indifference"/>
                <a:cs typeface="Glacial Indifference"/>
                <a:sym typeface="Glacial Indifference"/>
              </a:rPr>
              <a:t>Datasets Used:</a:t>
            </a:r>
          </a:p>
          <a:p>
            <a:pPr algn="l">
              <a:lnSpc>
                <a:spcPts val="5146"/>
              </a:lnSpc>
            </a:pPr>
          </a:p>
          <a:p>
            <a:pPr algn="l" marL="653659" indent="-326829" lvl="1">
              <a:lnSpc>
                <a:spcPts val="5146"/>
              </a:lnSpc>
              <a:buFont typeface="Arial"/>
              <a:buChar char="•"/>
            </a:pPr>
            <a:r>
              <a:rPr lang="en-US" sz="3027">
                <a:solidFill>
                  <a:srgbClr val="2D3880"/>
                </a:solidFill>
                <a:latin typeface="Glacial Indifference"/>
                <a:ea typeface="Glacial Indifference"/>
                <a:cs typeface="Glacial Indifference"/>
                <a:sym typeface="Glacial Indifference"/>
              </a:rPr>
              <a:t>matches.csv: Contains</a:t>
            </a:r>
            <a:r>
              <a:rPr lang="en-US" sz="3027">
                <a:solidFill>
                  <a:srgbClr val="2D3880"/>
                </a:solidFill>
                <a:latin typeface="Glacial Indifference"/>
                <a:ea typeface="Glacial Indifference"/>
                <a:cs typeface="Glacial Indifference"/>
                <a:sym typeface="Glacial Indifference"/>
              </a:rPr>
              <a:t> details of IPL matches, such as teams, venue, toss winner, and match outcome.</a:t>
            </a:r>
          </a:p>
          <a:p>
            <a:pPr algn="l">
              <a:lnSpc>
                <a:spcPts val="5146"/>
              </a:lnSpc>
            </a:pPr>
          </a:p>
          <a:p>
            <a:pPr algn="l" marL="653659" indent="-326829" lvl="1">
              <a:lnSpc>
                <a:spcPts val="5146"/>
              </a:lnSpc>
              <a:buFont typeface="Arial"/>
              <a:buChar char="•"/>
            </a:pPr>
            <a:r>
              <a:rPr lang="en-US" sz="3027">
                <a:solidFill>
                  <a:srgbClr val="2D3880"/>
                </a:solidFill>
                <a:latin typeface="Glacial Indifference"/>
                <a:ea typeface="Glacial Indifference"/>
                <a:cs typeface="Glacial Indifference"/>
                <a:sym typeface="Glacial Indifference"/>
              </a:rPr>
              <a:t>deliveries.csv: Contains ball-by-ball data for each match, including batsmen, bowlers, runs scored, and dismissals.</a:t>
            </a:r>
          </a:p>
          <a:p>
            <a:pPr algn="l" marL="0" indent="0" lvl="0">
              <a:lnSpc>
                <a:spcPts val="514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DAGO-K_PQIo</dc:identifier>
  <dcterms:modified xsi:type="dcterms:W3CDTF">2011-08-01T06:04:30Z</dcterms:modified>
  <cp:revision>1</cp:revision>
  <dc:title>Copy of White and Purple Simple Research Proposal Presentation</dc:title>
</cp:coreProperties>
</file>