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74" r:id="rId3"/>
    <p:sldId id="269" r:id="rId4"/>
    <p:sldId id="270" r:id="rId5"/>
    <p:sldId id="271" r:id="rId6"/>
    <p:sldId id="272" r:id="rId7"/>
    <p:sldId id="273" r:id="rId8"/>
    <p:sldId id="275" r:id="rId9"/>
    <p:sldId id="276" r:id="rId10"/>
    <p:sldId id="280" r:id="rId11"/>
    <p:sldId id="277" r:id="rId12"/>
    <p:sldId id="278" r:id="rId13"/>
    <p:sldId id="279" r:id="rId14"/>
    <p:sldId id="281" r:id="rId15"/>
    <p:sldId id="283" r:id="rId16"/>
    <p:sldId id="282" r:id="rId17"/>
    <p:sldId id="284"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77"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1/3/2022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82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79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17579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8082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1/3/2022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4099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5273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4112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093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1/3/2022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846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03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1/3/2022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07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895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684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944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82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25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3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1/3/2022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455018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31" y="648239"/>
            <a:ext cx="11721738" cy="774333"/>
          </a:xfrm>
        </p:spPr>
        <p:txBody>
          <a:bodyPr>
            <a:normAutofit fontScale="90000"/>
          </a:bodyPr>
          <a:lstStyle/>
          <a:p>
            <a:pPr algn="ctr"/>
            <a:r>
              <a:rPr lang="en-US" sz="4000" b="1" dirty="0">
                <a:solidFill>
                  <a:schemeClr val="accent6">
                    <a:lumMod val="50000"/>
                  </a:schemeClr>
                </a:solidFill>
              </a:rPr>
              <a:t>END TO END EVENT MANAGEMENT SOLUTION</a:t>
            </a:r>
            <a:br>
              <a:rPr lang="en-US" sz="4000" b="1" dirty="0">
                <a:solidFill>
                  <a:schemeClr val="accent6">
                    <a:lumMod val="50000"/>
                  </a:schemeClr>
                </a:solidFill>
              </a:rPr>
            </a:br>
            <a:r>
              <a:rPr lang="en-US" sz="4000" b="1" dirty="0">
                <a:solidFill>
                  <a:schemeClr val="accent6">
                    <a:lumMod val="50000"/>
                  </a:schemeClr>
                </a:solidFill>
              </a:rPr>
              <a:t>SRS</a:t>
            </a:r>
            <a:endParaRPr lang="en-IN" sz="4000" b="1" dirty="0">
              <a:solidFill>
                <a:schemeClr val="accent6">
                  <a:lumMod val="50000"/>
                </a:schemeClr>
              </a:solidFill>
            </a:endParaRPr>
          </a:p>
        </p:txBody>
      </p:sp>
      <p:sp>
        <p:nvSpPr>
          <p:cNvPr id="3" name="Subtitle 2"/>
          <p:cNvSpPr>
            <a:spLocks noGrp="1"/>
          </p:cNvSpPr>
          <p:nvPr>
            <p:ph type="subTitle" idx="1"/>
          </p:nvPr>
        </p:nvSpPr>
        <p:spPr>
          <a:xfrm>
            <a:off x="1441269" y="1924595"/>
            <a:ext cx="9448800" cy="4048760"/>
          </a:xfrm>
        </p:spPr>
        <p:txBody>
          <a:bodyPr>
            <a:normAutofit/>
          </a:bodyPr>
          <a:lstStyle/>
          <a:p>
            <a:pPr algn="ctr"/>
            <a:r>
              <a:rPr lang="en-US" b="1" dirty="0"/>
              <a:t>BY</a:t>
            </a:r>
          </a:p>
          <a:p>
            <a:pPr algn="ctr"/>
            <a:r>
              <a:rPr lang="en-US" b="1" dirty="0"/>
              <a:t>  NIREEKSHITH	               4SO18CS081	</a:t>
            </a:r>
          </a:p>
          <a:p>
            <a:pPr algn="ctr"/>
            <a:r>
              <a:rPr lang="en-US" b="1" dirty="0"/>
              <a:t>NOVIN MISQUITH	4SO18CS086</a:t>
            </a:r>
          </a:p>
          <a:p>
            <a:pPr algn="ctr"/>
            <a:r>
              <a:rPr lang="en-US" b="1" dirty="0"/>
              <a:t>PRANITH RAO    	4SO18CS088</a:t>
            </a:r>
          </a:p>
          <a:p>
            <a:pPr algn="ctr"/>
            <a:r>
              <a:rPr lang="en-US" b="1" dirty="0"/>
              <a:t>VAIBHAV K SUVARNA	4SO18CS120</a:t>
            </a:r>
          </a:p>
          <a:p>
            <a:pPr algn="ctr"/>
            <a:endParaRPr lang="en-US" b="1" dirty="0"/>
          </a:p>
          <a:p>
            <a:pPr algn="ctr"/>
            <a:r>
              <a:rPr lang="en-US" b="1" dirty="0"/>
              <a:t>Under the guidance of</a:t>
            </a:r>
          </a:p>
          <a:p>
            <a:pPr algn="ctr"/>
            <a:r>
              <a:rPr lang="en-US" b="1" dirty="0"/>
              <a:t>MS GAYANA M N</a:t>
            </a:r>
          </a:p>
          <a:p>
            <a:pPr algn="ctr"/>
            <a:r>
              <a:rPr lang="en-US" b="1" dirty="0"/>
              <a:t>Assistant Professor</a:t>
            </a:r>
          </a:p>
          <a:p>
            <a:pPr algn="ctr"/>
            <a:r>
              <a:rPr lang="en-US" b="1" dirty="0"/>
              <a:t>Department of Computer Science and Engineering</a:t>
            </a:r>
          </a:p>
        </p:txBody>
      </p:sp>
    </p:spTree>
    <p:extLst>
      <p:ext uri="{BB962C8B-B14F-4D97-AF65-F5344CB8AC3E}">
        <p14:creationId xmlns:p14="http://schemas.microsoft.com/office/powerpoint/2010/main" val="377071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4659-51B0-469B-8179-3671B4FF9479}"/>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id="{3FF83FE6-4F5A-47DB-A4FD-9B8F8F156C1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2520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027A0-AD51-4472-98D2-123F9BCFCFF0}"/>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id="{6EBD98C4-1C63-4CA9-A912-0854FE6394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1433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EEB8-BFCB-4C8F-BC8E-2CABA3B7A041}"/>
              </a:ext>
            </a:extLst>
          </p:cNvPr>
          <p:cNvSpPr>
            <a:spLocks noGrp="1"/>
          </p:cNvSpPr>
          <p:nvPr>
            <p:ph type="title"/>
          </p:nvPr>
        </p:nvSpPr>
        <p:spPr/>
        <p:txBody>
          <a:bodyPr/>
          <a:lstStyle/>
          <a:p>
            <a:r>
              <a:rPr lang="en-IN" dirty="0">
                <a:effectLst/>
                <a:latin typeface="Arial" panose="020B0604020202020204" pitchFamily="34" charset="0"/>
              </a:rPr>
              <a:t>3.1 User Interfaces</a:t>
            </a:r>
            <a:endParaRPr lang="en-IN" dirty="0"/>
          </a:p>
        </p:txBody>
      </p:sp>
      <p:sp>
        <p:nvSpPr>
          <p:cNvPr id="3" name="Content Placeholder 2">
            <a:extLst>
              <a:ext uri="{FF2B5EF4-FFF2-40B4-BE49-F238E27FC236}">
                <a16:creationId xmlns:a16="http://schemas.microsoft.com/office/drawing/2014/main" id="{645F2E42-D45F-4E67-9A1C-1B165F902A0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7235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881E-4BD8-45AC-BE81-582A98B125A9}"/>
              </a:ext>
            </a:extLst>
          </p:cNvPr>
          <p:cNvSpPr>
            <a:spLocks noGrp="1"/>
          </p:cNvSpPr>
          <p:nvPr>
            <p:ph type="title"/>
          </p:nvPr>
        </p:nvSpPr>
        <p:spPr/>
        <p:txBody>
          <a:bodyPr/>
          <a:lstStyle/>
          <a:p>
            <a:r>
              <a:rPr lang="en-IN" dirty="0">
                <a:effectLst/>
                <a:latin typeface="Arial" panose="020B0604020202020204" pitchFamily="34" charset="0"/>
              </a:rPr>
              <a:t>3.2. Hardware Interfaces</a:t>
            </a:r>
            <a:endParaRPr lang="en-IN" dirty="0"/>
          </a:p>
        </p:txBody>
      </p:sp>
      <p:sp>
        <p:nvSpPr>
          <p:cNvPr id="3" name="Content Placeholder 2">
            <a:extLst>
              <a:ext uri="{FF2B5EF4-FFF2-40B4-BE49-F238E27FC236}">
                <a16:creationId xmlns:a16="http://schemas.microsoft.com/office/drawing/2014/main" id="{FA8F2229-9E52-483D-866E-885E0A58BD99}"/>
              </a:ext>
            </a:extLst>
          </p:cNvPr>
          <p:cNvSpPr>
            <a:spLocks noGrp="1"/>
          </p:cNvSpPr>
          <p:nvPr>
            <p:ph idx="1"/>
          </p:nvPr>
        </p:nvSpPr>
        <p:spPr/>
        <p:txBody>
          <a:bodyPr>
            <a:normAutofit/>
          </a:bodyPr>
          <a:lstStyle/>
          <a:p>
            <a:pPr marL="0" indent="0">
              <a:buNone/>
            </a:pPr>
            <a:r>
              <a:rPr lang="en-IN" sz="3600" dirty="0">
                <a:effectLst/>
                <a:latin typeface="Arial" panose="020B0604020202020204" pitchFamily="34" charset="0"/>
              </a:rPr>
              <a:t>1. 500GB hard disk and 8GB RAM</a:t>
            </a:r>
            <a:br>
              <a:rPr lang="en-IN" sz="3600" dirty="0"/>
            </a:br>
            <a:r>
              <a:rPr lang="en-IN" sz="3600" dirty="0">
                <a:effectLst/>
                <a:latin typeface="Arial" panose="020B0604020202020204" pitchFamily="34" charset="0"/>
              </a:rPr>
              <a:t>2. Ubuntu 21.04 LTS SERVER for hosting</a:t>
            </a:r>
            <a:endParaRPr lang="en-IN" sz="3600" dirty="0"/>
          </a:p>
        </p:txBody>
      </p:sp>
    </p:spTree>
    <p:extLst>
      <p:ext uri="{BB962C8B-B14F-4D97-AF65-F5344CB8AC3E}">
        <p14:creationId xmlns:p14="http://schemas.microsoft.com/office/powerpoint/2010/main" val="26852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07D1-EC11-4F71-AEA4-3F174C673AA5}"/>
              </a:ext>
            </a:extLst>
          </p:cNvPr>
          <p:cNvSpPr>
            <a:spLocks noGrp="1"/>
          </p:cNvSpPr>
          <p:nvPr>
            <p:ph type="title"/>
          </p:nvPr>
        </p:nvSpPr>
        <p:spPr/>
        <p:txBody>
          <a:bodyPr/>
          <a:lstStyle/>
          <a:p>
            <a:r>
              <a:rPr lang="en-IN" dirty="0">
                <a:effectLst/>
                <a:latin typeface="Arial" panose="020B0604020202020204" pitchFamily="34" charset="0"/>
              </a:rPr>
              <a:t>3.3 Software Interfaces</a:t>
            </a:r>
            <a:endParaRPr lang="en-IN" dirty="0"/>
          </a:p>
        </p:txBody>
      </p:sp>
      <p:sp>
        <p:nvSpPr>
          <p:cNvPr id="3" name="Content Placeholder 2">
            <a:extLst>
              <a:ext uri="{FF2B5EF4-FFF2-40B4-BE49-F238E27FC236}">
                <a16:creationId xmlns:a16="http://schemas.microsoft.com/office/drawing/2014/main" id="{8F324EF3-7367-4971-96C7-1836C065D03D}"/>
              </a:ext>
            </a:extLst>
          </p:cNvPr>
          <p:cNvSpPr>
            <a:spLocks noGrp="1"/>
          </p:cNvSpPr>
          <p:nvPr>
            <p:ph idx="1"/>
          </p:nvPr>
        </p:nvSpPr>
        <p:spPr/>
        <p:txBody>
          <a:bodyPr>
            <a:normAutofit/>
          </a:bodyPr>
          <a:lstStyle/>
          <a:p>
            <a:pPr marL="0" indent="0">
              <a:buNone/>
            </a:pPr>
            <a:r>
              <a:rPr lang="en-IN" dirty="0">
                <a:effectLst/>
                <a:latin typeface="Arial" panose="020B0604020202020204" pitchFamily="34" charset="0"/>
              </a:rPr>
              <a:t>1. </a:t>
            </a:r>
            <a:r>
              <a:rPr lang="en-IN" dirty="0" err="1">
                <a:effectLst/>
                <a:latin typeface="Arial" panose="020B0604020202020204" pitchFamily="34" charset="0"/>
              </a:rPr>
              <a:t>CockroachDB</a:t>
            </a:r>
            <a:r>
              <a:rPr lang="en-IN" dirty="0">
                <a:effectLst/>
                <a:latin typeface="Arial" panose="020B0604020202020204" pitchFamily="34" charset="0"/>
              </a:rPr>
              <a:t>: Database designed to survive software and hardware failures, from</a:t>
            </a:r>
            <a:br>
              <a:rPr lang="en-IN" dirty="0"/>
            </a:br>
            <a:r>
              <a:rPr lang="en-IN" dirty="0">
                <a:effectLst/>
                <a:latin typeface="Arial" panose="020B0604020202020204" pitchFamily="34" charset="0"/>
              </a:rPr>
              <a:t>server restarts to </a:t>
            </a:r>
            <a:r>
              <a:rPr lang="en-IN" dirty="0" err="1">
                <a:effectLst/>
                <a:latin typeface="Arial" panose="020B0604020202020204" pitchFamily="34" charset="0"/>
              </a:rPr>
              <a:t>datacenter</a:t>
            </a:r>
            <a:r>
              <a:rPr lang="en-IN" dirty="0">
                <a:effectLst/>
                <a:latin typeface="Arial" panose="020B0604020202020204" pitchFamily="34" charset="0"/>
              </a:rPr>
              <a:t> outages. Moreover it’s highly flexible, scalable and for high</a:t>
            </a:r>
            <a:br>
              <a:rPr lang="en-IN" dirty="0"/>
            </a:br>
            <a:r>
              <a:rPr lang="en-IN" dirty="0">
                <a:effectLst/>
                <a:latin typeface="Arial" panose="020B0604020202020204" pitchFamily="34" charset="0"/>
              </a:rPr>
              <a:t>performance.</a:t>
            </a:r>
            <a:br>
              <a:rPr lang="en-IN" dirty="0"/>
            </a:br>
            <a:r>
              <a:rPr lang="en-IN" dirty="0">
                <a:effectLst/>
                <a:latin typeface="Arial" panose="020B0604020202020204" pitchFamily="34" charset="0"/>
              </a:rPr>
              <a:t>2. Express.JS: A backend framework for Node JS which helps in building single-page,</a:t>
            </a:r>
            <a:br>
              <a:rPr lang="en-IN" dirty="0"/>
            </a:br>
            <a:r>
              <a:rPr lang="en-IN" dirty="0">
                <a:effectLst/>
                <a:latin typeface="Arial" panose="020B0604020202020204" pitchFamily="34" charset="0"/>
              </a:rPr>
              <a:t>multi-page, and hybrid web applications as well as routing.</a:t>
            </a:r>
            <a:br>
              <a:rPr lang="en-IN" dirty="0"/>
            </a:br>
            <a:r>
              <a:rPr lang="en-IN" dirty="0">
                <a:effectLst/>
                <a:latin typeface="Arial" panose="020B0604020202020204" pitchFamily="34" charset="0"/>
              </a:rPr>
              <a:t>3. React.JS: A frontend framework used for building user interfaces specifically for</a:t>
            </a:r>
            <a:br>
              <a:rPr lang="en-IN" dirty="0"/>
            </a:br>
            <a:r>
              <a:rPr lang="en-IN" dirty="0">
                <a:effectLst/>
                <a:latin typeface="Arial" panose="020B0604020202020204" pitchFamily="34" charset="0"/>
              </a:rPr>
              <a:t>single-page applications.</a:t>
            </a:r>
            <a:br>
              <a:rPr lang="en-IN" dirty="0"/>
            </a:br>
            <a:r>
              <a:rPr lang="en-IN" dirty="0">
                <a:effectLst/>
                <a:latin typeface="Arial" panose="020B0604020202020204" pitchFamily="34" charset="0"/>
              </a:rPr>
              <a:t>4. Node.JS: A back-end JavaScript runtime environment that runs on the V8 engine and</a:t>
            </a:r>
            <a:br>
              <a:rPr lang="en-IN" dirty="0"/>
            </a:br>
            <a:r>
              <a:rPr lang="en-IN" dirty="0">
                <a:effectLst/>
                <a:latin typeface="Arial" panose="020B0604020202020204" pitchFamily="34" charset="0"/>
              </a:rPr>
              <a:t>executes JavaScript code outside a web browser.</a:t>
            </a:r>
            <a:br>
              <a:rPr lang="en-IN" dirty="0"/>
            </a:br>
            <a:r>
              <a:rPr lang="en-IN" dirty="0">
                <a:effectLst/>
                <a:latin typeface="Arial" panose="020B0604020202020204" pitchFamily="34" charset="0"/>
              </a:rPr>
              <a:t>5. NPM: A package manager for the JavaScript runtime environment Node.js</a:t>
            </a:r>
            <a:br>
              <a:rPr lang="en-IN" dirty="0"/>
            </a:br>
            <a:r>
              <a:rPr lang="en-IN" dirty="0">
                <a:effectLst/>
                <a:latin typeface="Arial" panose="020B0604020202020204" pitchFamily="34" charset="0"/>
              </a:rPr>
              <a:t>6. Latest JavaScript </a:t>
            </a:r>
            <a:r>
              <a:rPr lang="en-IN" dirty="0" err="1">
                <a:effectLst/>
                <a:latin typeface="Arial" panose="020B0604020202020204" pitchFamily="34" charset="0"/>
              </a:rPr>
              <a:t>librarie</a:t>
            </a:r>
            <a:endParaRPr lang="en-IN" dirty="0"/>
          </a:p>
        </p:txBody>
      </p:sp>
    </p:spTree>
    <p:extLst>
      <p:ext uri="{BB962C8B-B14F-4D97-AF65-F5344CB8AC3E}">
        <p14:creationId xmlns:p14="http://schemas.microsoft.com/office/powerpoint/2010/main" val="331095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66B6-12C6-4645-929C-849BC8F599B0}"/>
              </a:ext>
            </a:extLst>
          </p:cNvPr>
          <p:cNvSpPr>
            <a:spLocks noGrp="1"/>
          </p:cNvSpPr>
          <p:nvPr>
            <p:ph type="title"/>
          </p:nvPr>
        </p:nvSpPr>
        <p:spPr>
          <a:xfrm>
            <a:off x="2584174" y="764373"/>
            <a:ext cx="8922026" cy="1293028"/>
          </a:xfrm>
        </p:spPr>
        <p:txBody>
          <a:bodyPr/>
          <a:lstStyle/>
          <a:p>
            <a:r>
              <a:rPr lang="en-US" dirty="0">
                <a:effectLst/>
                <a:latin typeface="Arial" panose="020B0604020202020204" pitchFamily="34" charset="0"/>
              </a:rPr>
              <a:t>3.4. Functional Requirements</a:t>
            </a:r>
            <a:endParaRPr lang="en-IN" dirty="0"/>
          </a:p>
        </p:txBody>
      </p:sp>
      <p:sp>
        <p:nvSpPr>
          <p:cNvPr id="3" name="Content Placeholder 2">
            <a:extLst>
              <a:ext uri="{FF2B5EF4-FFF2-40B4-BE49-F238E27FC236}">
                <a16:creationId xmlns:a16="http://schemas.microsoft.com/office/drawing/2014/main" id="{B6B6062A-F89E-4627-9DB9-7B18B1CC7FDC}"/>
              </a:ext>
            </a:extLst>
          </p:cNvPr>
          <p:cNvSpPr>
            <a:spLocks noGrp="1"/>
          </p:cNvSpPr>
          <p:nvPr>
            <p:ph idx="1"/>
          </p:nvPr>
        </p:nvSpPr>
        <p:spPr/>
        <p:txBody>
          <a:bodyPr>
            <a:normAutofit lnSpcReduction="10000"/>
          </a:bodyPr>
          <a:lstStyle/>
          <a:p>
            <a:pPr marL="0" indent="0">
              <a:buNone/>
            </a:pPr>
            <a:r>
              <a:rPr lang="en-US" sz="3200" dirty="0">
                <a:effectLst/>
                <a:latin typeface="Arial" panose="020B0604020202020204" pitchFamily="34" charset="0"/>
              </a:rPr>
              <a:t>1. Integrated Judgement within web app.</a:t>
            </a:r>
            <a:br>
              <a:rPr lang="en-US" sz="3200" dirty="0"/>
            </a:br>
            <a:r>
              <a:rPr lang="en-US" sz="3200" dirty="0">
                <a:effectLst/>
                <a:latin typeface="Arial" panose="020B0604020202020204" pitchFamily="34" charset="0"/>
              </a:rPr>
              <a:t>2. Dashboard: Better visualization data of participants and events.</a:t>
            </a:r>
            <a:br>
              <a:rPr lang="en-US" sz="3200" dirty="0"/>
            </a:br>
            <a:r>
              <a:rPr lang="en-US" sz="3200" dirty="0">
                <a:effectLst/>
                <a:latin typeface="Arial" panose="020B0604020202020204" pitchFamily="34" charset="0"/>
              </a:rPr>
              <a:t>3. Secure registration and profile management facilities for different users.</a:t>
            </a:r>
            <a:br>
              <a:rPr lang="en-US" sz="3200" dirty="0"/>
            </a:br>
            <a:r>
              <a:rPr lang="en-US" sz="3200" dirty="0">
                <a:effectLst/>
                <a:latin typeface="Arial" panose="020B0604020202020204" pitchFamily="34" charset="0"/>
              </a:rPr>
              <a:t>4. Generates the alert via e-mail.</a:t>
            </a:r>
            <a:br>
              <a:rPr lang="en-US" sz="3200" dirty="0"/>
            </a:br>
            <a:r>
              <a:rPr lang="en-US" sz="3200" dirty="0">
                <a:effectLst/>
                <a:latin typeface="Arial" panose="020B0604020202020204" pitchFamily="34" charset="0"/>
              </a:rPr>
              <a:t>5. Provide schedule/timetable without any of clashes among judges, day, time and room that must be visible to all.</a:t>
            </a:r>
            <a:endParaRPr lang="en-IN" sz="3200" dirty="0"/>
          </a:p>
        </p:txBody>
      </p:sp>
    </p:spTree>
    <p:extLst>
      <p:ext uri="{BB962C8B-B14F-4D97-AF65-F5344CB8AC3E}">
        <p14:creationId xmlns:p14="http://schemas.microsoft.com/office/powerpoint/2010/main" val="46389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4CEF-1060-48B0-82AA-98C33F1DF244}"/>
              </a:ext>
            </a:extLst>
          </p:cNvPr>
          <p:cNvSpPr>
            <a:spLocks noGrp="1"/>
          </p:cNvSpPr>
          <p:nvPr>
            <p:ph type="title"/>
          </p:nvPr>
        </p:nvSpPr>
        <p:spPr>
          <a:xfrm>
            <a:off x="1046922" y="764373"/>
            <a:ext cx="10459278" cy="1293028"/>
          </a:xfrm>
        </p:spPr>
        <p:txBody>
          <a:bodyPr/>
          <a:lstStyle/>
          <a:p>
            <a:r>
              <a:rPr lang="en-US" dirty="0">
                <a:effectLst/>
                <a:latin typeface="Arial" panose="020B0604020202020204" pitchFamily="34" charset="0"/>
              </a:rPr>
              <a:t>3.5. Performance Requirements</a:t>
            </a:r>
            <a:endParaRPr lang="en-IN" dirty="0"/>
          </a:p>
        </p:txBody>
      </p:sp>
      <p:sp>
        <p:nvSpPr>
          <p:cNvPr id="3" name="Content Placeholder 2">
            <a:extLst>
              <a:ext uri="{FF2B5EF4-FFF2-40B4-BE49-F238E27FC236}">
                <a16:creationId xmlns:a16="http://schemas.microsoft.com/office/drawing/2014/main" id="{10FE1BF9-D141-4D7F-B3EC-369631986ECB}"/>
              </a:ext>
            </a:extLst>
          </p:cNvPr>
          <p:cNvSpPr>
            <a:spLocks noGrp="1"/>
          </p:cNvSpPr>
          <p:nvPr>
            <p:ph idx="1"/>
          </p:nvPr>
        </p:nvSpPr>
        <p:spPr/>
        <p:txBody>
          <a:bodyPr>
            <a:normAutofit/>
          </a:bodyPr>
          <a:lstStyle/>
          <a:p>
            <a:pPr marL="0" indent="0">
              <a:buNone/>
            </a:pPr>
            <a:br>
              <a:rPr lang="en-US" dirty="0"/>
            </a:br>
            <a:r>
              <a:rPr lang="en-US" sz="2800" dirty="0">
                <a:effectLst/>
                <a:latin typeface="Arial" panose="020B0604020202020204" pitchFamily="34" charset="0"/>
              </a:rPr>
              <a:t>1. Availability: The application must be available throughout the duration of the event.</a:t>
            </a:r>
            <a:br>
              <a:rPr lang="en-US" sz="2800" dirty="0"/>
            </a:br>
            <a:r>
              <a:rPr lang="en-US" sz="2800" dirty="0">
                <a:effectLst/>
                <a:latin typeface="Arial" panose="020B0604020202020204" pitchFamily="34" charset="0"/>
              </a:rPr>
              <a:t>2. Correctness: The system should display the details of each event correctly and also display the corresponding results.</a:t>
            </a:r>
            <a:br>
              <a:rPr lang="en-US" sz="2800" dirty="0"/>
            </a:br>
            <a:r>
              <a:rPr lang="en-US" sz="2800" dirty="0">
                <a:effectLst/>
                <a:latin typeface="Arial" panose="020B0604020202020204" pitchFamily="34" charset="0"/>
              </a:rPr>
              <a:t>3. Maintainability: The system should maintain correct schedules of events and the description of all the events.</a:t>
            </a:r>
            <a:br>
              <a:rPr lang="en-US" sz="2800" dirty="0"/>
            </a:br>
            <a:r>
              <a:rPr lang="en-US" sz="2800" dirty="0">
                <a:effectLst/>
                <a:latin typeface="Arial" panose="020B0604020202020204" pitchFamily="34" charset="0"/>
              </a:rPr>
              <a:t>4. Usability: The system should satisfy the maximum number of user’s needs.</a:t>
            </a:r>
            <a:endParaRPr lang="en-IN" dirty="0"/>
          </a:p>
        </p:txBody>
      </p:sp>
    </p:spTree>
    <p:extLst>
      <p:ext uri="{BB962C8B-B14F-4D97-AF65-F5344CB8AC3E}">
        <p14:creationId xmlns:p14="http://schemas.microsoft.com/office/powerpoint/2010/main" val="32652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5B9F-3EB2-4981-B3AB-53EF9A5AC63D}"/>
              </a:ext>
            </a:extLst>
          </p:cNvPr>
          <p:cNvSpPr>
            <a:spLocks noGrp="1"/>
          </p:cNvSpPr>
          <p:nvPr>
            <p:ph type="title"/>
          </p:nvPr>
        </p:nvSpPr>
        <p:spPr/>
        <p:txBody>
          <a:bodyPr/>
          <a:lstStyle/>
          <a:p>
            <a:r>
              <a:rPr lang="en-IN" dirty="0">
                <a:effectLst/>
                <a:latin typeface="Arial" panose="020B0604020202020204" pitchFamily="34" charset="0"/>
              </a:rPr>
              <a:t>3.6. Design Constraints</a:t>
            </a:r>
            <a:endParaRPr lang="en-IN" dirty="0"/>
          </a:p>
        </p:txBody>
      </p:sp>
      <p:sp>
        <p:nvSpPr>
          <p:cNvPr id="3" name="Content Placeholder 2">
            <a:extLst>
              <a:ext uri="{FF2B5EF4-FFF2-40B4-BE49-F238E27FC236}">
                <a16:creationId xmlns:a16="http://schemas.microsoft.com/office/drawing/2014/main" id="{B626A70E-25D5-4C2E-AA9A-E375F56927BE}"/>
              </a:ext>
            </a:extLst>
          </p:cNvPr>
          <p:cNvSpPr>
            <a:spLocks noGrp="1"/>
          </p:cNvSpPr>
          <p:nvPr>
            <p:ph idx="1"/>
          </p:nvPr>
        </p:nvSpPr>
        <p:spPr/>
        <p:txBody>
          <a:bodyPr>
            <a:normAutofit/>
          </a:bodyPr>
          <a:lstStyle/>
          <a:p>
            <a:pPr marL="0" indent="0">
              <a:buNone/>
            </a:pPr>
            <a:r>
              <a:rPr lang="en-US" sz="3200" dirty="0">
                <a:effectLst/>
                <a:latin typeface="Arial" panose="020B0604020202020204" pitchFamily="34" charset="0"/>
              </a:rPr>
              <a:t>1. Reliable: The application must not fail in any conditions.</a:t>
            </a:r>
            <a:br>
              <a:rPr lang="en-US" sz="3200" dirty="0"/>
            </a:br>
            <a:r>
              <a:rPr lang="en-US" sz="3200" dirty="0">
                <a:effectLst/>
                <a:latin typeface="Arial" panose="020B0604020202020204" pitchFamily="34" charset="0"/>
              </a:rPr>
              <a:t>2. Sustainability: The system should be able to sustain all the entries made in it simultaneously.</a:t>
            </a:r>
            <a:br>
              <a:rPr lang="en-US" sz="3200" dirty="0"/>
            </a:br>
            <a:r>
              <a:rPr lang="en-US" sz="3200" dirty="0">
                <a:effectLst/>
                <a:latin typeface="Arial" panose="020B0604020202020204" pitchFamily="34" charset="0"/>
              </a:rPr>
              <a:t>3. Compatibility: The system must be compatible with all kinds of operating system.</a:t>
            </a:r>
            <a:br>
              <a:rPr lang="en-US" sz="3200" dirty="0"/>
            </a:br>
            <a:r>
              <a:rPr lang="en-US" sz="3200" dirty="0">
                <a:effectLst/>
                <a:latin typeface="Arial" panose="020B0604020202020204" pitchFamily="34" charset="0"/>
              </a:rPr>
              <a:t>4. Performance: The system should be optimized to perform all tasks quickly.</a:t>
            </a:r>
            <a:endParaRPr lang="en-IN" sz="3200" dirty="0"/>
          </a:p>
        </p:txBody>
      </p:sp>
    </p:spTree>
    <p:extLst>
      <p:ext uri="{BB962C8B-B14F-4D97-AF65-F5344CB8AC3E}">
        <p14:creationId xmlns:p14="http://schemas.microsoft.com/office/powerpoint/2010/main" val="394432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7571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A5CF-E998-4657-86CB-1EE51B6FDCDB}"/>
              </a:ext>
            </a:extLst>
          </p:cNvPr>
          <p:cNvSpPr>
            <a:spLocks noGrp="1"/>
          </p:cNvSpPr>
          <p:nvPr>
            <p:ph type="title"/>
          </p:nvPr>
        </p:nvSpPr>
        <p:spPr/>
        <p:txBody>
          <a:bodyPr/>
          <a:lstStyle/>
          <a:p>
            <a:r>
              <a:rPr lang="en-US" dirty="0">
                <a:effectLst/>
                <a:latin typeface="Arial" panose="020B0604020202020204" pitchFamily="34" charset="0"/>
              </a:rPr>
              <a:t>1.1. Problem Statement</a:t>
            </a:r>
            <a:endParaRPr lang="en-IN" dirty="0"/>
          </a:p>
        </p:txBody>
      </p:sp>
      <p:sp>
        <p:nvSpPr>
          <p:cNvPr id="3" name="Content Placeholder 2">
            <a:extLst>
              <a:ext uri="{FF2B5EF4-FFF2-40B4-BE49-F238E27FC236}">
                <a16:creationId xmlns:a16="http://schemas.microsoft.com/office/drawing/2014/main" id="{C1AA78E6-5EB8-4FAC-95E1-830D116B0CBE}"/>
              </a:ext>
            </a:extLst>
          </p:cNvPr>
          <p:cNvSpPr>
            <a:spLocks noGrp="1"/>
          </p:cNvSpPr>
          <p:nvPr>
            <p:ph idx="1"/>
          </p:nvPr>
        </p:nvSpPr>
        <p:spPr/>
        <p:txBody>
          <a:bodyPr/>
          <a:lstStyle/>
          <a:p>
            <a:r>
              <a:rPr lang="en-US" dirty="0">
                <a:effectLst/>
                <a:latin typeface="Arial" panose="020B0604020202020204" pitchFamily="34" charset="0"/>
              </a:rPr>
              <a:t>Any event to be successful has to be has to be properly managed and coordinated between the various organizers. </a:t>
            </a:r>
          </a:p>
          <a:p>
            <a:r>
              <a:rPr lang="en-US" dirty="0">
                <a:effectLst/>
                <a:latin typeface="Arial" panose="020B0604020202020204" pitchFamily="34" charset="0"/>
              </a:rPr>
              <a:t>Lack of communication and non-availability of updated records of</a:t>
            </a:r>
            <a:br>
              <a:rPr lang="en-US" dirty="0"/>
            </a:br>
            <a:r>
              <a:rPr lang="en-US" dirty="0">
                <a:effectLst/>
                <a:latin typeface="Arial" panose="020B0604020202020204" pitchFamily="34" charset="0"/>
              </a:rPr>
              <a:t>participants is a huge problem in manual written records. </a:t>
            </a:r>
          </a:p>
          <a:p>
            <a:r>
              <a:rPr lang="en-US" dirty="0">
                <a:effectLst/>
                <a:latin typeface="Arial" panose="020B0604020202020204" pitchFamily="34" charset="0"/>
              </a:rPr>
              <a:t>Multiple events at a single time will only increase this complexity our project aims on simplifying this.</a:t>
            </a:r>
          </a:p>
          <a:p>
            <a:r>
              <a:rPr lang="en-US" dirty="0">
                <a:effectLst/>
                <a:latin typeface="Arial" panose="020B0604020202020204" pitchFamily="34" charset="0"/>
              </a:rPr>
              <a:t>Our project demonstrates on managing an event using a web-based interface. The main objective in developing an event management interface is providing the institution a single application which will help them to organize and manage all the events</a:t>
            </a:r>
            <a:endParaRPr lang="en-IN" dirty="0"/>
          </a:p>
        </p:txBody>
      </p:sp>
    </p:spTree>
    <p:extLst>
      <p:ext uri="{BB962C8B-B14F-4D97-AF65-F5344CB8AC3E}">
        <p14:creationId xmlns:p14="http://schemas.microsoft.com/office/powerpoint/2010/main" val="345182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8B27-76B0-4311-B095-B6A122125954}"/>
              </a:ext>
            </a:extLst>
          </p:cNvPr>
          <p:cNvSpPr>
            <a:spLocks noGrp="1"/>
          </p:cNvSpPr>
          <p:nvPr>
            <p:ph type="title"/>
          </p:nvPr>
        </p:nvSpPr>
        <p:spPr/>
        <p:txBody>
          <a:bodyPr/>
          <a:lstStyle/>
          <a:p>
            <a:r>
              <a:rPr lang="en-US" dirty="0">
                <a:effectLst/>
                <a:latin typeface="Arial" panose="020B0604020202020204" pitchFamily="34" charset="0"/>
              </a:rPr>
              <a:t>1.2. Scope</a:t>
            </a:r>
            <a:endParaRPr lang="en-IN" dirty="0"/>
          </a:p>
        </p:txBody>
      </p:sp>
      <p:sp>
        <p:nvSpPr>
          <p:cNvPr id="3" name="Content Placeholder 2">
            <a:extLst>
              <a:ext uri="{FF2B5EF4-FFF2-40B4-BE49-F238E27FC236}">
                <a16:creationId xmlns:a16="http://schemas.microsoft.com/office/drawing/2014/main" id="{54E93255-25AA-41BD-85C0-74B70DECAA61}"/>
              </a:ext>
            </a:extLst>
          </p:cNvPr>
          <p:cNvSpPr>
            <a:spLocks noGrp="1"/>
          </p:cNvSpPr>
          <p:nvPr>
            <p:ph idx="1"/>
          </p:nvPr>
        </p:nvSpPr>
        <p:spPr/>
        <p:txBody>
          <a:bodyPr>
            <a:normAutofit lnSpcReduction="10000"/>
          </a:bodyPr>
          <a:lstStyle/>
          <a:p>
            <a:pPr marL="0" indent="0">
              <a:buNone/>
            </a:pPr>
            <a:r>
              <a:rPr lang="en-US" sz="3600" dirty="0">
                <a:effectLst/>
                <a:latin typeface="Arial" panose="020B0604020202020204" pitchFamily="34" charset="0"/>
              </a:rPr>
              <a:t>1. To provide an easy and a single interface for conducting events.</a:t>
            </a:r>
            <a:br>
              <a:rPr lang="en-US" sz="3600" dirty="0"/>
            </a:br>
            <a:r>
              <a:rPr lang="en-US" sz="3600" dirty="0">
                <a:effectLst/>
                <a:latin typeface="Arial" panose="020B0604020202020204" pitchFamily="34" charset="0"/>
              </a:rPr>
              <a:t>2. To manage and monitor the progress of the events on the go.</a:t>
            </a:r>
            <a:br>
              <a:rPr lang="en-US" sz="3600" dirty="0"/>
            </a:br>
            <a:r>
              <a:rPr lang="en-US" sz="3600" dirty="0">
                <a:effectLst/>
                <a:latin typeface="Arial" panose="020B0604020202020204" pitchFamily="34" charset="0"/>
              </a:rPr>
              <a:t>3. To conduct the complete event seamlessly</a:t>
            </a:r>
            <a:br>
              <a:rPr lang="en-US" sz="3600" dirty="0"/>
            </a:br>
            <a:r>
              <a:rPr lang="en-US" sz="3600" dirty="0">
                <a:effectLst/>
                <a:latin typeface="Arial" panose="020B0604020202020204" pitchFamily="34" charset="0"/>
              </a:rPr>
              <a:t>4. To keep all the events digitized and have a record of them available at all times throughout the entire duration.</a:t>
            </a:r>
            <a:endParaRPr lang="en-IN" sz="3600" dirty="0"/>
          </a:p>
        </p:txBody>
      </p:sp>
    </p:spTree>
    <p:extLst>
      <p:ext uri="{BB962C8B-B14F-4D97-AF65-F5344CB8AC3E}">
        <p14:creationId xmlns:p14="http://schemas.microsoft.com/office/powerpoint/2010/main" val="279647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9BBB-8F35-48CC-80EC-C6D70B23C07F}"/>
              </a:ext>
            </a:extLst>
          </p:cNvPr>
          <p:cNvSpPr>
            <a:spLocks noGrp="1"/>
          </p:cNvSpPr>
          <p:nvPr>
            <p:ph type="title"/>
          </p:nvPr>
        </p:nvSpPr>
        <p:spPr/>
        <p:txBody>
          <a:bodyPr/>
          <a:lstStyle/>
          <a:p>
            <a:r>
              <a:rPr lang="en-IN" dirty="0">
                <a:effectLst/>
                <a:latin typeface="Arial" panose="020B0604020202020204" pitchFamily="34" charset="0"/>
              </a:rPr>
              <a:t>2. Overall Description</a:t>
            </a:r>
            <a:endParaRPr lang="en-IN" dirty="0"/>
          </a:p>
        </p:txBody>
      </p:sp>
      <p:sp>
        <p:nvSpPr>
          <p:cNvPr id="3" name="Content Placeholder 2">
            <a:extLst>
              <a:ext uri="{FF2B5EF4-FFF2-40B4-BE49-F238E27FC236}">
                <a16:creationId xmlns:a16="http://schemas.microsoft.com/office/drawing/2014/main" id="{2933DD90-82F0-4FAE-9556-B0FFA8663D7B}"/>
              </a:ext>
            </a:extLst>
          </p:cNvPr>
          <p:cNvSpPr>
            <a:spLocks noGrp="1"/>
          </p:cNvSpPr>
          <p:nvPr>
            <p:ph idx="1"/>
          </p:nvPr>
        </p:nvSpPr>
        <p:spPr/>
        <p:txBody>
          <a:bodyPr>
            <a:normAutofit/>
          </a:bodyPr>
          <a:lstStyle/>
          <a:p>
            <a:r>
              <a:rPr lang="en-US" sz="2800" dirty="0">
                <a:effectLst/>
                <a:latin typeface="Arial" panose="020B0604020202020204" pitchFamily="34" charset="0"/>
              </a:rPr>
              <a:t>The main aim is to make the event management easy for the organizers. The students can easily to register and view all the events. </a:t>
            </a:r>
          </a:p>
          <a:p>
            <a:r>
              <a:rPr lang="en-US" sz="2800" dirty="0">
                <a:effectLst/>
                <a:latin typeface="Arial" panose="020B0604020202020204" pitchFamily="34" charset="0"/>
              </a:rPr>
              <a:t>Updating of all the events is easy and quick and the same</a:t>
            </a:r>
            <a:br>
              <a:rPr lang="en-US" sz="2800" dirty="0"/>
            </a:br>
            <a:r>
              <a:rPr lang="en-US" sz="2800" dirty="0">
                <a:effectLst/>
                <a:latin typeface="Arial" panose="020B0604020202020204" pitchFamily="34" charset="0"/>
              </a:rPr>
              <a:t>will reflect to the students easily. </a:t>
            </a:r>
          </a:p>
          <a:p>
            <a:r>
              <a:rPr lang="en-US" sz="2800" dirty="0">
                <a:effectLst/>
                <a:latin typeface="Arial" panose="020B0604020202020204" pitchFamily="34" charset="0"/>
              </a:rPr>
              <a:t>The scope of the project is to handle event management at the</a:t>
            </a:r>
            <a:br>
              <a:rPr lang="en-US" sz="2800" dirty="0"/>
            </a:br>
            <a:r>
              <a:rPr lang="en-US" sz="2800" dirty="0">
                <a:effectLst/>
                <a:latin typeface="Arial" panose="020B0604020202020204" pitchFamily="34" charset="0"/>
              </a:rPr>
              <a:t>institution level</a:t>
            </a:r>
            <a:endParaRPr lang="en-IN" sz="2800" dirty="0"/>
          </a:p>
        </p:txBody>
      </p:sp>
    </p:spTree>
    <p:extLst>
      <p:ext uri="{BB962C8B-B14F-4D97-AF65-F5344CB8AC3E}">
        <p14:creationId xmlns:p14="http://schemas.microsoft.com/office/powerpoint/2010/main" val="79894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2B43-51D3-4BA8-98BF-692EB20CAFCB}"/>
              </a:ext>
            </a:extLst>
          </p:cNvPr>
          <p:cNvSpPr>
            <a:spLocks noGrp="1"/>
          </p:cNvSpPr>
          <p:nvPr>
            <p:ph type="title"/>
          </p:nvPr>
        </p:nvSpPr>
        <p:spPr/>
        <p:txBody>
          <a:bodyPr/>
          <a:lstStyle/>
          <a:p>
            <a:r>
              <a:rPr lang="en-US" dirty="0">
                <a:effectLst/>
                <a:latin typeface="Arial" panose="020B0604020202020204" pitchFamily="34" charset="0"/>
              </a:rPr>
              <a:t>2.1 Product Perspective</a:t>
            </a:r>
            <a:endParaRPr lang="en-IN" dirty="0"/>
          </a:p>
        </p:txBody>
      </p:sp>
      <p:sp>
        <p:nvSpPr>
          <p:cNvPr id="3" name="Content Placeholder 2">
            <a:extLst>
              <a:ext uri="{FF2B5EF4-FFF2-40B4-BE49-F238E27FC236}">
                <a16:creationId xmlns:a16="http://schemas.microsoft.com/office/drawing/2014/main" id="{45885DB4-6930-4CF6-89F1-F794814A0F77}"/>
              </a:ext>
            </a:extLst>
          </p:cNvPr>
          <p:cNvSpPr>
            <a:spLocks noGrp="1"/>
          </p:cNvSpPr>
          <p:nvPr>
            <p:ph idx="1"/>
          </p:nvPr>
        </p:nvSpPr>
        <p:spPr/>
        <p:txBody>
          <a:bodyPr/>
          <a:lstStyle/>
          <a:p>
            <a:r>
              <a:rPr lang="en-US" dirty="0">
                <a:effectLst/>
                <a:latin typeface="Arial" panose="020B0604020202020204" pitchFamily="34" charset="0"/>
              </a:rPr>
              <a:t>End to End Event management is the management of events which consists of the creation, development and updating of small and/or large-scale personal or corporate events.</a:t>
            </a:r>
          </a:p>
          <a:p>
            <a:r>
              <a:rPr lang="en-US" dirty="0">
                <a:effectLst/>
                <a:latin typeface="Arial" panose="020B0604020202020204" pitchFamily="34" charset="0"/>
              </a:rPr>
              <a:t> Events are organized by almost all universities, but all work from registration to certification is done by hand and is not digitalized.</a:t>
            </a:r>
          </a:p>
          <a:p>
            <a:r>
              <a:rPr lang="en-US" dirty="0">
                <a:effectLst/>
                <a:latin typeface="Arial" panose="020B0604020202020204" pitchFamily="34" charset="0"/>
              </a:rPr>
              <a:t>There is no application or event management set up automatic certificates of participation and winner certificates in one single app. </a:t>
            </a:r>
          </a:p>
          <a:p>
            <a:r>
              <a:rPr lang="en-US" dirty="0">
                <a:effectLst/>
                <a:latin typeface="Arial" panose="020B0604020202020204" pitchFamily="34" charset="0"/>
              </a:rPr>
              <a:t>The interface in turn helps in generating and mailing of certificates too. Thus, end to end event management app.</a:t>
            </a:r>
            <a:endParaRPr lang="en-IN" dirty="0"/>
          </a:p>
        </p:txBody>
      </p:sp>
    </p:spTree>
    <p:extLst>
      <p:ext uri="{BB962C8B-B14F-4D97-AF65-F5344CB8AC3E}">
        <p14:creationId xmlns:p14="http://schemas.microsoft.com/office/powerpoint/2010/main" val="213188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5156-0282-4FDC-B645-58C8BD8ABE92}"/>
              </a:ext>
            </a:extLst>
          </p:cNvPr>
          <p:cNvSpPr>
            <a:spLocks noGrp="1"/>
          </p:cNvSpPr>
          <p:nvPr>
            <p:ph type="title"/>
          </p:nvPr>
        </p:nvSpPr>
        <p:spPr/>
        <p:txBody>
          <a:bodyPr/>
          <a:lstStyle/>
          <a:p>
            <a:r>
              <a:rPr lang="en-IN" dirty="0">
                <a:effectLst/>
                <a:latin typeface="Arial" panose="020B0604020202020204" pitchFamily="34" charset="0"/>
              </a:rPr>
              <a:t>2.2 Product Functions</a:t>
            </a:r>
            <a:endParaRPr lang="en-IN" dirty="0"/>
          </a:p>
        </p:txBody>
      </p:sp>
      <p:sp>
        <p:nvSpPr>
          <p:cNvPr id="3" name="Content Placeholder 2">
            <a:extLst>
              <a:ext uri="{FF2B5EF4-FFF2-40B4-BE49-F238E27FC236}">
                <a16:creationId xmlns:a16="http://schemas.microsoft.com/office/drawing/2014/main" id="{683CD50F-577D-4344-A7FE-BFF1FC5F3B88}"/>
              </a:ext>
            </a:extLst>
          </p:cNvPr>
          <p:cNvSpPr>
            <a:spLocks noGrp="1"/>
          </p:cNvSpPr>
          <p:nvPr>
            <p:ph idx="1"/>
          </p:nvPr>
        </p:nvSpPr>
        <p:spPr/>
        <p:txBody>
          <a:bodyPr>
            <a:normAutofit/>
          </a:bodyPr>
          <a:lstStyle/>
          <a:p>
            <a:pPr marL="0" indent="0">
              <a:buNone/>
            </a:pPr>
            <a:r>
              <a:rPr lang="en-US" sz="2800" dirty="0">
                <a:effectLst/>
                <a:latin typeface="Arial" panose="020B0604020202020204" pitchFamily="34" charset="0"/>
              </a:rPr>
              <a:t>1. A single point of registration for the event as well as the students.</a:t>
            </a:r>
            <a:br>
              <a:rPr lang="en-US" sz="2800" dirty="0"/>
            </a:br>
            <a:r>
              <a:rPr lang="en-US" sz="2800" dirty="0">
                <a:effectLst/>
                <a:latin typeface="Arial" panose="020B0604020202020204" pitchFamily="34" charset="0"/>
              </a:rPr>
              <a:t>2. The organizer can keep track of the detailed information of the events, the number of participants, judges etc.</a:t>
            </a:r>
            <a:br>
              <a:rPr lang="en-US" sz="2800" dirty="0"/>
            </a:br>
            <a:r>
              <a:rPr lang="en-US" sz="2800" dirty="0">
                <a:effectLst/>
                <a:latin typeface="Arial" panose="020B0604020202020204" pitchFamily="34" charset="0"/>
              </a:rPr>
              <a:t>3. A smooth communication link establishes between the organizer, different co-organizers and students</a:t>
            </a:r>
            <a:br>
              <a:rPr lang="en-US" sz="2800" dirty="0"/>
            </a:br>
            <a:r>
              <a:rPr lang="en-US" sz="2800" dirty="0">
                <a:effectLst/>
                <a:latin typeface="Arial" panose="020B0604020202020204" pitchFamily="34" charset="0"/>
              </a:rPr>
              <a:t>4. To generate unique ids to students participating in the event as well as certificate generation</a:t>
            </a:r>
            <a:br>
              <a:rPr lang="en-US" sz="2800" dirty="0"/>
            </a:br>
            <a:r>
              <a:rPr lang="en-US" sz="2800" dirty="0">
                <a:effectLst/>
                <a:latin typeface="Arial" panose="020B0604020202020204" pitchFamily="34" charset="0"/>
              </a:rPr>
              <a:t>5. To consolidate the scores and publish the winners</a:t>
            </a:r>
            <a:br>
              <a:rPr lang="en-US" sz="2800" dirty="0"/>
            </a:br>
            <a:r>
              <a:rPr lang="en-US" sz="2800" dirty="0">
                <a:effectLst/>
                <a:latin typeface="Arial" panose="020B0604020202020204" pitchFamily="34" charset="0"/>
              </a:rPr>
              <a:t>6. To send event reminders to students and judges</a:t>
            </a:r>
            <a:endParaRPr lang="en-IN" sz="2800" dirty="0"/>
          </a:p>
        </p:txBody>
      </p:sp>
    </p:spTree>
    <p:extLst>
      <p:ext uri="{BB962C8B-B14F-4D97-AF65-F5344CB8AC3E}">
        <p14:creationId xmlns:p14="http://schemas.microsoft.com/office/powerpoint/2010/main" val="169094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6855-27ED-496F-A5E1-05B09EBE9056}"/>
              </a:ext>
            </a:extLst>
          </p:cNvPr>
          <p:cNvSpPr>
            <a:spLocks noGrp="1"/>
          </p:cNvSpPr>
          <p:nvPr>
            <p:ph type="title"/>
          </p:nvPr>
        </p:nvSpPr>
        <p:spPr/>
        <p:txBody>
          <a:bodyPr/>
          <a:lstStyle/>
          <a:p>
            <a:r>
              <a:rPr lang="en-IN" dirty="0">
                <a:effectLst/>
                <a:latin typeface="Arial" panose="020B0604020202020204" pitchFamily="34" charset="0"/>
              </a:rPr>
              <a:t>2.3. User characteristics</a:t>
            </a:r>
            <a:endParaRPr lang="en-IN" dirty="0"/>
          </a:p>
        </p:txBody>
      </p:sp>
      <p:sp>
        <p:nvSpPr>
          <p:cNvPr id="3" name="Content Placeholder 2">
            <a:extLst>
              <a:ext uri="{FF2B5EF4-FFF2-40B4-BE49-F238E27FC236}">
                <a16:creationId xmlns:a16="http://schemas.microsoft.com/office/drawing/2014/main" id="{20069F61-2B5C-42FC-9FE3-24E38378D099}"/>
              </a:ext>
            </a:extLst>
          </p:cNvPr>
          <p:cNvSpPr>
            <a:spLocks noGrp="1"/>
          </p:cNvSpPr>
          <p:nvPr>
            <p:ph idx="1"/>
          </p:nvPr>
        </p:nvSpPr>
        <p:spPr/>
        <p:txBody>
          <a:bodyPr>
            <a:normAutofit lnSpcReduction="10000"/>
          </a:bodyPr>
          <a:lstStyle/>
          <a:p>
            <a:r>
              <a:rPr lang="en-US" sz="2800" dirty="0">
                <a:effectLst/>
                <a:latin typeface="Arial" panose="020B0604020202020204" pitchFamily="34" charset="0"/>
              </a:rPr>
              <a:t>Student will basically be able to register for an event and also unique ID will be generated using QR code. Apart from this every individual will be provided with the participation certificate once the event ends.</a:t>
            </a:r>
            <a:br>
              <a:rPr lang="en-US" sz="2800" dirty="0"/>
            </a:br>
            <a:endParaRPr lang="en-US" sz="2800" dirty="0"/>
          </a:p>
          <a:p>
            <a:r>
              <a:rPr lang="en-US" sz="2800" dirty="0">
                <a:effectLst/>
                <a:latin typeface="Arial" panose="020B0604020202020204" pitchFamily="34" charset="0"/>
              </a:rPr>
              <a:t>Organizer is someone who is managing all the events, he/she will be able to keep the count of students in a particular event and also get to know about the registration amount collected towards an event. Essentially, organizer will have an information of all the event</a:t>
            </a:r>
            <a:endParaRPr lang="en-IN" sz="2800" dirty="0"/>
          </a:p>
        </p:txBody>
      </p:sp>
    </p:spTree>
    <p:extLst>
      <p:ext uri="{BB962C8B-B14F-4D97-AF65-F5344CB8AC3E}">
        <p14:creationId xmlns:p14="http://schemas.microsoft.com/office/powerpoint/2010/main" val="382748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1CDC-7EB5-48E0-B270-C1F56FC394B1}"/>
              </a:ext>
            </a:extLst>
          </p:cNvPr>
          <p:cNvSpPr>
            <a:spLocks noGrp="1"/>
          </p:cNvSpPr>
          <p:nvPr>
            <p:ph type="title"/>
          </p:nvPr>
        </p:nvSpPr>
        <p:spPr/>
        <p:txBody>
          <a:bodyPr/>
          <a:lstStyle/>
          <a:p>
            <a:r>
              <a:rPr lang="en-IN" dirty="0">
                <a:effectLst/>
                <a:latin typeface="Arial" panose="020B0604020202020204" pitchFamily="34" charset="0"/>
              </a:rPr>
              <a:t>2.3. User characteristics</a:t>
            </a:r>
            <a:endParaRPr lang="en-IN" dirty="0"/>
          </a:p>
        </p:txBody>
      </p:sp>
      <p:sp>
        <p:nvSpPr>
          <p:cNvPr id="3" name="Content Placeholder 2">
            <a:extLst>
              <a:ext uri="{FF2B5EF4-FFF2-40B4-BE49-F238E27FC236}">
                <a16:creationId xmlns:a16="http://schemas.microsoft.com/office/drawing/2014/main" id="{58E1DD9B-15FC-4076-9176-D0A219A08002}"/>
              </a:ext>
            </a:extLst>
          </p:cNvPr>
          <p:cNvSpPr>
            <a:spLocks noGrp="1"/>
          </p:cNvSpPr>
          <p:nvPr>
            <p:ph idx="1"/>
          </p:nvPr>
        </p:nvSpPr>
        <p:spPr/>
        <p:txBody>
          <a:bodyPr>
            <a:normAutofit lnSpcReduction="10000"/>
          </a:bodyPr>
          <a:lstStyle/>
          <a:p>
            <a:r>
              <a:rPr lang="en-US" sz="3600" dirty="0">
                <a:effectLst/>
                <a:latin typeface="Arial" panose="020B0604020202020204" pitchFamily="34" charset="0"/>
              </a:rPr>
              <a:t>Co-Organizer is someone who is managing the particular event and will be having the access to only that event. He will be responsible for the event he is conducting and will be able to publish results of the same.</a:t>
            </a:r>
            <a:br>
              <a:rPr lang="en-US" sz="3600" dirty="0"/>
            </a:br>
            <a:endParaRPr lang="en-US" sz="3600" dirty="0"/>
          </a:p>
          <a:p>
            <a:r>
              <a:rPr lang="en-US" sz="3600" dirty="0">
                <a:effectLst/>
                <a:latin typeface="Arial" panose="020B0604020202020204" pitchFamily="34" charset="0"/>
              </a:rPr>
              <a:t>Judge or Deemster is someone who will judge the particular event or game and allot the scores.</a:t>
            </a:r>
            <a:endParaRPr lang="en-IN" sz="3600" dirty="0"/>
          </a:p>
        </p:txBody>
      </p:sp>
    </p:spTree>
    <p:extLst>
      <p:ext uri="{BB962C8B-B14F-4D97-AF65-F5344CB8AC3E}">
        <p14:creationId xmlns:p14="http://schemas.microsoft.com/office/powerpoint/2010/main" val="363635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A019-8316-4948-9AAE-7850C066AF56}"/>
              </a:ext>
            </a:extLst>
          </p:cNvPr>
          <p:cNvSpPr>
            <a:spLocks noGrp="1"/>
          </p:cNvSpPr>
          <p:nvPr>
            <p:ph type="title"/>
          </p:nvPr>
        </p:nvSpPr>
        <p:spPr/>
        <p:txBody>
          <a:bodyPr/>
          <a:lstStyle/>
          <a:p>
            <a:r>
              <a:rPr lang="en-IN" dirty="0">
                <a:effectLst/>
                <a:latin typeface="Arial" panose="020B0604020202020204" pitchFamily="34" charset="0"/>
              </a:rPr>
              <a:t>2.4. General Constraints</a:t>
            </a:r>
            <a:endParaRPr lang="en-IN" dirty="0"/>
          </a:p>
        </p:txBody>
      </p:sp>
      <p:sp>
        <p:nvSpPr>
          <p:cNvPr id="3" name="Content Placeholder 2">
            <a:extLst>
              <a:ext uri="{FF2B5EF4-FFF2-40B4-BE49-F238E27FC236}">
                <a16:creationId xmlns:a16="http://schemas.microsoft.com/office/drawing/2014/main" id="{FAE123CF-1B96-4122-98EF-F840A37276EB}"/>
              </a:ext>
            </a:extLst>
          </p:cNvPr>
          <p:cNvSpPr>
            <a:spLocks noGrp="1"/>
          </p:cNvSpPr>
          <p:nvPr>
            <p:ph idx="1"/>
          </p:nvPr>
        </p:nvSpPr>
        <p:spPr/>
        <p:txBody>
          <a:bodyPr>
            <a:normAutofit lnSpcReduction="10000"/>
          </a:bodyPr>
          <a:lstStyle/>
          <a:p>
            <a:pPr marL="0" indent="0">
              <a:buNone/>
            </a:pPr>
            <a:r>
              <a:rPr lang="en-US" sz="3200" dirty="0">
                <a:effectLst/>
                <a:latin typeface="Arial" panose="020B0604020202020204" pitchFamily="34" charset="0"/>
              </a:rPr>
              <a:t>• The primary responsibility of the organizer is to contact the co-organizers and coordinate with them about the event.</a:t>
            </a:r>
            <a:br>
              <a:rPr lang="en-US" sz="3200" dirty="0"/>
            </a:br>
            <a:r>
              <a:rPr lang="en-US" sz="3200" dirty="0">
                <a:effectLst/>
                <a:latin typeface="Arial" panose="020B0604020202020204" pitchFamily="34" charset="0"/>
              </a:rPr>
              <a:t>• The basic requirements of the event such as title of the event, maximum number </a:t>
            </a:r>
            <a:r>
              <a:rPr lang="en-US" sz="3200" dirty="0" err="1">
                <a:effectLst/>
                <a:latin typeface="Arial" panose="020B0604020202020204" pitchFamily="34" charset="0"/>
              </a:rPr>
              <a:t>ofparticipants</a:t>
            </a:r>
            <a:r>
              <a:rPr lang="en-US" sz="3200" dirty="0">
                <a:effectLst/>
                <a:latin typeface="Arial" panose="020B0604020202020204" pitchFamily="34" charset="0"/>
              </a:rPr>
              <a:t>, registration fee and awards shall be collected from the co-organizers after</a:t>
            </a:r>
            <a:br>
              <a:rPr lang="en-US" sz="3200" dirty="0"/>
            </a:br>
            <a:r>
              <a:rPr lang="en-US" sz="3200" dirty="0">
                <a:effectLst/>
                <a:latin typeface="Arial" panose="020B0604020202020204" pitchFamily="34" charset="0"/>
              </a:rPr>
              <a:t>the discussions and will be added into the system by the organizer.</a:t>
            </a:r>
            <a:br>
              <a:rPr lang="en-US" sz="3200" dirty="0"/>
            </a:br>
            <a:r>
              <a:rPr lang="en-US" sz="3200" dirty="0">
                <a:effectLst/>
                <a:latin typeface="Arial" panose="020B0604020202020204" pitchFamily="34" charset="0"/>
              </a:rPr>
              <a:t>• Student can participate in a maximum of three events only.</a:t>
            </a:r>
            <a:endParaRPr lang="en-IN" sz="3200" dirty="0"/>
          </a:p>
        </p:txBody>
      </p:sp>
    </p:spTree>
    <p:extLst>
      <p:ext uri="{BB962C8B-B14F-4D97-AF65-F5344CB8AC3E}">
        <p14:creationId xmlns:p14="http://schemas.microsoft.com/office/powerpoint/2010/main" val="33405694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90</TotalTime>
  <Words>1108</Words>
  <Application>Microsoft Office PowerPoint</Application>
  <PresentationFormat>Widescreen</PresentationFormat>
  <Paragraphs>51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END TO END EVENT MANAGEMENT SOLUTION SRS</vt:lpstr>
      <vt:lpstr>1.1. Problem Statement</vt:lpstr>
      <vt:lpstr>1.2. Scope</vt:lpstr>
      <vt:lpstr>2. Overall Description</vt:lpstr>
      <vt:lpstr>2.1 Product Perspective</vt:lpstr>
      <vt:lpstr>2.2 Product Functions</vt:lpstr>
      <vt:lpstr>2.3. User characteristics</vt:lpstr>
      <vt:lpstr>2.3. User characteristics</vt:lpstr>
      <vt:lpstr>2.4. General Constraints</vt:lpstr>
      <vt:lpstr>3.1 User Interfaces</vt:lpstr>
      <vt:lpstr>3.1 User Interfaces</vt:lpstr>
      <vt:lpstr>3.1 User Interfaces</vt:lpstr>
      <vt:lpstr>3.2. Hardware Interfaces</vt:lpstr>
      <vt:lpstr>3.3 Software Interfaces</vt:lpstr>
      <vt:lpstr>3.4. Functional Requirements</vt:lpstr>
      <vt:lpstr>3.5. Performance Requirements</vt:lpstr>
      <vt:lpstr>3.6. Design Constraints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EVENT MANAGEMENT SOLUTION</dc:title>
  <dc:creator>Pranith Rao</dc:creator>
  <cp:lastModifiedBy>Novin Misquith</cp:lastModifiedBy>
  <cp:revision>11</cp:revision>
  <dcterms:created xsi:type="dcterms:W3CDTF">2021-10-26T16:45:31Z</dcterms:created>
  <dcterms:modified xsi:type="dcterms:W3CDTF">2022-01-03T14:19:54Z</dcterms:modified>
</cp:coreProperties>
</file>