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74" r:id="rId3"/>
    <p:sldId id="269" r:id="rId4"/>
    <p:sldId id="270" r:id="rId5"/>
    <p:sldId id="271" r:id="rId6"/>
    <p:sldId id="272" r:id="rId7"/>
    <p:sldId id="273" r:id="rId8"/>
    <p:sldId id="275" r:id="rId9"/>
    <p:sldId id="276" r:id="rId10"/>
    <p:sldId id="280" r:id="rId11"/>
    <p:sldId id="277" r:id="rId12"/>
    <p:sldId id="278" r:id="rId13"/>
    <p:sldId id="285" r:id="rId14"/>
    <p:sldId id="286" r:id="rId15"/>
    <p:sldId id="279" r:id="rId16"/>
    <p:sldId id="281" r:id="rId17"/>
    <p:sldId id="283" r:id="rId18"/>
    <p:sldId id="282" r:id="rId19"/>
    <p:sldId id="28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82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7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7579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082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4099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5273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411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093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846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03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07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895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84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44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82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25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3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455018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31" y="648239"/>
            <a:ext cx="11721738" cy="774333"/>
          </a:xfrm>
        </p:spPr>
        <p:txBody>
          <a:bodyPr>
            <a:normAutofit fontScale="90000"/>
          </a:bodyPr>
          <a:lstStyle/>
          <a:p>
            <a:pPr algn="ctr"/>
            <a:r>
              <a:rPr lang="en-US" sz="4000" b="1" dirty="0">
                <a:solidFill>
                  <a:schemeClr val="accent6">
                    <a:lumMod val="50000"/>
                  </a:schemeClr>
                </a:solidFill>
              </a:rPr>
              <a:t>END TO END EVENT MANAGEMENT SOLUTION</a:t>
            </a:r>
            <a:br>
              <a:rPr lang="en-US" sz="4000" b="1" dirty="0">
                <a:solidFill>
                  <a:schemeClr val="accent6">
                    <a:lumMod val="50000"/>
                  </a:schemeClr>
                </a:solidFill>
              </a:rPr>
            </a:br>
            <a:r>
              <a:rPr lang="en-US" sz="4000" b="1" dirty="0">
                <a:solidFill>
                  <a:schemeClr val="accent6">
                    <a:lumMod val="50000"/>
                  </a:schemeClr>
                </a:solidFill>
              </a:rPr>
              <a:t>SRS</a:t>
            </a:r>
            <a:endParaRPr lang="en-IN" sz="4000" b="1" dirty="0">
              <a:solidFill>
                <a:schemeClr val="accent6">
                  <a:lumMod val="50000"/>
                </a:schemeClr>
              </a:solidFill>
            </a:endParaRPr>
          </a:p>
        </p:txBody>
      </p:sp>
      <p:sp>
        <p:nvSpPr>
          <p:cNvPr id="3" name="Subtitle 2"/>
          <p:cNvSpPr>
            <a:spLocks noGrp="1"/>
          </p:cNvSpPr>
          <p:nvPr>
            <p:ph type="subTitle" idx="1"/>
          </p:nvPr>
        </p:nvSpPr>
        <p:spPr>
          <a:xfrm>
            <a:off x="1441269" y="1924595"/>
            <a:ext cx="9448800" cy="4048760"/>
          </a:xfrm>
        </p:spPr>
        <p:txBody>
          <a:bodyPr>
            <a:normAutofit/>
          </a:bodyPr>
          <a:lstStyle/>
          <a:p>
            <a:pPr algn="ctr"/>
            <a:r>
              <a:rPr lang="en-US" b="1" dirty="0"/>
              <a:t>BY</a:t>
            </a:r>
          </a:p>
          <a:p>
            <a:pPr algn="ctr"/>
            <a:r>
              <a:rPr lang="en-US" b="1" dirty="0"/>
              <a:t>  NIREEKSHITH	               4SO18CS081	</a:t>
            </a:r>
          </a:p>
          <a:p>
            <a:pPr algn="ctr"/>
            <a:r>
              <a:rPr lang="en-US" b="1" dirty="0"/>
              <a:t>NOVIN MISQUITH	4SO18CS086</a:t>
            </a:r>
          </a:p>
          <a:p>
            <a:pPr algn="ctr"/>
            <a:r>
              <a:rPr lang="en-US" b="1" dirty="0"/>
              <a:t>PRANITH RAO    	4SO18CS088</a:t>
            </a:r>
          </a:p>
          <a:p>
            <a:pPr algn="ctr"/>
            <a:r>
              <a:rPr lang="en-US" b="1" dirty="0"/>
              <a:t>VAIBHAV K SUVARNA	4SO18CS120</a:t>
            </a:r>
          </a:p>
          <a:p>
            <a:pPr algn="ctr"/>
            <a:endParaRPr lang="en-US" b="1" dirty="0"/>
          </a:p>
          <a:p>
            <a:pPr algn="ctr"/>
            <a:r>
              <a:rPr lang="en-US" b="1" dirty="0"/>
              <a:t>Under the guidance of</a:t>
            </a:r>
          </a:p>
          <a:p>
            <a:pPr algn="ctr"/>
            <a:r>
              <a:rPr lang="en-US" b="1" dirty="0"/>
              <a:t>MS GAYANA M N</a:t>
            </a:r>
          </a:p>
          <a:p>
            <a:pPr algn="ctr"/>
            <a:r>
              <a:rPr lang="en-US" b="1" dirty="0"/>
              <a:t>Assistant Professor</a:t>
            </a:r>
          </a:p>
          <a:p>
            <a:pPr algn="ctr"/>
            <a:r>
              <a:rPr lang="en-US" b="1" dirty="0"/>
              <a:t>Department of Computer Science and Engineering</a:t>
            </a:r>
          </a:p>
        </p:txBody>
      </p:sp>
    </p:spTree>
    <p:extLst>
      <p:ext uri="{BB962C8B-B14F-4D97-AF65-F5344CB8AC3E}">
        <p14:creationId xmlns:p14="http://schemas.microsoft.com/office/powerpoint/2010/main" val="377071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BD4659-51B0-469B-8179-3671B4FF9479}"/>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xmlns="" id="{3FF83FE6-4F5A-47DB-A4FD-9B8F8F156C11}"/>
              </a:ext>
            </a:extLst>
          </p:cNvPr>
          <p:cNvSpPr>
            <a:spLocks noGrp="1"/>
          </p:cNvSpPr>
          <p:nvPr>
            <p:ph idx="1"/>
          </p:nvPr>
        </p:nvSpPr>
        <p:spPr/>
        <p:txBody>
          <a:bodyPr>
            <a:normAutofit/>
          </a:bodyPr>
          <a:lstStyle/>
          <a:p>
            <a:pPr marL="0" indent="0" algn="just">
              <a:lnSpc>
                <a:spcPct val="120000"/>
              </a:lnSpc>
              <a:buNone/>
            </a:pPr>
            <a:r>
              <a:rPr lang="en-IN" sz="2400" dirty="0">
                <a:latin typeface="Arial" panose="020B0604020202020204" pitchFamily="34" charset="0"/>
                <a:cs typeface="Arial" panose="020B0604020202020204" pitchFamily="34" charset="0"/>
              </a:rPr>
              <a:t>Contains 4 dashboards for each user </a:t>
            </a:r>
            <a:r>
              <a:rPr lang="en-IN" sz="2400" dirty="0" smtClean="0">
                <a:latin typeface="Arial" panose="020B0604020202020204" pitchFamily="34" charset="0"/>
                <a:cs typeface="Arial" panose="020B0604020202020204" pitchFamily="34" charset="0"/>
              </a:rPr>
              <a:t>type: </a:t>
            </a:r>
          </a:p>
          <a:p>
            <a:pPr marL="0" indent="0" algn="just">
              <a:lnSpc>
                <a:spcPct val="120000"/>
              </a:lnSpc>
              <a:buNone/>
            </a:pPr>
            <a:endParaRPr lang="en-IN" sz="2400" dirty="0">
              <a:latin typeface="Arial" panose="020B0604020202020204" pitchFamily="34" charset="0"/>
              <a:cs typeface="Arial" panose="020B0604020202020204" pitchFamily="34" charset="0"/>
            </a:endParaRPr>
          </a:p>
          <a:p>
            <a:pPr algn="just">
              <a:lnSpc>
                <a:spcPct val="120000"/>
              </a:lnSpc>
            </a:pP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Student</a:t>
            </a:r>
          </a:p>
          <a:p>
            <a:pPr algn="just">
              <a:lnSpc>
                <a:spcPct val="120000"/>
              </a:lnSpc>
            </a:pPr>
            <a:r>
              <a:rPr lang="en-IN" sz="2400" dirty="0" smtClean="0">
                <a:latin typeface="Arial" panose="020B0604020202020204" pitchFamily="34" charset="0"/>
                <a:cs typeface="Arial" panose="020B0604020202020204" pitchFamily="34" charset="0"/>
              </a:rPr>
              <a:t>Organizer</a:t>
            </a:r>
            <a:endParaRPr lang="en-IN" sz="2400" dirty="0">
              <a:latin typeface="Arial" panose="020B0604020202020204" pitchFamily="34" charset="0"/>
              <a:cs typeface="Arial" panose="020B0604020202020204" pitchFamily="34" charset="0"/>
            </a:endParaRPr>
          </a:p>
          <a:p>
            <a:pPr algn="just">
              <a:lnSpc>
                <a:spcPct val="120000"/>
              </a:lnSpc>
            </a:pPr>
            <a:r>
              <a:rPr lang="en-IN" sz="2400" dirty="0" smtClean="0">
                <a:latin typeface="Arial" panose="020B0604020202020204" pitchFamily="34" charset="0"/>
                <a:cs typeface="Arial" panose="020B0604020202020204" pitchFamily="34" charset="0"/>
              </a:rPr>
              <a:t>Co-organizer</a:t>
            </a:r>
            <a:endParaRPr lang="en-IN" sz="2400" dirty="0">
              <a:latin typeface="Arial" panose="020B0604020202020204" pitchFamily="34" charset="0"/>
              <a:cs typeface="Arial" panose="020B0604020202020204" pitchFamily="34" charset="0"/>
            </a:endParaRPr>
          </a:p>
          <a:p>
            <a:pPr algn="just">
              <a:lnSpc>
                <a:spcPct val="120000"/>
              </a:lnSpc>
            </a:pPr>
            <a:r>
              <a:rPr lang="en-IN" sz="2400" dirty="0" smtClean="0">
                <a:latin typeface="Arial" panose="020B0604020202020204" pitchFamily="34" charset="0"/>
                <a:cs typeface="Arial" panose="020B0604020202020204" pitchFamily="34" charset="0"/>
              </a:rPr>
              <a:t>Judges </a:t>
            </a:r>
            <a:endParaRPr lang="en-IN" sz="2400" dirty="0"/>
          </a:p>
        </p:txBody>
      </p:sp>
    </p:spTree>
    <p:extLst>
      <p:ext uri="{BB962C8B-B14F-4D97-AF65-F5344CB8AC3E}">
        <p14:creationId xmlns:p14="http://schemas.microsoft.com/office/powerpoint/2010/main" val="162520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027A0-AD51-4472-98D2-123F9BCFCFF0}"/>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xmlns="" id="{6EBD98C4-1C63-4CA9-A912-0854FE639495}"/>
              </a:ext>
            </a:extLst>
          </p:cNvPr>
          <p:cNvSpPr>
            <a:spLocks noGrp="1"/>
          </p:cNvSpPr>
          <p:nvPr>
            <p:ph idx="1"/>
          </p:nvPr>
        </p:nvSpPr>
        <p:spPr/>
        <p:txBody>
          <a:bodyPr>
            <a:normAutofit/>
          </a:bodyPr>
          <a:lstStyle/>
          <a:p>
            <a:pPr marL="0" indent="0">
              <a:lnSpc>
                <a:spcPct val="150000"/>
              </a:lnSpc>
              <a:buNone/>
            </a:pPr>
            <a:r>
              <a:rPr lang="en-US" sz="2500" dirty="0">
                <a:latin typeface="Arial" panose="020B0604020202020204" pitchFamily="34" charset="0"/>
                <a:cs typeface="Arial" panose="020B0604020202020204" pitchFamily="34" charset="0"/>
              </a:rPr>
              <a:t>The student’s dashboard will </a:t>
            </a:r>
            <a:r>
              <a:rPr lang="en-US" sz="2500" dirty="0" smtClean="0">
                <a:latin typeface="Arial" panose="020B0604020202020204" pitchFamily="34" charset="0"/>
                <a:cs typeface="Arial" panose="020B0604020202020204" pitchFamily="34" charset="0"/>
              </a:rPr>
              <a:t>include: </a:t>
            </a:r>
            <a:endParaRPr lang="en-US" sz="25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 list of all the events the student can participate in. </a:t>
            </a: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 registration form of each event. </a:t>
            </a: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An option to download the certificate after the event is completed.</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433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5EEB8-BFCB-4C8F-BC8E-2CABA3B7A041}"/>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xmlns="" id="{645F2E42-D45F-4E67-9A1C-1B165F902A00}"/>
              </a:ext>
            </a:extLst>
          </p:cNvPr>
          <p:cNvSpPr>
            <a:spLocks noGrp="1"/>
          </p:cNvSpPr>
          <p:nvPr>
            <p:ph idx="1"/>
          </p:nvPr>
        </p:nvSpPr>
        <p:spPr/>
        <p:txBody>
          <a:bodyPr>
            <a:normAutofit/>
          </a:bodyPr>
          <a:lstStyle/>
          <a:p>
            <a:pPr marL="0" indent="0" algn="just">
              <a:lnSpc>
                <a:spcPct val="150000"/>
              </a:lnSpc>
              <a:buNone/>
            </a:pPr>
            <a:r>
              <a:rPr lang="en-US" sz="2500" dirty="0">
                <a:latin typeface="Arial" panose="020B0604020202020204" pitchFamily="34" charset="0"/>
                <a:cs typeface="Arial" panose="020B0604020202020204" pitchFamily="34" charset="0"/>
              </a:rPr>
              <a:t>The organizer’s dashboard will </a:t>
            </a:r>
            <a:r>
              <a:rPr lang="en-US" sz="2500" dirty="0" smtClean="0">
                <a:latin typeface="Arial" panose="020B0604020202020204" pitchFamily="34" charset="0"/>
                <a:cs typeface="Arial" panose="020B0604020202020204" pitchFamily="34" charset="0"/>
              </a:rPr>
              <a:t>include:</a:t>
            </a:r>
            <a:endParaRPr lang="en-US" sz="25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 form to register co-organizer’s events. </a:t>
            </a:r>
          </a:p>
          <a:p>
            <a:pPr algn="just">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 list of students participating, amount collected, judges involved and all the other details of a particular event will be visible.</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35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D33E7-FE0F-4C50-8792-2D636DB2D763}"/>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xmlns="" id="{DA1DB09B-E009-4647-A7CE-CA9F5D9E03AA}"/>
              </a:ext>
            </a:extLst>
          </p:cNvPr>
          <p:cNvSpPr>
            <a:spLocks noGrp="1"/>
          </p:cNvSpPr>
          <p:nvPr>
            <p:ph idx="1"/>
          </p:nvPr>
        </p:nvSpPr>
        <p:spPr/>
        <p:txBody>
          <a:bodyPr>
            <a:normAutofit/>
          </a:bodyPr>
          <a:lstStyle/>
          <a:p>
            <a:pPr marL="0" indent="0">
              <a:lnSpc>
                <a:spcPct val="150000"/>
              </a:lnSpc>
              <a:buNone/>
            </a:pPr>
            <a:r>
              <a:rPr lang="en-US" sz="2500" dirty="0">
                <a:latin typeface="Arial" panose="020B0604020202020204" pitchFamily="34" charset="0"/>
                <a:cs typeface="Arial" panose="020B0604020202020204" pitchFamily="34" charset="0"/>
              </a:rPr>
              <a:t>The co-organizer’s dashboard will </a:t>
            </a:r>
            <a:r>
              <a:rPr lang="en-US" sz="2500" dirty="0" smtClean="0">
                <a:latin typeface="Arial" panose="020B0604020202020204" pitchFamily="34" charset="0"/>
                <a:cs typeface="Arial" panose="020B0604020202020204" pitchFamily="34" charset="0"/>
              </a:rPr>
              <a:t>include:</a:t>
            </a:r>
            <a:endParaRPr lang="en-US" sz="25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List of participants of his particular event. </a:t>
            </a: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Form to add/invite judges. </a:t>
            </a: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Option to accept and finalize the results. </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86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A66DB-F26E-4C79-96E3-003F4217B170}"/>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xmlns="" id="{6B59B922-A1DF-4940-9CC7-804D8E511DC7}"/>
              </a:ext>
            </a:extLst>
          </p:cNvPr>
          <p:cNvSpPr>
            <a:spLocks noGrp="1"/>
          </p:cNvSpPr>
          <p:nvPr>
            <p:ph idx="1"/>
          </p:nvPr>
        </p:nvSpPr>
        <p:spPr/>
        <p:txBody>
          <a:bodyPr>
            <a:normAutofit/>
          </a:bodyPr>
          <a:lstStyle/>
          <a:p>
            <a:pPr marL="0" indent="0">
              <a:lnSpc>
                <a:spcPct val="150000"/>
              </a:lnSpc>
              <a:buNone/>
            </a:pPr>
            <a:r>
              <a:rPr lang="en-US" sz="2500" dirty="0">
                <a:latin typeface="Arial" panose="020B0604020202020204" pitchFamily="34" charset="0"/>
                <a:cs typeface="Arial" panose="020B0604020202020204" pitchFamily="34" charset="0"/>
              </a:rPr>
              <a:t>The judges’ dashboard will </a:t>
            </a:r>
            <a:r>
              <a:rPr lang="en-US" sz="2500" dirty="0" smtClean="0">
                <a:latin typeface="Arial" panose="020B0604020202020204" pitchFamily="34" charset="0"/>
                <a:cs typeface="Arial" panose="020B0604020202020204" pitchFamily="34" charset="0"/>
              </a:rPr>
              <a:t>include:</a:t>
            </a:r>
            <a:endParaRPr lang="en-US" sz="25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 form to enter marks for each participant. </a:t>
            </a:r>
          </a:p>
          <a:p>
            <a:pPr>
              <a:lnSpc>
                <a:spcPct val="150000"/>
              </a:lnSpc>
              <a:buFont typeface="Wingdings" panose="05000000000000000000" pitchFamily="2" charset="2"/>
              <a:buChar char="Ø"/>
            </a:pPr>
            <a:r>
              <a:rPr lang="en-US" sz="2500" dirty="0">
                <a:latin typeface="Arial" panose="020B0604020202020204" pitchFamily="34" charset="0"/>
                <a:cs typeface="Arial" panose="020B0604020202020204" pitchFamily="34" charset="0"/>
              </a:rPr>
              <a:t>  An option to submit the form once the judging is done. </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7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6881E-4BD8-45AC-BE81-582A98B125A9}"/>
              </a:ext>
            </a:extLst>
          </p:cNvPr>
          <p:cNvSpPr>
            <a:spLocks noGrp="1"/>
          </p:cNvSpPr>
          <p:nvPr>
            <p:ph type="title"/>
          </p:nvPr>
        </p:nvSpPr>
        <p:spPr/>
        <p:txBody>
          <a:bodyPr/>
          <a:lstStyle/>
          <a:p>
            <a:r>
              <a:rPr lang="en-IN" dirty="0">
                <a:effectLst/>
                <a:latin typeface="Arial" panose="020B0604020202020204" pitchFamily="34" charset="0"/>
              </a:rPr>
              <a:t>3.2. Hardware Interfaces</a:t>
            </a:r>
            <a:endParaRPr lang="en-IN" dirty="0"/>
          </a:p>
        </p:txBody>
      </p:sp>
      <p:sp>
        <p:nvSpPr>
          <p:cNvPr id="3" name="Content Placeholder 2">
            <a:extLst>
              <a:ext uri="{FF2B5EF4-FFF2-40B4-BE49-F238E27FC236}">
                <a16:creationId xmlns:a16="http://schemas.microsoft.com/office/drawing/2014/main" xmlns="" id="{FA8F2229-9E52-483D-866E-885E0A58BD99}"/>
              </a:ext>
            </a:extLst>
          </p:cNvPr>
          <p:cNvSpPr>
            <a:spLocks noGrp="1"/>
          </p:cNvSpPr>
          <p:nvPr>
            <p:ph idx="1"/>
          </p:nvPr>
        </p:nvSpPr>
        <p:spPr/>
        <p:txBody>
          <a:bodyPr>
            <a:normAutofit/>
          </a:bodyPr>
          <a:lstStyle/>
          <a:p>
            <a:pPr>
              <a:lnSpc>
                <a:spcPct val="150000"/>
              </a:lnSpc>
            </a:pPr>
            <a:r>
              <a:rPr lang="en-IN" sz="2500" dirty="0" smtClean="0">
                <a:effectLst/>
                <a:latin typeface="Arial" panose="020B0604020202020204" pitchFamily="34" charset="0"/>
              </a:rPr>
              <a:t>500GB </a:t>
            </a:r>
            <a:r>
              <a:rPr lang="en-IN" sz="2500" dirty="0">
                <a:effectLst/>
                <a:latin typeface="Arial" panose="020B0604020202020204" pitchFamily="34" charset="0"/>
              </a:rPr>
              <a:t>hard disk and 8GB </a:t>
            </a:r>
            <a:r>
              <a:rPr lang="en-IN" sz="2500" dirty="0" smtClean="0">
                <a:effectLst/>
                <a:latin typeface="Arial" panose="020B0604020202020204" pitchFamily="34" charset="0"/>
              </a:rPr>
              <a:t>RAM</a:t>
            </a:r>
          </a:p>
          <a:p>
            <a:pPr>
              <a:lnSpc>
                <a:spcPct val="150000"/>
              </a:lnSpc>
            </a:pPr>
            <a:r>
              <a:rPr lang="en-IN" sz="2500" dirty="0" smtClean="0">
                <a:effectLst/>
                <a:latin typeface="Arial" panose="020B0604020202020204" pitchFamily="34" charset="0"/>
              </a:rPr>
              <a:t>Ubuntu </a:t>
            </a:r>
            <a:r>
              <a:rPr lang="en-IN" sz="2500" dirty="0">
                <a:effectLst/>
                <a:latin typeface="Arial" panose="020B0604020202020204" pitchFamily="34" charset="0"/>
              </a:rPr>
              <a:t>21.04 LTS SERVER for hosting</a:t>
            </a:r>
            <a:endParaRPr lang="en-IN" sz="2500" dirty="0"/>
          </a:p>
        </p:txBody>
      </p:sp>
    </p:spTree>
    <p:extLst>
      <p:ext uri="{BB962C8B-B14F-4D97-AF65-F5344CB8AC3E}">
        <p14:creationId xmlns:p14="http://schemas.microsoft.com/office/powerpoint/2010/main" val="26852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707D1-EC11-4F71-AEA4-3F174C673AA5}"/>
              </a:ext>
            </a:extLst>
          </p:cNvPr>
          <p:cNvSpPr>
            <a:spLocks noGrp="1"/>
          </p:cNvSpPr>
          <p:nvPr>
            <p:ph type="title"/>
          </p:nvPr>
        </p:nvSpPr>
        <p:spPr>
          <a:xfrm>
            <a:off x="2895600" y="598910"/>
            <a:ext cx="8610600" cy="1293028"/>
          </a:xfrm>
        </p:spPr>
        <p:txBody>
          <a:bodyPr/>
          <a:lstStyle/>
          <a:p>
            <a:r>
              <a:rPr lang="en-IN" dirty="0">
                <a:effectLst/>
                <a:latin typeface="Arial" panose="020B0604020202020204" pitchFamily="34" charset="0"/>
              </a:rPr>
              <a:t>3.3 Software Interfaces</a:t>
            </a:r>
            <a:endParaRPr lang="en-IN" dirty="0"/>
          </a:p>
        </p:txBody>
      </p:sp>
      <p:sp>
        <p:nvSpPr>
          <p:cNvPr id="3" name="Content Placeholder 2">
            <a:extLst>
              <a:ext uri="{FF2B5EF4-FFF2-40B4-BE49-F238E27FC236}">
                <a16:creationId xmlns:a16="http://schemas.microsoft.com/office/drawing/2014/main" xmlns="" id="{8F324EF3-7367-4971-96C7-1836C065D03D}"/>
              </a:ext>
            </a:extLst>
          </p:cNvPr>
          <p:cNvSpPr>
            <a:spLocks noGrp="1"/>
          </p:cNvSpPr>
          <p:nvPr>
            <p:ph idx="1"/>
          </p:nvPr>
        </p:nvSpPr>
        <p:spPr>
          <a:xfrm>
            <a:off x="598714" y="1891938"/>
            <a:ext cx="10820400" cy="4241074"/>
          </a:xfrm>
        </p:spPr>
        <p:txBody>
          <a:bodyPr>
            <a:noAutofit/>
          </a:bodyPr>
          <a:lstStyle/>
          <a:p>
            <a:pPr algn="just">
              <a:lnSpc>
                <a:spcPct val="150000"/>
              </a:lnSpc>
            </a:pPr>
            <a:r>
              <a:rPr lang="en-IN" sz="1800" b="1" dirty="0" err="1" smtClean="0">
                <a:effectLst/>
                <a:latin typeface="Arial" panose="020B0604020202020204" pitchFamily="34" charset="0"/>
              </a:rPr>
              <a:t>CockroachDB</a:t>
            </a:r>
            <a:r>
              <a:rPr lang="en-IN" sz="1800" dirty="0">
                <a:effectLst/>
                <a:latin typeface="Arial" panose="020B0604020202020204" pitchFamily="34" charset="0"/>
              </a:rPr>
              <a:t>: Database designed to survive software and hardware failures, from</a:t>
            </a:r>
            <a:r>
              <a:rPr lang="en-IN" sz="1800" dirty="0"/>
              <a:t/>
            </a:r>
            <a:br>
              <a:rPr lang="en-IN" sz="1800" dirty="0"/>
            </a:br>
            <a:r>
              <a:rPr lang="en-IN" sz="1800" dirty="0">
                <a:effectLst/>
                <a:latin typeface="Arial" panose="020B0604020202020204" pitchFamily="34" charset="0"/>
              </a:rPr>
              <a:t>server restarts to </a:t>
            </a:r>
            <a:r>
              <a:rPr lang="en-IN" sz="1800" dirty="0" smtClean="0">
                <a:effectLst/>
                <a:latin typeface="Arial" panose="020B0604020202020204" pitchFamily="34" charset="0"/>
              </a:rPr>
              <a:t>data-centre </a:t>
            </a:r>
            <a:r>
              <a:rPr lang="en-IN" sz="1800" dirty="0">
                <a:effectLst/>
                <a:latin typeface="Arial" panose="020B0604020202020204" pitchFamily="34" charset="0"/>
              </a:rPr>
              <a:t>outages. Moreover it’s highly flexible, scalable and for </a:t>
            </a:r>
            <a:r>
              <a:rPr lang="en-IN" sz="1800" dirty="0" smtClean="0">
                <a:effectLst/>
                <a:latin typeface="Arial" panose="020B0604020202020204" pitchFamily="34" charset="0"/>
              </a:rPr>
              <a:t>high</a:t>
            </a:r>
            <a:r>
              <a:rPr lang="en-IN" sz="1800" dirty="0"/>
              <a:t> </a:t>
            </a:r>
            <a:r>
              <a:rPr lang="en-IN" sz="1800" dirty="0" smtClean="0">
                <a:effectLst/>
                <a:latin typeface="Arial" panose="020B0604020202020204" pitchFamily="34" charset="0"/>
              </a:rPr>
              <a:t>performance.</a:t>
            </a:r>
          </a:p>
          <a:p>
            <a:pPr algn="just">
              <a:lnSpc>
                <a:spcPct val="150000"/>
              </a:lnSpc>
            </a:pPr>
            <a:r>
              <a:rPr lang="en-IN" sz="1800" b="1" dirty="0" smtClean="0">
                <a:effectLst/>
                <a:latin typeface="Arial" panose="020B0604020202020204" pitchFamily="34" charset="0"/>
              </a:rPr>
              <a:t>Express.JS</a:t>
            </a:r>
            <a:r>
              <a:rPr lang="en-IN" sz="1800" dirty="0">
                <a:effectLst/>
                <a:latin typeface="Arial" panose="020B0604020202020204" pitchFamily="34" charset="0"/>
              </a:rPr>
              <a:t>: A backend framework for Node JS which helps in building single-page,</a:t>
            </a:r>
            <a:r>
              <a:rPr lang="en-IN" sz="1800" dirty="0"/>
              <a:t/>
            </a:r>
            <a:br>
              <a:rPr lang="en-IN" sz="1800" dirty="0"/>
            </a:br>
            <a:r>
              <a:rPr lang="en-IN" sz="1800" dirty="0">
                <a:effectLst/>
                <a:latin typeface="Arial" panose="020B0604020202020204" pitchFamily="34" charset="0"/>
              </a:rPr>
              <a:t>multi-page, and hybrid web applications as well as routing</a:t>
            </a:r>
            <a:r>
              <a:rPr lang="en-IN" sz="1800" dirty="0" smtClean="0">
                <a:effectLst/>
                <a:latin typeface="Arial" panose="020B0604020202020204" pitchFamily="34" charset="0"/>
              </a:rPr>
              <a:t>.</a:t>
            </a:r>
          </a:p>
          <a:p>
            <a:pPr algn="just">
              <a:lnSpc>
                <a:spcPct val="150000"/>
              </a:lnSpc>
            </a:pPr>
            <a:r>
              <a:rPr lang="en-IN" sz="1800" b="1" dirty="0" smtClean="0">
                <a:effectLst/>
                <a:latin typeface="Arial" panose="020B0604020202020204" pitchFamily="34" charset="0"/>
              </a:rPr>
              <a:t>React.JS</a:t>
            </a:r>
            <a:r>
              <a:rPr lang="en-IN" sz="1800" dirty="0">
                <a:effectLst/>
                <a:latin typeface="Arial" panose="020B0604020202020204" pitchFamily="34" charset="0"/>
              </a:rPr>
              <a:t>: A frontend framework used for building user interfaces specifically for</a:t>
            </a:r>
            <a:r>
              <a:rPr lang="en-IN" sz="1800" dirty="0"/>
              <a:t/>
            </a:r>
            <a:br>
              <a:rPr lang="en-IN" sz="1800" dirty="0"/>
            </a:br>
            <a:r>
              <a:rPr lang="en-IN" sz="1800" dirty="0" smtClean="0">
                <a:effectLst/>
                <a:latin typeface="Arial" panose="020B0604020202020204" pitchFamily="34" charset="0"/>
              </a:rPr>
              <a:t>single-page applications</a:t>
            </a:r>
            <a:r>
              <a:rPr lang="en-IN" sz="1800" dirty="0" smtClean="0">
                <a:latin typeface="Arial" panose="020B0604020202020204" pitchFamily="34" charset="0"/>
              </a:rPr>
              <a:t>.</a:t>
            </a:r>
          </a:p>
          <a:p>
            <a:pPr algn="just">
              <a:lnSpc>
                <a:spcPct val="150000"/>
              </a:lnSpc>
            </a:pPr>
            <a:r>
              <a:rPr lang="en-IN" sz="1800" b="1" dirty="0" smtClean="0">
                <a:effectLst/>
                <a:latin typeface="Arial" panose="020B0604020202020204" pitchFamily="34" charset="0"/>
              </a:rPr>
              <a:t>Node.JS</a:t>
            </a:r>
            <a:r>
              <a:rPr lang="en-IN" sz="1800" dirty="0">
                <a:effectLst/>
                <a:latin typeface="Arial" panose="020B0604020202020204" pitchFamily="34" charset="0"/>
              </a:rPr>
              <a:t>: A back-end JavaScript runtime environment that runs on the V8 engine and</a:t>
            </a:r>
            <a:r>
              <a:rPr lang="en-IN" sz="1800" dirty="0"/>
              <a:t/>
            </a:r>
            <a:br>
              <a:rPr lang="en-IN" sz="1800" dirty="0"/>
            </a:br>
            <a:r>
              <a:rPr lang="en-IN" sz="1800" dirty="0">
                <a:effectLst/>
                <a:latin typeface="Arial" panose="020B0604020202020204" pitchFamily="34" charset="0"/>
              </a:rPr>
              <a:t>executes JavaScript code outside a web browser</a:t>
            </a:r>
            <a:r>
              <a:rPr lang="en-IN" sz="1800" dirty="0" smtClean="0">
                <a:effectLst/>
                <a:latin typeface="Arial" panose="020B0604020202020204" pitchFamily="34" charset="0"/>
              </a:rPr>
              <a:t>.</a:t>
            </a:r>
          </a:p>
          <a:p>
            <a:pPr algn="just">
              <a:lnSpc>
                <a:spcPct val="150000"/>
              </a:lnSpc>
            </a:pPr>
            <a:r>
              <a:rPr lang="en-IN" sz="1800" b="1" dirty="0" smtClean="0">
                <a:effectLst/>
                <a:latin typeface="Arial" panose="020B0604020202020204" pitchFamily="34" charset="0"/>
              </a:rPr>
              <a:t>NPM</a:t>
            </a:r>
            <a:r>
              <a:rPr lang="en-IN" sz="1800" dirty="0">
                <a:effectLst/>
                <a:latin typeface="Arial" panose="020B0604020202020204" pitchFamily="34" charset="0"/>
              </a:rPr>
              <a:t>: A package manager for the JavaScript runtime environment </a:t>
            </a:r>
            <a:r>
              <a:rPr lang="en-IN" sz="1800" dirty="0" smtClean="0">
                <a:effectLst/>
                <a:latin typeface="Arial" panose="020B0604020202020204" pitchFamily="34" charset="0"/>
              </a:rPr>
              <a:t>Node.js</a:t>
            </a:r>
          </a:p>
          <a:p>
            <a:pPr algn="just">
              <a:lnSpc>
                <a:spcPct val="150000"/>
              </a:lnSpc>
            </a:pPr>
            <a:r>
              <a:rPr lang="en-IN" sz="1800" b="1" dirty="0" smtClean="0">
                <a:effectLst/>
                <a:latin typeface="Arial" panose="020B0604020202020204" pitchFamily="34" charset="0"/>
              </a:rPr>
              <a:t>Latest </a:t>
            </a:r>
            <a:r>
              <a:rPr lang="en-IN" sz="1800" b="1" dirty="0">
                <a:effectLst/>
                <a:latin typeface="Arial" panose="020B0604020202020204" pitchFamily="34" charset="0"/>
              </a:rPr>
              <a:t>JavaScript libraries</a:t>
            </a:r>
            <a:r>
              <a:rPr lang="en-IN" sz="1800" dirty="0">
                <a:effectLst/>
                <a:latin typeface="Arial" panose="020B0604020202020204" pitchFamily="34" charset="0"/>
              </a:rPr>
              <a:t>.</a:t>
            </a:r>
            <a:endParaRPr lang="en-IN" sz="1800" dirty="0"/>
          </a:p>
        </p:txBody>
      </p:sp>
    </p:spTree>
    <p:extLst>
      <p:ext uri="{BB962C8B-B14F-4D97-AF65-F5344CB8AC3E}">
        <p14:creationId xmlns:p14="http://schemas.microsoft.com/office/powerpoint/2010/main" val="331095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466B6-12C6-4645-929C-849BC8F599B0}"/>
              </a:ext>
            </a:extLst>
          </p:cNvPr>
          <p:cNvSpPr>
            <a:spLocks noGrp="1"/>
          </p:cNvSpPr>
          <p:nvPr>
            <p:ph type="title"/>
          </p:nvPr>
        </p:nvSpPr>
        <p:spPr>
          <a:xfrm>
            <a:off x="2584174" y="764373"/>
            <a:ext cx="8922026" cy="1293028"/>
          </a:xfrm>
        </p:spPr>
        <p:txBody>
          <a:bodyPr/>
          <a:lstStyle/>
          <a:p>
            <a:r>
              <a:rPr lang="en-US" dirty="0">
                <a:effectLst/>
                <a:latin typeface="Arial" panose="020B0604020202020204" pitchFamily="34" charset="0"/>
              </a:rPr>
              <a:t>3.4. Functional Requirements</a:t>
            </a:r>
            <a:endParaRPr lang="en-IN" dirty="0"/>
          </a:p>
        </p:txBody>
      </p:sp>
      <p:sp>
        <p:nvSpPr>
          <p:cNvPr id="3" name="Content Placeholder 2">
            <a:extLst>
              <a:ext uri="{FF2B5EF4-FFF2-40B4-BE49-F238E27FC236}">
                <a16:creationId xmlns:a16="http://schemas.microsoft.com/office/drawing/2014/main" xmlns="" id="{B6B6062A-F89E-4627-9DB9-7B18B1CC7FDC}"/>
              </a:ext>
            </a:extLst>
          </p:cNvPr>
          <p:cNvSpPr>
            <a:spLocks noGrp="1"/>
          </p:cNvSpPr>
          <p:nvPr>
            <p:ph idx="1"/>
          </p:nvPr>
        </p:nvSpPr>
        <p:spPr/>
        <p:txBody>
          <a:bodyPr>
            <a:normAutofit/>
          </a:bodyPr>
          <a:lstStyle/>
          <a:p>
            <a:pPr algn="just">
              <a:lnSpc>
                <a:spcPct val="150000"/>
              </a:lnSpc>
            </a:pPr>
            <a:r>
              <a:rPr lang="en-US" dirty="0" smtClean="0">
                <a:effectLst/>
                <a:latin typeface="Arial" panose="020B0604020202020204" pitchFamily="34" charset="0"/>
              </a:rPr>
              <a:t>Integrated </a:t>
            </a:r>
            <a:r>
              <a:rPr lang="en-US" dirty="0">
                <a:effectLst/>
                <a:latin typeface="Arial" panose="020B0604020202020204" pitchFamily="34" charset="0"/>
              </a:rPr>
              <a:t>Judgement </a:t>
            </a:r>
            <a:r>
              <a:rPr lang="en-US" dirty="0" smtClean="0">
                <a:effectLst/>
                <a:latin typeface="Arial" panose="020B0604020202020204" pitchFamily="34" charset="0"/>
              </a:rPr>
              <a:t>within the </a:t>
            </a:r>
            <a:r>
              <a:rPr lang="en-US" dirty="0">
                <a:effectLst/>
                <a:latin typeface="Arial" panose="020B0604020202020204" pitchFamily="34" charset="0"/>
              </a:rPr>
              <a:t>web app</a:t>
            </a:r>
            <a:r>
              <a:rPr lang="en-US" dirty="0" smtClean="0">
                <a:effectLst/>
                <a:latin typeface="Arial" panose="020B0604020202020204" pitchFamily="34" charset="0"/>
              </a:rPr>
              <a:t>.</a:t>
            </a:r>
          </a:p>
          <a:p>
            <a:pPr algn="just">
              <a:lnSpc>
                <a:spcPct val="150000"/>
              </a:lnSpc>
            </a:pPr>
            <a:r>
              <a:rPr lang="en-US" dirty="0" smtClean="0">
                <a:effectLst/>
                <a:latin typeface="Arial" panose="020B0604020202020204" pitchFamily="34" charset="0"/>
              </a:rPr>
              <a:t>Dashboard</a:t>
            </a:r>
            <a:r>
              <a:rPr lang="en-US" dirty="0">
                <a:effectLst/>
                <a:latin typeface="Arial" panose="020B0604020202020204" pitchFamily="34" charset="0"/>
              </a:rPr>
              <a:t>: Better </a:t>
            </a:r>
            <a:r>
              <a:rPr lang="en-US" dirty="0" smtClean="0">
                <a:effectLst/>
                <a:latin typeface="Arial" panose="020B0604020202020204" pitchFamily="34" charset="0"/>
              </a:rPr>
              <a:t>visualization of the </a:t>
            </a:r>
            <a:r>
              <a:rPr lang="en-US" dirty="0">
                <a:effectLst/>
                <a:latin typeface="Arial" panose="020B0604020202020204" pitchFamily="34" charset="0"/>
              </a:rPr>
              <a:t>data of </a:t>
            </a:r>
            <a:r>
              <a:rPr lang="en-US" dirty="0" smtClean="0">
                <a:effectLst/>
                <a:latin typeface="Arial" panose="020B0604020202020204" pitchFamily="34" charset="0"/>
              </a:rPr>
              <a:t>participants </a:t>
            </a:r>
            <a:r>
              <a:rPr lang="en-US" dirty="0">
                <a:effectLst/>
                <a:latin typeface="Arial" panose="020B0604020202020204" pitchFamily="34" charset="0"/>
              </a:rPr>
              <a:t>and events</a:t>
            </a:r>
            <a:r>
              <a:rPr lang="en-US" dirty="0" smtClean="0">
                <a:effectLst/>
                <a:latin typeface="Arial" panose="020B0604020202020204" pitchFamily="34" charset="0"/>
              </a:rPr>
              <a:t>.</a:t>
            </a:r>
          </a:p>
          <a:p>
            <a:pPr algn="just">
              <a:lnSpc>
                <a:spcPct val="150000"/>
              </a:lnSpc>
            </a:pPr>
            <a:r>
              <a:rPr lang="en-US" dirty="0" smtClean="0">
                <a:effectLst/>
                <a:latin typeface="Arial" panose="020B0604020202020204" pitchFamily="34" charset="0"/>
              </a:rPr>
              <a:t>Secure </a:t>
            </a:r>
            <a:r>
              <a:rPr lang="en-US" dirty="0">
                <a:effectLst/>
                <a:latin typeface="Arial" panose="020B0604020202020204" pitchFamily="34" charset="0"/>
              </a:rPr>
              <a:t>registration and profile management facilities for different users</a:t>
            </a:r>
            <a:r>
              <a:rPr lang="en-US" dirty="0" smtClean="0">
                <a:effectLst/>
                <a:latin typeface="Arial" panose="020B0604020202020204" pitchFamily="34" charset="0"/>
              </a:rPr>
              <a:t>.</a:t>
            </a:r>
          </a:p>
          <a:p>
            <a:pPr algn="just">
              <a:lnSpc>
                <a:spcPct val="150000"/>
              </a:lnSpc>
            </a:pPr>
            <a:r>
              <a:rPr lang="en-US" dirty="0" smtClean="0">
                <a:effectLst/>
                <a:latin typeface="Arial" panose="020B0604020202020204" pitchFamily="34" charset="0"/>
              </a:rPr>
              <a:t>Generates </a:t>
            </a:r>
            <a:r>
              <a:rPr lang="en-US" dirty="0">
                <a:effectLst/>
                <a:latin typeface="Arial" panose="020B0604020202020204" pitchFamily="34" charset="0"/>
              </a:rPr>
              <a:t>the alert via e-mail</a:t>
            </a:r>
            <a:r>
              <a:rPr lang="en-US" dirty="0" smtClean="0">
                <a:effectLst/>
                <a:latin typeface="Arial" panose="020B0604020202020204" pitchFamily="34" charset="0"/>
              </a:rPr>
              <a:t>.</a:t>
            </a:r>
          </a:p>
          <a:p>
            <a:pPr algn="just">
              <a:lnSpc>
                <a:spcPct val="150000"/>
              </a:lnSpc>
            </a:pPr>
            <a:r>
              <a:rPr lang="en-US" dirty="0" smtClean="0">
                <a:effectLst/>
                <a:latin typeface="Arial" panose="020B0604020202020204" pitchFamily="34" charset="0"/>
              </a:rPr>
              <a:t>Provide </a:t>
            </a:r>
            <a:r>
              <a:rPr lang="en-US" dirty="0">
                <a:effectLst/>
                <a:latin typeface="Arial" panose="020B0604020202020204" pitchFamily="34" charset="0"/>
              </a:rPr>
              <a:t>schedule/timetable without any </a:t>
            </a:r>
            <a:r>
              <a:rPr lang="en-US" dirty="0" smtClean="0">
                <a:latin typeface="Arial" panose="020B0604020202020204" pitchFamily="34" charset="0"/>
              </a:rPr>
              <a:t>of the </a:t>
            </a:r>
            <a:r>
              <a:rPr lang="en-US" dirty="0" smtClean="0">
                <a:effectLst/>
                <a:latin typeface="Arial" panose="020B0604020202020204" pitchFamily="34" charset="0"/>
              </a:rPr>
              <a:t>clashes </a:t>
            </a:r>
            <a:r>
              <a:rPr lang="en-US" dirty="0">
                <a:effectLst/>
                <a:latin typeface="Arial" panose="020B0604020202020204" pitchFamily="34" charset="0"/>
              </a:rPr>
              <a:t>among judges, day, time and room that must be visible to all.</a:t>
            </a:r>
            <a:endParaRPr lang="en-IN" dirty="0"/>
          </a:p>
        </p:txBody>
      </p:sp>
    </p:spTree>
    <p:extLst>
      <p:ext uri="{BB962C8B-B14F-4D97-AF65-F5344CB8AC3E}">
        <p14:creationId xmlns:p14="http://schemas.microsoft.com/office/powerpoint/2010/main" val="46389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04CEF-1060-48B0-82AA-98C33F1DF244}"/>
              </a:ext>
            </a:extLst>
          </p:cNvPr>
          <p:cNvSpPr>
            <a:spLocks noGrp="1"/>
          </p:cNvSpPr>
          <p:nvPr>
            <p:ph type="title"/>
          </p:nvPr>
        </p:nvSpPr>
        <p:spPr>
          <a:xfrm>
            <a:off x="1046922" y="764373"/>
            <a:ext cx="10459278" cy="1293028"/>
          </a:xfrm>
        </p:spPr>
        <p:txBody>
          <a:bodyPr/>
          <a:lstStyle/>
          <a:p>
            <a:r>
              <a:rPr lang="en-US" dirty="0">
                <a:effectLst/>
                <a:latin typeface="Arial" panose="020B0604020202020204" pitchFamily="34" charset="0"/>
              </a:rPr>
              <a:t>3.5. Performance Requirements</a:t>
            </a:r>
            <a:endParaRPr lang="en-IN" dirty="0"/>
          </a:p>
        </p:txBody>
      </p:sp>
      <p:sp>
        <p:nvSpPr>
          <p:cNvPr id="3" name="Content Placeholder 2">
            <a:extLst>
              <a:ext uri="{FF2B5EF4-FFF2-40B4-BE49-F238E27FC236}">
                <a16:creationId xmlns:a16="http://schemas.microsoft.com/office/drawing/2014/main" xmlns="" id="{10FE1BF9-D141-4D7F-B3EC-369631986ECB}"/>
              </a:ext>
            </a:extLst>
          </p:cNvPr>
          <p:cNvSpPr>
            <a:spLocks noGrp="1"/>
          </p:cNvSpPr>
          <p:nvPr>
            <p:ph idx="1"/>
          </p:nvPr>
        </p:nvSpPr>
        <p:spPr/>
        <p:txBody>
          <a:bodyPr>
            <a:normAutofit/>
          </a:bodyPr>
          <a:lstStyle/>
          <a:p>
            <a:pPr algn="just">
              <a:lnSpc>
                <a:spcPct val="160000"/>
              </a:lnSpc>
            </a:pPr>
            <a:r>
              <a:rPr lang="en-US" sz="2000" b="1" dirty="0" smtClean="0">
                <a:effectLst/>
                <a:latin typeface="Arial" panose="020B0604020202020204" pitchFamily="34" charset="0"/>
              </a:rPr>
              <a:t>Availability</a:t>
            </a:r>
            <a:r>
              <a:rPr lang="en-US" sz="2000" dirty="0">
                <a:effectLst/>
                <a:latin typeface="Arial" panose="020B0604020202020204" pitchFamily="34" charset="0"/>
              </a:rPr>
              <a:t>: The application must be available throughout the duration of the event</a:t>
            </a:r>
            <a:r>
              <a:rPr lang="en-US" sz="2000" dirty="0" smtClean="0">
                <a:effectLst/>
                <a:latin typeface="Arial" panose="020B0604020202020204" pitchFamily="34" charset="0"/>
              </a:rPr>
              <a:t>.</a:t>
            </a:r>
          </a:p>
          <a:p>
            <a:pPr algn="just">
              <a:lnSpc>
                <a:spcPct val="160000"/>
              </a:lnSpc>
            </a:pPr>
            <a:r>
              <a:rPr lang="en-US" sz="2000" b="1" dirty="0" smtClean="0">
                <a:effectLst/>
                <a:latin typeface="Arial" panose="020B0604020202020204" pitchFamily="34" charset="0"/>
              </a:rPr>
              <a:t>Correctness</a:t>
            </a:r>
            <a:r>
              <a:rPr lang="en-US" sz="2000" dirty="0">
                <a:effectLst/>
                <a:latin typeface="Arial" panose="020B0604020202020204" pitchFamily="34" charset="0"/>
              </a:rPr>
              <a:t>: The system should display the details of each event correctly and also display the corresponding results</a:t>
            </a:r>
            <a:r>
              <a:rPr lang="en-US" sz="2000" dirty="0" smtClean="0">
                <a:effectLst/>
                <a:latin typeface="Arial" panose="020B0604020202020204" pitchFamily="34" charset="0"/>
              </a:rPr>
              <a:t>.</a:t>
            </a:r>
          </a:p>
          <a:p>
            <a:pPr algn="just">
              <a:lnSpc>
                <a:spcPct val="160000"/>
              </a:lnSpc>
            </a:pPr>
            <a:r>
              <a:rPr lang="en-US" sz="2000" b="1" dirty="0" smtClean="0">
                <a:effectLst/>
                <a:latin typeface="Arial" panose="020B0604020202020204" pitchFamily="34" charset="0"/>
              </a:rPr>
              <a:t>Maintainability</a:t>
            </a:r>
            <a:r>
              <a:rPr lang="en-US" sz="2000" dirty="0">
                <a:effectLst/>
                <a:latin typeface="Arial" panose="020B0604020202020204" pitchFamily="34" charset="0"/>
              </a:rPr>
              <a:t>: The system should maintain correct schedules of events and the description of all the events</a:t>
            </a:r>
            <a:r>
              <a:rPr lang="en-US" sz="2000" dirty="0" smtClean="0">
                <a:effectLst/>
                <a:latin typeface="Arial" panose="020B0604020202020204" pitchFamily="34" charset="0"/>
              </a:rPr>
              <a:t>.</a:t>
            </a:r>
          </a:p>
          <a:p>
            <a:pPr algn="just">
              <a:lnSpc>
                <a:spcPct val="160000"/>
              </a:lnSpc>
            </a:pPr>
            <a:r>
              <a:rPr lang="en-US" sz="2000" b="1" dirty="0" smtClean="0">
                <a:effectLst/>
                <a:latin typeface="Arial" panose="020B0604020202020204" pitchFamily="34" charset="0"/>
              </a:rPr>
              <a:t>Usability</a:t>
            </a:r>
            <a:r>
              <a:rPr lang="en-US" sz="2000" dirty="0">
                <a:effectLst/>
                <a:latin typeface="Arial" panose="020B0604020202020204" pitchFamily="34" charset="0"/>
              </a:rPr>
              <a:t>: The system should satisfy the maximum number of user’s needs.</a:t>
            </a:r>
            <a:endParaRPr lang="en-IN" sz="2000" dirty="0"/>
          </a:p>
        </p:txBody>
      </p:sp>
    </p:spTree>
    <p:extLst>
      <p:ext uri="{BB962C8B-B14F-4D97-AF65-F5344CB8AC3E}">
        <p14:creationId xmlns:p14="http://schemas.microsoft.com/office/powerpoint/2010/main" val="32652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65B9F-3EB2-4981-B3AB-53EF9A5AC63D}"/>
              </a:ext>
            </a:extLst>
          </p:cNvPr>
          <p:cNvSpPr>
            <a:spLocks noGrp="1"/>
          </p:cNvSpPr>
          <p:nvPr>
            <p:ph type="title"/>
          </p:nvPr>
        </p:nvSpPr>
        <p:spPr/>
        <p:txBody>
          <a:bodyPr/>
          <a:lstStyle/>
          <a:p>
            <a:r>
              <a:rPr lang="en-IN" dirty="0">
                <a:effectLst/>
                <a:latin typeface="Arial" panose="020B0604020202020204" pitchFamily="34" charset="0"/>
              </a:rPr>
              <a:t>3.6. Design Constraints</a:t>
            </a:r>
            <a:endParaRPr lang="en-IN" dirty="0"/>
          </a:p>
        </p:txBody>
      </p:sp>
      <p:sp>
        <p:nvSpPr>
          <p:cNvPr id="3" name="Content Placeholder 2">
            <a:extLst>
              <a:ext uri="{FF2B5EF4-FFF2-40B4-BE49-F238E27FC236}">
                <a16:creationId xmlns:a16="http://schemas.microsoft.com/office/drawing/2014/main" xmlns="" id="{B626A70E-25D5-4C2E-AA9A-E375F56927BE}"/>
              </a:ext>
            </a:extLst>
          </p:cNvPr>
          <p:cNvSpPr>
            <a:spLocks noGrp="1"/>
          </p:cNvSpPr>
          <p:nvPr>
            <p:ph idx="1"/>
          </p:nvPr>
        </p:nvSpPr>
        <p:spPr/>
        <p:txBody>
          <a:bodyPr>
            <a:normAutofit/>
          </a:bodyPr>
          <a:lstStyle/>
          <a:p>
            <a:pPr algn="just">
              <a:lnSpc>
                <a:spcPct val="170000"/>
              </a:lnSpc>
            </a:pPr>
            <a:r>
              <a:rPr lang="en-US" sz="2000" b="1" dirty="0" smtClean="0">
                <a:effectLst/>
                <a:latin typeface="Arial" panose="020B0604020202020204" pitchFamily="34" charset="0"/>
              </a:rPr>
              <a:t>Reliable</a:t>
            </a:r>
            <a:r>
              <a:rPr lang="en-US" sz="2000" dirty="0" smtClean="0">
                <a:effectLst/>
                <a:latin typeface="Arial" panose="020B0604020202020204" pitchFamily="34" charset="0"/>
              </a:rPr>
              <a:t>: The application must not fail in any condition.</a:t>
            </a:r>
          </a:p>
          <a:p>
            <a:pPr algn="just">
              <a:lnSpc>
                <a:spcPct val="170000"/>
              </a:lnSpc>
            </a:pPr>
            <a:r>
              <a:rPr lang="en-US" sz="2000" b="1" dirty="0" smtClean="0">
                <a:effectLst/>
                <a:latin typeface="Arial" panose="020B0604020202020204" pitchFamily="34" charset="0"/>
              </a:rPr>
              <a:t>Sustainability</a:t>
            </a:r>
            <a:r>
              <a:rPr lang="en-US" sz="2000" dirty="0" smtClean="0">
                <a:effectLst/>
                <a:latin typeface="Arial" panose="020B0604020202020204" pitchFamily="34" charset="0"/>
              </a:rPr>
              <a:t>: The system should be able to sustain all the entries made in it simultaneously.</a:t>
            </a:r>
          </a:p>
          <a:p>
            <a:pPr algn="just">
              <a:lnSpc>
                <a:spcPct val="170000"/>
              </a:lnSpc>
            </a:pPr>
            <a:r>
              <a:rPr lang="en-US" sz="2000" b="1" dirty="0" smtClean="0">
                <a:effectLst/>
                <a:latin typeface="Arial" panose="020B0604020202020204" pitchFamily="34" charset="0"/>
              </a:rPr>
              <a:t>Compatibility</a:t>
            </a:r>
            <a:r>
              <a:rPr lang="en-US" sz="2000" dirty="0" smtClean="0">
                <a:effectLst/>
                <a:latin typeface="Arial" panose="020B0604020202020204" pitchFamily="34" charset="0"/>
              </a:rPr>
              <a:t>: The system must be compatible with all kinds of operating system.</a:t>
            </a:r>
          </a:p>
          <a:p>
            <a:pPr algn="just">
              <a:lnSpc>
                <a:spcPct val="170000"/>
              </a:lnSpc>
            </a:pPr>
            <a:r>
              <a:rPr lang="en-US" sz="2000" b="1" dirty="0" smtClean="0">
                <a:effectLst/>
                <a:latin typeface="Arial" panose="020B0604020202020204" pitchFamily="34" charset="0"/>
              </a:rPr>
              <a:t>Performance</a:t>
            </a:r>
            <a:r>
              <a:rPr lang="en-US" sz="2000" dirty="0" smtClean="0">
                <a:effectLst/>
                <a:latin typeface="Arial" panose="020B0604020202020204" pitchFamily="34" charset="0"/>
              </a:rPr>
              <a:t>: The system should be optimized to perform all tasks quickly.</a:t>
            </a:r>
            <a:endParaRPr lang="en-IN" sz="2000" dirty="0"/>
          </a:p>
        </p:txBody>
      </p:sp>
    </p:spTree>
    <p:extLst>
      <p:ext uri="{BB962C8B-B14F-4D97-AF65-F5344CB8AC3E}">
        <p14:creationId xmlns:p14="http://schemas.microsoft.com/office/powerpoint/2010/main" val="394432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5A5CF-E998-4657-86CB-1EE51B6FDCDB}"/>
              </a:ext>
            </a:extLst>
          </p:cNvPr>
          <p:cNvSpPr>
            <a:spLocks noGrp="1"/>
          </p:cNvSpPr>
          <p:nvPr>
            <p:ph type="title"/>
          </p:nvPr>
        </p:nvSpPr>
        <p:spPr/>
        <p:txBody>
          <a:bodyPr/>
          <a:lstStyle/>
          <a:p>
            <a:r>
              <a:rPr lang="en-US" dirty="0">
                <a:effectLst/>
                <a:latin typeface="Arial" panose="020B0604020202020204" pitchFamily="34" charset="0"/>
              </a:rPr>
              <a:t>1.1. Problem Statement</a:t>
            </a:r>
            <a:endParaRPr lang="en-IN" dirty="0"/>
          </a:p>
        </p:txBody>
      </p:sp>
      <p:sp>
        <p:nvSpPr>
          <p:cNvPr id="3" name="Content Placeholder 2">
            <a:extLst>
              <a:ext uri="{FF2B5EF4-FFF2-40B4-BE49-F238E27FC236}">
                <a16:creationId xmlns:a16="http://schemas.microsoft.com/office/drawing/2014/main" xmlns="" id="{C1AA78E6-5EB8-4FAC-95E1-830D116B0CBE}"/>
              </a:ext>
            </a:extLst>
          </p:cNvPr>
          <p:cNvSpPr>
            <a:spLocks noGrp="1"/>
          </p:cNvSpPr>
          <p:nvPr>
            <p:ph idx="1"/>
          </p:nvPr>
        </p:nvSpPr>
        <p:spPr>
          <a:xfrm>
            <a:off x="685800" y="1848395"/>
            <a:ext cx="10820400" cy="4024125"/>
          </a:xfrm>
        </p:spPr>
        <p:txBody>
          <a:bodyPr>
            <a:noAutofit/>
          </a:bodyPr>
          <a:lstStyle/>
          <a:p>
            <a:pPr algn="just">
              <a:lnSpc>
                <a:spcPct val="150000"/>
              </a:lnSpc>
            </a:pPr>
            <a:r>
              <a:rPr lang="en-US" sz="2000" dirty="0">
                <a:effectLst/>
                <a:latin typeface="Arial" panose="020B0604020202020204" pitchFamily="34" charset="0"/>
              </a:rPr>
              <a:t>Any event to be successful </a:t>
            </a:r>
            <a:r>
              <a:rPr lang="en-US" sz="2000" dirty="0" smtClean="0">
                <a:effectLst/>
                <a:latin typeface="Arial" panose="020B0604020202020204" pitchFamily="34" charset="0"/>
              </a:rPr>
              <a:t>has </a:t>
            </a:r>
            <a:r>
              <a:rPr lang="en-US" sz="2000" dirty="0">
                <a:effectLst/>
                <a:latin typeface="Arial" panose="020B0604020202020204" pitchFamily="34" charset="0"/>
              </a:rPr>
              <a:t>to be properly managed and coordinated between the various organizers. </a:t>
            </a:r>
          </a:p>
          <a:p>
            <a:pPr algn="just">
              <a:lnSpc>
                <a:spcPct val="150000"/>
              </a:lnSpc>
            </a:pPr>
            <a:r>
              <a:rPr lang="en-US" sz="2000" dirty="0">
                <a:effectLst/>
                <a:latin typeface="Arial" panose="020B0604020202020204" pitchFamily="34" charset="0"/>
              </a:rPr>
              <a:t>Lack of communication and non-availability of updated records of</a:t>
            </a:r>
            <a:r>
              <a:rPr lang="en-US" sz="2000" dirty="0"/>
              <a:t/>
            </a:r>
            <a:br>
              <a:rPr lang="en-US" sz="2000" dirty="0"/>
            </a:br>
            <a:r>
              <a:rPr lang="en-US" sz="2000" dirty="0">
                <a:effectLst/>
                <a:latin typeface="Arial" panose="020B0604020202020204" pitchFamily="34" charset="0"/>
              </a:rPr>
              <a:t>participants is a huge problem in manual written records. </a:t>
            </a:r>
          </a:p>
          <a:p>
            <a:pPr algn="just">
              <a:lnSpc>
                <a:spcPct val="150000"/>
              </a:lnSpc>
            </a:pPr>
            <a:r>
              <a:rPr lang="en-US" sz="2000" dirty="0">
                <a:effectLst/>
                <a:latin typeface="Arial" panose="020B0604020202020204" pitchFamily="34" charset="0"/>
              </a:rPr>
              <a:t>Multiple events at a single time will only increase </a:t>
            </a:r>
            <a:r>
              <a:rPr lang="en-US" sz="2000" dirty="0" smtClean="0">
                <a:effectLst/>
                <a:latin typeface="Arial" panose="020B0604020202020204" pitchFamily="34" charset="0"/>
              </a:rPr>
              <a:t>the complexity and </a:t>
            </a:r>
            <a:r>
              <a:rPr lang="en-US" sz="2000" dirty="0">
                <a:effectLst/>
                <a:latin typeface="Arial" panose="020B0604020202020204" pitchFamily="34" charset="0"/>
              </a:rPr>
              <a:t>our project aims on simplifying this.</a:t>
            </a:r>
          </a:p>
          <a:p>
            <a:pPr algn="just">
              <a:lnSpc>
                <a:spcPct val="150000"/>
              </a:lnSpc>
            </a:pPr>
            <a:r>
              <a:rPr lang="en-US" sz="2000" dirty="0">
                <a:effectLst/>
                <a:latin typeface="Arial" panose="020B0604020202020204" pitchFamily="34" charset="0"/>
              </a:rPr>
              <a:t>Our project demonstrates on managing an event using a web-based interface. The main objective in developing an event management interface is providing the institution a single application which will help them to organize and manage all the </a:t>
            </a:r>
            <a:r>
              <a:rPr lang="en-US" sz="2000" dirty="0" smtClean="0">
                <a:effectLst/>
                <a:latin typeface="Arial" panose="020B0604020202020204" pitchFamily="34" charset="0"/>
              </a:rPr>
              <a:t>events.</a:t>
            </a:r>
            <a:endParaRPr lang="en-IN" sz="2000" dirty="0"/>
          </a:p>
        </p:txBody>
      </p:sp>
    </p:spTree>
    <p:extLst>
      <p:ext uri="{BB962C8B-B14F-4D97-AF65-F5344CB8AC3E}">
        <p14:creationId xmlns:p14="http://schemas.microsoft.com/office/powerpoint/2010/main" val="345182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7571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58B27-76B0-4311-B095-B6A122125954}"/>
              </a:ext>
            </a:extLst>
          </p:cNvPr>
          <p:cNvSpPr>
            <a:spLocks noGrp="1"/>
          </p:cNvSpPr>
          <p:nvPr>
            <p:ph type="title"/>
          </p:nvPr>
        </p:nvSpPr>
        <p:spPr/>
        <p:txBody>
          <a:bodyPr/>
          <a:lstStyle/>
          <a:p>
            <a:r>
              <a:rPr lang="en-US" dirty="0">
                <a:effectLst/>
                <a:latin typeface="Arial" panose="020B0604020202020204" pitchFamily="34" charset="0"/>
              </a:rPr>
              <a:t>1.2. Scope</a:t>
            </a:r>
            <a:endParaRPr lang="en-IN" dirty="0"/>
          </a:p>
        </p:txBody>
      </p:sp>
      <p:sp>
        <p:nvSpPr>
          <p:cNvPr id="3" name="Content Placeholder 2">
            <a:extLst>
              <a:ext uri="{FF2B5EF4-FFF2-40B4-BE49-F238E27FC236}">
                <a16:creationId xmlns:a16="http://schemas.microsoft.com/office/drawing/2014/main" xmlns="" id="{54E93255-25AA-41BD-85C0-74B70DECAA61}"/>
              </a:ext>
            </a:extLst>
          </p:cNvPr>
          <p:cNvSpPr>
            <a:spLocks noGrp="1"/>
          </p:cNvSpPr>
          <p:nvPr>
            <p:ph idx="1"/>
          </p:nvPr>
        </p:nvSpPr>
        <p:spPr/>
        <p:txBody>
          <a:bodyPr>
            <a:normAutofit/>
          </a:bodyPr>
          <a:lstStyle/>
          <a:p>
            <a:pPr algn="just">
              <a:lnSpc>
                <a:spcPct val="150000"/>
              </a:lnSpc>
            </a:pPr>
            <a:r>
              <a:rPr lang="en-US" sz="2400" dirty="0" smtClean="0">
                <a:effectLst/>
                <a:latin typeface="Arial" panose="020B0604020202020204" pitchFamily="34" charset="0"/>
              </a:rPr>
              <a:t>To </a:t>
            </a:r>
            <a:r>
              <a:rPr lang="en-US" sz="2400" dirty="0">
                <a:effectLst/>
                <a:latin typeface="Arial" panose="020B0604020202020204" pitchFamily="34" charset="0"/>
              </a:rPr>
              <a:t>provide an easy and a single interface for conducting </a:t>
            </a:r>
            <a:r>
              <a:rPr lang="en-US" sz="2400" dirty="0" smtClean="0">
                <a:effectLst/>
                <a:latin typeface="Arial" panose="020B0604020202020204" pitchFamily="34" charset="0"/>
              </a:rPr>
              <a:t>event.</a:t>
            </a:r>
          </a:p>
          <a:p>
            <a:pPr algn="just">
              <a:lnSpc>
                <a:spcPct val="150000"/>
              </a:lnSpc>
            </a:pPr>
            <a:r>
              <a:rPr lang="en-US" sz="2400" dirty="0" smtClean="0">
                <a:effectLst/>
                <a:latin typeface="Arial" panose="020B0604020202020204" pitchFamily="34" charset="0"/>
              </a:rPr>
              <a:t>To </a:t>
            </a:r>
            <a:r>
              <a:rPr lang="en-US" sz="2400" dirty="0">
                <a:effectLst/>
                <a:latin typeface="Arial" panose="020B0604020202020204" pitchFamily="34" charset="0"/>
              </a:rPr>
              <a:t>manage and monitor the progress of the events on the go</a:t>
            </a:r>
            <a:r>
              <a:rPr lang="en-US" sz="2400" dirty="0" smtClean="0">
                <a:effectLst/>
                <a:latin typeface="Arial" panose="020B0604020202020204" pitchFamily="34" charset="0"/>
              </a:rPr>
              <a:t>.</a:t>
            </a:r>
          </a:p>
          <a:p>
            <a:pPr algn="just">
              <a:lnSpc>
                <a:spcPct val="150000"/>
              </a:lnSpc>
            </a:pPr>
            <a:r>
              <a:rPr lang="en-US" sz="2400" dirty="0" smtClean="0">
                <a:effectLst/>
                <a:latin typeface="Arial" panose="020B0604020202020204" pitchFamily="34" charset="0"/>
              </a:rPr>
              <a:t>To </a:t>
            </a:r>
            <a:r>
              <a:rPr lang="en-US" sz="2400" dirty="0">
                <a:effectLst/>
                <a:latin typeface="Arial" panose="020B0604020202020204" pitchFamily="34" charset="0"/>
              </a:rPr>
              <a:t>conduct the complete event </a:t>
            </a:r>
            <a:r>
              <a:rPr lang="en-US" sz="2400" dirty="0" smtClean="0">
                <a:effectLst/>
                <a:latin typeface="Arial" panose="020B0604020202020204" pitchFamily="34" charset="0"/>
              </a:rPr>
              <a:t>seamlessly.</a:t>
            </a:r>
          </a:p>
          <a:p>
            <a:pPr algn="just">
              <a:lnSpc>
                <a:spcPct val="150000"/>
              </a:lnSpc>
            </a:pPr>
            <a:r>
              <a:rPr lang="en-US" sz="2400" dirty="0" smtClean="0">
                <a:effectLst/>
                <a:latin typeface="Arial" panose="020B0604020202020204" pitchFamily="34" charset="0"/>
              </a:rPr>
              <a:t>To </a:t>
            </a:r>
            <a:r>
              <a:rPr lang="en-US" sz="2400" dirty="0">
                <a:effectLst/>
                <a:latin typeface="Arial" panose="020B0604020202020204" pitchFamily="34" charset="0"/>
              </a:rPr>
              <a:t>keep all the events digitized and have a record of them available at all times throughout the entire duration.</a:t>
            </a:r>
            <a:endParaRPr lang="en-IN" sz="2400" dirty="0"/>
          </a:p>
        </p:txBody>
      </p:sp>
    </p:spTree>
    <p:extLst>
      <p:ext uri="{BB962C8B-B14F-4D97-AF65-F5344CB8AC3E}">
        <p14:creationId xmlns:p14="http://schemas.microsoft.com/office/powerpoint/2010/main" val="279647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89BBB-8F35-48CC-80EC-C6D70B23C07F}"/>
              </a:ext>
            </a:extLst>
          </p:cNvPr>
          <p:cNvSpPr>
            <a:spLocks noGrp="1"/>
          </p:cNvSpPr>
          <p:nvPr>
            <p:ph type="title"/>
          </p:nvPr>
        </p:nvSpPr>
        <p:spPr/>
        <p:txBody>
          <a:bodyPr/>
          <a:lstStyle/>
          <a:p>
            <a:r>
              <a:rPr lang="en-IN" dirty="0">
                <a:effectLst/>
                <a:latin typeface="Arial" panose="020B0604020202020204" pitchFamily="34" charset="0"/>
              </a:rPr>
              <a:t>2. Overall Description</a:t>
            </a:r>
            <a:endParaRPr lang="en-IN" dirty="0"/>
          </a:p>
        </p:txBody>
      </p:sp>
      <p:sp>
        <p:nvSpPr>
          <p:cNvPr id="3" name="Content Placeholder 2">
            <a:extLst>
              <a:ext uri="{FF2B5EF4-FFF2-40B4-BE49-F238E27FC236}">
                <a16:creationId xmlns:a16="http://schemas.microsoft.com/office/drawing/2014/main" xmlns="" id="{2933DD90-82F0-4FAE-9556-B0FFA8663D7B}"/>
              </a:ext>
            </a:extLst>
          </p:cNvPr>
          <p:cNvSpPr>
            <a:spLocks noGrp="1"/>
          </p:cNvSpPr>
          <p:nvPr>
            <p:ph idx="1"/>
          </p:nvPr>
        </p:nvSpPr>
        <p:spPr/>
        <p:txBody>
          <a:bodyPr>
            <a:normAutofit/>
          </a:bodyPr>
          <a:lstStyle/>
          <a:p>
            <a:pPr algn="just">
              <a:lnSpc>
                <a:spcPct val="150000"/>
              </a:lnSpc>
            </a:pPr>
            <a:r>
              <a:rPr lang="en-US" dirty="0">
                <a:effectLst/>
                <a:latin typeface="Arial" panose="020B0604020202020204" pitchFamily="34" charset="0"/>
              </a:rPr>
              <a:t>The main aim is to make the event management easy for the organizers. The students can easily </a:t>
            </a:r>
            <a:r>
              <a:rPr lang="en-US" dirty="0" smtClean="0">
                <a:effectLst/>
                <a:latin typeface="Arial" panose="020B0604020202020204" pitchFamily="34" charset="0"/>
              </a:rPr>
              <a:t>register </a:t>
            </a:r>
            <a:r>
              <a:rPr lang="en-US" dirty="0">
                <a:effectLst/>
                <a:latin typeface="Arial" panose="020B0604020202020204" pitchFamily="34" charset="0"/>
              </a:rPr>
              <a:t>and view all the events. </a:t>
            </a:r>
          </a:p>
          <a:p>
            <a:pPr algn="just">
              <a:lnSpc>
                <a:spcPct val="150000"/>
              </a:lnSpc>
            </a:pPr>
            <a:r>
              <a:rPr lang="en-US" dirty="0">
                <a:effectLst/>
                <a:latin typeface="Arial" panose="020B0604020202020204" pitchFamily="34" charset="0"/>
              </a:rPr>
              <a:t>Updating </a:t>
            </a:r>
            <a:r>
              <a:rPr lang="en-US" dirty="0" smtClean="0">
                <a:effectLst/>
                <a:latin typeface="Arial" panose="020B0604020202020204" pitchFamily="34" charset="0"/>
              </a:rPr>
              <a:t>all </a:t>
            </a:r>
            <a:r>
              <a:rPr lang="en-US" dirty="0">
                <a:effectLst/>
                <a:latin typeface="Arial" panose="020B0604020202020204" pitchFamily="34" charset="0"/>
              </a:rPr>
              <a:t>the events is easy and quick and the </a:t>
            </a:r>
            <a:r>
              <a:rPr lang="en-US" dirty="0" smtClean="0">
                <a:effectLst/>
                <a:latin typeface="Arial" panose="020B0604020202020204" pitchFamily="34" charset="0"/>
              </a:rPr>
              <a:t>same</a:t>
            </a:r>
            <a:r>
              <a:rPr lang="en-US" dirty="0"/>
              <a:t> </a:t>
            </a:r>
            <a:r>
              <a:rPr lang="en-US" dirty="0" smtClean="0">
                <a:effectLst/>
                <a:latin typeface="Arial" panose="020B0604020202020204" pitchFamily="34" charset="0"/>
              </a:rPr>
              <a:t>will </a:t>
            </a:r>
            <a:r>
              <a:rPr lang="en-US" dirty="0">
                <a:effectLst/>
                <a:latin typeface="Arial" panose="020B0604020202020204" pitchFamily="34" charset="0"/>
              </a:rPr>
              <a:t>reflect to the students easily. </a:t>
            </a:r>
          </a:p>
          <a:p>
            <a:pPr algn="just">
              <a:lnSpc>
                <a:spcPct val="150000"/>
              </a:lnSpc>
            </a:pPr>
            <a:r>
              <a:rPr lang="en-US" dirty="0">
                <a:effectLst/>
                <a:latin typeface="Arial" panose="020B0604020202020204" pitchFamily="34" charset="0"/>
              </a:rPr>
              <a:t>The scope of the project is to handle event management at </a:t>
            </a:r>
            <a:r>
              <a:rPr lang="en-US" dirty="0" smtClean="0">
                <a:effectLst/>
                <a:latin typeface="Arial" panose="020B0604020202020204" pitchFamily="34" charset="0"/>
              </a:rPr>
              <a:t>the</a:t>
            </a:r>
            <a:r>
              <a:rPr lang="en-US" dirty="0"/>
              <a:t> </a:t>
            </a:r>
            <a:r>
              <a:rPr lang="en-US" dirty="0" smtClean="0">
                <a:effectLst/>
                <a:latin typeface="Arial" panose="020B0604020202020204" pitchFamily="34" charset="0"/>
              </a:rPr>
              <a:t>institution level.</a:t>
            </a:r>
            <a:endParaRPr lang="en-IN" dirty="0"/>
          </a:p>
        </p:txBody>
      </p:sp>
    </p:spTree>
    <p:extLst>
      <p:ext uri="{BB962C8B-B14F-4D97-AF65-F5344CB8AC3E}">
        <p14:creationId xmlns:p14="http://schemas.microsoft.com/office/powerpoint/2010/main" val="79894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2B43-51D3-4BA8-98BF-692EB20CAFCB}"/>
              </a:ext>
            </a:extLst>
          </p:cNvPr>
          <p:cNvSpPr>
            <a:spLocks noGrp="1"/>
          </p:cNvSpPr>
          <p:nvPr>
            <p:ph type="title"/>
          </p:nvPr>
        </p:nvSpPr>
        <p:spPr>
          <a:xfrm>
            <a:off x="2895600" y="596732"/>
            <a:ext cx="8610600" cy="1293028"/>
          </a:xfrm>
        </p:spPr>
        <p:txBody>
          <a:bodyPr/>
          <a:lstStyle/>
          <a:p>
            <a:r>
              <a:rPr lang="en-US" dirty="0">
                <a:effectLst/>
                <a:latin typeface="Arial" panose="020B0604020202020204" pitchFamily="34" charset="0"/>
              </a:rPr>
              <a:t>2.1 Product Perspective</a:t>
            </a:r>
            <a:endParaRPr lang="en-IN" dirty="0"/>
          </a:p>
        </p:txBody>
      </p:sp>
      <p:sp>
        <p:nvSpPr>
          <p:cNvPr id="3" name="Content Placeholder 2">
            <a:extLst>
              <a:ext uri="{FF2B5EF4-FFF2-40B4-BE49-F238E27FC236}">
                <a16:creationId xmlns:a16="http://schemas.microsoft.com/office/drawing/2014/main" xmlns="" id="{45885DB4-6930-4CF6-89F1-F794814A0F77}"/>
              </a:ext>
            </a:extLst>
          </p:cNvPr>
          <p:cNvSpPr>
            <a:spLocks noGrp="1"/>
          </p:cNvSpPr>
          <p:nvPr>
            <p:ph idx="1"/>
          </p:nvPr>
        </p:nvSpPr>
        <p:spPr>
          <a:xfrm>
            <a:off x="685800" y="1811383"/>
            <a:ext cx="10820400" cy="4024125"/>
          </a:xfrm>
        </p:spPr>
        <p:txBody>
          <a:bodyPr>
            <a:noAutofit/>
          </a:bodyPr>
          <a:lstStyle/>
          <a:p>
            <a:pPr algn="just">
              <a:lnSpc>
                <a:spcPct val="150000"/>
              </a:lnSpc>
            </a:pPr>
            <a:r>
              <a:rPr lang="en-US" sz="2100" dirty="0">
                <a:effectLst/>
                <a:latin typeface="Arial" panose="020B0604020202020204" pitchFamily="34" charset="0"/>
              </a:rPr>
              <a:t>End to End Event management is the management of events which consists of the creation, development and updating of small and/or large-scale personal or corporate events.</a:t>
            </a:r>
          </a:p>
          <a:p>
            <a:pPr algn="just">
              <a:lnSpc>
                <a:spcPct val="150000"/>
              </a:lnSpc>
            </a:pPr>
            <a:r>
              <a:rPr lang="en-US" sz="2100" dirty="0">
                <a:effectLst/>
                <a:latin typeface="Arial" panose="020B0604020202020204" pitchFamily="34" charset="0"/>
              </a:rPr>
              <a:t> Events are organized by almost all universities, but all work from registration to certification is done by hand and is not digitalized.</a:t>
            </a:r>
          </a:p>
          <a:p>
            <a:pPr algn="just">
              <a:lnSpc>
                <a:spcPct val="150000"/>
              </a:lnSpc>
            </a:pPr>
            <a:r>
              <a:rPr lang="en-US" sz="2100" dirty="0">
                <a:effectLst/>
                <a:latin typeface="Arial" panose="020B0604020202020204" pitchFamily="34" charset="0"/>
              </a:rPr>
              <a:t>There is no application </a:t>
            </a:r>
            <a:r>
              <a:rPr lang="en-US" sz="2100" dirty="0" smtClean="0">
                <a:effectLst/>
                <a:latin typeface="Arial" panose="020B0604020202020204" pitchFamily="34" charset="0"/>
              </a:rPr>
              <a:t>set up for automatic sending of participation </a:t>
            </a:r>
            <a:r>
              <a:rPr lang="en-US" sz="2100" dirty="0">
                <a:effectLst/>
                <a:latin typeface="Arial" panose="020B0604020202020204" pitchFamily="34" charset="0"/>
              </a:rPr>
              <a:t>and </a:t>
            </a:r>
            <a:r>
              <a:rPr lang="en-US" sz="2100" dirty="0" smtClean="0">
                <a:effectLst/>
                <a:latin typeface="Arial" panose="020B0604020202020204" pitchFamily="34" charset="0"/>
              </a:rPr>
              <a:t>winners </a:t>
            </a:r>
            <a:r>
              <a:rPr lang="en-US" sz="2100" dirty="0">
                <a:effectLst/>
                <a:latin typeface="Arial" panose="020B0604020202020204" pitchFamily="34" charset="0"/>
              </a:rPr>
              <a:t>certificates in one single app. </a:t>
            </a:r>
          </a:p>
          <a:p>
            <a:pPr algn="just">
              <a:lnSpc>
                <a:spcPct val="150000"/>
              </a:lnSpc>
            </a:pPr>
            <a:r>
              <a:rPr lang="en-US" sz="2100" dirty="0">
                <a:effectLst/>
                <a:latin typeface="Arial" panose="020B0604020202020204" pitchFamily="34" charset="0"/>
              </a:rPr>
              <a:t>The interface in turn helps in generating and mailing of certificates too. Thus, end to end event management app.</a:t>
            </a:r>
            <a:endParaRPr lang="en-IN" sz="2100" dirty="0"/>
          </a:p>
        </p:txBody>
      </p:sp>
    </p:spTree>
    <p:extLst>
      <p:ext uri="{BB962C8B-B14F-4D97-AF65-F5344CB8AC3E}">
        <p14:creationId xmlns:p14="http://schemas.microsoft.com/office/powerpoint/2010/main" val="2131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75156-0282-4FDC-B645-58C8BD8ABE92}"/>
              </a:ext>
            </a:extLst>
          </p:cNvPr>
          <p:cNvSpPr>
            <a:spLocks noGrp="1"/>
          </p:cNvSpPr>
          <p:nvPr>
            <p:ph type="title"/>
          </p:nvPr>
        </p:nvSpPr>
        <p:spPr/>
        <p:txBody>
          <a:bodyPr/>
          <a:lstStyle/>
          <a:p>
            <a:r>
              <a:rPr lang="en-IN" dirty="0">
                <a:effectLst/>
                <a:latin typeface="Arial" panose="020B0604020202020204" pitchFamily="34" charset="0"/>
              </a:rPr>
              <a:t>2.2 Product Functions</a:t>
            </a:r>
            <a:endParaRPr lang="en-IN" dirty="0"/>
          </a:p>
        </p:txBody>
      </p:sp>
      <p:sp>
        <p:nvSpPr>
          <p:cNvPr id="3" name="Content Placeholder 2">
            <a:extLst>
              <a:ext uri="{FF2B5EF4-FFF2-40B4-BE49-F238E27FC236}">
                <a16:creationId xmlns:a16="http://schemas.microsoft.com/office/drawing/2014/main" xmlns="" id="{683CD50F-577D-4344-A7FE-BFF1FC5F3B88}"/>
              </a:ext>
            </a:extLst>
          </p:cNvPr>
          <p:cNvSpPr>
            <a:spLocks noGrp="1"/>
          </p:cNvSpPr>
          <p:nvPr>
            <p:ph idx="1"/>
          </p:nvPr>
        </p:nvSpPr>
        <p:spPr>
          <a:xfrm>
            <a:off x="685800" y="2057401"/>
            <a:ext cx="10820400" cy="4024125"/>
          </a:xfrm>
        </p:spPr>
        <p:txBody>
          <a:bodyPr>
            <a:noAutofit/>
          </a:bodyPr>
          <a:lstStyle/>
          <a:p>
            <a:pPr algn="just">
              <a:lnSpc>
                <a:spcPct val="150000"/>
              </a:lnSpc>
            </a:pPr>
            <a:r>
              <a:rPr lang="en-US" sz="2000" dirty="0" smtClean="0">
                <a:effectLst/>
                <a:latin typeface="Arial" panose="020B0604020202020204" pitchFamily="34" charset="0"/>
              </a:rPr>
              <a:t>A </a:t>
            </a:r>
            <a:r>
              <a:rPr lang="en-US" sz="2000" dirty="0">
                <a:effectLst/>
                <a:latin typeface="Arial" panose="020B0604020202020204" pitchFamily="34" charset="0"/>
              </a:rPr>
              <a:t>single point of registration for the event as well as the </a:t>
            </a:r>
            <a:r>
              <a:rPr lang="en-US" sz="2000" dirty="0" smtClean="0">
                <a:effectLst/>
                <a:latin typeface="Arial" panose="020B0604020202020204" pitchFamily="34" charset="0"/>
              </a:rPr>
              <a:t>participants.</a:t>
            </a:r>
          </a:p>
          <a:p>
            <a:pPr algn="just">
              <a:lnSpc>
                <a:spcPct val="150000"/>
              </a:lnSpc>
            </a:pPr>
            <a:r>
              <a:rPr lang="en-US" sz="2000" dirty="0" smtClean="0">
                <a:effectLst/>
                <a:latin typeface="Arial" panose="020B0604020202020204" pitchFamily="34" charset="0"/>
              </a:rPr>
              <a:t>The </a:t>
            </a:r>
            <a:r>
              <a:rPr lang="en-US" sz="2000" dirty="0">
                <a:effectLst/>
                <a:latin typeface="Arial" panose="020B0604020202020204" pitchFamily="34" charset="0"/>
              </a:rPr>
              <a:t>organizer can keep track of the detailed information of the </a:t>
            </a:r>
            <a:r>
              <a:rPr lang="en-US" sz="2000" dirty="0" smtClean="0">
                <a:effectLst/>
                <a:latin typeface="Arial" panose="020B0604020202020204" pitchFamily="34" charset="0"/>
              </a:rPr>
              <a:t>events like </a:t>
            </a:r>
            <a:r>
              <a:rPr lang="en-US" sz="2000" dirty="0">
                <a:effectLst/>
                <a:latin typeface="Arial" panose="020B0604020202020204" pitchFamily="34" charset="0"/>
              </a:rPr>
              <a:t>the number of </a:t>
            </a:r>
            <a:r>
              <a:rPr lang="en-US" sz="2000" dirty="0" smtClean="0">
                <a:effectLst/>
                <a:latin typeface="Arial" panose="020B0604020202020204" pitchFamily="34" charset="0"/>
              </a:rPr>
              <a:t>participants, judges</a:t>
            </a:r>
            <a:r>
              <a:rPr lang="en-US" sz="2000" dirty="0" smtClean="0">
                <a:latin typeface="Arial" panose="020B0604020202020204" pitchFamily="34" charset="0"/>
              </a:rPr>
              <a:t> </a:t>
            </a:r>
            <a:r>
              <a:rPr lang="en-US" sz="2000" dirty="0" smtClean="0">
                <a:effectLst/>
                <a:latin typeface="Arial" panose="020B0604020202020204" pitchFamily="34" charset="0"/>
              </a:rPr>
              <a:t>etc.</a:t>
            </a:r>
            <a:endParaRPr lang="en-US" sz="2000" dirty="0" smtClean="0"/>
          </a:p>
          <a:p>
            <a:pPr algn="just">
              <a:lnSpc>
                <a:spcPct val="150000"/>
              </a:lnSpc>
            </a:pPr>
            <a:r>
              <a:rPr lang="en-US" sz="2000" dirty="0" smtClean="0">
                <a:effectLst/>
                <a:latin typeface="Arial" panose="020B0604020202020204" pitchFamily="34" charset="0"/>
              </a:rPr>
              <a:t>A </a:t>
            </a:r>
            <a:r>
              <a:rPr lang="en-US" sz="2000" dirty="0">
                <a:effectLst/>
                <a:latin typeface="Arial" panose="020B0604020202020204" pitchFamily="34" charset="0"/>
              </a:rPr>
              <a:t>smooth communication link establishes between the organizer, different co-organizers and </a:t>
            </a:r>
            <a:r>
              <a:rPr lang="en-US" sz="2000" dirty="0" smtClean="0">
                <a:effectLst/>
                <a:latin typeface="Arial" panose="020B0604020202020204" pitchFamily="34" charset="0"/>
              </a:rPr>
              <a:t>students.</a:t>
            </a:r>
            <a:endParaRPr lang="en-US" sz="2000" dirty="0" smtClean="0"/>
          </a:p>
          <a:p>
            <a:pPr algn="just">
              <a:lnSpc>
                <a:spcPct val="150000"/>
              </a:lnSpc>
            </a:pPr>
            <a:r>
              <a:rPr lang="en-US" sz="2000" dirty="0" smtClean="0">
                <a:effectLst/>
                <a:latin typeface="Arial" panose="020B0604020202020204" pitchFamily="34" charset="0"/>
              </a:rPr>
              <a:t>To </a:t>
            </a:r>
            <a:r>
              <a:rPr lang="en-US" sz="2000" dirty="0">
                <a:effectLst/>
                <a:latin typeface="Arial" panose="020B0604020202020204" pitchFamily="34" charset="0"/>
              </a:rPr>
              <a:t>generate unique ids to students participating in the event as well as certificate </a:t>
            </a:r>
            <a:r>
              <a:rPr lang="en-US" sz="2000" dirty="0" smtClean="0">
                <a:effectLst/>
                <a:latin typeface="Arial" panose="020B0604020202020204" pitchFamily="34" charset="0"/>
              </a:rPr>
              <a:t>generation.</a:t>
            </a:r>
            <a:endParaRPr lang="en-US" sz="2000" dirty="0">
              <a:effectLst/>
              <a:latin typeface="Arial" panose="020B0604020202020204" pitchFamily="34" charset="0"/>
            </a:endParaRPr>
          </a:p>
          <a:p>
            <a:pPr algn="just">
              <a:lnSpc>
                <a:spcPct val="150000"/>
              </a:lnSpc>
            </a:pPr>
            <a:r>
              <a:rPr lang="en-US" sz="2000" dirty="0" smtClean="0">
                <a:effectLst/>
                <a:latin typeface="Arial" panose="020B0604020202020204" pitchFamily="34" charset="0"/>
              </a:rPr>
              <a:t>To </a:t>
            </a:r>
            <a:r>
              <a:rPr lang="en-US" sz="2000" dirty="0">
                <a:effectLst/>
                <a:latin typeface="Arial" panose="020B0604020202020204" pitchFamily="34" charset="0"/>
              </a:rPr>
              <a:t>consolidate the scores and publish the </a:t>
            </a:r>
            <a:r>
              <a:rPr lang="en-US" sz="2000" dirty="0" smtClean="0">
                <a:effectLst/>
                <a:latin typeface="Arial" panose="020B0604020202020204" pitchFamily="34" charset="0"/>
              </a:rPr>
              <a:t>winners.</a:t>
            </a:r>
          </a:p>
          <a:p>
            <a:pPr algn="just">
              <a:lnSpc>
                <a:spcPct val="150000"/>
              </a:lnSpc>
            </a:pPr>
            <a:r>
              <a:rPr lang="en-US" sz="2000" dirty="0" smtClean="0">
                <a:effectLst/>
                <a:latin typeface="Arial" panose="020B0604020202020204" pitchFamily="34" charset="0"/>
              </a:rPr>
              <a:t>To </a:t>
            </a:r>
            <a:r>
              <a:rPr lang="en-US" sz="2000" dirty="0">
                <a:effectLst/>
                <a:latin typeface="Arial" panose="020B0604020202020204" pitchFamily="34" charset="0"/>
              </a:rPr>
              <a:t>send event reminders to students and </a:t>
            </a:r>
            <a:r>
              <a:rPr lang="en-US" sz="2000" dirty="0" smtClean="0">
                <a:effectLst/>
                <a:latin typeface="Arial" panose="020B0604020202020204" pitchFamily="34" charset="0"/>
              </a:rPr>
              <a:t>judges.</a:t>
            </a:r>
          </a:p>
          <a:p>
            <a:pPr algn="just">
              <a:lnSpc>
                <a:spcPct val="150000"/>
              </a:lnSpc>
            </a:pPr>
            <a:endParaRPr lang="en-IN" sz="2000" dirty="0"/>
          </a:p>
        </p:txBody>
      </p:sp>
    </p:spTree>
    <p:extLst>
      <p:ext uri="{BB962C8B-B14F-4D97-AF65-F5344CB8AC3E}">
        <p14:creationId xmlns:p14="http://schemas.microsoft.com/office/powerpoint/2010/main" val="16909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66855-27ED-496F-A5E1-05B09EBE9056}"/>
              </a:ext>
            </a:extLst>
          </p:cNvPr>
          <p:cNvSpPr>
            <a:spLocks noGrp="1"/>
          </p:cNvSpPr>
          <p:nvPr>
            <p:ph type="title"/>
          </p:nvPr>
        </p:nvSpPr>
        <p:spPr/>
        <p:txBody>
          <a:bodyPr/>
          <a:lstStyle/>
          <a:p>
            <a:r>
              <a:rPr lang="en-IN" dirty="0">
                <a:effectLst/>
                <a:latin typeface="Arial" panose="020B0604020202020204" pitchFamily="34" charset="0"/>
              </a:rPr>
              <a:t>2.3. User characteristics</a:t>
            </a:r>
            <a:endParaRPr lang="en-IN" dirty="0"/>
          </a:p>
        </p:txBody>
      </p:sp>
      <p:sp>
        <p:nvSpPr>
          <p:cNvPr id="3" name="Content Placeholder 2">
            <a:extLst>
              <a:ext uri="{FF2B5EF4-FFF2-40B4-BE49-F238E27FC236}">
                <a16:creationId xmlns:a16="http://schemas.microsoft.com/office/drawing/2014/main" xmlns="" id="{20069F61-2B5C-42FC-9FE3-24E38378D099}"/>
              </a:ext>
            </a:extLst>
          </p:cNvPr>
          <p:cNvSpPr>
            <a:spLocks noGrp="1"/>
          </p:cNvSpPr>
          <p:nvPr>
            <p:ph idx="1"/>
          </p:nvPr>
        </p:nvSpPr>
        <p:spPr/>
        <p:txBody>
          <a:bodyPr>
            <a:normAutofit/>
          </a:bodyPr>
          <a:lstStyle/>
          <a:p>
            <a:pPr algn="just">
              <a:lnSpc>
                <a:spcPct val="170000"/>
              </a:lnSpc>
            </a:pPr>
            <a:r>
              <a:rPr lang="en-US" sz="2000" b="1" dirty="0">
                <a:effectLst/>
                <a:latin typeface="Arial" panose="020B0604020202020204" pitchFamily="34" charset="0"/>
              </a:rPr>
              <a:t>Student</a:t>
            </a:r>
            <a:r>
              <a:rPr lang="en-US" sz="2000" dirty="0">
                <a:effectLst/>
                <a:latin typeface="Arial" panose="020B0604020202020204" pitchFamily="34" charset="0"/>
              </a:rPr>
              <a:t> will basically be able to register for an event and also unique ID will be generated using QR code. Apart from this every individual will be provided with the </a:t>
            </a:r>
            <a:r>
              <a:rPr lang="en-US" sz="2000" dirty="0" smtClean="0">
                <a:effectLst/>
                <a:latin typeface="Arial" panose="020B0604020202020204" pitchFamily="34" charset="0"/>
              </a:rPr>
              <a:t>participation certificate once the event </a:t>
            </a:r>
            <a:r>
              <a:rPr lang="en-US" sz="2000" dirty="0" smtClean="0">
                <a:latin typeface="Arial" panose="020B0604020202020204" pitchFamily="34" charset="0"/>
              </a:rPr>
              <a:t>e</a:t>
            </a:r>
            <a:r>
              <a:rPr lang="en-US" sz="2000" dirty="0" smtClean="0">
                <a:effectLst/>
                <a:latin typeface="Arial" panose="020B0604020202020204" pitchFamily="34" charset="0"/>
              </a:rPr>
              <a:t>nds.</a:t>
            </a:r>
          </a:p>
          <a:p>
            <a:pPr algn="just">
              <a:lnSpc>
                <a:spcPct val="170000"/>
              </a:lnSpc>
            </a:pPr>
            <a:r>
              <a:rPr lang="en-US" sz="2000" b="1" dirty="0" smtClean="0">
                <a:effectLst/>
                <a:latin typeface="Arial" panose="020B0604020202020204" pitchFamily="34" charset="0"/>
              </a:rPr>
              <a:t>Organizer </a:t>
            </a:r>
            <a:r>
              <a:rPr lang="en-US" sz="2000" dirty="0">
                <a:effectLst/>
                <a:latin typeface="Arial" panose="020B0604020202020204" pitchFamily="34" charset="0"/>
              </a:rPr>
              <a:t>is someone who is managing all the </a:t>
            </a:r>
            <a:r>
              <a:rPr lang="en-US" sz="2000" dirty="0" smtClean="0">
                <a:effectLst/>
                <a:latin typeface="Arial" panose="020B0604020202020204" pitchFamily="34" charset="0"/>
              </a:rPr>
              <a:t>events. </a:t>
            </a:r>
            <a:r>
              <a:rPr lang="en-US" sz="2000" dirty="0">
                <a:latin typeface="Arial" panose="020B0604020202020204" pitchFamily="34" charset="0"/>
              </a:rPr>
              <a:t>H</a:t>
            </a:r>
            <a:r>
              <a:rPr lang="en-US" sz="2000" dirty="0" smtClean="0">
                <a:effectLst/>
                <a:latin typeface="Arial" panose="020B0604020202020204" pitchFamily="34" charset="0"/>
              </a:rPr>
              <a:t>e/she </a:t>
            </a:r>
            <a:r>
              <a:rPr lang="en-US" sz="2000" dirty="0">
                <a:effectLst/>
                <a:latin typeface="Arial" panose="020B0604020202020204" pitchFamily="34" charset="0"/>
              </a:rPr>
              <a:t>will be able to keep the count of students in a particular event and also get to know about the registration amount collected towards an event. Essentially, organizer will </a:t>
            </a:r>
            <a:r>
              <a:rPr lang="en-US" sz="2000" dirty="0" smtClean="0">
                <a:effectLst/>
                <a:latin typeface="Arial" panose="020B0604020202020204" pitchFamily="34" charset="0"/>
              </a:rPr>
              <a:t>have each and every information </a:t>
            </a:r>
            <a:r>
              <a:rPr lang="en-US" sz="2000" dirty="0">
                <a:effectLst/>
                <a:latin typeface="Arial" panose="020B0604020202020204" pitchFamily="34" charset="0"/>
              </a:rPr>
              <a:t>of all the </a:t>
            </a:r>
            <a:r>
              <a:rPr lang="en-US" sz="2000" dirty="0" smtClean="0">
                <a:effectLst/>
                <a:latin typeface="Arial" panose="020B0604020202020204" pitchFamily="34" charset="0"/>
              </a:rPr>
              <a:t>events.</a:t>
            </a:r>
            <a:endParaRPr lang="en-IN" sz="2000" dirty="0"/>
          </a:p>
        </p:txBody>
      </p:sp>
    </p:spTree>
    <p:extLst>
      <p:ext uri="{BB962C8B-B14F-4D97-AF65-F5344CB8AC3E}">
        <p14:creationId xmlns:p14="http://schemas.microsoft.com/office/powerpoint/2010/main" val="382748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71CDC-7EB5-48E0-B270-C1F56FC394B1}"/>
              </a:ext>
            </a:extLst>
          </p:cNvPr>
          <p:cNvSpPr>
            <a:spLocks noGrp="1"/>
          </p:cNvSpPr>
          <p:nvPr>
            <p:ph type="title"/>
          </p:nvPr>
        </p:nvSpPr>
        <p:spPr/>
        <p:txBody>
          <a:bodyPr/>
          <a:lstStyle/>
          <a:p>
            <a:r>
              <a:rPr lang="en-IN" dirty="0">
                <a:effectLst/>
                <a:latin typeface="Arial" panose="020B0604020202020204" pitchFamily="34" charset="0"/>
              </a:rPr>
              <a:t>2.3. User characteristics</a:t>
            </a:r>
            <a:endParaRPr lang="en-IN" dirty="0"/>
          </a:p>
        </p:txBody>
      </p:sp>
      <p:sp>
        <p:nvSpPr>
          <p:cNvPr id="3" name="Content Placeholder 2">
            <a:extLst>
              <a:ext uri="{FF2B5EF4-FFF2-40B4-BE49-F238E27FC236}">
                <a16:creationId xmlns:a16="http://schemas.microsoft.com/office/drawing/2014/main" xmlns="" id="{58E1DD9B-15FC-4076-9176-D0A219A08002}"/>
              </a:ext>
            </a:extLst>
          </p:cNvPr>
          <p:cNvSpPr>
            <a:spLocks noGrp="1"/>
          </p:cNvSpPr>
          <p:nvPr>
            <p:ph idx="1"/>
          </p:nvPr>
        </p:nvSpPr>
        <p:spPr/>
        <p:txBody>
          <a:bodyPr>
            <a:normAutofit/>
          </a:bodyPr>
          <a:lstStyle/>
          <a:p>
            <a:pPr algn="just">
              <a:lnSpc>
                <a:spcPct val="160000"/>
              </a:lnSpc>
            </a:pPr>
            <a:r>
              <a:rPr lang="en-US" b="1" dirty="0">
                <a:effectLst/>
                <a:latin typeface="Arial" panose="020B0604020202020204" pitchFamily="34" charset="0"/>
              </a:rPr>
              <a:t>Co-Organizer</a:t>
            </a:r>
            <a:r>
              <a:rPr lang="en-US" dirty="0">
                <a:effectLst/>
                <a:latin typeface="Arial" panose="020B0604020202020204" pitchFamily="34" charset="0"/>
              </a:rPr>
              <a:t> is someone who is managing the particular event and will be having the access to only that event. He will be responsible for the event he is conducting and will be able to publish results of the same</a:t>
            </a:r>
            <a:r>
              <a:rPr lang="en-US" dirty="0" smtClean="0">
                <a:effectLst/>
                <a:latin typeface="Arial" panose="020B0604020202020204" pitchFamily="34" charset="0"/>
              </a:rPr>
              <a:t>.</a:t>
            </a:r>
          </a:p>
          <a:p>
            <a:pPr algn="just">
              <a:lnSpc>
                <a:spcPct val="160000"/>
              </a:lnSpc>
            </a:pPr>
            <a:r>
              <a:rPr lang="en-US" b="1" dirty="0" smtClean="0">
                <a:effectLst/>
                <a:latin typeface="Arial" panose="020B0604020202020204" pitchFamily="34" charset="0"/>
              </a:rPr>
              <a:t>Judge</a:t>
            </a:r>
            <a:r>
              <a:rPr lang="en-US" dirty="0" smtClean="0">
                <a:effectLst/>
                <a:latin typeface="Arial" panose="020B0604020202020204" pitchFamily="34" charset="0"/>
              </a:rPr>
              <a:t> </a:t>
            </a:r>
            <a:r>
              <a:rPr lang="en-US" dirty="0">
                <a:effectLst/>
                <a:latin typeface="Arial" panose="020B0604020202020204" pitchFamily="34" charset="0"/>
              </a:rPr>
              <a:t>or </a:t>
            </a:r>
            <a:r>
              <a:rPr lang="en-US" b="1" dirty="0">
                <a:effectLst/>
                <a:latin typeface="Arial" panose="020B0604020202020204" pitchFamily="34" charset="0"/>
              </a:rPr>
              <a:t>Deemster</a:t>
            </a:r>
            <a:r>
              <a:rPr lang="en-US" dirty="0">
                <a:effectLst/>
                <a:latin typeface="Arial" panose="020B0604020202020204" pitchFamily="34" charset="0"/>
              </a:rPr>
              <a:t> is someone who will judge the particular event or game and allot the scores.</a:t>
            </a:r>
            <a:endParaRPr lang="en-IN" dirty="0"/>
          </a:p>
        </p:txBody>
      </p:sp>
    </p:spTree>
    <p:extLst>
      <p:ext uri="{BB962C8B-B14F-4D97-AF65-F5344CB8AC3E}">
        <p14:creationId xmlns:p14="http://schemas.microsoft.com/office/powerpoint/2010/main" val="363635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AA019-8316-4948-9AAE-7850C066AF56}"/>
              </a:ext>
            </a:extLst>
          </p:cNvPr>
          <p:cNvSpPr>
            <a:spLocks noGrp="1"/>
          </p:cNvSpPr>
          <p:nvPr>
            <p:ph type="title"/>
          </p:nvPr>
        </p:nvSpPr>
        <p:spPr/>
        <p:txBody>
          <a:bodyPr/>
          <a:lstStyle/>
          <a:p>
            <a:r>
              <a:rPr lang="en-IN" dirty="0">
                <a:effectLst/>
                <a:latin typeface="Arial" panose="020B0604020202020204" pitchFamily="34" charset="0"/>
              </a:rPr>
              <a:t>2.4. General Constraints</a:t>
            </a:r>
            <a:endParaRPr lang="en-IN" dirty="0"/>
          </a:p>
        </p:txBody>
      </p:sp>
      <p:sp>
        <p:nvSpPr>
          <p:cNvPr id="3" name="Content Placeholder 2">
            <a:extLst>
              <a:ext uri="{FF2B5EF4-FFF2-40B4-BE49-F238E27FC236}">
                <a16:creationId xmlns:a16="http://schemas.microsoft.com/office/drawing/2014/main" xmlns="" id="{FAE123CF-1B96-4122-98EF-F840A37276EB}"/>
              </a:ext>
            </a:extLst>
          </p:cNvPr>
          <p:cNvSpPr>
            <a:spLocks noGrp="1"/>
          </p:cNvSpPr>
          <p:nvPr>
            <p:ph idx="1"/>
          </p:nvPr>
        </p:nvSpPr>
        <p:spPr/>
        <p:txBody>
          <a:bodyPr>
            <a:normAutofit fontScale="70000" lnSpcReduction="20000"/>
          </a:bodyPr>
          <a:lstStyle/>
          <a:p>
            <a:pPr algn="just">
              <a:lnSpc>
                <a:spcPct val="170000"/>
              </a:lnSpc>
            </a:pPr>
            <a:r>
              <a:rPr lang="en-US" sz="3000" dirty="0" smtClean="0">
                <a:effectLst/>
                <a:latin typeface="Arial" panose="020B0604020202020204" pitchFamily="34" charset="0"/>
              </a:rPr>
              <a:t>The </a:t>
            </a:r>
            <a:r>
              <a:rPr lang="en-US" sz="3000" dirty="0">
                <a:effectLst/>
                <a:latin typeface="Arial" panose="020B0604020202020204" pitchFamily="34" charset="0"/>
              </a:rPr>
              <a:t>primary responsibility of the organizer is to contact the co-organizers and coordinate with them about the event</a:t>
            </a:r>
            <a:r>
              <a:rPr lang="en-US" sz="3000" dirty="0" smtClean="0">
                <a:effectLst/>
                <a:latin typeface="Arial" panose="020B0604020202020204" pitchFamily="34" charset="0"/>
              </a:rPr>
              <a:t>.</a:t>
            </a:r>
          </a:p>
          <a:p>
            <a:pPr algn="just">
              <a:lnSpc>
                <a:spcPct val="170000"/>
              </a:lnSpc>
            </a:pPr>
            <a:r>
              <a:rPr lang="en-US" sz="3000" dirty="0" smtClean="0">
                <a:effectLst/>
                <a:latin typeface="Arial" panose="020B0604020202020204" pitchFamily="34" charset="0"/>
              </a:rPr>
              <a:t>The </a:t>
            </a:r>
            <a:r>
              <a:rPr lang="en-US" sz="3000" dirty="0">
                <a:effectLst/>
                <a:latin typeface="Arial" panose="020B0604020202020204" pitchFamily="34" charset="0"/>
              </a:rPr>
              <a:t>basic requirements of the event such as title of the event, maximum number of participants, registration fee and awards shall be collected from the co-organizers </a:t>
            </a:r>
            <a:r>
              <a:rPr lang="en-US" sz="3000" dirty="0" smtClean="0">
                <a:effectLst/>
                <a:latin typeface="Arial" panose="020B0604020202020204" pitchFamily="34" charset="0"/>
              </a:rPr>
              <a:t>after</a:t>
            </a:r>
            <a:r>
              <a:rPr lang="en-US" sz="3000" dirty="0"/>
              <a:t> </a:t>
            </a:r>
            <a:r>
              <a:rPr lang="en-US" sz="3000" dirty="0" smtClean="0">
                <a:latin typeface="Arial" panose="020B0604020202020204" pitchFamily="34" charset="0"/>
              </a:rPr>
              <a:t>having a detailed</a:t>
            </a:r>
            <a:r>
              <a:rPr lang="en-US" sz="3000" dirty="0" smtClean="0">
                <a:effectLst/>
                <a:latin typeface="Arial" panose="020B0604020202020204" pitchFamily="34" charset="0"/>
              </a:rPr>
              <a:t> discussion and the same </a:t>
            </a:r>
            <a:r>
              <a:rPr lang="en-US" sz="3000" dirty="0">
                <a:effectLst/>
                <a:latin typeface="Arial" panose="020B0604020202020204" pitchFamily="34" charset="0"/>
              </a:rPr>
              <a:t>will be added into the system by the organizer</a:t>
            </a:r>
            <a:r>
              <a:rPr lang="en-US" sz="3000" dirty="0" smtClean="0">
                <a:effectLst/>
                <a:latin typeface="Arial" panose="020B0604020202020204" pitchFamily="34" charset="0"/>
              </a:rPr>
              <a:t>.</a:t>
            </a:r>
          </a:p>
          <a:p>
            <a:pPr algn="just">
              <a:lnSpc>
                <a:spcPct val="170000"/>
              </a:lnSpc>
            </a:pPr>
            <a:r>
              <a:rPr lang="en-US" sz="3000" dirty="0" smtClean="0">
                <a:effectLst/>
                <a:latin typeface="Arial" panose="020B0604020202020204" pitchFamily="34" charset="0"/>
              </a:rPr>
              <a:t>Student </a:t>
            </a:r>
            <a:r>
              <a:rPr lang="en-US" sz="3000" dirty="0">
                <a:effectLst/>
                <a:latin typeface="Arial" panose="020B0604020202020204" pitchFamily="34" charset="0"/>
              </a:rPr>
              <a:t>can participate in a maximum of three events only.</a:t>
            </a:r>
            <a:endParaRPr lang="en-IN" sz="3000" dirty="0"/>
          </a:p>
        </p:txBody>
      </p:sp>
    </p:spTree>
    <p:extLst>
      <p:ext uri="{BB962C8B-B14F-4D97-AF65-F5344CB8AC3E}">
        <p14:creationId xmlns:p14="http://schemas.microsoft.com/office/powerpoint/2010/main" val="33405694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156</TotalTime>
  <Words>965</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vt:lpstr>
      <vt:lpstr>Vapor Trail</vt:lpstr>
      <vt:lpstr>END TO END EVENT MANAGEMENT SOLUTION SRS</vt:lpstr>
      <vt:lpstr>1.1. Problem Statement</vt:lpstr>
      <vt:lpstr>1.2. Scope</vt:lpstr>
      <vt:lpstr>2. Overall Description</vt:lpstr>
      <vt:lpstr>2.1 Product Perspective</vt:lpstr>
      <vt:lpstr>2.2 Product Functions</vt:lpstr>
      <vt:lpstr>2.3. User characteristics</vt:lpstr>
      <vt:lpstr>2.3. User characteristics</vt:lpstr>
      <vt:lpstr>2.4. General Constraints</vt:lpstr>
      <vt:lpstr>3.1 User Interfaces</vt:lpstr>
      <vt:lpstr>3.1 User Interfaces</vt:lpstr>
      <vt:lpstr>3.1 User Interfaces</vt:lpstr>
      <vt:lpstr>3.1 User Interfaces</vt:lpstr>
      <vt:lpstr>3.1 User Interfaces</vt:lpstr>
      <vt:lpstr>3.2. Hardware Interfaces</vt:lpstr>
      <vt:lpstr>3.3 Software Interfaces</vt:lpstr>
      <vt:lpstr>3.4. Functional Requirements</vt:lpstr>
      <vt:lpstr>3.5. Performance Requirements</vt:lpstr>
      <vt:lpstr>3.6. Design Constraints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EVENT MANAGEMENT SOLUTION</dc:title>
  <dc:creator>Pranith Rao</dc:creator>
  <cp:lastModifiedBy>Pranith Rao</cp:lastModifiedBy>
  <cp:revision>19</cp:revision>
  <dcterms:created xsi:type="dcterms:W3CDTF">2021-10-26T16:45:31Z</dcterms:created>
  <dcterms:modified xsi:type="dcterms:W3CDTF">2022-01-03T18:39:15Z</dcterms:modified>
</cp:coreProperties>
</file>