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60" r:id="rId6"/>
    <p:sldId id="262" r:id="rId7"/>
    <p:sldId id="263" r:id="rId8"/>
    <p:sldId id="264" r:id="rId9"/>
    <p:sldId id="265"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3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643B-5E83-43BF-97FC-9C1B3DB9C58B}"/>
              </a:ext>
            </a:extLst>
          </p:cNvPr>
          <p:cNvSpPr>
            <a:spLocks noGrp="1"/>
          </p:cNvSpPr>
          <p:nvPr>
            <p:ph type="ctrTitle"/>
          </p:nvPr>
        </p:nvSpPr>
        <p:spPr>
          <a:xfrm>
            <a:off x="2156190" y="880009"/>
            <a:ext cx="8915399" cy="2262781"/>
          </a:xfrm>
        </p:spPr>
        <p:txBody>
          <a:bodyPr>
            <a:normAutofit fontScale="90000"/>
          </a:bodyPr>
          <a:lstStyle/>
          <a:p>
            <a:r>
              <a:rPr lang="en-US" b="1" dirty="0"/>
              <a:t>Trade statistics of India for Import and export of commodities from 2010-2018</a:t>
            </a:r>
            <a:br>
              <a:rPr lang="en-US" b="1" dirty="0"/>
            </a:br>
            <a:endParaRPr lang="en-IN" dirty="0"/>
          </a:p>
        </p:txBody>
      </p:sp>
      <p:sp>
        <p:nvSpPr>
          <p:cNvPr id="3" name="Subtitle 2">
            <a:extLst>
              <a:ext uri="{FF2B5EF4-FFF2-40B4-BE49-F238E27FC236}">
                <a16:creationId xmlns:a16="http://schemas.microsoft.com/office/drawing/2014/main" id="{1C73A914-B7EB-44A5-A79A-04415EE03FF9}"/>
              </a:ext>
            </a:extLst>
          </p:cNvPr>
          <p:cNvSpPr>
            <a:spLocks noGrp="1"/>
          </p:cNvSpPr>
          <p:nvPr>
            <p:ph type="subTitle" idx="1"/>
          </p:nvPr>
        </p:nvSpPr>
        <p:spPr>
          <a:xfrm>
            <a:off x="7564582" y="4281055"/>
            <a:ext cx="9628731" cy="2576945"/>
          </a:xfrm>
        </p:spPr>
        <p:txBody>
          <a:bodyPr>
            <a:normAutofit/>
          </a:bodyPr>
          <a:lstStyle/>
          <a:p>
            <a:r>
              <a:rPr lang="en-IN" dirty="0"/>
              <a:t>Guided by– </a:t>
            </a:r>
            <a:r>
              <a:rPr lang="en-IN" dirty="0">
                <a:latin typeface="Arial Black" panose="020B0A04020102020204" pitchFamily="34" charset="0"/>
              </a:rPr>
              <a:t>R. Raja Subramanyam sir </a:t>
            </a:r>
          </a:p>
          <a:p>
            <a:r>
              <a:rPr lang="en-IN" dirty="0"/>
              <a:t>presented by-</a:t>
            </a:r>
            <a:endParaRPr lang="en-IN" dirty="0">
              <a:latin typeface="Arial Black" panose="020B0A04020102020204" pitchFamily="34" charset="0"/>
            </a:endParaRPr>
          </a:p>
          <a:p>
            <a:r>
              <a:rPr lang="en-IN" dirty="0">
                <a:latin typeface="Bahnschrift Condensed" panose="020B0502040204020203" pitchFamily="34" charset="0"/>
              </a:rPr>
              <a:t>G.praneeth-9919004105</a:t>
            </a:r>
          </a:p>
          <a:p>
            <a:r>
              <a:rPr lang="en-IN" dirty="0" err="1">
                <a:latin typeface="Bahnschrift Condensed" panose="020B0502040204020203" pitchFamily="34" charset="0"/>
              </a:rPr>
              <a:t>P.Lava</a:t>
            </a:r>
            <a:r>
              <a:rPr lang="en-IN" dirty="0">
                <a:latin typeface="Bahnschrift Condensed" panose="020B0502040204020203" pitchFamily="34" charset="0"/>
              </a:rPr>
              <a:t> raju-9919004210</a:t>
            </a:r>
          </a:p>
          <a:p>
            <a:r>
              <a:rPr lang="en-IN" dirty="0" err="1">
                <a:latin typeface="Bahnschrift Condensed" panose="020B0502040204020203" pitchFamily="34" charset="0"/>
              </a:rPr>
              <a:t>D.Sai</a:t>
            </a:r>
            <a:r>
              <a:rPr lang="en-IN" dirty="0">
                <a:latin typeface="Bahnschrift Condensed" panose="020B0502040204020203" pitchFamily="34" charset="0"/>
              </a:rPr>
              <a:t> sujan-9919004070</a:t>
            </a:r>
          </a:p>
          <a:p>
            <a:r>
              <a:rPr lang="en-IN" dirty="0" err="1">
                <a:latin typeface="Bahnschrift Condensed" panose="020B0502040204020203" pitchFamily="34" charset="0"/>
              </a:rPr>
              <a:t>M.Sesi</a:t>
            </a:r>
            <a:r>
              <a:rPr lang="en-IN" dirty="0">
                <a:latin typeface="Bahnschrift Condensed" panose="020B0502040204020203" pitchFamily="34" charset="0"/>
              </a:rPr>
              <a:t> kiran-9919004180</a:t>
            </a:r>
          </a:p>
        </p:txBody>
      </p:sp>
    </p:spTree>
    <p:extLst>
      <p:ext uri="{BB962C8B-B14F-4D97-AF65-F5344CB8AC3E}">
        <p14:creationId xmlns:p14="http://schemas.microsoft.com/office/powerpoint/2010/main" val="3482769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7B01-89B8-4B81-8934-1180188E850D}"/>
              </a:ext>
            </a:extLst>
          </p:cNvPr>
          <p:cNvSpPr>
            <a:spLocks noGrp="1"/>
          </p:cNvSpPr>
          <p:nvPr>
            <p:ph type="title"/>
          </p:nvPr>
        </p:nvSpPr>
        <p:spPr/>
        <p:txBody>
          <a:bodyPr>
            <a:normAutofit fontScale="90000"/>
          </a:bodyPr>
          <a:lstStyle/>
          <a:p>
            <a:r>
              <a:rPr lang="en-US" dirty="0"/>
              <a:t>Details for Largest Importer of Indian goods and services</a:t>
            </a:r>
            <a:br>
              <a:rPr lang="en-US" dirty="0"/>
            </a:br>
            <a:endParaRPr lang="en-IN" dirty="0"/>
          </a:p>
        </p:txBody>
      </p:sp>
      <p:sp>
        <p:nvSpPr>
          <p:cNvPr id="3" name="Content Placeholder 2">
            <a:extLst>
              <a:ext uri="{FF2B5EF4-FFF2-40B4-BE49-F238E27FC236}">
                <a16:creationId xmlns:a16="http://schemas.microsoft.com/office/drawing/2014/main" id="{719817CC-6555-480F-9B4F-B1D89799F3D7}"/>
              </a:ext>
            </a:extLst>
          </p:cNvPr>
          <p:cNvSpPr>
            <a:spLocks noGrp="1"/>
          </p:cNvSpPr>
          <p:nvPr>
            <p:ph idx="1"/>
          </p:nvPr>
        </p:nvSpPr>
        <p:spPr>
          <a:xfrm>
            <a:off x="2174448" y="6233890"/>
            <a:ext cx="9748640" cy="311544"/>
          </a:xfrm>
        </p:spPr>
        <p:txBody>
          <a:bodyPr>
            <a:normAutofit fontScale="92500" lnSpcReduction="20000"/>
          </a:bodyPr>
          <a:lstStyle/>
          <a:p>
            <a:r>
              <a:rPr lang="en-US" dirty="0"/>
              <a:t>This shows that </a:t>
            </a:r>
            <a:r>
              <a:rPr lang="en-US" b="1" dirty="0"/>
              <a:t>Indian</a:t>
            </a:r>
            <a:r>
              <a:rPr lang="en-US" dirty="0"/>
              <a:t> </a:t>
            </a:r>
            <a:r>
              <a:rPr lang="en-US" b="1" dirty="0"/>
              <a:t>Natural/Cultured Pearls</a:t>
            </a:r>
            <a:r>
              <a:rPr lang="en-US" dirty="0"/>
              <a:t> are in great Demand In </a:t>
            </a:r>
            <a:r>
              <a:rPr lang="en-US" b="1" dirty="0"/>
              <a:t>USA</a:t>
            </a:r>
            <a:endParaRPr lang="en-IN" dirty="0"/>
          </a:p>
        </p:txBody>
      </p:sp>
      <p:pic>
        <p:nvPicPr>
          <p:cNvPr id="9218" name="Picture 2">
            <a:extLst>
              <a:ext uri="{FF2B5EF4-FFF2-40B4-BE49-F238E27FC236}">
                <a16:creationId xmlns:a16="http://schemas.microsoft.com/office/drawing/2014/main" id="{212FE64C-D05B-4693-B653-D8E0B6D37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544" y="1804523"/>
            <a:ext cx="9016213" cy="4272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175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CE2F-05A6-48D7-A8A8-07EE8D372734}"/>
              </a:ext>
            </a:extLst>
          </p:cNvPr>
          <p:cNvSpPr>
            <a:spLocks noGrp="1"/>
          </p:cNvSpPr>
          <p:nvPr>
            <p:ph type="title"/>
          </p:nvPr>
        </p:nvSpPr>
        <p:spPr>
          <a:xfrm>
            <a:off x="2346690" y="114311"/>
            <a:ext cx="8911687" cy="751536"/>
          </a:xfrm>
        </p:spPr>
        <p:txBody>
          <a:bodyPr/>
          <a:lstStyle/>
          <a:p>
            <a:r>
              <a:rPr lang="en-US" b="1" dirty="0"/>
              <a:t>Import And Export Country Wise</a:t>
            </a:r>
            <a:endParaRPr lang="en-IN" dirty="0"/>
          </a:p>
        </p:txBody>
      </p:sp>
      <p:sp>
        <p:nvSpPr>
          <p:cNvPr id="3" name="Content Placeholder 2">
            <a:extLst>
              <a:ext uri="{FF2B5EF4-FFF2-40B4-BE49-F238E27FC236}">
                <a16:creationId xmlns:a16="http://schemas.microsoft.com/office/drawing/2014/main" id="{944B5BD8-4B02-4BE0-AA7D-E0BB9DFAA6E7}"/>
              </a:ext>
            </a:extLst>
          </p:cNvPr>
          <p:cNvSpPr>
            <a:spLocks noGrp="1"/>
          </p:cNvSpPr>
          <p:nvPr>
            <p:ph idx="1"/>
          </p:nvPr>
        </p:nvSpPr>
        <p:spPr>
          <a:xfrm>
            <a:off x="1658867" y="4199766"/>
            <a:ext cx="9845745" cy="2658233"/>
          </a:xfrm>
        </p:spPr>
        <p:txBody>
          <a:bodyPr>
            <a:normAutofit fontScale="85000" lnSpcReduction="10000"/>
          </a:bodyPr>
          <a:lstStyle/>
          <a:p>
            <a:r>
              <a:rPr lang="en-US" dirty="0">
                <a:latin typeface="Arial Black" panose="020B0A04020102020204" pitchFamily="34" charset="0"/>
              </a:rPr>
              <a:t>China</a:t>
            </a:r>
            <a:r>
              <a:rPr lang="en-US" dirty="0"/>
              <a:t> has biggest market in </a:t>
            </a:r>
            <a:r>
              <a:rPr lang="en-US" dirty="0">
                <a:latin typeface="Arial Black" panose="020B0A04020102020204" pitchFamily="34" charset="0"/>
              </a:rPr>
              <a:t>India</a:t>
            </a:r>
            <a:r>
              <a:rPr lang="en-US" dirty="0"/>
              <a:t> followed by </a:t>
            </a:r>
            <a:r>
              <a:rPr lang="en-US" dirty="0">
                <a:latin typeface="Arial Black" panose="020B0A04020102020204" pitchFamily="34" charset="0"/>
              </a:rPr>
              <a:t>UAE </a:t>
            </a:r>
            <a:r>
              <a:rPr lang="en-US" dirty="0"/>
              <a:t>, </a:t>
            </a:r>
            <a:r>
              <a:rPr lang="en-US" dirty="0">
                <a:latin typeface="Arial Black" panose="020B0A04020102020204" pitchFamily="34" charset="0"/>
              </a:rPr>
              <a:t>Saudi</a:t>
            </a:r>
            <a:r>
              <a:rPr lang="en-US" dirty="0"/>
              <a:t> </a:t>
            </a:r>
            <a:r>
              <a:rPr lang="en-US" dirty="0">
                <a:latin typeface="Arial Black" panose="020B0A04020102020204" pitchFamily="34" charset="0"/>
              </a:rPr>
              <a:t>Arabia</a:t>
            </a:r>
            <a:r>
              <a:rPr lang="en-US" dirty="0"/>
              <a:t> and </a:t>
            </a:r>
            <a:r>
              <a:rPr lang="en-US" dirty="0">
                <a:latin typeface="Arial Black" panose="020B0A04020102020204" pitchFamily="34" charset="0"/>
              </a:rPr>
              <a:t>USA</a:t>
            </a:r>
          </a:p>
          <a:p>
            <a:r>
              <a:rPr lang="en-US" dirty="0">
                <a:latin typeface="Arial Black" panose="020B0A04020102020204" pitchFamily="34" charset="0"/>
              </a:rPr>
              <a:t>USA</a:t>
            </a:r>
            <a:r>
              <a:rPr lang="en-US" dirty="0"/>
              <a:t> is our biggest importer followed by </a:t>
            </a:r>
            <a:r>
              <a:rPr lang="en-US" dirty="0">
                <a:latin typeface="Arial Black" panose="020B0A04020102020204" pitchFamily="34" charset="0"/>
              </a:rPr>
              <a:t>UAE</a:t>
            </a:r>
            <a:r>
              <a:rPr lang="en-US" dirty="0"/>
              <a:t> and </a:t>
            </a:r>
            <a:r>
              <a:rPr lang="en-US" dirty="0">
                <a:latin typeface="Arial Black" panose="020B0A04020102020204" pitchFamily="34" charset="0"/>
              </a:rPr>
              <a:t>China</a:t>
            </a:r>
            <a:r>
              <a:rPr lang="en-US" dirty="0"/>
              <a:t> Republic.</a:t>
            </a:r>
          </a:p>
          <a:p>
            <a:r>
              <a:rPr lang="en-US" b="1" dirty="0">
                <a:latin typeface="Agency FB" panose="020B0503020202020204" pitchFamily="34" charset="0"/>
              </a:rPr>
              <a:t>Trade Deficit/Surplus Top 5 country</a:t>
            </a:r>
            <a:endParaRPr lang="en-US" dirty="0">
              <a:latin typeface="Agency FB" panose="020B0503020202020204" pitchFamily="34" charset="0"/>
            </a:endParaRPr>
          </a:p>
          <a:p>
            <a:r>
              <a:rPr lang="en-US" dirty="0">
                <a:latin typeface="Arial Black" panose="020B0A04020102020204" pitchFamily="34" charset="0"/>
              </a:rPr>
              <a:t>China</a:t>
            </a:r>
            <a:r>
              <a:rPr lang="en-US" dirty="0"/>
              <a:t> - very Huge Trade Deficit</a:t>
            </a:r>
          </a:p>
          <a:p>
            <a:r>
              <a:rPr lang="en-US" dirty="0">
                <a:latin typeface="Arial Black" panose="020B0A04020102020204" pitchFamily="34" charset="0"/>
              </a:rPr>
              <a:t>UAE</a:t>
            </a:r>
            <a:r>
              <a:rPr lang="en-US" dirty="0"/>
              <a:t> - little Trade Surplus</a:t>
            </a:r>
          </a:p>
          <a:p>
            <a:r>
              <a:rPr lang="en-US" dirty="0">
                <a:latin typeface="Arial Black" panose="020B0A04020102020204" pitchFamily="34" charset="0"/>
              </a:rPr>
              <a:t>Saudi Arabia- </a:t>
            </a:r>
            <a:r>
              <a:rPr lang="en-US" dirty="0"/>
              <a:t>Huge Trade Deficit</a:t>
            </a:r>
          </a:p>
          <a:p>
            <a:r>
              <a:rPr lang="en-US" dirty="0">
                <a:latin typeface="Arial Black" panose="020B0A04020102020204" pitchFamily="34" charset="0"/>
              </a:rPr>
              <a:t>USA</a:t>
            </a:r>
            <a:r>
              <a:rPr lang="en-US" dirty="0"/>
              <a:t> - little Trade Surplus</a:t>
            </a:r>
          </a:p>
          <a:p>
            <a:r>
              <a:rPr lang="en-US" dirty="0">
                <a:latin typeface="Arial Black" panose="020B0A04020102020204" pitchFamily="34" charset="0"/>
              </a:rPr>
              <a:t>Switzerland</a:t>
            </a:r>
            <a:r>
              <a:rPr lang="en-US" dirty="0"/>
              <a:t> - not making even in the top export graph showing sign of Huge Trade Deficit.</a:t>
            </a:r>
          </a:p>
          <a:p>
            <a:endParaRPr lang="en-IN" dirty="0"/>
          </a:p>
        </p:txBody>
      </p:sp>
      <p:pic>
        <p:nvPicPr>
          <p:cNvPr id="10242" name="Picture 2">
            <a:extLst>
              <a:ext uri="{FF2B5EF4-FFF2-40B4-BE49-F238E27FC236}">
                <a16:creationId xmlns:a16="http://schemas.microsoft.com/office/drawing/2014/main" id="{CE678C76-3B63-490F-90EC-B43587723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690" y="865847"/>
            <a:ext cx="8739398" cy="322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89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E9DE-F514-4A80-AE05-484A4F0DCDA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5C6B8F0F-A1FE-4A88-86B9-EC49D88C5B91}"/>
              </a:ext>
            </a:extLst>
          </p:cNvPr>
          <p:cNvSpPr>
            <a:spLocks noGrp="1"/>
          </p:cNvSpPr>
          <p:nvPr>
            <p:ph idx="1"/>
          </p:nvPr>
        </p:nvSpPr>
        <p:spPr/>
        <p:txBody>
          <a:bodyPr/>
          <a:lstStyle/>
          <a:p>
            <a:endParaRPr lang="en-IN"/>
          </a:p>
        </p:txBody>
      </p:sp>
      <p:pic>
        <p:nvPicPr>
          <p:cNvPr id="11266" name="Picture 2">
            <a:extLst>
              <a:ext uri="{FF2B5EF4-FFF2-40B4-BE49-F238E27FC236}">
                <a16:creationId xmlns:a16="http://schemas.microsoft.com/office/drawing/2014/main" id="{E776C023-9E7C-40B6-BA8A-EEDFE82FC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17" y="224554"/>
            <a:ext cx="11690294" cy="653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39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F118B-FF2D-4D72-AC1D-BA5874E8057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8AAD546-B544-4671-9E5A-2904E66B5E4F}"/>
              </a:ext>
            </a:extLst>
          </p:cNvPr>
          <p:cNvSpPr>
            <a:spLocks noGrp="1"/>
          </p:cNvSpPr>
          <p:nvPr>
            <p:ph idx="1"/>
          </p:nvPr>
        </p:nvSpPr>
        <p:spPr>
          <a:xfrm>
            <a:off x="1399922" y="5696792"/>
            <a:ext cx="10104689" cy="1161208"/>
          </a:xfrm>
        </p:spPr>
        <p:txBody>
          <a:bodyPr>
            <a:normAutofit fontScale="92500" lnSpcReduction="10000"/>
          </a:bodyPr>
          <a:lstStyle/>
          <a:p>
            <a:r>
              <a:rPr lang="en-US" dirty="0"/>
              <a:t>Top exported categories are also the top imported categories but there is huge trade deficit category wise.</a:t>
            </a:r>
          </a:p>
          <a:p>
            <a:r>
              <a:rPr lang="en-US" dirty="0"/>
              <a:t>Vehicle Other Than railway...and Pharmaceutical product </a:t>
            </a:r>
            <a:r>
              <a:rPr lang="en-US" dirty="0" err="1"/>
              <a:t>HScode</a:t>
            </a:r>
            <a:r>
              <a:rPr lang="en-US" dirty="0"/>
              <a:t> Chapters shows a trade surplus</a:t>
            </a:r>
            <a:endParaRPr lang="en-IN" dirty="0"/>
          </a:p>
        </p:txBody>
      </p:sp>
      <p:pic>
        <p:nvPicPr>
          <p:cNvPr id="12290" name="Picture 2">
            <a:extLst>
              <a:ext uri="{FF2B5EF4-FFF2-40B4-BE49-F238E27FC236}">
                <a16:creationId xmlns:a16="http://schemas.microsoft.com/office/drawing/2014/main" id="{C0B6B3AC-9633-4EB7-8B43-6C60EDBA3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06" y="97104"/>
            <a:ext cx="11963593" cy="5178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3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81C1-4D0F-4F47-8659-5FCF8023ED83}"/>
              </a:ext>
            </a:extLst>
          </p:cNvPr>
          <p:cNvSpPr>
            <a:spLocks noGrp="1"/>
          </p:cNvSpPr>
          <p:nvPr>
            <p:ph type="title"/>
          </p:nvPr>
        </p:nvSpPr>
        <p:spPr>
          <a:xfrm>
            <a:off x="1540960" y="102848"/>
            <a:ext cx="8911687" cy="1280890"/>
          </a:xfrm>
        </p:spPr>
        <p:txBody>
          <a:bodyPr/>
          <a:lstStyle/>
          <a:p>
            <a:r>
              <a:rPr lang="en-IN" dirty="0"/>
              <a:t>Conclusion and Future plan</a:t>
            </a:r>
          </a:p>
        </p:txBody>
      </p:sp>
      <p:sp>
        <p:nvSpPr>
          <p:cNvPr id="3" name="Content Placeholder 2">
            <a:extLst>
              <a:ext uri="{FF2B5EF4-FFF2-40B4-BE49-F238E27FC236}">
                <a16:creationId xmlns:a16="http://schemas.microsoft.com/office/drawing/2014/main" id="{82081DDB-FB37-42C7-BF98-2109F4DA740F}"/>
              </a:ext>
            </a:extLst>
          </p:cNvPr>
          <p:cNvSpPr>
            <a:spLocks noGrp="1"/>
          </p:cNvSpPr>
          <p:nvPr>
            <p:ph idx="1"/>
          </p:nvPr>
        </p:nvSpPr>
        <p:spPr>
          <a:xfrm>
            <a:off x="1618407" y="1108610"/>
            <a:ext cx="10503461" cy="5955738"/>
          </a:xfrm>
        </p:spPr>
        <p:txBody>
          <a:bodyPr>
            <a:normAutofit fontScale="77500" lnSpcReduction="20000"/>
          </a:bodyPr>
          <a:lstStyle/>
          <a:p>
            <a:r>
              <a:rPr lang="en-US" dirty="0"/>
              <a:t>Need of the Hour is to reduce the trade deficit</a:t>
            </a:r>
          </a:p>
          <a:p>
            <a:r>
              <a:rPr lang="en-US" dirty="0"/>
              <a:t>New Initiative taken by Government as "Skill India" , "Make In India", "Startup India" can help to boost the Export if the work is implemented on ground reality.</a:t>
            </a:r>
          </a:p>
          <a:p>
            <a:r>
              <a:rPr lang="en-US" dirty="0"/>
              <a:t>Bilateral ties between countries helps to reduce export duty which help the local company compete in global market.</a:t>
            </a:r>
          </a:p>
          <a:p>
            <a:r>
              <a:rPr lang="en-US" dirty="0"/>
              <a:t>As India Primarily is a Agricultural Country training and Guiding and providing export quality crops/medicinal plant can help to boost agricultural export.</a:t>
            </a:r>
          </a:p>
          <a:p>
            <a:r>
              <a:rPr lang="en-US" dirty="0"/>
              <a:t>A trade deficit is an economic measure of international trade in which a country's imports exceed its exports.</a:t>
            </a:r>
          </a:p>
          <a:p>
            <a:r>
              <a:rPr lang="en-US" b="1" dirty="0"/>
              <a:t>Trade Deficit</a:t>
            </a:r>
            <a:r>
              <a:rPr lang="en-US" dirty="0"/>
              <a:t> = </a:t>
            </a:r>
            <a:r>
              <a:rPr lang="en-US" b="1" dirty="0"/>
              <a:t>Total Value of Imports</a:t>
            </a:r>
            <a:r>
              <a:rPr lang="en-US" dirty="0"/>
              <a:t> – </a:t>
            </a:r>
            <a:r>
              <a:rPr lang="en-US" b="1" dirty="0"/>
              <a:t>Total Value of Exports</a:t>
            </a:r>
            <a:r>
              <a:rPr lang="en-US" dirty="0"/>
              <a:t> Trade deficit is not always negative because :-</a:t>
            </a:r>
          </a:p>
          <a:p>
            <a:r>
              <a:rPr lang="en-US" dirty="0"/>
              <a:t>When production cannot meet demand, imports from other nations increase. A trade deficit is not necessarily detrimental, because it often corrects itself over time. An increase in imported goods from other countries decreases the price of consumer goods in the nation, as foreign competition increases. The lower price tags help reduce the threat of inflation in the local economy, and an increase in imports also increases the variety of goods and services available to a nation’s residents. A fast-growing economy might import more, as it expands, so its residents may consume more than the country can produce. Consequently, a trade deficit may indicate a growing economy.</a:t>
            </a:r>
          </a:p>
          <a:p>
            <a:r>
              <a:rPr lang="en-US" dirty="0"/>
              <a:t>Problems of Trade deficit</a:t>
            </a:r>
          </a:p>
          <a:p>
            <a:r>
              <a:rPr lang="en-US" dirty="0"/>
              <a:t>In the long run, however, a trade deficit may lead to fewer jobs. If the country is importing more goods from foreign companies, prices will decline, and domestic companies may be unable to produce items that compete with lower costs. Manufacturing companies are usually hit the hardest when a country imports more than it exports. This impact results in fewer jobs or lower incomes for employees, due to the competition from imports. Fewer jobs mean fewer products are produced in the economy which, in turn, leads to even more imports and a greater deficit.</a:t>
            </a:r>
          </a:p>
          <a:p>
            <a:r>
              <a:rPr lang="en-US" dirty="0"/>
              <a:t>Real World Example</a:t>
            </a:r>
          </a:p>
          <a:p>
            <a:r>
              <a:rPr lang="en-US" dirty="0"/>
              <a:t>The U.S. holds the distinction of owning the world's largest trade deficit since 1975. In 2013, the deficit in goods and services was more than $472 billion, mainly because the country imported and consumed significantly more electronics, raw materials, oil, and other items than it sold to foreign countries.</a:t>
            </a:r>
          </a:p>
          <a:p>
            <a:endParaRPr lang="en-US" dirty="0"/>
          </a:p>
        </p:txBody>
      </p:sp>
    </p:spTree>
    <p:extLst>
      <p:ext uri="{BB962C8B-B14F-4D97-AF65-F5344CB8AC3E}">
        <p14:creationId xmlns:p14="http://schemas.microsoft.com/office/powerpoint/2010/main" val="319928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EEAA-A560-4E1F-80E9-83211CCB937D}"/>
              </a:ext>
            </a:extLst>
          </p:cNvPr>
          <p:cNvSpPr>
            <a:spLocks noGrp="1"/>
          </p:cNvSpPr>
          <p:nvPr>
            <p:ph type="title"/>
          </p:nvPr>
        </p:nvSpPr>
        <p:spPr>
          <a:xfrm>
            <a:off x="2041216" y="655455"/>
            <a:ext cx="8915400" cy="3277273"/>
          </a:xfrm>
        </p:spPr>
        <p:txBody>
          <a:bodyPr>
            <a:normAutofit/>
          </a:bodyPr>
          <a:lstStyle/>
          <a:p>
            <a:r>
              <a:rPr lang="en-IN" dirty="0"/>
              <a:t>We ever Grateful to you Manjit Singh sir and Raja Subramanyam sir for giving the present project as we improved my self in coding better than before.</a:t>
            </a:r>
          </a:p>
        </p:txBody>
      </p:sp>
      <p:sp>
        <p:nvSpPr>
          <p:cNvPr id="3" name="Content Placeholder 2">
            <a:extLst>
              <a:ext uri="{FF2B5EF4-FFF2-40B4-BE49-F238E27FC236}">
                <a16:creationId xmlns:a16="http://schemas.microsoft.com/office/drawing/2014/main" id="{322CF478-009F-400D-8599-1805A54E6B4D}"/>
              </a:ext>
            </a:extLst>
          </p:cNvPr>
          <p:cNvSpPr>
            <a:spLocks noGrp="1"/>
          </p:cNvSpPr>
          <p:nvPr>
            <p:ph idx="1"/>
          </p:nvPr>
        </p:nvSpPr>
        <p:spPr>
          <a:xfrm>
            <a:off x="2273623" y="2845699"/>
            <a:ext cx="8915400" cy="3777622"/>
          </a:xfrm>
        </p:spPr>
        <p:txBody>
          <a:bodyPr/>
          <a:lstStyle/>
          <a:p>
            <a:pPr marL="0" indent="0">
              <a:buNone/>
            </a:pPr>
            <a:r>
              <a:rPr lang="en-IN" dirty="0"/>
              <a:t>  </a:t>
            </a:r>
          </a:p>
        </p:txBody>
      </p:sp>
    </p:spTree>
    <p:extLst>
      <p:ext uri="{BB962C8B-B14F-4D97-AF65-F5344CB8AC3E}">
        <p14:creationId xmlns:p14="http://schemas.microsoft.com/office/powerpoint/2010/main" val="238201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F7974-475B-40E2-8E0D-995A25F4A224}"/>
              </a:ext>
            </a:extLst>
          </p:cNvPr>
          <p:cNvSpPr>
            <a:spLocks noGrp="1"/>
          </p:cNvSpPr>
          <p:nvPr>
            <p:ph type="title"/>
          </p:nvPr>
        </p:nvSpPr>
        <p:spPr/>
        <p:txBody>
          <a:bodyPr/>
          <a:lstStyle/>
          <a:p>
            <a:r>
              <a:rPr lang="en-IN" dirty="0">
                <a:solidFill>
                  <a:schemeClr val="accent5">
                    <a:lumMod val="50000"/>
                  </a:schemeClr>
                </a:solidFill>
              </a:rPr>
              <a:t> Subject</a:t>
            </a:r>
          </a:p>
        </p:txBody>
      </p:sp>
      <p:sp>
        <p:nvSpPr>
          <p:cNvPr id="3" name="Content Placeholder 2">
            <a:extLst>
              <a:ext uri="{FF2B5EF4-FFF2-40B4-BE49-F238E27FC236}">
                <a16:creationId xmlns:a16="http://schemas.microsoft.com/office/drawing/2014/main" id="{ACEB7092-4D6D-4E68-ABD3-4E5C2795506E}"/>
              </a:ext>
            </a:extLst>
          </p:cNvPr>
          <p:cNvSpPr>
            <a:spLocks noGrp="1"/>
          </p:cNvSpPr>
          <p:nvPr>
            <p:ph idx="1"/>
          </p:nvPr>
        </p:nvSpPr>
        <p:spPr/>
        <p:txBody>
          <a:bodyPr>
            <a:normAutofit fontScale="85000" lnSpcReduction="10000"/>
          </a:bodyPr>
          <a:lstStyle/>
          <a:p>
            <a:r>
              <a:rPr lang="en-US" dirty="0"/>
              <a:t> </a:t>
            </a:r>
            <a:r>
              <a:rPr lang="en-US" b="1" dirty="0"/>
              <a:t>Importing</a:t>
            </a:r>
            <a:r>
              <a:rPr lang="en-US" dirty="0"/>
              <a:t> means buying foreign goods and services by citizens, businesses and government of a country. No matter, how they are sent to the country. They can be shipped, sent it by e-mail, or even hand carried in personal luggage on a plane. A country importing more than it’s export, runs a </a:t>
            </a:r>
            <a:r>
              <a:rPr lang="en-US" b="1" dirty="0"/>
              <a:t>trade deficit</a:t>
            </a:r>
            <a:r>
              <a:rPr lang="en-US" dirty="0"/>
              <a:t>. Whereas, a country importing less than it’s exports, create a </a:t>
            </a:r>
            <a:r>
              <a:rPr lang="en-US" b="1" dirty="0"/>
              <a:t>trade surplus</a:t>
            </a:r>
            <a:r>
              <a:rPr lang="en-US" dirty="0"/>
              <a:t>.</a:t>
            </a:r>
          </a:p>
          <a:p>
            <a:r>
              <a:rPr lang="en-US" b="1" dirty="0"/>
              <a:t>Exporting</a:t>
            </a:r>
            <a:r>
              <a:rPr lang="en-US" dirty="0"/>
              <a:t> means goods and services which are produced in one country are purchased in another country. It is produced domestically and sold to someone in a foreign country. Most countries want to increase their exports as it increases the GDP of the country.</a:t>
            </a:r>
          </a:p>
          <a:p>
            <a:r>
              <a:rPr lang="en-US" dirty="0"/>
              <a:t>In India At the level of Central Government it is administered by the Ministry of Commerce and Industry.</a:t>
            </a:r>
          </a:p>
          <a:p>
            <a:r>
              <a:rPr lang="en-US" dirty="0"/>
              <a:t>Prior to the 1991 economic liberalization , India was a closed economy due to the average tariffs exceeding 200 percent and the extensive quantitative restrictions on imports. Foreign investment was strictly restricted to only allow Indian ownership of businesses. Since the liberalization, India's economy has improved mainly due to increased foreign trade</a:t>
            </a:r>
          </a:p>
          <a:p>
            <a:endParaRPr lang="en-IN" dirty="0"/>
          </a:p>
        </p:txBody>
      </p:sp>
    </p:spTree>
    <p:extLst>
      <p:ext uri="{BB962C8B-B14F-4D97-AF65-F5344CB8AC3E}">
        <p14:creationId xmlns:p14="http://schemas.microsoft.com/office/powerpoint/2010/main" val="424684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08B3-1C00-4D53-B121-D64237EED039}"/>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475B9E1E-D44D-49D0-B6D6-9C8E82971511}"/>
              </a:ext>
            </a:extLst>
          </p:cNvPr>
          <p:cNvSpPr>
            <a:spLocks noGrp="1"/>
          </p:cNvSpPr>
          <p:nvPr>
            <p:ph idx="1"/>
          </p:nvPr>
        </p:nvSpPr>
        <p:spPr/>
        <p:txBody>
          <a:bodyPr>
            <a:normAutofit fontScale="92500" lnSpcReduction="20000"/>
          </a:bodyPr>
          <a:lstStyle/>
          <a:p>
            <a:r>
              <a:rPr lang="en-US" dirty="0">
                <a:latin typeface="Arial Black" panose="020B0A04020102020204" pitchFamily="34" charset="0"/>
              </a:rPr>
              <a:t>HS code </a:t>
            </a:r>
            <a:r>
              <a:rPr lang="en-US" dirty="0"/>
              <a:t>- HS stands for Harmonized System. It was developed by the WCO (World Customs Organization) as a multipurpose international product nomenclature that describes the type of good that is shipped HS Code Structure</a:t>
            </a:r>
          </a:p>
          <a:p>
            <a:r>
              <a:rPr lang="en-US" dirty="0">
                <a:latin typeface="Bahnschrift Condensed" panose="020B0502040204020203" pitchFamily="34" charset="0"/>
              </a:rPr>
              <a:t>The HS code can be described as follows</a:t>
            </a:r>
            <a:r>
              <a:rPr lang="en-US" dirty="0"/>
              <a:t>:</a:t>
            </a:r>
          </a:p>
          <a:p>
            <a:r>
              <a:rPr lang="en-US" dirty="0"/>
              <a:t>It is a six-digit identification code. It has 5000 commodity groups. Those groups have 99 chapters. Those chapters have 21 sections. It’s arranged in a legal and logical structure. Well-defined rules support it to realize uniform classification worldwide.</a:t>
            </a:r>
          </a:p>
          <a:p>
            <a:endParaRPr lang="en-US" b="1" dirty="0"/>
          </a:p>
          <a:p>
            <a:r>
              <a:rPr lang="en-US" b="1" dirty="0">
                <a:latin typeface="Arial Black" panose="020B0A04020102020204" pitchFamily="34" charset="0"/>
              </a:rPr>
              <a:t>Commodity</a:t>
            </a:r>
            <a:r>
              <a:rPr lang="en-US" b="1" dirty="0"/>
              <a:t> :-</a:t>
            </a:r>
            <a:r>
              <a:rPr lang="en-US" dirty="0"/>
              <a:t>A reasonably interchangeable good or material, bought and sold freely as an article of commerce. </a:t>
            </a:r>
            <a:r>
              <a:rPr lang="en-US" b="1" dirty="0"/>
              <a:t>Commodities</a:t>
            </a:r>
            <a:r>
              <a:rPr lang="en-US" dirty="0"/>
              <a:t> include agricultural products, fuels, and metals and are traded in bulk on a </a:t>
            </a:r>
            <a:r>
              <a:rPr lang="en-US" b="1" dirty="0"/>
              <a:t>commodity</a:t>
            </a:r>
            <a:r>
              <a:rPr lang="en-US" dirty="0"/>
              <a:t> exchange or spot market.</a:t>
            </a:r>
            <a:endParaRPr lang="en-IN" dirty="0"/>
          </a:p>
        </p:txBody>
      </p:sp>
    </p:spTree>
    <p:extLst>
      <p:ext uri="{BB962C8B-B14F-4D97-AF65-F5344CB8AC3E}">
        <p14:creationId xmlns:p14="http://schemas.microsoft.com/office/powerpoint/2010/main" val="364295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E596-F2B2-4B93-8C13-043BD2975702}"/>
              </a:ext>
            </a:extLst>
          </p:cNvPr>
          <p:cNvSpPr>
            <a:spLocks noGrp="1"/>
          </p:cNvSpPr>
          <p:nvPr>
            <p:ph type="title"/>
          </p:nvPr>
        </p:nvSpPr>
        <p:spPr/>
        <p:txBody>
          <a:bodyPr/>
          <a:lstStyle/>
          <a:p>
            <a:r>
              <a:rPr lang="en-IN" dirty="0">
                <a:solidFill>
                  <a:schemeClr val="accent5">
                    <a:lumMod val="50000"/>
                  </a:schemeClr>
                </a:solidFill>
              </a:rPr>
              <a:t>Python packages used</a:t>
            </a:r>
          </a:p>
        </p:txBody>
      </p:sp>
      <p:sp>
        <p:nvSpPr>
          <p:cNvPr id="3" name="Content Placeholder 2">
            <a:extLst>
              <a:ext uri="{FF2B5EF4-FFF2-40B4-BE49-F238E27FC236}">
                <a16:creationId xmlns:a16="http://schemas.microsoft.com/office/drawing/2014/main" id="{DECEF514-F19D-430A-A8DC-A0FFCED15DAD}"/>
              </a:ext>
            </a:extLst>
          </p:cNvPr>
          <p:cNvSpPr>
            <a:spLocks noGrp="1"/>
          </p:cNvSpPr>
          <p:nvPr>
            <p:ph idx="1"/>
          </p:nvPr>
        </p:nvSpPr>
        <p:spPr/>
        <p:txBody>
          <a:bodyPr/>
          <a:lstStyle/>
          <a:p>
            <a:r>
              <a:rPr lang="en-IN" dirty="0"/>
              <a:t>NumPy </a:t>
            </a:r>
          </a:p>
          <a:p>
            <a:r>
              <a:rPr lang="en-IN" dirty="0"/>
              <a:t> pandas </a:t>
            </a:r>
          </a:p>
          <a:p>
            <a:r>
              <a:rPr lang="en-IN" dirty="0"/>
              <a:t> seaborn </a:t>
            </a:r>
          </a:p>
          <a:p>
            <a:r>
              <a:rPr lang="en-IN" dirty="0"/>
              <a:t> matplotlib</a:t>
            </a:r>
          </a:p>
          <a:p>
            <a:r>
              <a:rPr lang="en-IN" dirty="0"/>
              <a:t> plotly</a:t>
            </a:r>
          </a:p>
        </p:txBody>
      </p:sp>
    </p:spTree>
    <p:extLst>
      <p:ext uri="{BB962C8B-B14F-4D97-AF65-F5344CB8AC3E}">
        <p14:creationId xmlns:p14="http://schemas.microsoft.com/office/powerpoint/2010/main" val="142048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A160-7EC3-4DD4-A76F-2CD8CAEBFA61}"/>
              </a:ext>
            </a:extLst>
          </p:cNvPr>
          <p:cNvSpPr>
            <a:spLocks noGrp="1"/>
          </p:cNvSpPr>
          <p:nvPr>
            <p:ph type="title"/>
          </p:nvPr>
        </p:nvSpPr>
        <p:spPr/>
        <p:txBody>
          <a:bodyPr>
            <a:normAutofit fontScale="90000"/>
          </a:bodyPr>
          <a:lstStyle/>
          <a:p>
            <a:r>
              <a:rPr lang="en-IN" dirty="0">
                <a:solidFill>
                  <a:schemeClr val="accent5">
                    <a:lumMod val="50000"/>
                  </a:schemeClr>
                </a:solidFill>
              </a:rPr>
              <a:t>Results:</a:t>
            </a:r>
            <a:br>
              <a:rPr lang="en-IN" dirty="0">
                <a:solidFill>
                  <a:schemeClr val="accent5">
                    <a:lumMod val="50000"/>
                  </a:schemeClr>
                </a:solidFill>
              </a:rPr>
            </a:br>
            <a:r>
              <a:rPr lang="en-IN" dirty="0">
                <a:solidFill>
                  <a:schemeClr val="accent5">
                    <a:lumMod val="50000"/>
                  </a:schemeClr>
                </a:solidFill>
              </a:rPr>
              <a:t> </a:t>
            </a:r>
            <a:r>
              <a:rPr lang="en-US" dirty="0"/>
              <a:t>Largest Importers to India from 2010 to 2018</a:t>
            </a:r>
            <a:endParaRPr lang="en-IN" dirty="0"/>
          </a:p>
        </p:txBody>
      </p:sp>
      <p:sp>
        <p:nvSpPr>
          <p:cNvPr id="3" name="Content Placeholder 2">
            <a:extLst>
              <a:ext uri="{FF2B5EF4-FFF2-40B4-BE49-F238E27FC236}">
                <a16:creationId xmlns:a16="http://schemas.microsoft.com/office/drawing/2014/main" id="{761E5589-F8E5-405E-91EF-9C74C055B2DE}"/>
              </a:ext>
            </a:extLst>
          </p:cNvPr>
          <p:cNvSpPr>
            <a:spLocks noGrp="1"/>
          </p:cNvSpPr>
          <p:nvPr>
            <p:ph idx="1"/>
          </p:nvPr>
        </p:nvSpPr>
        <p:spPr>
          <a:xfrm flipH="1">
            <a:off x="1464658" y="6012382"/>
            <a:ext cx="10039954" cy="845618"/>
          </a:xfrm>
        </p:spPr>
        <p:txBody>
          <a:bodyPr>
            <a:normAutofit fontScale="92500" lnSpcReduction="20000"/>
          </a:bodyPr>
          <a:lstStyle/>
          <a:p>
            <a:r>
              <a:rPr lang="en-US" dirty="0"/>
              <a:t>This graph shows the largest imports to </a:t>
            </a:r>
            <a:r>
              <a:rPr lang="en-US" dirty="0">
                <a:latin typeface="Arial Black" panose="020B0A04020102020204" pitchFamily="34" charset="0"/>
              </a:rPr>
              <a:t>India</a:t>
            </a:r>
            <a:r>
              <a:rPr lang="en-US" dirty="0"/>
              <a:t> from 2010 to 2018.this includes the comparison of countries and total imports(in billions). </a:t>
            </a:r>
          </a:p>
          <a:p>
            <a:r>
              <a:rPr lang="en-US" dirty="0"/>
              <a:t>This shows that </a:t>
            </a:r>
            <a:r>
              <a:rPr lang="en-US" b="1" dirty="0"/>
              <a:t>CHINA</a:t>
            </a:r>
            <a:r>
              <a:rPr lang="en-US" dirty="0"/>
              <a:t> is the largest Importer To </a:t>
            </a:r>
            <a:r>
              <a:rPr lang="en-US" b="1" dirty="0"/>
              <a:t>India</a:t>
            </a:r>
            <a:r>
              <a:rPr lang="en-US" dirty="0"/>
              <a:t> from almost a Decade</a:t>
            </a:r>
            <a:r>
              <a:rPr lang="en-IN" dirty="0"/>
              <a:t> </a:t>
            </a:r>
          </a:p>
        </p:txBody>
      </p:sp>
      <p:pic>
        <p:nvPicPr>
          <p:cNvPr id="3074" name="Picture 2">
            <a:extLst>
              <a:ext uri="{FF2B5EF4-FFF2-40B4-BE49-F238E27FC236}">
                <a16:creationId xmlns:a16="http://schemas.microsoft.com/office/drawing/2014/main" id="{69AECF15-D456-424F-BE41-2D8F429DB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825" y="1772157"/>
            <a:ext cx="9497787" cy="416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86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88DB-640B-4E73-9BB4-D2A667BE9391}"/>
              </a:ext>
            </a:extLst>
          </p:cNvPr>
          <p:cNvSpPr>
            <a:spLocks noGrp="1"/>
          </p:cNvSpPr>
          <p:nvPr>
            <p:ph type="title"/>
          </p:nvPr>
        </p:nvSpPr>
        <p:spPr/>
        <p:txBody>
          <a:bodyPr/>
          <a:lstStyle/>
          <a:p>
            <a:r>
              <a:rPr lang="en-IN" dirty="0"/>
              <a:t> </a:t>
            </a:r>
            <a:r>
              <a:rPr lang="en-IN" b="1" dirty="0">
                <a:latin typeface="Arial Unicode MS" panose="020B0604020202020204" pitchFamily="34" charset="-128"/>
                <a:ea typeface="Arial Unicode MS" panose="020B0604020202020204" pitchFamily="34" charset="-128"/>
                <a:cs typeface="Arial Unicode MS" panose="020B0604020202020204" pitchFamily="34" charset="-128"/>
              </a:rPr>
              <a:t>CHINA P RP</a:t>
            </a:r>
            <a:br>
              <a:rPr lang="en-IN" dirty="0"/>
            </a:br>
            <a:endParaRPr lang="en-IN" dirty="0"/>
          </a:p>
        </p:txBody>
      </p:sp>
      <p:sp>
        <p:nvSpPr>
          <p:cNvPr id="3" name="Content Placeholder 2">
            <a:extLst>
              <a:ext uri="{FF2B5EF4-FFF2-40B4-BE49-F238E27FC236}">
                <a16:creationId xmlns:a16="http://schemas.microsoft.com/office/drawing/2014/main" id="{0929BDD9-852F-4B71-8B1D-CCFEE1CA89D4}"/>
              </a:ext>
            </a:extLst>
          </p:cNvPr>
          <p:cNvSpPr>
            <a:spLocks noGrp="1"/>
          </p:cNvSpPr>
          <p:nvPr>
            <p:ph idx="1"/>
          </p:nvPr>
        </p:nvSpPr>
        <p:spPr>
          <a:xfrm>
            <a:off x="1294726" y="5988106"/>
            <a:ext cx="11094179" cy="1280890"/>
          </a:xfrm>
        </p:spPr>
        <p:txBody>
          <a:bodyPr>
            <a:normAutofit lnSpcReduction="10000"/>
          </a:bodyPr>
          <a:lstStyle/>
          <a:p>
            <a:r>
              <a:rPr lang="en-US" dirty="0"/>
              <a:t>Graph shows there was gradual increase in imports from china but a sudden and healthy </a:t>
            </a:r>
            <a:r>
              <a:rPr lang="en-US" b="1" dirty="0"/>
              <a:t>increase</a:t>
            </a:r>
            <a:r>
              <a:rPr lang="en-US" dirty="0"/>
              <a:t> in Imports to India from </a:t>
            </a:r>
            <a:r>
              <a:rPr lang="en-US" b="1" dirty="0"/>
              <a:t>CHINA</a:t>
            </a:r>
            <a:r>
              <a:rPr lang="en-US" dirty="0"/>
              <a:t> was reported in year </a:t>
            </a:r>
            <a:r>
              <a:rPr lang="en-US" b="1" dirty="0"/>
              <a:t>2016-2017</a:t>
            </a:r>
            <a:endParaRPr lang="en-US" dirty="0"/>
          </a:p>
          <a:p>
            <a:br>
              <a:rPr lang="en-US" dirty="0"/>
            </a:br>
            <a:endParaRPr lang="en-IN" dirty="0"/>
          </a:p>
        </p:txBody>
      </p:sp>
      <p:pic>
        <p:nvPicPr>
          <p:cNvPr id="5122" name="Picture 2">
            <a:extLst>
              <a:ext uri="{FF2B5EF4-FFF2-40B4-BE49-F238E27FC236}">
                <a16:creationId xmlns:a16="http://schemas.microsoft.com/office/drawing/2014/main" id="{3E746A1C-F8F5-4AF8-9286-9FE2A3F8B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673" y="1264555"/>
            <a:ext cx="4809325" cy="452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20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B881-11E6-4BE5-968F-5C7F85A84F1E}"/>
              </a:ext>
            </a:extLst>
          </p:cNvPr>
          <p:cNvSpPr>
            <a:spLocks noGrp="1"/>
          </p:cNvSpPr>
          <p:nvPr>
            <p:ph type="title"/>
          </p:nvPr>
        </p:nvSpPr>
        <p:spPr/>
        <p:txBody>
          <a:bodyPr/>
          <a:lstStyle/>
          <a:p>
            <a:r>
              <a:rPr lang="en-US" dirty="0"/>
              <a:t> United ARAB EMTS &amp; SAUDI ARABIA</a:t>
            </a:r>
            <a:br>
              <a:rPr lang="en-US" dirty="0"/>
            </a:br>
            <a:endParaRPr lang="en-IN" dirty="0"/>
          </a:p>
        </p:txBody>
      </p:sp>
      <p:sp>
        <p:nvSpPr>
          <p:cNvPr id="3" name="Content Placeholder 2">
            <a:extLst>
              <a:ext uri="{FF2B5EF4-FFF2-40B4-BE49-F238E27FC236}">
                <a16:creationId xmlns:a16="http://schemas.microsoft.com/office/drawing/2014/main" id="{C834E8A1-878A-4115-8362-14ABCEDC1C95}"/>
              </a:ext>
            </a:extLst>
          </p:cNvPr>
          <p:cNvSpPr>
            <a:spLocks noGrp="1"/>
          </p:cNvSpPr>
          <p:nvPr>
            <p:ph idx="1"/>
          </p:nvPr>
        </p:nvSpPr>
        <p:spPr>
          <a:xfrm>
            <a:off x="1197622" y="6233889"/>
            <a:ext cx="10495370" cy="624111"/>
          </a:xfrm>
        </p:spPr>
        <p:txBody>
          <a:bodyPr>
            <a:normAutofit fontScale="77500" lnSpcReduction="20000"/>
          </a:bodyPr>
          <a:lstStyle/>
          <a:p>
            <a:r>
              <a:rPr lang="en-US" dirty="0"/>
              <a:t>After plotting for Top3 Importers it was found that there is continuous increase in import from </a:t>
            </a:r>
            <a:r>
              <a:rPr lang="en-US" b="1" dirty="0"/>
              <a:t>China</a:t>
            </a:r>
            <a:r>
              <a:rPr lang="en-US" dirty="0"/>
              <a:t> since year </a:t>
            </a:r>
            <a:r>
              <a:rPr lang="en-US" i="1" dirty="0"/>
              <a:t>2010</a:t>
            </a:r>
            <a:r>
              <a:rPr lang="en-US" dirty="0"/>
              <a:t> but on other hand there was a decline in imports from </a:t>
            </a:r>
            <a:r>
              <a:rPr lang="en-US" b="1" dirty="0"/>
              <a:t>Arab countries</a:t>
            </a:r>
            <a:r>
              <a:rPr lang="en-US" dirty="0"/>
              <a:t> mainly </a:t>
            </a:r>
            <a:r>
              <a:rPr lang="en-US" b="1" dirty="0"/>
              <a:t>UAE</a:t>
            </a:r>
            <a:r>
              <a:rPr lang="en-US" dirty="0"/>
              <a:t> and </a:t>
            </a:r>
            <a:r>
              <a:rPr lang="en-US" b="1" dirty="0"/>
              <a:t>SAUDI ARABIA</a:t>
            </a:r>
            <a:r>
              <a:rPr lang="en-US" dirty="0"/>
              <a:t> till 2016 and then a whooping increase was noticed</a:t>
            </a:r>
            <a:endParaRPr lang="en-IN" dirty="0"/>
          </a:p>
        </p:txBody>
      </p:sp>
      <p:pic>
        <p:nvPicPr>
          <p:cNvPr id="6146" name="Picture 2">
            <a:extLst>
              <a:ext uri="{FF2B5EF4-FFF2-40B4-BE49-F238E27FC236}">
                <a16:creationId xmlns:a16="http://schemas.microsoft.com/office/drawing/2014/main" id="{3C7C7049-794F-4456-A1AF-7932E33F4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845" y="1360173"/>
            <a:ext cx="8011114" cy="449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9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F0B1-DBAB-4A4E-A4C0-826904E8B4C7}"/>
              </a:ext>
            </a:extLst>
          </p:cNvPr>
          <p:cNvSpPr>
            <a:spLocks noGrp="1"/>
          </p:cNvSpPr>
          <p:nvPr>
            <p:ph type="title"/>
          </p:nvPr>
        </p:nvSpPr>
        <p:spPr/>
        <p:txBody>
          <a:bodyPr/>
          <a:lstStyle/>
          <a:p>
            <a:r>
              <a:rPr lang="en-US" dirty="0"/>
              <a:t>Details About Largest Importer To India</a:t>
            </a:r>
            <a:br>
              <a:rPr lang="en-US" dirty="0"/>
            </a:br>
            <a:endParaRPr lang="en-IN" dirty="0"/>
          </a:p>
        </p:txBody>
      </p:sp>
      <p:sp>
        <p:nvSpPr>
          <p:cNvPr id="3" name="Content Placeholder 2">
            <a:extLst>
              <a:ext uri="{FF2B5EF4-FFF2-40B4-BE49-F238E27FC236}">
                <a16:creationId xmlns:a16="http://schemas.microsoft.com/office/drawing/2014/main" id="{42A837E7-B6E7-44EA-85EC-DB944CA69456}"/>
              </a:ext>
            </a:extLst>
          </p:cNvPr>
          <p:cNvSpPr>
            <a:spLocks noGrp="1"/>
          </p:cNvSpPr>
          <p:nvPr>
            <p:ph idx="1"/>
          </p:nvPr>
        </p:nvSpPr>
        <p:spPr>
          <a:xfrm>
            <a:off x="1092425" y="6233890"/>
            <a:ext cx="10412187" cy="531052"/>
          </a:xfrm>
        </p:spPr>
        <p:txBody>
          <a:bodyPr>
            <a:normAutofit fontScale="92500" lnSpcReduction="20000"/>
          </a:bodyPr>
          <a:lstStyle/>
          <a:p>
            <a:r>
              <a:rPr lang="en-US" dirty="0"/>
              <a:t>This shows </a:t>
            </a:r>
            <a:r>
              <a:rPr lang="en-US" b="1" dirty="0"/>
              <a:t>ELECTRICAL MACHINERY AND EQUIPMENT</a:t>
            </a:r>
            <a:r>
              <a:rPr lang="en-US" dirty="0"/>
              <a:t> were the Items that Dominated the imports from CHINA to India from </a:t>
            </a:r>
            <a:r>
              <a:rPr lang="en-US" b="1" dirty="0"/>
              <a:t>2010-2018</a:t>
            </a:r>
            <a:endParaRPr lang="en-IN" dirty="0"/>
          </a:p>
        </p:txBody>
      </p:sp>
      <p:pic>
        <p:nvPicPr>
          <p:cNvPr id="7170" name="Picture 2">
            <a:extLst>
              <a:ext uri="{FF2B5EF4-FFF2-40B4-BE49-F238E27FC236}">
                <a16:creationId xmlns:a16="http://schemas.microsoft.com/office/drawing/2014/main" id="{2A896E5D-5BB5-4311-98BD-E48AE549C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892" y="1456872"/>
            <a:ext cx="8761764" cy="4728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4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76A7-B8C6-4A80-BA60-48D2EA23B4C4}"/>
              </a:ext>
            </a:extLst>
          </p:cNvPr>
          <p:cNvSpPr>
            <a:spLocks noGrp="1"/>
          </p:cNvSpPr>
          <p:nvPr>
            <p:ph type="title"/>
          </p:nvPr>
        </p:nvSpPr>
        <p:spPr/>
        <p:txBody>
          <a:bodyPr/>
          <a:lstStyle/>
          <a:p>
            <a:r>
              <a:rPr lang="en-US" dirty="0"/>
              <a:t>LARGEST EXPORTERS OF INDIA 2010-2018</a:t>
            </a:r>
            <a:endParaRPr lang="en-IN" dirty="0"/>
          </a:p>
        </p:txBody>
      </p:sp>
      <p:sp>
        <p:nvSpPr>
          <p:cNvPr id="3" name="Content Placeholder 2">
            <a:extLst>
              <a:ext uri="{FF2B5EF4-FFF2-40B4-BE49-F238E27FC236}">
                <a16:creationId xmlns:a16="http://schemas.microsoft.com/office/drawing/2014/main" id="{E86B3B40-52A7-4107-BC18-C8CAAF0A33AC}"/>
              </a:ext>
            </a:extLst>
          </p:cNvPr>
          <p:cNvSpPr>
            <a:spLocks noGrp="1"/>
          </p:cNvSpPr>
          <p:nvPr>
            <p:ph idx="1"/>
          </p:nvPr>
        </p:nvSpPr>
        <p:spPr>
          <a:xfrm>
            <a:off x="2387150" y="6489813"/>
            <a:ext cx="9117462" cy="574533"/>
          </a:xfrm>
        </p:spPr>
        <p:txBody>
          <a:bodyPr/>
          <a:lstStyle/>
          <a:p>
            <a:r>
              <a:rPr lang="en-US" dirty="0"/>
              <a:t>This shows </a:t>
            </a:r>
            <a:r>
              <a:rPr lang="en-US" b="1" dirty="0"/>
              <a:t>USA</a:t>
            </a:r>
            <a:r>
              <a:rPr lang="en-US" dirty="0"/>
              <a:t> is the largest Importer of </a:t>
            </a:r>
            <a:r>
              <a:rPr lang="en-US" b="1" dirty="0"/>
              <a:t>INDIAN</a:t>
            </a:r>
            <a:r>
              <a:rPr lang="en-US" dirty="0"/>
              <a:t> product and service</a:t>
            </a:r>
            <a:endParaRPr lang="en-IN" dirty="0"/>
          </a:p>
        </p:txBody>
      </p:sp>
      <p:pic>
        <p:nvPicPr>
          <p:cNvPr id="8194" name="Picture 2">
            <a:extLst>
              <a:ext uri="{FF2B5EF4-FFF2-40B4-BE49-F238E27FC236}">
                <a16:creationId xmlns:a16="http://schemas.microsoft.com/office/drawing/2014/main" id="{3B7B94C8-C9A9-4666-AF27-902B6081B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429" y="1327093"/>
            <a:ext cx="7774184" cy="510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8758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333</TotalTime>
  <Words>1153</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Unicode MS</vt:lpstr>
      <vt:lpstr>Agency FB</vt:lpstr>
      <vt:lpstr>Arial</vt:lpstr>
      <vt:lpstr>Arial Black</vt:lpstr>
      <vt:lpstr>Bahnschrift Condensed</vt:lpstr>
      <vt:lpstr>Century Gothic</vt:lpstr>
      <vt:lpstr>Wingdings 3</vt:lpstr>
      <vt:lpstr>Wisp</vt:lpstr>
      <vt:lpstr>Trade statistics of India for Import and export of commodities from 2010-2018 </vt:lpstr>
      <vt:lpstr> Subject</vt:lpstr>
      <vt:lpstr>Data</vt:lpstr>
      <vt:lpstr>Python packages used</vt:lpstr>
      <vt:lpstr>Results:  Largest Importers to India from 2010 to 2018</vt:lpstr>
      <vt:lpstr> CHINA P RP </vt:lpstr>
      <vt:lpstr> United ARAB EMTS &amp; SAUDI ARABIA </vt:lpstr>
      <vt:lpstr>Details About Largest Importer To India </vt:lpstr>
      <vt:lpstr>LARGEST EXPORTERS OF INDIA 2010-2018</vt:lpstr>
      <vt:lpstr>Details for Largest Importer of Indian goods and services </vt:lpstr>
      <vt:lpstr>Import And Export Country Wise</vt:lpstr>
      <vt:lpstr> </vt:lpstr>
      <vt:lpstr> </vt:lpstr>
      <vt:lpstr>Conclusion and Future plan</vt:lpstr>
      <vt:lpstr>We ever Grateful to you Manjit Singh sir and Raja Subramanyam sir for giving the present project as we improved my self in coding better than before.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 statistics of India for export and import of commodities from 2010-2018</dc:title>
  <dc:creator>sai sujan</dc:creator>
  <cp:lastModifiedBy>sai sujan</cp:lastModifiedBy>
  <cp:revision>19</cp:revision>
  <dcterms:created xsi:type="dcterms:W3CDTF">2019-12-21T14:54:55Z</dcterms:created>
  <dcterms:modified xsi:type="dcterms:W3CDTF">2019-12-22T17:24:30Z</dcterms:modified>
</cp:coreProperties>
</file>