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6" r:id="rId1"/>
  </p:sldMasterIdLst>
  <p:notesMasterIdLst>
    <p:notesMasterId r:id="rId24"/>
  </p:notesMasterIdLst>
  <p:sldIdLst>
    <p:sldId id="256" r:id="rId2"/>
    <p:sldId id="257" r:id="rId3"/>
    <p:sldId id="280" r:id="rId4"/>
    <p:sldId id="258" r:id="rId5"/>
    <p:sldId id="274" r:id="rId6"/>
    <p:sldId id="259" r:id="rId7"/>
    <p:sldId id="264" r:id="rId8"/>
    <p:sldId id="270" r:id="rId9"/>
    <p:sldId id="260" r:id="rId10"/>
    <p:sldId id="275" r:id="rId11"/>
    <p:sldId id="263" r:id="rId12"/>
    <p:sldId id="265" r:id="rId13"/>
    <p:sldId id="261" r:id="rId14"/>
    <p:sldId id="266" r:id="rId15"/>
    <p:sldId id="267" r:id="rId16"/>
    <p:sldId id="268" r:id="rId17"/>
    <p:sldId id="269" r:id="rId18"/>
    <p:sldId id="277" r:id="rId19"/>
    <p:sldId id="271" r:id="rId20"/>
    <p:sldId id="272" r:id="rId21"/>
    <p:sldId id="273" r:id="rId22"/>
    <p:sldId id="262"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
      <p:font typeface="Gill Sans" panose="020B0502020104020203" pitchFamily="34" charset="-79"/>
      <p:regular r:id="rId29"/>
      <p:bold r:id="rId30"/>
    </p:embeddedFont>
    <p:embeddedFont>
      <p:font typeface="Lora" pitchFamily="2" charset="77"/>
      <p:regular r:id="rId31"/>
      <p:bold r:id="rId32"/>
      <p:italic r:id="rId33"/>
      <p:boldItalic r:id="rId34"/>
    </p:embeddedFont>
    <p:embeddedFont>
      <p:font typeface="Wingdings 3" pitchFamily="2"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nJUNGPYxh5b/vPeWxnpDbeTSN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719"/>
  </p:normalViewPr>
  <p:slideViewPr>
    <p:cSldViewPr snapToGrid="0">
      <p:cViewPr varScale="1">
        <p:scale>
          <a:sx n="115" d="100"/>
          <a:sy n="115" d="100"/>
        </p:scale>
        <p:origin x="23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6010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50061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15446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506971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11900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348474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53198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6766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423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3268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9595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1392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0542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7454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36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126406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7085358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rot="10800000" flipV="1">
            <a:off x="1453442" y="3429000"/>
            <a:ext cx="10285242" cy="781828"/>
          </a:xfrm>
          <a:prstGeom prst="rect">
            <a:avLst/>
          </a:prstGeom>
          <a:noFill/>
          <a:ln>
            <a:noFill/>
          </a:ln>
        </p:spPr>
        <p:txBody>
          <a:bodyPr spcFirstLastPara="1" wrap="square" lIns="91425" tIns="45700" rIns="91425" bIns="0" anchor="b" anchorCtr="0">
            <a:normAutofit/>
          </a:bodyPr>
          <a:lstStyle/>
          <a:p>
            <a:pPr lvl="0">
              <a:lnSpc>
                <a:spcPct val="90000"/>
              </a:lnSpc>
              <a:spcBef>
                <a:spcPts val="0"/>
              </a:spcBef>
              <a:buClr>
                <a:schemeClr val="dk1"/>
              </a:buClr>
              <a:buSzPct val="100000"/>
            </a:pPr>
            <a:r>
              <a:rPr lang="en-IN" sz="2400" dirty="0">
                <a:latin typeface="Arial" panose="020B0604020202020204" pitchFamily="34" charset="0"/>
                <a:cs typeface="Arial" panose="020B0604020202020204" pitchFamily="34" charset="0"/>
              </a:rPr>
              <a:t> IMAGE CLUSTERING USING TRANSFER  LEARNING (VGG16 ,VGG19,RESNET50) </a:t>
            </a:r>
            <a:endParaRPr sz="2400" dirty="0">
              <a:latin typeface="Arial" panose="020B0604020202020204" pitchFamily="34" charset="0"/>
              <a:cs typeface="Arial" panose="020B0604020202020204" pitchFamily="34" charset="0"/>
            </a:endParaRPr>
          </a:p>
        </p:txBody>
      </p:sp>
      <p:sp>
        <p:nvSpPr>
          <p:cNvPr id="101" name="Google Shape;101;p1"/>
          <p:cNvSpPr txBox="1">
            <a:spLocks noGrp="1"/>
          </p:cNvSpPr>
          <p:nvPr>
            <p:ph type="subTitle" idx="1"/>
          </p:nvPr>
        </p:nvSpPr>
        <p:spPr>
          <a:xfrm>
            <a:off x="7374478" y="5029152"/>
            <a:ext cx="4817522" cy="1786521"/>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ct val="100000"/>
              <a:buNone/>
            </a:pPr>
            <a:r>
              <a:rPr lang="en-IN" sz="2800" dirty="0">
                <a:latin typeface="Times New Roman"/>
                <a:ea typeface="Times New Roman"/>
                <a:cs typeface="Times New Roman"/>
                <a:sym typeface="Times New Roman"/>
              </a:rPr>
              <a:t>                   </a:t>
            </a:r>
          </a:p>
          <a:p>
            <a:pPr marL="0" lvl="0" indent="0" algn="l" rtl="0">
              <a:lnSpc>
                <a:spcPct val="120000"/>
              </a:lnSpc>
              <a:spcBef>
                <a:spcPts val="0"/>
              </a:spcBef>
              <a:spcAft>
                <a:spcPts val="0"/>
              </a:spcAft>
              <a:buSzPct val="100000"/>
              <a:buNone/>
            </a:pPr>
            <a:r>
              <a:rPr lang="en-IN" sz="2800" dirty="0">
                <a:latin typeface="Times New Roman"/>
                <a:ea typeface="Times New Roman"/>
                <a:cs typeface="Times New Roman"/>
                <a:sym typeface="Times New Roman"/>
              </a:rPr>
              <a:t>          Pranitha Nimmagadda</a:t>
            </a:r>
            <a:endParaRPr sz="2800" dirty="0"/>
          </a:p>
        </p:txBody>
      </p:sp>
      <p:pic>
        <p:nvPicPr>
          <p:cNvPr id="4" name="Picture 3" descr="Shape&#10;&#10;Description automatically generated with medium confidence">
            <a:extLst>
              <a:ext uri="{FF2B5EF4-FFF2-40B4-BE49-F238E27FC236}">
                <a16:creationId xmlns:a16="http://schemas.microsoft.com/office/drawing/2014/main" id="{4804C528-11D1-1E9A-D42F-49A33D5B451B}"/>
              </a:ext>
            </a:extLst>
          </p:cNvPr>
          <p:cNvPicPr>
            <a:picLocks noChangeAspect="1"/>
          </p:cNvPicPr>
          <p:nvPr/>
        </p:nvPicPr>
        <p:blipFill>
          <a:blip r:embed="rId3"/>
          <a:stretch>
            <a:fillRect/>
          </a:stretch>
        </p:blipFill>
        <p:spPr>
          <a:xfrm>
            <a:off x="3047751" y="257182"/>
            <a:ext cx="11694410" cy="2353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4AD3D9-A88D-423A-9B31-9ABF8CA70A22}"/>
              </a:ext>
            </a:extLst>
          </p:cNvPr>
          <p:cNvPicPr>
            <a:picLocks noChangeAspect="1"/>
          </p:cNvPicPr>
          <p:nvPr/>
        </p:nvPicPr>
        <p:blipFill>
          <a:blip r:embed="rId2"/>
          <a:stretch>
            <a:fillRect/>
          </a:stretch>
        </p:blipFill>
        <p:spPr>
          <a:xfrm>
            <a:off x="2200042" y="4399968"/>
            <a:ext cx="5724525" cy="857250"/>
          </a:xfrm>
          <a:prstGeom prst="rect">
            <a:avLst/>
          </a:prstGeom>
        </p:spPr>
      </p:pic>
      <p:pic>
        <p:nvPicPr>
          <p:cNvPr id="7" name="Picture 6">
            <a:extLst>
              <a:ext uri="{FF2B5EF4-FFF2-40B4-BE49-F238E27FC236}">
                <a16:creationId xmlns:a16="http://schemas.microsoft.com/office/drawing/2014/main" id="{DA8EFA75-075E-47D9-97D8-166A9E56AD35}"/>
              </a:ext>
            </a:extLst>
          </p:cNvPr>
          <p:cNvPicPr>
            <a:picLocks noChangeAspect="1"/>
          </p:cNvPicPr>
          <p:nvPr/>
        </p:nvPicPr>
        <p:blipFill>
          <a:blip r:embed="rId3"/>
          <a:stretch>
            <a:fillRect/>
          </a:stretch>
        </p:blipFill>
        <p:spPr>
          <a:xfrm>
            <a:off x="1911161" y="642745"/>
            <a:ext cx="6302286" cy="3109229"/>
          </a:xfrm>
          <a:prstGeom prst="rect">
            <a:avLst/>
          </a:prstGeom>
        </p:spPr>
      </p:pic>
    </p:spTree>
    <p:extLst>
      <p:ext uri="{BB962C8B-B14F-4D97-AF65-F5344CB8AC3E}">
        <p14:creationId xmlns:p14="http://schemas.microsoft.com/office/powerpoint/2010/main" val="258845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2D09D-CF31-4356-B772-2C1DFB33421A}"/>
              </a:ext>
            </a:extLst>
          </p:cNvPr>
          <p:cNvSpPr txBox="1"/>
          <p:nvPr/>
        </p:nvSpPr>
        <p:spPr>
          <a:xfrm>
            <a:off x="858416" y="1017037"/>
            <a:ext cx="5862502" cy="523220"/>
          </a:xfrm>
          <a:prstGeom prst="rect">
            <a:avLst/>
          </a:prstGeom>
          <a:noFill/>
        </p:spPr>
        <p:txBody>
          <a:bodyPr wrap="none" rtlCol="0">
            <a:spAutoFit/>
          </a:bodyPr>
          <a:lstStyle/>
          <a:p>
            <a:r>
              <a:rPr lang="en-IN" sz="2800" b="1" i="0" dirty="0">
                <a:solidFill>
                  <a:srgbClr val="202124"/>
                </a:solidFill>
                <a:effectLst/>
                <a:latin typeface="Times New Roman" panose="02020603050405020304" pitchFamily="18" charset="0"/>
                <a:cs typeface="Times New Roman" panose="02020603050405020304" pitchFamily="18" charset="0"/>
              </a:rPr>
              <a:t>Principal component analysis</a:t>
            </a:r>
            <a:r>
              <a:rPr lang="en-IN" sz="2800" b="0" i="0" dirty="0">
                <a:solidFill>
                  <a:srgbClr val="202124"/>
                </a:solidFill>
                <a:effectLst/>
                <a:latin typeface="Times New Roman" panose="02020603050405020304" pitchFamily="18" charset="0"/>
                <a:cs typeface="Times New Roman" panose="02020603050405020304" pitchFamily="18" charset="0"/>
              </a:rPr>
              <a:t> (</a:t>
            </a:r>
            <a:r>
              <a:rPr lang="en-IN" sz="2800" b="1" i="0" dirty="0">
                <a:solidFill>
                  <a:srgbClr val="202124"/>
                </a:solidFill>
                <a:effectLst/>
                <a:latin typeface="Times New Roman" panose="02020603050405020304" pitchFamily="18" charset="0"/>
                <a:cs typeface="Times New Roman" panose="02020603050405020304" pitchFamily="18" charset="0"/>
              </a:rPr>
              <a:t>PCA</a:t>
            </a:r>
            <a:r>
              <a:rPr lang="en-IN" sz="2800" b="0" i="0" dirty="0">
                <a:solidFill>
                  <a:srgbClr val="202124"/>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6ACCE01-C283-43CA-A792-1E45991FAB99}"/>
              </a:ext>
            </a:extLst>
          </p:cNvPr>
          <p:cNvSpPr txBox="1"/>
          <p:nvPr/>
        </p:nvSpPr>
        <p:spPr>
          <a:xfrm>
            <a:off x="783771" y="1905506"/>
            <a:ext cx="11408229" cy="2308324"/>
          </a:xfrm>
          <a:prstGeom prst="rect">
            <a:avLst/>
          </a:prstGeom>
          <a:noFill/>
        </p:spPr>
        <p:txBody>
          <a:bodyPr wrap="square" rtlCol="0">
            <a:spAutoFit/>
          </a:bodyPr>
          <a:lstStyle/>
          <a:p>
            <a:pPr algn="l"/>
            <a:r>
              <a:rPr lang="en-US" sz="2400" b="0" i="0" u="none" strike="noStrike" baseline="0" dirty="0">
                <a:latin typeface="ArialMT"/>
              </a:rPr>
              <a:t>Principle component analysis is a technique that brings out the variations in the dataset.</a:t>
            </a:r>
          </a:p>
          <a:p>
            <a:pPr algn="l"/>
            <a:r>
              <a:rPr lang="en-US" sz="2400" b="0" i="0" u="none" strike="noStrike" baseline="0" dirty="0">
                <a:latin typeface="ArialMT"/>
              </a:rPr>
              <a:t>It reduces the number of features of a data set such that the features it provides produce maximum variance between the points.</a:t>
            </a:r>
          </a:p>
          <a:p>
            <a:pPr algn="l"/>
            <a:r>
              <a:rPr lang="en-US" sz="2400" b="0" i="0" u="none" strike="noStrike" baseline="0" dirty="0">
                <a:latin typeface="ArialMT"/>
              </a:rPr>
              <a:t>This allows us to represent the differences between the different points in less features, and makes it easier for our clustering algorithms to operate.</a:t>
            </a:r>
            <a:endParaRPr lang="en-IN" sz="2400" dirty="0"/>
          </a:p>
        </p:txBody>
      </p:sp>
    </p:spTree>
    <p:extLst>
      <p:ext uri="{BB962C8B-B14F-4D97-AF65-F5344CB8AC3E}">
        <p14:creationId xmlns:p14="http://schemas.microsoft.com/office/powerpoint/2010/main" val="32655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5A5F5C-EDFD-4EBF-A83D-8B9378645993}"/>
              </a:ext>
            </a:extLst>
          </p:cNvPr>
          <p:cNvSpPr txBox="1"/>
          <p:nvPr/>
        </p:nvSpPr>
        <p:spPr>
          <a:xfrm>
            <a:off x="1156996" y="858416"/>
            <a:ext cx="2601994" cy="461665"/>
          </a:xfrm>
          <a:prstGeom prst="rect">
            <a:avLst/>
          </a:prstGeom>
          <a:noFill/>
        </p:spPr>
        <p:txBody>
          <a:bodyPr wrap="none" rtlCol="0">
            <a:spAutoFit/>
          </a:bodyPr>
          <a:lstStyle/>
          <a:p>
            <a:r>
              <a:rPr lang="en-IN" sz="2400" b="0" i="0" u="none" strike="noStrike" baseline="0" dirty="0" err="1">
                <a:latin typeface="Times New Roman" panose="02020603050405020304" pitchFamily="18" charset="0"/>
                <a:cs typeface="Times New Roman" panose="02020603050405020304" pitchFamily="18" charset="0"/>
              </a:rPr>
              <a:t>KMeans</a:t>
            </a:r>
            <a:r>
              <a:rPr lang="en-IN" sz="2400" b="0" i="0" u="none" strike="noStrike" baseline="0" dirty="0">
                <a:latin typeface="Times New Roman" panose="02020603050405020304" pitchFamily="18" charset="0"/>
                <a:cs typeface="Times New Roman" panose="02020603050405020304" pitchFamily="18" charset="0"/>
              </a:rPr>
              <a:t> clustering:</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11FCFF-E5F1-464F-B36E-BE63BB7D5EAA}"/>
              </a:ext>
            </a:extLst>
          </p:cNvPr>
          <p:cNvSpPr txBox="1"/>
          <p:nvPr/>
        </p:nvSpPr>
        <p:spPr>
          <a:xfrm>
            <a:off x="1156997" y="1632857"/>
            <a:ext cx="9209314" cy="1015663"/>
          </a:xfrm>
          <a:prstGeom prst="rect">
            <a:avLst/>
          </a:prstGeom>
          <a:noFill/>
        </p:spPr>
        <p:txBody>
          <a:bodyPr wrap="square" rtlCol="0">
            <a:spAutoFit/>
          </a:bodyPr>
          <a:lstStyle/>
          <a:p>
            <a:pPr algn="l"/>
            <a:r>
              <a:rPr lang="en-US" sz="2000" i="0" u="none" strike="noStrike" baseline="0" dirty="0" err="1">
                <a:latin typeface="Times New Roman" panose="02020603050405020304" pitchFamily="18" charset="0"/>
                <a:cs typeface="Times New Roman" panose="02020603050405020304" pitchFamily="18" charset="0"/>
              </a:rPr>
              <a:t>KMeans</a:t>
            </a:r>
            <a:r>
              <a:rPr lang="en-US" sz="2000" i="0" u="none" strike="noStrike" baseline="0" dirty="0">
                <a:latin typeface="Times New Roman" panose="02020603050405020304" pitchFamily="18" charset="0"/>
                <a:cs typeface="Times New Roman" panose="02020603050405020304" pitchFamily="18" charset="0"/>
              </a:rPr>
              <a:t> clustering is a method that clusters data points together based on feature similarity. It starts by randomly assigning data points to clusters and then works on </a:t>
            </a:r>
            <a:r>
              <a:rPr lang="en-US" sz="2000" i="0" u="none" strike="noStrike" baseline="0" dirty="0" err="1">
                <a:latin typeface="Times New Roman" panose="02020603050405020304" pitchFamily="18" charset="0"/>
                <a:cs typeface="Times New Roman" panose="02020603050405020304" pitchFamily="18" charset="0"/>
              </a:rPr>
              <a:t>minimising</a:t>
            </a:r>
            <a:r>
              <a:rPr lang="en-US" sz="2000" i="0" u="none" strike="noStrike" baseline="0" dirty="0">
                <a:latin typeface="Times New Roman" panose="02020603050405020304" pitchFamily="18" charset="0"/>
                <a:cs typeface="Times New Roman" panose="02020603050405020304" pitchFamily="18" charset="0"/>
              </a:rPr>
              <a:t> the </a:t>
            </a:r>
            <a:r>
              <a:rPr lang="en-US" sz="2000" i="0" u="none" strike="noStrike" baseline="0" dirty="0" err="1">
                <a:latin typeface="Times New Roman" panose="02020603050405020304" pitchFamily="18" charset="0"/>
                <a:cs typeface="Times New Roman" panose="02020603050405020304" pitchFamily="18" charset="0"/>
              </a:rPr>
              <a:t>eucledian</a:t>
            </a:r>
            <a:r>
              <a:rPr lang="en-US" sz="2000" dirty="0">
                <a:latin typeface="Times New Roman" panose="02020603050405020304" pitchFamily="18" charset="0"/>
                <a:cs typeface="Times New Roman" panose="02020603050405020304" pitchFamily="18" charset="0"/>
              </a:rPr>
              <a:t>  </a:t>
            </a:r>
            <a:r>
              <a:rPr lang="en-US" sz="2000" i="0" u="none" strike="noStrike" baseline="0" dirty="0">
                <a:latin typeface="Times New Roman" panose="02020603050405020304" pitchFamily="18" charset="0"/>
                <a:cs typeface="Times New Roman" panose="02020603050405020304" pitchFamily="18" charset="0"/>
              </a:rPr>
              <a:t>distances of points from their cluster centroids.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95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6"/>
          <p:cNvPicPr preferRelativeResize="0"/>
          <p:nvPr/>
        </p:nvPicPr>
        <p:blipFill>
          <a:blip r:embed="rId3">
            <a:alphaModFix/>
          </a:blip>
          <a:stretch>
            <a:fillRect/>
          </a:stretch>
        </p:blipFill>
        <p:spPr>
          <a:xfrm>
            <a:off x="2218250" y="1879625"/>
            <a:ext cx="6296025" cy="3495675"/>
          </a:xfrm>
          <a:prstGeom prst="rect">
            <a:avLst/>
          </a:prstGeom>
          <a:noFill/>
          <a:ln>
            <a:noFill/>
          </a:ln>
        </p:spPr>
      </p:pic>
      <p:sp>
        <p:nvSpPr>
          <p:cNvPr id="132" name="Google Shape;132;p6"/>
          <p:cNvSpPr txBox="1"/>
          <p:nvPr/>
        </p:nvSpPr>
        <p:spPr>
          <a:xfrm>
            <a:off x="1049875" y="795875"/>
            <a:ext cx="9753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dirty="0">
                <a:latin typeface="Times New Roman"/>
                <a:ea typeface="Times New Roman"/>
                <a:cs typeface="Times New Roman"/>
                <a:sym typeface="Times New Roman"/>
              </a:rPr>
              <a:t>ARCHITECTURE DESIGN:</a:t>
            </a:r>
            <a:endParaRPr sz="3200" dirty="0">
              <a:latin typeface="Times New Roman"/>
              <a:ea typeface="Times New Roman"/>
              <a:cs typeface="Times New Roman"/>
              <a:sym typeface="Times New Roman"/>
            </a:endParaRPr>
          </a:p>
        </p:txBody>
      </p:sp>
      <p:sp>
        <p:nvSpPr>
          <p:cNvPr id="133" name="Google Shape;133;p6"/>
          <p:cNvSpPr txBox="1"/>
          <p:nvPr/>
        </p:nvSpPr>
        <p:spPr>
          <a:xfrm>
            <a:off x="6045225" y="3296625"/>
            <a:ext cx="975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dirty="0">
                <a:latin typeface="Gill Sans"/>
                <a:ea typeface="Gill Sans"/>
                <a:cs typeface="Gill Sans"/>
                <a:sym typeface="Gill Sans"/>
              </a:rPr>
              <a:t>KMEANS</a:t>
            </a:r>
            <a:endParaRPr sz="1800" b="1" dirty="0">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ECD534-4453-419C-8D22-A152D684F8F9}"/>
              </a:ext>
            </a:extLst>
          </p:cNvPr>
          <p:cNvPicPr>
            <a:picLocks noChangeAspect="1"/>
          </p:cNvPicPr>
          <p:nvPr/>
        </p:nvPicPr>
        <p:blipFill>
          <a:blip r:embed="rId2"/>
          <a:stretch>
            <a:fillRect/>
          </a:stretch>
        </p:blipFill>
        <p:spPr>
          <a:xfrm>
            <a:off x="0" y="-9500"/>
            <a:ext cx="12175157" cy="6867500"/>
          </a:xfrm>
          <a:prstGeom prst="rect">
            <a:avLst/>
          </a:prstGeom>
        </p:spPr>
      </p:pic>
    </p:spTree>
    <p:extLst>
      <p:ext uri="{BB962C8B-B14F-4D97-AF65-F5344CB8AC3E}">
        <p14:creationId xmlns:p14="http://schemas.microsoft.com/office/powerpoint/2010/main" val="3414728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C6A90F-7980-48B1-B95F-5182A646863D}"/>
              </a:ext>
            </a:extLst>
          </p:cNvPr>
          <p:cNvPicPr>
            <a:picLocks noChangeAspect="1"/>
          </p:cNvPicPr>
          <p:nvPr/>
        </p:nvPicPr>
        <p:blipFill>
          <a:blip r:embed="rId2"/>
          <a:stretch>
            <a:fillRect/>
          </a:stretch>
        </p:blipFill>
        <p:spPr>
          <a:xfrm>
            <a:off x="-187343" y="-157279"/>
            <a:ext cx="12629866" cy="7081862"/>
          </a:xfrm>
          <a:prstGeom prst="rect">
            <a:avLst/>
          </a:prstGeom>
        </p:spPr>
      </p:pic>
    </p:spTree>
    <p:extLst>
      <p:ext uri="{BB962C8B-B14F-4D97-AF65-F5344CB8AC3E}">
        <p14:creationId xmlns:p14="http://schemas.microsoft.com/office/powerpoint/2010/main" val="422819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52C94A-E917-4735-97B0-38AEE7BBA6D7}"/>
              </a:ext>
            </a:extLst>
          </p:cNvPr>
          <p:cNvPicPr>
            <a:picLocks noChangeAspect="1"/>
          </p:cNvPicPr>
          <p:nvPr/>
        </p:nvPicPr>
        <p:blipFill>
          <a:blip r:embed="rId2"/>
          <a:stretch>
            <a:fillRect/>
          </a:stretch>
        </p:blipFill>
        <p:spPr>
          <a:xfrm>
            <a:off x="1" y="0"/>
            <a:ext cx="11644312" cy="6858000"/>
          </a:xfrm>
          <a:prstGeom prst="rect">
            <a:avLst/>
          </a:prstGeom>
        </p:spPr>
      </p:pic>
    </p:spTree>
    <p:extLst>
      <p:ext uri="{BB962C8B-B14F-4D97-AF65-F5344CB8AC3E}">
        <p14:creationId xmlns:p14="http://schemas.microsoft.com/office/powerpoint/2010/main" val="43311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FE61A1-0F43-4D20-A48C-4B96887D33D6}"/>
              </a:ext>
            </a:extLst>
          </p:cNvPr>
          <p:cNvSpPr txBox="1"/>
          <p:nvPr/>
        </p:nvSpPr>
        <p:spPr>
          <a:xfrm>
            <a:off x="961053" y="923731"/>
            <a:ext cx="4076757"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MODELS IN THIS PROJECT:</a:t>
            </a:r>
          </a:p>
        </p:txBody>
      </p:sp>
      <p:sp>
        <p:nvSpPr>
          <p:cNvPr id="4" name="TextBox 3">
            <a:extLst>
              <a:ext uri="{FF2B5EF4-FFF2-40B4-BE49-F238E27FC236}">
                <a16:creationId xmlns:a16="http://schemas.microsoft.com/office/drawing/2014/main" id="{4FE9A7E4-982F-4777-ACC4-76702FA6EA2B}"/>
              </a:ext>
            </a:extLst>
          </p:cNvPr>
          <p:cNvSpPr txBox="1"/>
          <p:nvPr/>
        </p:nvSpPr>
        <p:spPr>
          <a:xfrm>
            <a:off x="1194318" y="1894114"/>
            <a:ext cx="4158511" cy="2308324"/>
          </a:xfrm>
          <a:prstGeom prst="rect">
            <a:avLst/>
          </a:prstGeom>
          <a:noFill/>
        </p:spPr>
        <p:txBody>
          <a:bodyPr wrap="none" rtlCol="0">
            <a:spAutoFit/>
          </a:bodyPr>
          <a:lstStyle/>
          <a:p>
            <a:pPr marL="285750" indent="-285750">
              <a:buFont typeface="Arial" panose="020B0604020202020204" pitchFamily="34" charset="0"/>
              <a:buChar char="•"/>
            </a:pPr>
            <a:r>
              <a:rPr lang="en-IN" sz="2400" dirty="0">
                <a:cs typeface="Times New Roman" panose="02020603050405020304" pitchFamily="18" charset="0"/>
              </a:rPr>
              <a:t>Kmeans +PCA+VGG16</a:t>
            </a:r>
          </a:p>
          <a:p>
            <a:pPr marL="285750" indent="-285750">
              <a:buFont typeface="Arial" panose="020B0604020202020204" pitchFamily="34" charset="0"/>
              <a:buChar char="•"/>
            </a:pPr>
            <a:r>
              <a:rPr lang="en-IN" sz="2400" dirty="0">
                <a:cs typeface="Times New Roman" panose="02020603050405020304" pitchFamily="18" charset="0"/>
              </a:rPr>
              <a:t>Kmeans +VGG16</a:t>
            </a:r>
          </a:p>
          <a:p>
            <a:pPr marL="285750" indent="-285750">
              <a:buFont typeface="Arial" panose="020B0604020202020204" pitchFamily="34" charset="0"/>
              <a:buChar char="•"/>
            </a:pPr>
            <a:r>
              <a:rPr lang="en-IN" sz="2400" dirty="0">
                <a:cs typeface="Times New Roman" panose="02020603050405020304" pitchFamily="18" charset="0"/>
              </a:rPr>
              <a:t>Kmeans +PCA+VGG19</a:t>
            </a:r>
          </a:p>
          <a:p>
            <a:pPr marL="285750" indent="-285750">
              <a:buFont typeface="Arial" panose="020B0604020202020204" pitchFamily="34" charset="0"/>
              <a:buChar char="•"/>
            </a:pPr>
            <a:r>
              <a:rPr lang="en-IN" sz="2400" dirty="0">
                <a:cs typeface="Times New Roman" panose="02020603050405020304" pitchFamily="18" charset="0"/>
              </a:rPr>
              <a:t>Kmeans +VGG19</a:t>
            </a:r>
          </a:p>
          <a:p>
            <a:pPr marL="285750" indent="-285750">
              <a:buFont typeface="Arial" panose="020B0604020202020204" pitchFamily="34" charset="0"/>
              <a:buChar char="•"/>
            </a:pPr>
            <a:r>
              <a:rPr lang="en-IN" sz="2400" dirty="0">
                <a:cs typeface="Times New Roman" panose="02020603050405020304" pitchFamily="18" charset="0"/>
              </a:rPr>
              <a:t>Kmeans +PCA+ResNet50</a:t>
            </a:r>
          </a:p>
          <a:p>
            <a:pPr marL="285750" indent="-285750">
              <a:buFont typeface="Arial" panose="020B0604020202020204" pitchFamily="34" charset="0"/>
              <a:buChar char="•"/>
            </a:pPr>
            <a:r>
              <a:rPr lang="en-IN" sz="2400" dirty="0">
                <a:cs typeface="Times New Roman" panose="02020603050405020304" pitchFamily="18" charset="0"/>
              </a:rPr>
              <a:t>Kmeans +ResNet50</a:t>
            </a:r>
          </a:p>
        </p:txBody>
      </p:sp>
    </p:spTree>
    <p:extLst>
      <p:ext uri="{BB962C8B-B14F-4D97-AF65-F5344CB8AC3E}">
        <p14:creationId xmlns:p14="http://schemas.microsoft.com/office/powerpoint/2010/main" val="1020031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E64-A8FF-8647-2377-24EF1870DF1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6FC9DEAB-BD14-B5B7-D4D3-6613F9C612BD}"/>
              </a:ext>
            </a:extLst>
          </p:cNvPr>
          <p:cNvSpPr>
            <a:spLocks noGrp="1"/>
          </p:cNvSpPr>
          <p:nvPr>
            <p:ph idx="1"/>
          </p:nvPr>
        </p:nvSpPr>
        <p:spPr/>
        <p:txBody>
          <a:bodyPr/>
          <a:lstStyle/>
          <a:p>
            <a:r>
              <a:rPr lang="en-US" dirty="0"/>
              <a:t>In general notion of representing images by using convolutional networks and then separating them using unsupervised clustering algorithms is applicable to many datasets.</a:t>
            </a:r>
          </a:p>
          <a:p>
            <a:r>
              <a:rPr lang="en-US" dirty="0"/>
              <a:t>The images were also manually moved from being in a single folder, to placing images of the different breeds in their own subfolders.</a:t>
            </a:r>
          </a:p>
          <a:p>
            <a:r>
              <a:rPr lang="en-US" dirty="0"/>
              <a:t> Images were already labelled in their filenames with which breed they were of, and so we do not expect this process to have misplaced any breed images in the wrong folder. This was done to simplify .</a:t>
            </a:r>
          </a:p>
          <a:p>
            <a:endParaRPr lang="en-US" dirty="0"/>
          </a:p>
        </p:txBody>
      </p:sp>
    </p:spTree>
    <p:extLst>
      <p:ext uri="{BB962C8B-B14F-4D97-AF65-F5344CB8AC3E}">
        <p14:creationId xmlns:p14="http://schemas.microsoft.com/office/powerpoint/2010/main" val="2388856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E2F8D-B20F-4D65-BF2B-1D151ADD284B}"/>
              </a:ext>
            </a:extLst>
          </p:cNvPr>
          <p:cNvSpPr txBox="1"/>
          <p:nvPr/>
        </p:nvSpPr>
        <p:spPr>
          <a:xfrm>
            <a:off x="1483567" y="1054359"/>
            <a:ext cx="1701107" cy="523220"/>
          </a:xfrm>
          <a:prstGeom prst="rect">
            <a:avLst/>
          </a:prstGeom>
          <a:noFill/>
        </p:spPr>
        <p:txBody>
          <a:bodyPr wrap="none" rtlCol="0">
            <a:spAutoFit/>
          </a:bodyPr>
          <a:lstStyle/>
          <a:p>
            <a:r>
              <a:rPr lang="en-IN" sz="2800" dirty="0"/>
              <a:t>RESULT:</a:t>
            </a:r>
          </a:p>
        </p:txBody>
      </p:sp>
      <p:sp>
        <p:nvSpPr>
          <p:cNvPr id="9" name="TextBox 8">
            <a:extLst>
              <a:ext uri="{FF2B5EF4-FFF2-40B4-BE49-F238E27FC236}">
                <a16:creationId xmlns:a16="http://schemas.microsoft.com/office/drawing/2014/main" id="{EBEAD68C-D3E2-4FAC-92E4-D8DA9FA325D0}"/>
              </a:ext>
            </a:extLst>
          </p:cNvPr>
          <p:cNvSpPr txBox="1"/>
          <p:nvPr/>
        </p:nvSpPr>
        <p:spPr>
          <a:xfrm>
            <a:off x="1632856" y="2360645"/>
            <a:ext cx="5878287" cy="461665"/>
          </a:xfrm>
          <a:prstGeom prst="rect">
            <a:avLst/>
          </a:prstGeom>
          <a:noFill/>
        </p:spPr>
        <p:txBody>
          <a:bodyPr wrap="square" rtlCol="0">
            <a:spAutoFit/>
          </a:bodyPr>
          <a:lstStyle/>
          <a:p>
            <a:r>
              <a:rPr lang="en-IN" sz="2400" dirty="0"/>
              <a:t>For categories of C1,C8,D25,D9 are:</a:t>
            </a:r>
          </a:p>
        </p:txBody>
      </p:sp>
      <p:pic>
        <p:nvPicPr>
          <p:cNvPr id="10" name="Picture 9">
            <a:extLst>
              <a:ext uri="{FF2B5EF4-FFF2-40B4-BE49-F238E27FC236}">
                <a16:creationId xmlns:a16="http://schemas.microsoft.com/office/drawing/2014/main" id="{91A308A6-B16A-436F-8552-60C1F671F1C4}"/>
              </a:ext>
            </a:extLst>
          </p:cNvPr>
          <p:cNvPicPr>
            <a:picLocks noChangeAspect="1"/>
          </p:cNvPicPr>
          <p:nvPr/>
        </p:nvPicPr>
        <p:blipFill>
          <a:blip r:embed="rId2"/>
          <a:stretch>
            <a:fillRect/>
          </a:stretch>
        </p:blipFill>
        <p:spPr>
          <a:xfrm>
            <a:off x="2334120" y="3041781"/>
            <a:ext cx="7715348" cy="2761860"/>
          </a:xfrm>
          <a:prstGeom prst="rect">
            <a:avLst/>
          </a:prstGeom>
        </p:spPr>
      </p:pic>
    </p:spTree>
    <p:extLst>
      <p:ext uri="{BB962C8B-B14F-4D97-AF65-F5344CB8AC3E}">
        <p14:creationId xmlns:p14="http://schemas.microsoft.com/office/powerpoint/2010/main" val="215836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p:nvPr/>
        </p:nvSpPr>
        <p:spPr>
          <a:xfrm>
            <a:off x="1306317" y="1047566"/>
            <a:ext cx="2663302"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i="0" u="none" strike="noStrike" cap="none" dirty="0">
                <a:solidFill>
                  <a:schemeClr val="dk1"/>
                </a:solidFill>
                <a:latin typeface="+mj-lt"/>
                <a:ea typeface="Times New Roman"/>
                <a:cs typeface="Times New Roman"/>
                <a:sym typeface="Times New Roman"/>
              </a:rPr>
              <a:t>ABSTRACT</a:t>
            </a:r>
            <a:r>
              <a:rPr lang="en-IN" sz="2800" b="0" i="0" u="none" strike="noStrike" cap="none"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07" name="Google Shape;107;p2"/>
          <p:cNvSpPr txBox="1"/>
          <p:nvPr/>
        </p:nvSpPr>
        <p:spPr>
          <a:xfrm>
            <a:off x="914400" y="1740023"/>
            <a:ext cx="10892901" cy="163121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IN" sz="2000" dirty="0">
                <a:solidFill>
                  <a:schemeClr val="dk1"/>
                </a:solidFill>
                <a:ea typeface="Times New Roman"/>
                <a:cs typeface="Times New Roman"/>
                <a:sym typeface="Times New Roman"/>
              </a:rPr>
              <a:t>Now a days, every one will have thousands of ungrouped single images of different sizes in their phone or storage devices.</a:t>
            </a:r>
            <a:endParaRPr dirty="0"/>
          </a:p>
          <a:p>
            <a:pPr marL="285750" marR="0" lvl="0" indent="-285750" algn="l" rtl="0">
              <a:spcBef>
                <a:spcPts val="0"/>
              </a:spcBef>
              <a:spcAft>
                <a:spcPts val="0"/>
              </a:spcAft>
              <a:buClr>
                <a:schemeClr val="dk1"/>
              </a:buClr>
              <a:buSzPts val="2000"/>
              <a:buFont typeface="Arial"/>
              <a:buChar char="•"/>
            </a:pPr>
            <a:r>
              <a:rPr lang="en-IN" sz="2000" dirty="0">
                <a:solidFill>
                  <a:schemeClr val="dk1"/>
                </a:solidFill>
                <a:ea typeface="Times New Roman"/>
                <a:cs typeface="Times New Roman"/>
                <a:sym typeface="Times New Roman"/>
              </a:rPr>
              <a:t>It is difficult task to group them manually and it also time taking process.</a:t>
            </a:r>
            <a:endParaRPr dirty="0"/>
          </a:p>
          <a:p>
            <a:pPr marL="285750" marR="0" lvl="0" indent="-285750" algn="l" rtl="0">
              <a:spcBef>
                <a:spcPts val="0"/>
              </a:spcBef>
              <a:spcAft>
                <a:spcPts val="0"/>
              </a:spcAft>
              <a:buClr>
                <a:schemeClr val="dk1"/>
              </a:buClr>
              <a:buSzPts val="2000"/>
              <a:buFont typeface="Arial"/>
              <a:buChar char="•"/>
            </a:pPr>
            <a:r>
              <a:rPr lang="en-IN" sz="2000" dirty="0">
                <a:solidFill>
                  <a:schemeClr val="dk1"/>
                </a:solidFill>
                <a:ea typeface="Times New Roman"/>
                <a:cs typeface="Times New Roman"/>
                <a:sym typeface="Times New Roman"/>
              </a:rPr>
              <a:t>In this project ,we introduce a transfer-learning algorithm that finds similarity between images and group them separately.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57EEA9-9D3C-4727-82F1-A4A449B7440A}"/>
              </a:ext>
            </a:extLst>
          </p:cNvPr>
          <p:cNvSpPr txBox="1"/>
          <p:nvPr/>
        </p:nvSpPr>
        <p:spPr>
          <a:xfrm>
            <a:off x="1688842" y="1045029"/>
            <a:ext cx="4578266" cy="677108"/>
          </a:xfrm>
          <a:prstGeom prst="rect">
            <a:avLst/>
          </a:prstGeom>
          <a:noFill/>
        </p:spPr>
        <p:txBody>
          <a:bodyPr wrap="square" rtlCol="0">
            <a:spAutoFit/>
          </a:bodyPr>
          <a:lstStyle/>
          <a:p>
            <a:r>
              <a:rPr lang="en-IN" sz="2400" dirty="0"/>
              <a:t>For categories of c8,c12 are:</a:t>
            </a:r>
          </a:p>
          <a:p>
            <a:endParaRPr lang="en-IN" dirty="0"/>
          </a:p>
        </p:txBody>
      </p:sp>
      <p:pic>
        <p:nvPicPr>
          <p:cNvPr id="6" name="Picture 5">
            <a:extLst>
              <a:ext uri="{FF2B5EF4-FFF2-40B4-BE49-F238E27FC236}">
                <a16:creationId xmlns:a16="http://schemas.microsoft.com/office/drawing/2014/main" id="{988A3FDB-DCF5-4A8F-A39B-39955E43834C}"/>
              </a:ext>
            </a:extLst>
          </p:cNvPr>
          <p:cNvPicPr>
            <a:picLocks noChangeAspect="1"/>
          </p:cNvPicPr>
          <p:nvPr/>
        </p:nvPicPr>
        <p:blipFill>
          <a:blip r:embed="rId2"/>
          <a:stretch>
            <a:fillRect/>
          </a:stretch>
        </p:blipFill>
        <p:spPr>
          <a:xfrm>
            <a:off x="2220005" y="2353258"/>
            <a:ext cx="7903709" cy="2060122"/>
          </a:xfrm>
          <a:prstGeom prst="rect">
            <a:avLst/>
          </a:prstGeom>
        </p:spPr>
      </p:pic>
    </p:spTree>
    <p:extLst>
      <p:ext uri="{BB962C8B-B14F-4D97-AF65-F5344CB8AC3E}">
        <p14:creationId xmlns:p14="http://schemas.microsoft.com/office/powerpoint/2010/main" val="2869284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777EA6-5C64-47E4-A2EC-1CFEF54F34C7}"/>
              </a:ext>
            </a:extLst>
          </p:cNvPr>
          <p:cNvSpPr txBox="1"/>
          <p:nvPr/>
        </p:nvSpPr>
        <p:spPr>
          <a:xfrm>
            <a:off x="1129004" y="1119673"/>
            <a:ext cx="2287806" cy="461665"/>
          </a:xfrm>
          <a:prstGeom prst="rect">
            <a:avLst/>
          </a:prstGeom>
          <a:noFill/>
        </p:spPr>
        <p:txBody>
          <a:bodyPr wrap="none" rtlCol="0">
            <a:spAutoFit/>
          </a:bodyPr>
          <a:lstStyle/>
          <a:p>
            <a:r>
              <a:rPr lang="en-IN" sz="2400" dirty="0">
                <a:latin typeface="+mj-lt"/>
              </a:rPr>
              <a:t>CONCLUSION</a:t>
            </a:r>
            <a:r>
              <a:rPr lang="en-IN" dirty="0"/>
              <a:t>:</a:t>
            </a:r>
          </a:p>
        </p:txBody>
      </p:sp>
      <p:sp>
        <p:nvSpPr>
          <p:cNvPr id="3" name="TextBox 2">
            <a:extLst>
              <a:ext uri="{FF2B5EF4-FFF2-40B4-BE49-F238E27FC236}">
                <a16:creationId xmlns:a16="http://schemas.microsoft.com/office/drawing/2014/main" id="{761BA3C3-42D7-439F-A182-1EF67E92B22B}"/>
              </a:ext>
            </a:extLst>
          </p:cNvPr>
          <p:cNvSpPr txBox="1"/>
          <p:nvPr/>
        </p:nvSpPr>
        <p:spPr>
          <a:xfrm>
            <a:off x="1511560" y="2127380"/>
            <a:ext cx="8569142" cy="1631216"/>
          </a:xfrm>
          <a:prstGeom prst="rect">
            <a:avLst/>
          </a:prstGeom>
          <a:noFill/>
        </p:spPr>
        <p:txBody>
          <a:bodyPr wrap="square" rtlCol="0">
            <a:spAutoFit/>
          </a:bodyPr>
          <a:lstStyle/>
          <a:p>
            <a:r>
              <a:rPr lang="en-US" sz="2000" dirty="0">
                <a:solidFill>
                  <a:srgbClr val="000000"/>
                </a:solidFill>
                <a:effectLst/>
                <a:ea typeface="Times New Roman" panose="02020603050405020304" pitchFamily="18" charset="0"/>
              </a:rPr>
              <a:t>In this project,​ </a:t>
            </a:r>
            <a:r>
              <a:rPr lang="en-US" sz="2000" dirty="0" err="1">
                <a:solidFill>
                  <a:srgbClr val="000000"/>
                </a:solidFill>
                <a:effectLst/>
                <a:ea typeface="Times New Roman" panose="02020603050405020304" pitchFamily="18" charset="0"/>
              </a:rPr>
              <a:t>KMeans</a:t>
            </a:r>
            <a:r>
              <a:rPr lang="en-US" sz="2000" dirty="0">
                <a:solidFill>
                  <a:srgbClr val="000000"/>
                </a:solidFill>
                <a:effectLst/>
                <a:ea typeface="Times New Roman" panose="02020603050405020304" pitchFamily="18" charset="0"/>
              </a:rPr>
              <a:t>​ ​/​ ​VGG16​ ​combination​ ​is​ ​a​ ​suitable​ ​model​ ​for​ ​our​ ​dataset.​ ​</a:t>
            </a:r>
          </a:p>
          <a:p>
            <a:r>
              <a:rPr lang="en-US" sz="2000" dirty="0">
                <a:solidFill>
                  <a:srgbClr val="000000"/>
                </a:solidFill>
                <a:effectLst/>
                <a:ea typeface="Times New Roman" panose="02020603050405020304" pitchFamily="18" charset="0"/>
              </a:rPr>
              <a:t>It​ ​has​ ​solved​ ​our problem</a:t>
            </a:r>
            <a:r>
              <a:rPr lang="en-US" sz="2000" dirty="0">
                <a:ea typeface="Times New Roman" panose="02020603050405020304" pitchFamily="18" charset="0"/>
              </a:rPr>
              <a:t> </a:t>
            </a:r>
            <a:r>
              <a:rPr lang="en-US" sz="2000" dirty="0">
                <a:solidFill>
                  <a:srgbClr val="000000"/>
                </a:solidFill>
                <a:effectLst/>
                <a:ea typeface="Times New Roman" panose="02020603050405020304" pitchFamily="18" charset="0"/>
              </a:rPr>
              <a:t> ​to​ ​a​ ​different​ ​extent​ ​depending​ ​on​ ​the​ ​breed​ ​combinations</a:t>
            </a:r>
            <a:endParaRPr lang="en-IN" sz="2000" dirty="0"/>
          </a:p>
        </p:txBody>
      </p:sp>
    </p:spTree>
    <p:extLst>
      <p:ext uri="{BB962C8B-B14F-4D97-AF65-F5344CB8AC3E}">
        <p14:creationId xmlns:p14="http://schemas.microsoft.com/office/powerpoint/2010/main" val="229302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p:nvPr/>
        </p:nvSpPr>
        <p:spPr>
          <a:xfrm>
            <a:off x="1693350" y="2489225"/>
            <a:ext cx="9753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5600">
                <a:latin typeface="Gill Sans"/>
                <a:ea typeface="Gill Sans"/>
                <a:cs typeface="Gill Sans"/>
                <a:sym typeface="Gill Sans"/>
              </a:rPr>
              <a:t>THANK YOU……!!!!!</a:t>
            </a:r>
            <a:endParaRPr sz="5600">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94B1-FC7D-13CC-76E0-77E1CEFBCE69}"/>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18F976DA-4407-5ED8-BA3E-BE798DD8BA76}"/>
              </a:ext>
            </a:extLst>
          </p:cNvPr>
          <p:cNvSpPr>
            <a:spLocks noGrp="1"/>
          </p:cNvSpPr>
          <p:nvPr>
            <p:ph idx="1"/>
          </p:nvPr>
        </p:nvSpPr>
        <p:spPr/>
        <p:txBody>
          <a:bodyPr/>
          <a:lstStyle/>
          <a:p>
            <a:r>
              <a:rPr lang="en-IN" dirty="0"/>
              <a:t>Images to us, humans, are naturally processed through our vision and brain systems. </a:t>
            </a:r>
          </a:p>
          <a:p>
            <a:r>
              <a:rPr lang="en-IN" dirty="0"/>
              <a:t>We learn to recognise what things are without being explicitly told how to do so. To a computer, images are a series of numbers representing the brightness of different colours in particular parts of the image</a:t>
            </a:r>
            <a:r>
              <a:rPr lang="en-US" dirty="0"/>
              <a:t> .</a:t>
            </a:r>
          </a:p>
        </p:txBody>
      </p:sp>
    </p:spTree>
    <p:extLst>
      <p:ext uri="{BB962C8B-B14F-4D97-AF65-F5344CB8AC3E}">
        <p14:creationId xmlns:p14="http://schemas.microsoft.com/office/powerpoint/2010/main" val="201889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1447060" y="1117215"/>
            <a:ext cx="2782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dirty="0">
                <a:solidFill>
                  <a:schemeClr val="dk1"/>
                </a:solidFill>
                <a:latin typeface="+mj-lt"/>
                <a:ea typeface="Times New Roman"/>
                <a:cs typeface="Times New Roman"/>
                <a:sym typeface="Times New Roman"/>
              </a:rPr>
              <a:t>DATA SET</a:t>
            </a:r>
            <a:endParaRPr dirty="0">
              <a:latin typeface="+mj-lt"/>
            </a:endParaRPr>
          </a:p>
        </p:txBody>
      </p:sp>
      <p:sp>
        <p:nvSpPr>
          <p:cNvPr id="113" name="Google Shape;113;p3"/>
          <p:cNvSpPr txBox="1"/>
          <p:nvPr/>
        </p:nvSpPr>
        <p:spPr>
          <a:xfrm>
            <a:off x="1447060" y="1864310"/>
            <a:ext cx="9676660" cy="16311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IN" sz="2000" dirty="0">
                <a:solidFill>
                  <a:schemeClr val="dk1"/>
                </a:solidFill>
                <a:ea typeface="Times New Roman"/>
                <a:cs typeface="Times New Roman"/>
                <a:sym typeface="Times New Roman"/>
              </a:rPr>
              <a:t>We​ ​will​ ​be​ ​using​ ​the​ ​Oxford​ ​IIIT​ ​Pet​ ​dataset,​ ​comprising​ ​of​ ​images​ ​of​ ​37​ ​categories​ ​of​ ​pet breeds,​ ​12​ ​of​ ​cats,​ ​and​ ​25​ ​of​ ​dogs and each category of 200 images.(7380 images).</a:t>
            </a:r>
            <a:endParaRPr dirty="0"/>
          </a:p>
          <a:p>
            <a:pPr marL="342900" marR="0" lvl="0" indent="-342900" algn="l" rtl="0">
              <a:spcBef>
                <a:spcPts val="0"/>
              </a:spcBef>
              <a:spcAft>
                <a:spcPts val="0"/>
              </a:spcAft>
              <a:buFont typeface="Arial" panose="020B0604020202020204" pitchFamily="34" charset="0"/>
              <a:buChar char="•"/>
            </a:pPr>
            <a:r>
              <a:rPr lang="en-IN" sz="2000" dirty="0">
                <a:solidFill>
                  <a:schemeClr val="dk1"/>
                </a:solidFill>
                <a:ea typeface="Times New Roman"/>
                <a:cs typeface="Times New Roman"/>
                <a:sym typeface="Times New Roman"/>
              </a:rPr>
              <a:t>​ ​The​ ​images​ ​are​ ​of​ ​different​ ​scales,​ ​poses​ ​and​ ​light​ ​</a:t>
            </a:r>
            <a:r>
              <a:rPr lang="en-IN" sz="2000" dirty="0" err="1">
                <a:solidFill>
                  <a:schemeClr val="dk1"/>
                </a:solidFill>
                <a:ea typeface="Times New Roman"/>
                <a:cs typeface="Times New Roman"/>
                <a:sym typeface="Times New Roman"/>
              </a:rPr>
              <a:t>levels.This</a:t>
            </a:r>
            <a:r>
              <a:rPr lang="en-IN" sz="2000" dirty="0">
                <a:solidFill>
                  <a:schemeClr val="dk1"/>
                </a:solidFill>
                <a:ea typeface="Times New Roman"/>
                <a:cs typeface="Times New Roman"/>
                <a:sym typeface="Times New Roman"/>
              </a:rPr>
              <a:t>​ ​is​ ​in​ ​contrast​ ​to​ ​some​ ​other​ ​datasets​ ​which​ ​will​ ​have​ ​a​ ​more​ ​uniform​ ​set​ ​of​ ​images. </a:t>
            </a:r>
            <a:r>
              <a:rPr lang="en-IN"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p:txBody>
      </p:sp>
      <p:pic>
        <p:nvPicPr>
          <p:cNvPr id="114" name="Google Shape;114;p3"/>
          <p:cNvPicPr preferRelativeResize="0"/>
          <p:nvPr/>
        </p:nvPicPr>
        <p:blipFill rotWithShape="1">
          <a:blip r:embed="rId3">
            <a:alphaModFix/>
          </a:blip>
          <a:srcRect/>
          <a:stretch/>
        </p:blipFill>
        <p:spPr>
          <a:xfrm>
            <a:off x="2068497" y="4127452"/>
            <a:ext cx="6960093" cy="18060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7DDFD5-B520-4C23-9CF6-8ACCD122EB7A}"/>
              </a:ext>
            </a:extLst>
          </p:cNvPr>
          <p:cNvPicPr>
            <a:picLocks noChangeAspect="1"/>
          </p:cNvPicPr>
          <p:nvPr/>
        </p:nvPicPr>
        <p:blipFill>
          <a:blip r:embed="rId2"/>
          <a:stretch>
            <a:fillRect/>
          </a:stretch>
        </p:blipFill>
        <p:spPr>
          <a:xfrm>
            <a:off x="3614057" y="93345"/>
            <a:ext cx="4466253" cy="6279424"/>
          </a:xfrm>
          <a:prstGeom prst="rect">
            <a:avLst/>
          </a:prstGeom>
        </p:spPr>
      </p:pic>
    </p:spTree>
    <p:extLst>
      <p:ext uri="{BB962C8B-B14F-4D97-AF65-F5344CB8AC3E}">
        <p14:creationId xmlns:p14="http://schemas.microsoft.com/office/powerpoint/2010/main" val="148147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p:nvPr/>
        </p:nvSpPr>
        <p:spPr>
          <a:xfrm>
            <a:off x="1134122" y="1049330"/>
            <a:ext cx="610339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dirty="0">
                <a:solidFill>
                  <a:schemeClr val="dk1"/>
                </a:solidFill>
                <a:ea typeface="Times New Roman"/>
                <a:cs typeface="Times New Roman"/>
                <a:sym typeface="Times New Roman"/>
              </a:rPr>
              <a:t>Algorithms​ ​and​ ​Techniques</a:t>
            </a:r>
            <a:endParaRPr dirty="0"/>
          </a:p>
        </p:txBody>
      </p:sp>
      <p:sp>
        <p:nvSpPr>
          <p:cNvPr id="120" name="Google Shape;120;p4"/>
          <p:cNvSpPr txBox="1"/>
          <p:nvPr/>
        </p:nvSpPr>
        <p:spPr>
          <a:xfrm>
            <a:off x="1349406" y="1997476"/>
            <a:ext cx="8818800" cy="255450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panose="020B0604020202020204" pitchFamily="34" charset="0"/>
              <a:buChar char="•"/>
            </a:pPr>
            <a:r>
              <a:rPr lang="en-IN" sz="2000" b="1" dirty="0">
                <a:solidFill>
                  <a:schemeClr val="dk1"/>
                </a:solidFill>
                <a:ea typeface="Gill Sans"/>
                <a:cs typeface="Gill Sans"/>
                <a:sym typeface="Gill Sans"/>
              </a:rPr>
              <a:t>OpenCV</a:t>
            </a:r>
            <a:r>
              <a:rPr lang="en-IN" sz="2000" dirty="0">
                <a:solidFill>
                  <a:schemeClr val="dk1"/>
                </a:solidFill>
                <a:ea typeface="Gill Sans"/>
                <a:cs typeface="Gill Sans"/>
                <a:sym typeface="Gill Sans"/>
              </a:rPr>
              <a:t>:​ ​Image​ ​reading​ ​and​ ​resizing. </a:t>
            </a:r>
            <a:endParaRPr dirty="0"/>
          </a:p>
          <a:p>
            <a:pPr marL="342900" marR="0" lvl="0" indent="-342900" algn="l" rtl="0">
              <a:spcBef>
                <a:spcPts val="0"/>
              </a:spcBef>
              <a:spcAft>
                <a:spcPts val="0"/>
              </a:spcAft>
              <a:buFont typeface="Arial" panose="020B0604020202020204" pitchFamily="34" charset="0"/>
              <a:buChar char="•"/>
            </a:pPr>
            <a:endParaRPr sz="2000" dirty="0">
              <a:solidFill>
                <a:schemeClr val="dk1"/>
              </a:solidFill>
              <a:ea typeface="Gill Sans"/>
              <a:cs typeface="Gill Sans"/>
              <a:sym typeface="Gill Sans"/>
            </a:endParaRPr>
          </a:p>
          <a:p>
            <a:pPr marL="342900" marR="0" lvl="0" indent="-342900" algn="l" rtl="0">
              <a:spcBef>
                <a:spcPts val="0"/>
              </a:spcBef>
              <a:spcAft>
                <a:spcPts val="0"/>
              </a:spcAft>
              <a:buClr>
                <a:schemeClr val="dk1"/>
              </a:buClr>
              <a:buSzPts val="2000"/>
              <a:buFont typeface="Arial" panose="020B0604020202020204" pitchFamily="34" charset="0"/>
              <a:buChar char="•"/>
            </a:pPr>
            <a:r>
              <a:rPr lang="en-IN" sz="2000" b="1" dirty="0" err="1">
                <a:solidFill>
                  <a:schemeClr val="dk1"/>
                </a:solidFill>
                <a:ea typeface="Gill Sans"/>
                <a:cs typeface="Gill Sans"/>
                <a:sym typeface="Gill Sans"/>
              </a:rPr>
              <a:t>SciKit</a:t>
            </a:r>
            <a:r>
              <a:rPr lang="en-IN" sz="2000" b="1" dirty="0">
                <a:solidFill>
                  <a:schemeClr val="dk1"/>
                </a:solidFill>
                <a:ea typeface="Gill Sans"/>
                <a:cs typeface="Gill Sans"/>
                <a:sym typeface="Gill Sans"/>
              </a:rPr>
              <a:t>-Learn</a:t>
            </a:r>
            <a:r>
              <a:rPr lang="en-IN" sz="2000" dirty="0">
                <a:solidFill>
                  <a:schemeClr val="dk1"/>
                </a:solidFill>
                <a:ea typeface="Gill Sans"/>
                <a:cs typeface="Gill Sans"/>
                <a:sym typeface="Gill Sans"/>
              </a:rPr>
              <a:t>:​ ​Data​ ​shuffling,​ ​Kmeans​ ​and,​ ​Principal Component​ ​Analysis,​ ​and​ ​performance​ ​metrics.</a:t>
            </a:r>
            <a:endParaRPr dirty="0"/>
          </a:p>
          <a:p>
            <a:pPr marL="342900" marR="0" lvl="0" indent="-342900" algn="l" rtl="0">
              <a:spcBef>
                <a:spcPts val="0"/>
              </a:spcBef>
              <a:spcAft>
                <a:spcPts val="0"/>
              </a:spcAft>
              <a:buFont typeface="Arial" panose="020B0604020202020204" pitchFamily="34" charset="0"/>
              <a:buChar char="•"/>
            </a:pPr>
            <a:endParaRPr sz="2000" dirty="0">
              <a:solidFill>
                <a:schemeClr val="dk1"/>
              </a:solidFill>
              <a:ea typeface="Gill Sans"/>
              <a:cs typeface="Gill Sans"/>
              <a:sym typeface="Gill Sans"/>
            </a:endParaRPr>
          </a:p>
          <a:p>
            <a:pPr marL="342900" marR="0" lvl="0" indent="-342900" algn="l" rtl="0">
              <a:spcBef>
                <a:spcPts val="0"/>
              </a:spcBef>
              <a:spcAft>
                <a:spcPts val="0"/>
              </a:spcAft>
              <a:buClr>
                <a:schemeClr val="dk1"/>
              </a:buClr>
              <a:buSzPts val="2000"/>
              <a:buFont typeface="Arial" panose="020B0604020202020204" pitchFamily="34" charset="0"/>
              <a:buChar char="•"/>
            </a:pPr>
            <a:r>
              <a:rPr lang="en-IN" sz="2000" b="1" dirty="0">
                <a:solidFill>
                  <a:schemeClr val="dk1"/>
                </a:solidFill>
                <a:ea typeface="Gill Sans"/>
                <a:cs typeface="Gill Sans"/>
                <a:sym typeface="Gill Sans"/>
              </a:rPr>
              <a:t>Pre-trained models</a:t>
            </a:r>
            <a:r>
              <a:rPr lang="en-IN" sz="2000" dirty="0">
                <a:solidFill>
                  <a:schemeClr val="dk1"/>
                </a:solidFill>
                <a:ea typeface="Gill Sans"/>
                <a:cs typeface="Gill Sans"/>
                <a:sym typeface="Gill Sans"/>
              </a:rPr>
              <a:t>:​ ​VGG16,​ ​VGG19​ ​and​ ​ResNet50​ ​convolution​ ​network models​.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56D83A-B17E-417A-814C-0C0C460CB724}"/>
              </a:ext>
            </a:extLst>
          </p:cNvPr>
          <p:cNvSpPr txBox="1"/>
          <p:nvPr/>
        </p:nvSpPr>
        <p:spPr>
          <a:xfrm>
            <a:off x="858416" y="830424"/>
            <a:ext cx="5173211" cy="523220"/>
          </a:xfrm>
          <a:prstGeom prst="rect">
            <a:avLst/>
          </a:prstGeom>
          <a:noFill/>
        </p:spPr>
        <p:txBody>
          <a:bodyPr wrap="none" rtlCol="0">
            <a:spAutoFit/>
          </a:bodyPr>
          <a:lstStyle/>
          <a:p>
            <a:r>
              <a:rPr lang="en-IN" sz="2800" b="1" dirty="0">
                <a:latin typeface="+mj-lt"/>
                <a:cs typeface="Times New Roman" panose="02020603050405020304" pitchFamily="18" charset="0"/>
              </a:rPr>
              <a:t>Convolution Neural Network:</a:t>
            </a:r>
          </a:p>
        </p:txBody>
      </p:sp>
      <p:sp>
        <p:nvSpPr>
          <p:cNvPr id="5" name="TextBox 4">
            <a:extLst>
              <a:ext uri="{FF2B5EF4-FFF2-40B4-BE49-F238E27FC236}">
                <a16:creationId xmlns:a16="http://schemas.microsoft.com/office/drawing/2014/main" id="{B6F14BAE-92FD-4C8B-89C6-12D1B7D78BA3}"/>
              </a:ext>
            </a:extLst>
          </p:cNvPr>
          <p:cNvSpPr txBox="1"/>
          <p:nvPr/>
        </p:nvSpPr>
        <p:spPr>
          <a:xfrm>
            <a:off x="970384" y="1642189"/>
            <a:ext cx="10716094" cy="1631216"/>
          </a:xfrm>
          <a:prstGeom prst="rect">
            <a:avLst/>
          </a:prstGeom>
          <a:noFill/>
        </p:spPr>
        <p:txBody>
          <a:bodyPr wrap="square">
            <a:spAutoFit/>
          </a:bodyPr>
          <a:lstStyle/>
          <a:p>
            <a:pPr algn="l"/>
            <a:r>
              <a:rPr lang="en-US" sz="2000" b="0" i="0" u="none" strike="noStrike" baseline="0" dirty="0">
                <a:cs typeface="Times New Roman" panose="02020603050405020304" pitchFamily="18" charset="0"/>
              </a:rPr>
              <a:t>Convolutional neural networks are neural networks whose architecture takes advantage of knowing that the input is an image in order to improve classification ability and reduce the number of parameters. Their layers are arranged in 3 dimensions, and each neuron is only connected to a small part of the layer before it, not to all nodes as we would expect in a fully  </a:t>
            </a:r>
            <a:r>
              <a:rPr lang="en-IN" sz="2000" b="0" i="0" u="none" strike="noStrike" baseline="0" dirty="0">
                <a:cs typeface="Times New Roman" panose="02020603050405020304" pitchFamily="18" charset="0"/>
              </a:rPr>
              <a:t>connected layer.</a:t>
            </a:r>
            <a:endParaRPr lang="en-IN" sz="2000" dirty="0">
              <a:cs typeface="Times New Roman" panose="02020603050405020304" pitchFamily="18" charset="0"/>
            </a:endParaRPr>
          </a:p>
        </p:txBody>
      </p:sp>
      <p:sp>
        <p:nvSpPr>
          <p:cNvPr id="6" name="TextBox 5">
            <a:extLst>
              <a:ext uri="{FF2B5EF4-FFF2-40B4-BE49-F238E27FC236}">
                <a16:creationId xmlns:a16="http://schemas.microsoft.com/office/drawing/2014/main" id="{8E9EF999-6AD8-43E5-AF0B-D2A963B1ED88}"/>
              </a:ext>
            </a:extLst>
          </p:cNvPr>
          <p:cNvSpPr txBox="1"/>
          <p:nvPr/>
        </p:nvSpPr>
        <p:spPr>
          <a:xfrm>
            <a:off x="858416" y="3869726"/>
            <a:ext cx="11039935" cy="1631216"/>
          </a:xfrm>
          <a:prstGeom prst="rect">
            <a:avLst/>
          </a:prstGeom>
          <a:noFill/>
        </p:spPr>
        <p:txBody>
          <a:bodyPr wrap="square" rtlCol="0">
            <a:spAutoFit/>
          </a:bodyPr>
          <a:lstStyle/>
          <a:p>
            <a:pPr algn="l"/>
            <a:r>
              <a:rPr lang="en-US" sz="2000" b="0" i="0" u="none" strike="noStrike" baseline="0" dirty="0">
                <a:cs typeface="Times New Roman" panose="02020603050405020304" pitchFamily="18" charset="0"/>
              </a:rPr>
              <a:t>Convolutional networks also use pooling layers to reduce the spatial size of the data. Pooling layers downsize the data by taking a number of features and transforming them into a single feature by applying a chosen function to them. A common function is the Max function where</a:t>
            </a:r>
            <a:r>
              <a:rPr lang="en-US" sz="2000" dirty="0">
                <a:cs typeface="Times New Roman" panose="02020603050405020304" pitchFamily="18" charset="0"/>
              </a:rPr>
              <a:t> </a:t>
            </a:r>
            <a:r>
              <a:rPr lang="en-US" sz="2000" b="0" i="0" u="none" strike="noStrike" baseline="0" dirty="0">
                <a:cs typeface="Times New Roman" panose="02020603050405020304" pitchFamily="18" charset="0"/>
              </a:rPr>
              <a:t>the new feature has the same value as the largest of the old features.</a:t>
            </a:r>
            <a:endParaRPr lang="en-IN" sz="2000" dirty="0">
              <a:cs typeface="Times New Roman" panose="02020603050405020304" pitchFamily="18" charset="0"/>
            </a:endParaRPr>
          </a:p>
        </p:txBody>
      </p:sp>
    </p:spTree>
    <p:extLst>
      <p:ext uri="{BB962C8B-B14F-4D97-AF65-F5344CB8AC3E}">
        <p14:creationId xmlns:p14="http://schemas.microsoft.com/office/powerpoint/2010/main" val="410289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E52326-EFB8-4FA5-911C-CEC334E0F7B5}"/>
              </a:ext>
            </a:extLst>
          </p:cNvPr>
          <p:cNvSpPr txBox="1"/>
          <p:nvPr/>
        </p:nvSpPr>
        <p:spPr>
          <a:xfrm>
            <a:off x="1129004" y="998376"/>
            <a:ext cx="4217437" cy="523220"/>
          </a:xfrm>
          <a:prstGeom prst="rect">
            <a:avLst/>
          </a:prstGeom>
          <a:noFill/>
        </p:spPr>
        <p:txBody>
          <a:bodyPr wrap="square" rtlCol="0">
            <a:spAutoFit/>
          </a:bodyPr>
          <a:lstStyle/>
          <a:p>
            <a:r>
              <a:rPr lang="en-IN" sz="2800" dirty="0"/>
              <a:t>TRANSFER LEARNING</a:t>
            </a:r>
          </a:p>
        </p:txBody>
      </p:sp>
      <p:sp>
        <p:nvSpPr>
          <p:cNvPr id="3" name="TextBox 2">
            <a:extLst>
              <a:ext uri="{FF2B5EF4-FFF2-40B4-BE49-F238E27FC236}">
                <a16:creationId xmlns:a16="http://schemas.microsoft.com/office/drawing/2014/main" id="{14472E53-E1DD-49E7-B107-3B1E22BC905E}"/>
              </a:ext>
            </a:extLst>
          </p:cNvPr>
          <p:cNvSpPr txBox="1"/>
          <p:nvPr/>
        </p:nvSpPr>
        <p:spPr>
          <a:xfrm>
            <a:off x="1129005" y="1866122"/>
            <a:ext cx="10359361" cy="2400657"/>
          </a:xfrm>
          <a:prstGeom prst="rect">
            <a:avLst/>
          </a:prstGeom>
          <a:noFill/>
        </p:spPr>
        <p:txBody>
          <a:bodyPr wrap="square" rtlCol="0">
            <a:spAutoFit/>
          </a:bodyPr>
          <a:lstStyle/>
          <a:p>
            <a:pPr rtl="0">
              <a:spcBef>
                <a:spcPts val="0"/>
              </a:spcBef>
              <a:spcAft>
                <a:spcPts val="0"/>
              </a:spcAft>
            </a:pPr>
            <a:r>
              <a:rPr lang="en-US" sz="1800" b="1" i="0" u="none" strike="noStrike" dirty="0">
                <a:solidFill>
                  <a:srgbClr val="202122"/>
                </a:solidFill>
                <a:effectLst/>
                <a:latin typeface="Arial" panose="020B0604020202020204" pitchFamily="34" charset="0"/>
              </a:rPr>
              <a:t>Transfer learning </a:t>
            </a:r>
            <a:r>
              <a:rPr lang="en-US" sz="1800" b="0" i="0" u="none" strike="noStrike" dirty="0">
                <a:solidFill>
                  <a:srgbClr val="202122"/>
                </a:solidFill>
                <a:effectLst/>
                <a:latin typeface="Arial" panose="020B0604020202020204" pitchFamily="34" charset="0"/>
              </a:rPr>
              <a:t> is a research problem in </a:t>
            </a:r>
            <a:r>
              <a:rPr lang="en-US" sz="1800" b="0" i="0" strike="noStrike"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machine learning</a:t>
            </a:r>
            <a:r>
              <a:rPr lang="en-US" sz="1800" b="0" i="0" strike="noStrike" dirty="0">
                <a:solidFill>
                  <a:schemeClr val="tx1"/>
                </a:solidFill>
                <a:effectLst/>
                <a:latin typeface="Arial" panose="020B0604020202020204" pitchFamily="34" charset="0"/>
              </a:rPr>
              <a:t> </a:t>
            </a:r>
            <a:r>
              <a:rPr lang="en-US" sz="1800" b="0" i="0" u="none" strike="noStrike" dirty="0">
                <a:solidFill>
                  <a:srgbClr val="202122"/>
                </a:solidFill>
                <a:effectLst/>
                <a:latin typeface="Arial" panose="020B0604020202020204" pitchFamily="34" charset="0"/>
              </a:rPr>
              <a:t>(ML) that focuses on storing</a:t>
            </a:r>
          </a:p>
          <a:p>
            <a:pPr rtl="0">
              <a:spcBef>
                <a:spcPts val="0"/>
              </a:spcBef>
              <a:spcAft>
                <a:spcPts val="0"/>
              </a:spcAft>
            </a:pPr>
            <a:r>
              <a:rPr lang="en-US" sz="1800" b="0" i="0" u="none" strike="noStrike" dirty="0">
                <a:solidFill>
                  <a:srgbClr val="202122"/>
                </a:solidFill>
                <a:effectLst/>
                <a:latin typeface="Arial" panose="020B0604020202020204" pitchFamily="34" charset="0"/>
              </a:rPr>
              <a:t> knowledge gained while solving one problem and applying it to a different but related problem.</a:t>
            </a:r>
            <a:endParaRPr lang="en-US" b="0" dirty="0">
              <a:effectLst/>
            </a:endParaRPr>
          </a:p>
          <a:p>
            <a:pPr rtl="0">
              <a:spcBef>
                <a:spcPts val="0"/>
              </a:spcBef>
              <a:spcAft>
                <a:spcPts val="0"/>
              </a:spcAft>
            </a:pPr>
            <a:br>
              <a:rPr lang="en-US" b="0" dirty="0">
                <a:effectLst/>
              </a:rPr>
            </a:br>
            <a:r>
              <a:rPr lang="en-US" sz="1800" b="0" i="0" u="none" strike="noStrike" dirty="0">
                <a:solidFill>
                  <a:srgbClr val="3A3B41"/>
                </a:solidFill>
                <a:effectLst/>
                <a:latin typeface="Lora"/>
              </a:rPr>
              <a:t>There are a some pre-trained machine learning models out there that are quite popular some of them are:</a:t>
            </a:r>
            <a:endParaRPr lang="en-US" b="0" dirty="0">
              <a:effectLst/>
            </a:endParaRPr>
          </a:p>
          <a:p>
            <a:pPr rtl="0">
              <a:spcBef>
                <a:spcPts val="0"/>
              </a:spcBef>
              <a:spcAft>
                <a:spcPts val="0"/>
              </a:spcAft>
            </a:pPr>
            <a:r>
              <a:rPr lang="en-US" sz="1800" b="0" i="0" u="none" strike="noStrike" dirty="0">
                <a:solidFill>
                  <a:srgbClr val="3A3B41"/>
                </a:solidFill>
                <a:effectLst/>
                <a:latin typeface="Lora"/>
              </a:rPr>
              <a:t>1.VGG16</a:t>
            </a:r>
            <a:endParaRPr lang="en-US" b="0" dirty="0">
              <a:effectLst/>
            </a:endParaRPr>
          </a:p>
          <a:p>
            <a:pPr rtl="0">
              <a:spcBef>
                <a:spcPts val="0"/>
              </a:spcBef>
              <a:spcAft>
                <a:spcPts val="0"/>
              </a:spcAft>
            </a:pPr>
            <a:r>
              <a:rPr lang="en-US" sz="1800" b="0" i="0" u="none" strike="noStrike" dirty="0">
                <a:solidFill>
                  <a:srgbClr val="3A3B41"/>
                </a:solidFill>
                <a:effectLst/>
                <a:latin typeface="Lora"/>
              </a:rPr>
              <a:t>2.VGG19</a:t>
            </a:r>
            <a:endParaRPr lang="en-US" b="0" dirty="0">
              <a:effectLst/>
            </a:endParaRPr>
          </a:p>
          <a:p>
            <a:pPr rtl="0">
              <a:spcBef>
                <a:spcPts val="0"/>
              </a:spcBef>
              <a:spcAft>
                <a:spcPts val="0"/>
              </a:spcAft>
            </a:pPr>
            <a:r>
              <a:rPr lang="en-US" sz="1800" b="0" i="0" u="none" strike="noStrike" dirty="0">
                <a:solidFill>
                  <a:srgbClr val="3A3B41"/>
                </a:solidFill>
                <a:effectLst/>
                <a:latin typeface="Lora"/>
              </a:rPr>
              <a:t>3.RESNET50</a:t>
            </a:r>
            <a:endParaRPr lang="en-US" b="0" dirty="0">
              <a:effectLst/>
            </a:endParaRPr>
          </a:p>
          <a:p>
            <a:br>
              <a:rPr lang="en-US" dirty="0"/>
            </a:br>
            <a:endParaRPr lang="en-IN" dirty="0"/>
          </a:p>
        </p:txBody>
      </p:sp>
    </p:spTree>
    <p:extLst>
      <p:ext uri="{BB962C8B-B14F-4D97-AF65-F5344CB8AC3E}">
        <p14:creationId xmlns:p14="http://schemas.microsoft.com/office/powerpoint/2010/main" val="310823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p:nvPr/>
        </p:nvSpPr>
        <p:spPr>
          <a:xfrm>
            <a:off x="1029809" y="852256"/>
            <a:ext cx="673325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Times New Roman"/>
                <a:ea typeface="Times New Roman"/>
                <a:cs typeface="Times New Roman"/>
                <a:sym typeface="Times New Roman"/>
              </a:rPr>
              <a:t>WHY TO USE TRANSFER LEARNING :</a:t>
            </a:r>
            <a:endParaRPr dirty="0"/>
          </a:p>
        </p:txBody>
      </p:sp>
      <p:sp>
        <p:nvSpPr>
          <p:cNvPr id="126" name="Google Shape;126;p5"/>
          <p:cNvSpPr txBox="1"/>
          <p:nvPr/>
        </p:nvSpPr>
        <p:spPr>
          <a:xfrm>
            <a:off x="1287262" y="2006353"/>
            <a:ext cx="9443354"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Gill Sans"/>
                <a:ea typeface="Gill Sans"/>
                <a:cs typeface="Gill Sans"/>
                <a:sym typeface="Gill Sans"/>
              </a:rPr>
              <a:t>To reduce the number of features we are using VGG19 ,  VGG16 , RESNET so that the model is </a:t>
            </a:r>
            <a:endParaRPr dirty="0"/>
          </a:p>
          <a:p>
            <a:pPr marL="0" marR="0" lvl="0" indent="0" algn="l" rtl="0">
              <a:spcBef>
                <a:spcPts val="0"/>
              </a:spcBef>
              <a:spcAft>
                <a:spcPts val="0"/>
              </a:spcAft>
              <a:buNone/>
            </a:pPr>
            <a:r>
              <a:rPr lang="en-IN" sz="1800" dirty="0">
                <a:solidFill>
                  <a:schemeClr val="dk1"/>
                </a:solidFill>
                <a:latin typeface="Gill Sans"/>
                <a:ea typeface="Gill Sans"/>
                <a:cs typeface="Gill Sans"/>
                <a:sym typeface="Gill Sans"/>
              </a:rPr>
              <a:t>capable of only having few features.</a:t>
            </a:r>
            <a:endParaRPr dirty="0"/>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n-IN" sz="1800" dirty="0">
                <a:solidFill>
                  <a:schemeClr val="dk1"/>
                </a:solidFill>
                <a:latin typeface="Gill Sans"/>
                <a:ea typeface="Gill Sans"/>
                <a:cs typeface="Gill Sans"/>
                <a:sym typeface="Gill Sans"/>
              </a:rPr>
              <a:t>For example:</a:t>
            </a:r>
            <a:endParaRPr dirty="0"/>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n-IN" sz="1800" dirty="0">
                <a:solidFill>
                  <a:schemeClr val="dk1"/>
                </a:solidFill>
                <a:latin typeface="Gill Sans"/>
                <a:ea typeface="Gill Sans"/>
                <a:cs typeface="Gill Sans"/>
                <a:sym typeface="Gill Sans"/>
              </a:rPr>
              <a:t>If our resized of image is 244*244 pixels</a:t>
            </a:r>
            <a:endParaRPr dirty="0"/>
          </a:p>
          <a:p>
            <a:pPr marL="0" marR="0" lvl="0" indent="0" algn="l" rtl="0">
              <a:spcBef>
                <a:spcPts val="0"/>
              </a:spcBef>
              <a:spcAft>
                <a:spcPts val="0"/>
              </a:spcAft>
              <a:buNone/>
            </a:pPr>
            <a:r>
              <a:rPr lang="en-IN" sz="1800" dirty="0">
                <a:solidFill>
                  <a:schemeClr val="dk1"/>
                </a:solidFill>
                <a:latin typeface="Gill Sans"/>
                <a:ea typeface="Gill Sans"/>
                <a:cs typeface="Gill Sans"/>
                <a:sym typeface="Gill Sans"/>
              </a:rPr>
              <a:t>Then the array we get is (244,244,3)               (3 matrixes because of RGB </a:t>
            </a:r>
            <a:r>
              <a:rPr lang="en-IN" sz="1800" dirty="0" err="1">
                <a:solidFill>
                  <a:schemeClr val="dk1"/>
                </a:solidFill>
                <a:latin typeface="Gill Sans"/>
                <a:ea typeface="Gill Sans"/>
                <a:cs typeface="Gill Sans"/>
                <a:sym typeface="Gill Sans"/>
              </a:rPr>
              <a:t>colors</a:t>
            </a:r>
            <a:r>
              <a:rPr lang="en-IN" sz="1800" dirty="0">
                <a:solidFill>
                  <a:schemeClr val="dk1"/>
                </a:solidFill>
                <a:latin typeface="Gill Sans"/>
                <a:ea typeface="Gill Sans"/>
                <a:cs typeface="Gill Sans"/>
                <a:sym typeface="Gill Sans"/>
              </a:rPr>
              <a:t>)</a:t>
            </a:r>
            <a:endParaRPr dirty="0"/>
          </a:p>
          <a:p>
            <a:pPr marL="0" marR="0" lvl="0" indent="0" algn="l" rtl="0">
              <a:spcBef>
                <a:spcPts val="0"/>
              </a:spcBef>
              <a:spcAft>
                <a:spcPts val="0"/>
              </a:spcAft>
              <a:buNone/>
            </a:pPr>
            <a:r>
              <a:rPr lang="en-IN" sz="1800" dirty="0" err="1">
                <a:solidFill>
                  <a:schemeClr val="dk1"/>
                </a:solidFill>
                <a:latin typeface="Gill Sans"/>
                <a:ea typeface="Gill Sans"/>
                <a:cs typeface="Gill Sans"/>
                <a:sym typeface="Gill Sans"/>
              </a:rPr>
              <a:t>i.e</a:t>
            </a:r>
            <a:r>
              <a:rPr lang="en-IN" sz="1800" dirty="0">
                <a:solidFill>
                  <a:schemeClr val="dk1"/>
                </a:solidFill>
                <a:latin typeface="Gill Sans"/>
                <a:ea typeface="Gill Sans"/>
                <a:cs typeface="Gill Sans"/>
                <a:sym typeface="Gill Sans"/>
              </a:rPr>
              <a:t> 244*244*3=1,78,608</a:t>
            </a:r>
            <a:endParaRPr dirty="0"/>
          </a:p>
          <a:p>
            <a:pPr marL="0" marR="0" lvl="0" indent="0" algn="l" rtl="0">
              <a:spcBef>
                <a:spcPts val="0"/>
              </a:spcBef>
              <a:spcAft>
                <a:spcPts val="0"/>
              </a:spcAft>
              <a:buNone/>
            </a:pPr>
            <a:r>
              <a:rPr lang="en-IN" sz="1800" dirty="0">
                <a:solidFill>
                  <a:schemeClr val="dk1"/>
                </a:solidFill>
                <a:latin typeface="Gill Sans"/>
                <a:ea typeface="Gill Sans"/>
                <a:cs typeface="Gill Sans"/>
                <a:sym typeface="Gill Sans"/>
              </a:rPr>
              <a:t>--Therefore for each image we are having 1,78,608 features</a:t>
            </a:r>
            <a:endParaRPr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{F7B760A1-B356-3B45-B40E-67340F438FE8}tf10001069</Template>
  <TotalTime>1926</TotalTime>
  <Words>811</Words>
  <Application>Microsoft Macintosh PowerPoint</Application>
  <PresentationFormat>Widescreen</PresentationFormat>
  <Paragraphs>67</Paragraphs>
  <Slides>22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Times New Roman</vt:lpstr>
      <vt:lpstr>Gill Sans</vt:lpstr>
      <vt:lpstr>Wingdings 3</vt:lpstr>
      <vt:lpstr>Lora</vt:lpstr>
      <vt:lpstr>Arial</vt:lpstr>
      <vt:lpstr>ArialMT</vt:lpstr>
      <vt:lpstr>Century Gothic</vt:lpstr>
      <vt:lpstr>Wisp</vt:lpstr>
      <vt:lpstr> IMAGE CLUSTERING USING TRANSFER  LEARNING (VGG16 ,VGG19,RESNET50) </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IMAGE CLUSTERING</dc:title>
  <dc:creator>sai phani</dc:creator>
  <cp:lastModifiedBy>Nimmagadda, Pranitha (nimmagpa)</cp:lastModifiedBy>
  <cp:revision>14</cp:revision>
  <dcterms:created xsi:type="dcterms:W3CDTF">2021-02-08T08:23:49Z</dcterms:created>
  <dcterms:modified xsi:type="dcterms:W3CDTF">2022-07-27T20:28:56Z</dcterms:modified>
</cp:coreProperties>
</file>