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7" r:id="rId6"/>
    <p:sldId id="258" r:id="rId7"/>
    <p:sldId id="259" r:id="rId8"/>
    <p:sldId id="260" r:id="rId9"/>
    <p:sldId id="261" r:id="rId10"/>
    <p:sldId id="262" r:id="rId11"/>
    <p:sldId id="266" r:id="rId12"/>
    <p:sldId id="263" r:id="rId13"/>
    <p:sldId id="265" r:id="rId14"/>
    <p:sldId id="264" r:id="rId15"/>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9pPr>
  </p:defaultTextStyle>
  <p:extLst>
    <p:ext uri="{EFAFB233-063F-42B5-8137-9DF3F51BA10A}">
      <p15:sldGuideLst xmlns:p15="http://schemas.microsoft.com/office/powerpoint/2012/main">
        <p15:guide id="1" orient="horz" pos="216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8" d="100"/>
          <a:sy n="68" d="100"/>
        </p:scale>
        <p:origin x="-570" y="-96"/>
      </p:cViewPr>
      <p:guideLst>
        <p:guide orient="horz" pos="216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AB8BDE5B-D484-4818-9CAA-F09D4DA31656}"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fld>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Image Placeholder 1"/>
          <p:cNvSpPr>
            <a:spLocks noGrp="1" noRot="1" noChangeAspect="1" noTextEdit="1"/>
          </p:cNvSpPr>
          <p:nvPr>
            <p:ph type="sldImg"/>
          </p:nvPr>
        </p:nvSpPr>
        <p:spPr>
          <a:ln>
            <a:solidFill>
              <a:srgbClr val="000000"/>
            </a:solidFill>
            <a:miter/>
          </a:ln>
        </p:spPr>
      </p:sp>
      <p:sp>
        <p:nvSpPr>
          <p:cNvPr id="15363" name="Notes Placeholder 2"/>
          <p:cNvSpPr>
            <a:spLocks noGrp="1"/>
          </p:cNvSpPr>
          <p:nvPr>
            <p:ph type="body" idx="1"/>
          </p:nvPr>
        </p:nvSpPr>
        <p:spPr>
          <a:noFill/>
          <a:ln>
            <a:noFill/>
          </a:ln>
        </p:spPr>
        <p:txBody>
          <a:bodyPr wrap="square" lIns="91440" tIns="45720" rIns="91440" bIns="45720" anchor="t" anchorCtr="0"/>
          <a:p>
            <a:pPr lvl="0">
              <a:spcBef>
                <a:spcPct val="0"/>
              </a:spcBef>
            </a:pPr>
            <a:endParaRPr dirty="0"/>
          </a:p>
        </p:txBody>
      </p:sp>
      <p:sp>
        <p:nvSpPr>
          <p:cNvPr id="1536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a:buNone/>
            </a:pPr>
            <a:fld id="{9A0DB2DC-4C9A-4742-B13C-FB6460FD3503}" type="slidenum">
              <a:rPr lang="en-US" sz="1200" dirty="0"/>
            </a:fld>
            <a:endParaRPr 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BCE8C6C-F70C-4BE0-B2D5-613DB7955A14}"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CSE     A.Y. 2024-2025</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en-US" dirty="0">
                <a:latin typeface="Calibri" panose="020F0502020204030204" pitchFamily="34" charset="0"/>
                <a:ea typeface="Arial" panose="020B0604020202020204" pitchFamily="34" charset="0"/>
              </a:rPr>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BCE8C6C-F70C-4BE0-B2D5-613DB7955A14}"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CSE     A.Y. 2024-2025</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en-US" dirty="0">
                <a:latin typeface="Calibri" panose="020F0502020204030204" pitchFamily="34" charset="0"/>
                <a:ea typeface="Arial" panose="020B0604020202020204" pitchFamily="34" charset="0"/>
              </a:rPr>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BCE8C6C-F70C-4BE0-B2D5-613DB7955A14}"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CSE     A.Y. 2024-2025</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en-US" dirty="0">
                <a:latin typeface="Calibri" panose="020F0502020204030204" pitchFamily="34" charset="0"/>
                <a:ea typeface="Arial" panose="020B0604020202020204" pitchFamily="34" charset="0"/>
              </a:rPr>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BCE8C6C-F70C-4BE0-B2D5-613DB7955A14}"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CSE     A.Y. 2024-2025</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en-US" dirty="0">
                <a:latin typeface="Calibri" panose="020F0502020204030204" pitchFamily="34" charset="0"/>
                <a:ea typeface="Arial" panose="020B0604020202020204" pitchFamily="34" charset="0"/>
              </a:rPr>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BCE8C6C-F70C-4BE0-B2D5-613DB7955A14}"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CSE     A.Y. 2024-2025</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a:buNone/>
            </a:pPr>
            <a:fld id="{9A0DB2DC-4C9A-4742-B13C-FB6460FD3503}" type="slidenum">
              <a:rPr lang="en-US" dirty="0">
                <a:latin typeface="Calibri" panose="020F0502020204030204" pitchFamily="34" charset="0"/>
                <a:ea typeface="Arial" panose="020B0604020202020204" pitchFamily="34" charset="0"/>
              </a:rPr>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BCE8C6C-F70C-4BE0-B2D5-613DB7955A14}"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CSE     A.Y. 2024-2025</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a:buNone/>
            </a:pPr>
            <a:fld id="{9A0DB2DC-4C9A-4742-B13C-FB6460FD3503}" type="slidenum">
              <a:rPr lang="en-US" dirty="0">
                <a:latin typeface="Calibri" panose="020F0502020204030204" pitchFamily="34" charset="0"/>
                <a:ea typeface="Arial" panose="020B0604020202020204" pitchFamily="34" charset="0"/>
              </a:rPr>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BCE8C6C-F70C-4BE0-B2D5-613DB7955A14}"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CSE     A.Y. 2024-2025</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a:buNone/>
            </a:pPr>
            <a:fld id="{9A0DB2DC-4C9A-4742-B13C-FB6460FD3503}" type="slidenum">
              <a:rPr lang="en-US" dirty="0">
                <a:latin typeface="Calibri" panose="020F0502020204030204" pitchFamily="34" charset="0"/>
                <a:ea typeface="Arial" panose="020B0604020202020204" pitchFamily="34" charset="0"/>
              </a:rPr>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BCE8C6C-F70C-4BE0-B2D5-613DB7955A14}"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CSE     A.Y. 2024-2025</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a:buNone/>
            </a:pPr>
            <a:fld id="{9A0DB2DC-4C9A-4742-B13C-FB6460FD3503}" type="slidenum">
              <a:rPr lang="en-US" dirty="0">
                <a:latin typeface="Calibri" panose="020F0502020204030204" pitchFamily="34" charset="0"/>
                <a:ea typeface="Arial" panose="020B0604020202020204" pitchFamily="34" charset="0"/>
              </a:rPr>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BCE8C6C-F70C-4BE0-B2D5-613DB7955A14}"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CSE     A.Y. 2024-2025</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a:buNone/>
            </a:pPr>
            <a:fld id="{9A0DB2DC-4C9A-4742-B13C-FB6460FD3503}" type="slidenum">
              <a:rPr lang="en-US" dirty="0">
                <a:latin typeface="Calibri" panose="020F0502020204030204" pitchFamily="34" charset="0"/>
                <a:ea typeface="Arial" panose="020B0604020202020204" pitchFamily="34" charset="0"/>
              </a:rPr>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BCE8C6C-F70C-4BE0-B2D5-613DB7955A14}"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CSE     A.Y. 2024-2025</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a:buNone/>
            </a:pPr>
            <a:fld id="{9A0DB2DC-4C9A-4742-B13C-FB6460FD3503}" type="slidenum">
              <a:rPr lang="en-US" dirty="0">
                <a:latin typeface="Calibri" panose="020F0502020204030204" pitchFamily="34" charset="0"/>
                <a:ea typeface="Arial" panose="020B0604020202020204" pitchFamily="34" charset="0"/>
              </a:rPr>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BCE8C6C-F70C-4BE0-B2D5-613DB7955A14}"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CSE     A.Y. 2024-2025</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a:buNone/>
            </a:pPr>
            <a:fld id="{9A0DB2DC-4C9A-4742-B13C-FB6460FD3503}" type="slidenum">
              <a:rPr lang="en-US" dirty="0">
                <a:latin typeface="Calibri" panose="020F0502020204030204" pitchFamily="34" charset="0"/>
                <a:ea typeface="Arial" panose="020B0604020202020204" pitchFamily="34" charset="0"/>
              </a:rPr>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dirty="0"/>
              <a:t>Click to edit Master title style</a:t>
            </a:r>
            <a:endParaRPr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2BCE8C6C-F70C-4BE0-B2D5-613DB7955A14}"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CSE     A.Y. 2024-2025</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a:buNone/>
            </a:pPr>
            <a:fld id="{9A0DB2DC-4C9A-4742-B13C-FB6460FD3503}" type="slidenum">
              <a:rPr lang="en-US" dirty="0">
                <a:latin typeface="Calibri" panose="020F0502020204030204" pitchFamily="34" charset="0"/>
                <a:ea typeface="Arial" panose="020B0604020202020204" pitchFamily="34" charset="0"/>
              </a:rPr>
            </a:fld>
            <a:endParaRPr lang="en-US" dirty="0">
              <a:latin typeface="Calibri" panose="020F0502020204030204" pitchFamily="34" charset="0"/>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colab.research.google.com/drive/1fc9TNUDV8_9tePr7CK-u_hSS_xzUqBQT?usp=sharing" TargetMode="Externa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Subtitle 2"/>
          <p:cNvSpPr>
            <a:spLocks noGrp="1"/>
          </p:cNvSpPr>
          <p:nvPr>
            <p:ph type="subTitle" idx="1"/>
          </p:nvPr>
        </p:nvSpPr>
        <p:spPr>
          <a:xfrm>
            <a:off x="1143000" y="1066800"/>
            <a:ext cx="6920230" cy="3860165"/>
          </a:xfrm>
        </p:spPr>
        <p:txBody>
          <a:bodyPr vert="horz" wrap="square" lIns="91440" tIns="45720" rIns="91440" bIns="45720" anchor="t" anchorCtr="0"/>
          <a:p>
            <a:pPr defTabSz="914400">
              <a:buClrTx/>
              <a:buSzTx/>
            </a:pPr>
            <a:r>
              <a:rPr kern="1200" dirty="0">
                <a:solidFill>
                  <a:srgbClr val="0070C0"/>
                </a:solidFill>
                <a:latin typeface="+mn-lt"/>
                <a:ea typeface="+mn-ea"/>
                <a:cs typeface="+mn-cs"/>
              </a:rPr>
              <a:t>Machine Learning Case Study</a:t>
            </a:r>
            <a:endParaRPr kern="1200" dirty="0">
              <a:solidFill>
                <a:srgbClr val="0070C0"/>
              </a:solidFill>
              <a:latin typeface="+mn-lt"/>
              <a:ea typeface="+mn-ea"/>
              <a:cs typeface="+mn-cs"/>
            </a:endParaRPr>
          </a:p>
          <a:p>
            <a:pPr defTabSz="914400">
              <a:buClrTx/>
              <a:buSzTx/>
            </a:pPr>
            <a:r>
              <a:rPr lang="en-IN" kern="1200" dirty="0">
                <a:solidFill>
                  <a:srgbClr val="0070C0"/>
                </a:solidFill>
                <a:latin typeface="+mn-lt"/>
                <a:ea typeface="+mn-ea"/>
                <a:cs typeface="+mn-cs"/>
              </a:rPr>
              <a:t>GENDER CLASSIFICATION</a:t>
            </a:r>
            <a:endParaRPr kern="1200" dirty="0">
              <a:solidFill>
                <a:srgbClr val="0070C0"/>
              </a:solidFill>
              <a:latin typeface="+mn-lt"/>
              <a:ea typeface="+mn-ea"/>
              <a:cs typeface="+mn-cs"/>
            </a:endParaRPr>
          </a:p>
          <a:p>
            <a:pPr defTabSz="914400">
              <a:buClrTx/>
              <a:buSzTx/>
            </a:pPr>
            <a:r>
              <a:rPr lang="en-IN" kern="1200" dirty="0">
                <a:solidFill>
                  <a:srgbClr val="0070C0"/>
                </a:solidFill>
                <a:latin typeface="+mn-lt"/>
                <a:ea typeface="+mn-ea"/>
                <a:cs typeface="+mn-cs"/>
              </a:rPr>
              <a:t>BY</a:t>
            </a:r>
            <a:endParaRPr kern="1200" dirty="0">
              <a:solidFill>
                <a:srgbClr val="0070C0"/>
              </a:solidFill>
              <a:latin typeface="+mn-lt"/>
              <a:ea typeface="+mn-ea"/>
              <a:cs typeface="+mn-cs"/>
            </a:endParaRPr>
          </a:p>
          <a:p>
            <a:pPr lvl="0" algn="l" defTabSz="914400">
              <a:buClrTx/>
              <a:buSzTx/>
            </a:pPr>
            <a:r>
              <a:rPr sz="1600" b="1" kern="1200" dirty="0">
                <a:solidFill>
                  <a:schemeClr val="tx1"/>
                </a:solidFill>
                <a:latin typeface="+mn-lt"/>
                <a:ea typeface="+mn-ea"/>
                <a:cs typeface="+mn-cs"/>
              </a:rPr>
              <a:t>Name</a:t>
            </a:r>
            <a:r>
              <a:rPr sz="1600" kern="1200" dirty="0">
                <a:solidFill>
                  <a:schemeClr val="tx1"/>
                </a:solidFill>
                <a:latin typeface="+mn-lt"/>
                <a:ea typeface="+mn-ea"/>
                <a:cs typeface="+mn-cs"/>
              </a:rPr>
              <a:t> </a:t>
            </a:r>
            <a:r>
              <a:rPr lang="en-IN" sz="1600" kern="1200" dirty="0">
                <a:solidFill>
                  <a:schemeClr val="tx1"/>
                </a:solidFill>
                <a:latin typeface="+mn-lt"/>
                <a:ea typeface="+mn-ea"/>
                <a:cs typeface="+mn-cs"/>
              </a:rPr>
              <a:t>:GUNTI SAI PRANITHA</a:t>
            </a:r>
            <a:r>
              <a:rPr kern="1200" dirty="0">
                <a:solidFill>
                  <a:schemeClr val="tx1"/>
                </a:solidFill>
                <a:latin typeface="+mn-lt"/>
                <a:ea typeface="+mn-ea"/>
                <a:cs typeface="+mn-cs"/>
              </a:rPr>
              <a:t>	</a:t>
            </a:r>
            <a:r>
              <a:rPr sz="1600" b="1" kern="1200" dirty="0">
                <a:solidFill>
                  <a:schemeClr val="tx1"/>
                </a:solidFill>
                <a:latin typeface="+mn-lt"/>
                <a:ea typeface="+mn-ea"/>
                <a:cs typeface="+mn-cs"/>
              </a:rPr>
              <a:t>Roll Number</a:t>
            </a:r>
            <a:r>
              <a:rPr lang="en-IN" sz="1600" kern="1200" dirty="0">
                <a:solidFill>
                  <a:schemeClr val="tx1"/>
                </a:solidFill>
                <a:latin typeface="+mn-lt"/>
                <a:ea typeface="+mn-ea"/>
                <a:cs typeface="+mn-cs"/>
              </a:rPr>
              <a:t>:245322733148</a:t>
            </a:r>
            <a:endParaRPr lang="en-IN" sz="1600" kern="1200" dirty="0">
              <a:solidFill>
                <a:schemeClr val="tx1"/>
              </a:solidFill>
              <a:latin typeface="+mn-lt"/>
              <a:ea typeface="+mn-ea"/>
              <a:cs typeface="+mn-cs"/>
            </a:endParaRPr>
          </a:p>
          <a:p>
            <a:pPr lvl="0" algn="l" defTabSz="914400">
              <a:buClrTx/>
              <a:buSzTx/>
            </a:pPr>
            <a:r>
              <a:rPr sz="1600" b="1" dirty="0">
                <a:solidFill>
                  <a:schemeClr val="tx1"/>
                </a:solidFill>
                <a:sym typeface="+mn-ea"/>
              </a:rPr>
              <a:t>Name</a:t>
            </a:r>
            <a:r>
              <a:rPr sz="1600" dirty="0">
                <a:solidFill>
                  <a:schemeClr val="tx1"/>
                </a:solidFill>
                <a:sym typeface="+mn-ea"/>
              </a:rPr>
              <a:t> </a:t>
            </a:r>
            <a:r>
              <a:rPr lang="en-IN" sz="1600" dirty="0">
                <a:solidFill>
                  <a:schemeClr val="tx1"/>
                </a:solidFill>
                <a:sym typeface="+mn-ea"/>
              </a:rPr>
              <a:t>:KANCHU NAVYATEJA</a:t>
            </a:r>
            <a:r>
              <a:rPr sz="1600" dirty="0">
                <a:solidFill>
                  <a:schemeClr val="tx1"/>
                </a:solidFill>
                <a:sym typeface="+mn-ea"/>
              </a:rPr>
              <a:t>	</a:t>
            </a:r>
            <a:r>
              <a:rPr sz="1600" b="1" dirty="0">
                <a:solidFill>
                  <a:schemeClr val="tx1"/>
                </a:solidFill>
                <a:sym typeface="+mn-ea"/>
              </a:rPr>
              <a:t>Roll Number</a:t>
            </a:r>
            <a:r>
              <a:rPr lang="en-IN" sz="1600" dirty="0">
                <a:solidFill>
                  <a:schemeClr val="tx1"/>
                </a:solidFill>
                <a:sym typeface="+mn-ea"/>
              </a:rPr>
              <a:t>:245322733154</a:t>
            </a:r>
            <a:endParaRPr lang="en-IN" sz="1600" dirty="0">
              <a:solidFill>
                <a:schemeClr val="tx1"/>
              </a:solidFill>
              <a:sym typeface="+mn-ea"/>
            </a:endParaRPr>
          </a:p>
          <a:p>
            <a:pPr lvl="0" algn="l" defTabSz="914400">
              <a:buClrTx/>
              <a:buSzTx/>
            </a:pPr>
            <a:r>
              <a:rPr sz="1600" b="1" dirty="0">
                <a:solidFill>
                  <a:schemeClr val="tx1"/>
                </a:solidFill>
                <a:sym typeface="+mn-ea"/>
              </a:rPr>
              <a:t>Name </a:t>
            </a:r>
            <a:r>
              <a:rPr lang="en-IN" sz="1600" dirty="0">
                <a:solidFill>
                  <a:schemeClr val="tx1"/>
                </a:solidFill>
                <a:sym typeface="+mn-ea"/>
              </a:rPr>
              <a:t>:GVR VINEELA     </a:t>
            </a:r>
            <a:r>
              <a:rPr sz="1600" dirty="0">
                <a:solidFill>
                  <a:schemeClr val="tx1"/>
                </a:solidFill>
                <a:sym typeface="+mn-ea"/>
              </a:rPr>
              <a:t>	</a:t>
            </a:r>
            <a:r>
              <a:rPr sz="1600" b="1" dirty="0">
                <a:solidFill>
                  <a:schemeClr val="tx1"/>
                </a:solidFill>
                <a:sym typeface="+mn-ea"/>
              </a:rPr>
              <a:t>Roll Number</a:t>
            </a:r>
            <a:r>
              <a:rPr lang="en-IN" sz="1600" dirty="0">
                <a:solidFill>
                  <a:schemeClr val="tx1"/>
                </a:solidFill>
                <a:sym typeface="+mn-ea"/>
              </a:rPr>
              <a:t>:245322733143</a:t>
            </a:r>
            <a:endParaRPr lang="en-IN" sz="1600" kern="1200" dirty="0">
              <a:solidFill>
                <a:schemeClr val="tx1"/>
              </a:solidFill>
              <a:latin typeface="+mn-lt"/>
              <a:ea typeface="+mn-ea"/>
              <a:cs typeface="+mn-cs"/>
            </a:endParaRPr>
          </a:p>
        </p:txBody>
      </p:sp>
      <p:sp>
        <p:nvSpPr>
          <p:cNvPr id="2051" name="Rectangle 3"/>
          <p:cNvSpPr/>
          <p:nvPr/>
        </p:nvSpPr>
        <p:spPr>
          <a:xfrm>
            <a:off x="914400" y="0"/>
            <a:ext cx="7934325" cy="646113"/>
          </a:xfrm>
          <a:prstGeom prst="rect">
            <a:avLst/>
          </a:prstGeom>
          <a:noFill/>
          <a:ln w="9525">
            <a:noFill/>
          </a:ln>
        </p:spPr>
        <p:txBody>
          <a:bodyPr wrap="none">
            <a:spAutoFit/>
          </a:bodyPr>
          <a:p>
            <a:pPr algn="ctr">
              <a:buNone/>
            </a:pPr>
            <a:r>
              <a:rPr sz="3600" b="1" dirty="0">
                <a:solidFill>
                  <a:srgbClr val="006600"/>
                </a:solidFill>
                <a:latin typeface="Calibri" panose="020F0502020204030204" pitchFamily="34" charset="0"/>
                <a:ea typeface="Arial" panose="020B0604020202020204" pitchFamily="34" charset="0"/>
              </a:rPr>
              <a:t>NEIL GOGTE INSTITUTE OF TECHNOLOGY</a:t>
            </a:r>
            <a:endParaRPr sz="3600" dirty="0">
              <a:latin typeface="Calibri" panose="020F0502020204030204" pitchFamily="34" charset="0"/>
              <a:ea typeface="Arial" panose="020B0604020202020204" pitchFamily="34" charset="0"/>
            </a:endParaRPr>
          </a:p>
        </p:txBody>
      </p:sp>
      <p:pic>
        <p:nvPicPr>
          <p:cNvPr id="2052" name="Picture 2"/>
          <p:cNvPicPr>
            <a:picLocks noChangeAspect="1"/>
          </p:cNvPicPr>
          <p:nvPr/>
        </p:nvPicPr>
        <p:blipFill>
          <a:blip r:embed="rId1"/>
          <a:stretch>
            <a:fillRect/>
          </a:stretch>
        </p:blipFill>
        <p:spPr>
          <a:xfrm>
            <a:off x="0" y="0"/>
            <a:ext cx="933450" cy="847725"/>
          </a:xfrm>
          <a:prstGeom prst="rect">
            <a:avLst/>
          </a:prstGeom>
          <a:noFill/>
          <a:ln w="9525">
            <a:noFill/>
          </a:ln>
        </p:spPr>
      </p:pic>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
        <p:nvSpPr>
          <p:cNvPr id="7" name="Footer Placeholder 6"/>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CSE     A.Y. 2024-2025</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a:xfrm>
            <a:off x="1295400" y="152400"/>
            <a:ext cx="6629400" cy="838200"/>
          </a:xfrm>
        </p:spPr>
        <p:txBody>
          <a:bodyPr vert="horz" wrap="square" lIns="91440" tIns="45720" rIns="91440" bIns="45720" anchor="ctr" anchorCtr="0"/>
          <a:p>
            <a:pPr>
              <a:buNone/>
            </a:pPr>
            <a:r>
              <a:rPr dirty="0"/>
              <a:t>Conclusion</a:t>
            </a:r>
            <a:endParaRPr dirty="0"/>
          </a:p>
        </p:txBody>
      </p:sp>
      <p:pic>
        <p:nvPicPr>
          <p:cNvPr id="11267" name="Content Placeholder 4" descr="Ngit logo.PNG"/>
          <p:cNvPicPr>
            <a:picLocks noGrp="1" noChangeAspect="1"/>
          </p:cNvPicPr>
          <p:nvPr>
            <p:ph idx="1"/>
          </p:nvPr>
        </p:nvPicPr>
        <p:blipFill>
          <a:blip r:embed="rId1"/>
          <a:stretch>
            <a:fillRect/>
          </a:stretch>
        </p:blipFill>
        <p:spPr>
          <a:xfrm>
            <a:off x="0" y="0"/>
            <a:ext cx="933450" cy="847725"/>
          </a:xfrm>
        </p:spPr>
      </p:pic>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
        <p:nvSpPr>
          <p:cNvPr id="6" name="Footer Placeholder 5"/>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CSE     A.Y. 2024-2025</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 name="Text Box 1"/>
          <p:cNvSpPr txBox="1"/>
          <p:nvPr/>
        </p:nvSpPr>
        <p:spPr>
          <a:xfrm>
            <a:off x="560070" y="1386840"/>
            <a:ext cx="8280400" cy="4426585"/>
          </a:xfrm>
          <a:prstGeom prst="rect">
            <a:avLst/>
          </a:prstGeom>
        </p:spPr>
        <p:txBody>
          <a:bodyPr>
            <a:noAutofit/>
          </a:bodyPr>
          <a:p>
            <a:pPr marL="285750" indent="-285750">
              <a:lnSpc>
                <a:spcPct val="180000"/>
              </a:lnSpc>
              <a:buFont typeface="Arial" panose="020B0604020202020204" pitchFamily="34" charset="0"/>
              <a:buChar char="•"/>
            </a:pPr>
            <a:r>
              <a:rPr sz="1600"/>
              <a:t>In this project, we built a CNN model to classify gender from face images.</a:t>
            </a:r>
            <a:endParaRPr sz="1600"/>
          </a:p>
          <a:p>
            <a:pPr marL="285750" indent="-285750">
              <a:lnSpc>
                <a:spcPct val="180000"/>
              </a:lnSpc>
              <a:buFont typeface="Arial" panose="020B0604020202020204" pitchFamily="34" charset="0"/>
              <a:buChar char="•"/>
            </a:pPr>
            <a:r>
              <a:rPr sz="1600"/>
              <a:t> The model learned to identify important facial features and was able to predict whether a person is male or female with good accuracy.</a:t>
            </a:r>
            <a:endParaRPr sz="1600"/>
          </a:p>
          <a:p>
            <a:pPr marL="285750" indent="-285750">
              <a:lnSpc>
                <a:spcPct val="180000"/>
              </a:lnSpc>
              <a:buFont typeface="Arial" panose="020B0604020202020204" pitchFamily="34" charset="0"/>
              <a:buChar char="•"/>
            </a:pPr>
            <a:r>
              <a:rPr sz="1600"/>
              <a:t>We understood how CNNs work for image classification and how to handle image data. In the future, we can improve the model using better datasets, data augmentation, or advanced pre-trained models.</a:t>
            </a:r>
            <a:endParaRPr sz="1600"/>
          </a:p>
          <a:p>
            <a:pPr marL="285750" indent="-285750">
              <a:lnSpc>
                <a:spcPct val="180000"/>
              </a:lnSpc>
              <a:buFont typeface="Arial" panose="020B0604020202020204" pitchFamily="34" charset="0"/>
              <a:buChar char="•"/>
            </a:pPr>
            <a:r>
              <a:rPr sz="1600"/>
              <a:t>Overall, the project shows how deep learning can solve real-life problems like gender classification.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
          <p:cNvSpPr>
            <a:spLocks noGrp="1"/>
          </p:cNvSpPr>
          <p:nvPr>
            <p:ph type="title"/>
          </p:nvPr>
        </p:nvSpPr>
        <p:spPr>
          <a:xfrm>
            <a:off x="1295400" y="2286000"/>
            <a:ext cx="6629400" cy="838200"/>
          </a:xfrm>
        </p:spPr>
        <p:txBody>
          <a:bodyPr vert="horz" wrap="square" lIns="91440" tIns="45720" rIns="91440" bIns="45720" anchor="ctr" anchorCtr="0"/>
          <a:p>
            <a:pPr>
              <a:buNone/>
            </a:pPr>
            <a:r>
              <a:rPr sz="6600" b="1" dirty="0"/>
              <a:t>Questions ??</a:t>
            </a:r>
            <a:r>
              <a:rPr sz="6600" dirty="0"/>
              <a:t> </a:t>
            </a:r>
            <a:endParaRPr sz="6600" dirty="0"/>
          </a:p>
        </p:txBody>
      </p:sp>
      <p:pic>
        <p:nvPicPr>
          <p:cNvPr id="12291" name="Content Placeholder 4" descr="Ngit logo.PNG"/>
          <p:cNvPicPr>
            <a:picLocks noGrp="1" noChangeAspect="1"/>
          </p:cNvPicPr>
          <p:nvPr>
            <p:ph idx="1"/>
          </p:nvPr>
        </p:nvPicPr>
        <p:blipFill>
          <a:blip r:embed="rId1"/>
          <a:stretch>
            <a:fillRect/>
          </a:stretch>
        </p:blipFill>
        <p:spPr>
          <a:xfrm>
            <a:off x="0" y="0"/>
            <a:ext cx="933450" cy="847725"/>
          </a:xfrm>
        </p:spPr>
      </p:pic>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
        <p:nvSpPr>
          <p:cNvPr id="6" name="Footer Placeholder 5"/>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CSE     A.Y. 2024-2025</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4" name="Content Placeholder 4" descr="Ngit logo.PNG"/>
          <p:cNvPicPr>
            <a:picLocks noGrp="1" noChangeAspect="1"/>
          </p:cNvPicPr>
          <p:nvPr>
            <p:ph idx="1"/>
          </p:nvPr>
        </p:nvPicPr>
        <p:blipFill>
          <a:blip r:embed="rId1"/>
          <a:stretch>
            <a:fillRect/>
          </a:stretch>
        </p:blipFill>
        <p:spPr>
          <a:xfrm>
            <a:off x="0" y="0"/>
            <a:ext cx="933450" cy="847725"/>
          </a:xfrm>
        </p:spPr>
      </p:pic>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
        <p:nvSpPr>
          <p:cNvPr id="7" name="Footer Placeholder 6"/>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CSE     A.Y. 2024-2025</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13317" name="Picture 7" descr="Thanku.jpg"/>
          <p:cNvPicPr>
            <a:picLocks noChangeAspect="1"/>
          </p:cNvPicPr>
          <p:nvPr/>
        </p:nvPicPr>
        <p:blipFill>
          <a:blip r:embed="rId2"/>
          <a:stretch>
            <a:fillRect/>
          </a:stretch>
        </p:blipFill>
        <p:spPr>
          <a:xfrm>
            <a:off x="1752600" y="1905000"/>
            <a:ext cx="5680075" cy="32004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itle 1"/>
          <p:cNvSpPr>
            <a:spLocks noGrp="1"/>
          </p:cNvSpPr>
          <p:nvPr>
            <p:ph type="title"/>
          </p:nvPr>
        </p:nvSpPr>
        <p:spPr>
          <a:xfrm>
            <a:off x="1295400" y="152400"/>
            <a:ext cx="6629400" cy="838200"/>
          </a:xfrm>
        </p:spPr>
        <p:txBody>
          <a:bodyPr vert="horz" wrap="square" lIns="91440" tIns="45720" rIns="91440" bIns="45720" anchor="ctr" anchorCtr="0"/>
          <a:p>
            <a:pPr>
              <a:buNone/>
            </a:pPr>
            <a:r>
              <a:rPr dirty="0"/>
              <a:t>INTRODUCTION</a:t>
            </a:r>
            <a:endParaRPr dirty="0"/>
          </a:p>
        </p:txBody>
      </p:sp>
      <p:pic>
        <p:nvPicPr>
          <p:cNvPr id="3075" name="Content Placeholder 4" descr="Ngit logo.PNG"/>
          <p:cNvPicPr>
            <a:picLocks noGrp="1" noChangeAspect="1"/>
          </p:cNvPicPr>
          <p:nvPr>
            <p:ph idx="1"/>
          </p:nvPr>
        </p:nvPicPr>
        <p:blipFill>
          <a:blip r:embed="rId1"/>
          <a:stretch>
            <a:fillRect/>
          </a:stretch>
        </p:blipFill>
        <p:spPr>
          <a:xfrm>
            <a:off x="0" y="0"/>
            <a:ext cx="933450" cy="847725"/>
          </a:xfrm>
        </p:spPr>
      </p:pic>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
        <p:nvSpPr>
          <p:cNvPr id="7" name="Footer Placeholder 6"/>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CSE     A.Y. 2024-2025</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 name="Text Box 1"/>
          <p:cNvSpPr txBox="1"/>
          <p:nvPr/>
        </p:nvSpPr>
        <p:spPr>
          <a:xfrm>
            <a:off x="457200" y="1422400"/>
            <a:ext cx="8197850" cy="4253865"/>
          </a:xfrm>
          <a:prstGeom prst="rect">
            <a:avLst/>
          </a:prstGeom>
        </p:spPr>
        <p:txBody>
          <a:bodyPr>
            <a:noAutofit/>
          </a:bodyPr>
          <a:p>
            <a:pPr>
              <a:lnSpc>
                <a:spcPct val="140000"/>
              </a:lnSpc>
            </a:pPr>
            <a:r>
              <a:rPr sz="2400" b="1"/>
              <a:t>O</a:t>
            </a:r>
            <a:r>
              <a:rPr lang="en-IN" sz="2400" b="1"/>
              <a:t>BJECTIVE</a:t>
            </a:r>
            <a:endParaRPr lang="en-IN" sz="2400" b="1"/>
          </a:p>
          <a:p>
            <a:pPr>
              <a:lnSpc>
                <a:spcPct val="140000"/>
              </a:lnSpc>
            </a:pPr>
            <a:r>
              <a:rPr sz="1600"/>
              <a:t> Classify gender (Male/Female) from facial images using a Convolutional Neural Network (CNN).</a:t>
            </a:r>
            <a:endParaRPr sz="1600"/>
          </a:p>
          <a:p>
            <a:pPr>
              <a:lnSpc>
                <a:spcPct val="140000"/>
              </a:lnSpc>
            </a:pPr>
            <a:r>
              <a:rPr sz="2400" b="1"/>
              <a:t>Why this project</a:t>
            </a:r>
            <a:r>
              <a:rPr lang="en-IN" sz="2400" b="1"/>
              <a:t>:</a:t>
            </a:r>
            <a:endParaRPr lang="en-IN" sz="2000" b="1"/>
          </a:p>
          <a:p>
            <a:pPr>
              <a:lnSpc>
                <a:spcPct val="140000"/>
              </a:lnSpc>
            </a:pPr>
            <a:r>
              <a:rPr sz="1600"/>
              <a:t> </a:t>
            </a:r>
            <a:r>
              <a:rPr lang="en-US" altLang="en-US" sz="1600"/>
              <a:t>Gender classification is helpful in many areas. For example, it can show better ads based on gender, help in watching and understanding people in public places (like in cameras), and make security systems more personalized and safer.</a:t>
            </a:r>
            <a:endParaRPr lang="en-US" altLang="en-US" sz="1600"/>
          </a:p>
          <a:p>
            <a:pPr>
              <a:lnSpc>
                <a:spcPct val="140000"/>
              </a:lnSpc>
            </a:pPr>
            <a:r>
              <a:rPr lang="en-US" altLang="en-US" sz="2400" b="1"/>
              <a:t>Data</a:t>
            </a:r>
            <a:r>
              <a:rPr lang="en-IN" altLang="en-US" sz="2400" b="1"/>
              <a:t>Set </a:t>
            </a:r>
            <a:r>
              <a:rPr lang="en-US" altLang="en-US" sz="2400" b="1"/>
              <a:t> Used</a:t>
            </a:r>
            <a:r>
              <a:rPr lang="en-IN" altLang="en-US" sz="2400" b="1"/>
              <a:t>:</a:t>
            </a:r>
            <a:endParaRPr lang="en-IN" altLang="en-US" sz="2400" b="1"/>
          </a:p>
          <a:p>
            <a:pPr>
              <a:lnSpc>
                <a:spcPct val="140000"/>
              </a:lnSpc>
            </a:pPr>
            <a:r>
              <a:rPr lang="en-US" altLang="en-US" sz="1600"/>
              <a:t>UTKFace: A Large-Scale Face Dataset for Age, Gender, and Ethnicity Prediction</a:t>
            </a:r>
            <a:endParaRPr lang="en-US" alt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itle 1"/>
          <p:cNvSpPr>
            <a:spLocks noGrp="1"/>
          </p:cNvSpPr>
          <p:nvPr>
            <p:ph type="title"/>
          </p:nvPr>
        </p:nvSpPr>
        <p:spPr>
          <a:xfrm>
            <a:off x="457200" y="152083"/>
            <a:ext cx="8229600" cy="1143000"/>
          </a:xfrm>
        </p:spPr>
        <p:txBody>
          <a:bodyPr vert="horz" wrap="square" lIns="91440" tIns="45720" rIns="91440" bIns="45720" anchor="ctr" anchorCtr="0"/>
          <a:p>
            <a:pPr>
              <a:buNone/>
            </a:pPr>
            <a:r>
              <a:rPr dirty="0"/>
              <a:t>Proposed Architecture</a:t>
            </a:r>
            <a:endParaRPr dirty="0"/>
          </a:p>
        </p:txBody>
      </p:sp>
      <p:pic>
        <p:nvPicPr>
          <p:cNvPr id="2" name="Content Placeholder 1" descr="ARCHITECTURE"/>
          <p:cNvPicPr>
            <a:picLocks noChangeAspect="1"/>
          </p:cNvPicPr>
          <p:nvPr>
            <p:ph idx="1"/>
          </p:nvPr>
        </p:nvPicPr>
        <p:blipFill>
          <a:blip r:embed="rId1"/>
          <a:stretch>
            <a:fillRect/>
          </a:stretch>
        </p:blipFill>
        <p:spPr>
          <a:xfrm>
            <a:off x="3200400" y="1295400"/>
            <a:ext cx="3391535" cy="5077460"/>
          </a:xfrm>
          <a:prstGeom prst="rect">
            <a:avLst/>
          </a:prstGeom>
        </p:spPr>
      </p:pic>
      <p:sp>
        <p:nvSpPr>
          <p:cNvPr id="4" name="Footer Placeholder 3"/>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CSE     A.Y. 2024-2025</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title"/>
          </p:nvPr>
        </p:nvSpPr>
        <p:spPr>
          <a:xfrm>
            <a:off x="1295400" y="152400"/>
            <a:ext cx="6629400" cy="838200"/>
          </a:xfrm>
        </p:spPr>
        <p:txBody>
          <a:bodyPr vert="horz" wrap="square" lIns="91440" tIns="45720" rIns="91440" bIns="45720" anchor="ctr" anchorCtr="0"/>
          <a:p>
            <a:pPr>
              <a:buNone/>
            </a:pPr>
            <a:r>
              <a:rPr dirty="0"/>
              <a:t>Packages/ Algorithms Used</a:t>
            </a:r>
            <a:endParaRPr dirty="0"/>
          </a:p>
        </p:txBody>
      </p:sp>
      <p:pic>
        <p:nvPicPr>
          <p:cNvPr id="5123" name="Content Placeholder 4" descr="Ngit logo.PNG"/>
          <p:cNvPicPr>
            <a:picLocks noGrp="1" noChangeAspect="1"/>
          </p:cNvPicPr>
          <p:nvPr>
            <p:ph idx="1"/>
          </p:nvPr>
        </p:nvPicPr>
        <p:blipFill>
          <a:blip r:embed="rId1"/>
          <a:stretch>
            <a:fillRect/>
          </a:stretch>
        </p:blipFill>
        <p:spPr>
          <a:xfrm>
            <a:off x="0" y="0"/>
            <a:ext cx="933450" cy="847725"/>
          </a:xfrm>
        </p:spPr>
      </p:pic>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
        <p:nvSpPr>
          <p:cNvPr id="6" name="Footer Placeholder 5"/>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CSE     A.Y. 2024-2025</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 name="Text Box 1"/>
          <p:cNvSpPr txBox="1"/>
          <p:nvPr/>
        </p:nvSpPr>
        <p:spPr>
          <a:xfrm>
            <a:off x="658495" y="1179195"/>
            <a:ext cx="7538720" cy="4937760"/>
          </a:xfrm>
          <a:prstGeom prst="rect">
            <a:avLst/>
          </a:prstGeom>
        </p:spPr>
        <p:txBody>
          <a:bodyPr>
            <a:noAutofit/>
          </a:bodyPr>
          <a:p>
            <a:r>
              <a:rPr sz="1800" b="1"/>
              <a:t>Libraries:</a:t>
            </a:r>
            <a:endParaRPr sz="1800" b="1"/>
          </a:p>
          <a:p>
            <a:endParaRPr sz="1600"/>
          </a:p>
          <a:p>
            <a:pPr>
              <a:buFont typeface="Arial" panose="020B0604020202020204"/>
              <a:buChar char="•"/>
            </a:pPr>
            <a:r>
              <a:rPr sz="1600"/>
              <a:t>TensorFlow / Keras</a:t>
            </a:r>
            <a:endParaRPr sz="1600"/>
          </a:p>
          <a:p>
            <a:pPr>
              <a:buFont typeface="Arial" panose="020B0604020202020204"/>
              <a:buChar char="•"/>
            </a:pPr>
            <a:endParaRPr sz="1600"/>
          </a:p>
          <a:p>
            <a:pPr>
              <a:buFont typeface="Arial" panose="020B0604020202020204"/>
              <a:buChar char="•"/>
            </a:pPr>
            <a:r>
              <a:rPr sz="1600"/>
              <a:t>NumPy</a:t>
            </a:r>
            <a:endParaRPr sz="1600"/>
          </a:p>
          <a:p>
            <a:pPr>
              <a:buFont typeface="Arial" panose="020B0604020202020204"/>
              <a:buChar char="•"/>
            </a:pPr>
            <a:endParaRPr sz="1600"/>
          </a:p>
          <a:p>
            <a:pPr>
              <a:buFont typeface="Arial" panose="020B0604020202020204"/>
              <a:buChar char="•"/>
            </a:pPr>
            <a:r>
              <a:rPr sz="1600"/>
              <a:t>OpenCV / Matplotlib</a:t>
            </a:r>
            <a:endParaRPr sz="1600"/>
          </a:p>
          <a:p>
            <a:pPr>
              <a:buFont typeface="Arial" panose="020B0604020202020204"/>
              <a:buChar char="•"/>
            </a:pPr>
            <a:endParaRPr sz="1600"/>
          </a:p>
          <a:p>
            <a:pPr>
              <a:buFont typeface="Arial" panose="020B0604020202020204"/>
              <a:buChar char="•"/>
            </a:pPr>
            <a:r>
              <a:rPr sz="1600"/>
              <a:t>Sklearn</a:t>
            </a:r>
            <a:endParaRPr sz="1600"/>
          </a:p>
          <a:p>
            <a:pPr>
              <a:buFont typeface="Arial" panose="020B0604020202020204"/>
              <a:buChar char="•"/>
            </a:pPr>
            <a:endParaRPr sz="1600"/>
          </a:p>
          <a:p>
            <a:r>
              <a:rPr sz="1800" b="1"/>
              <a:t>Algorithms/Concepts:</a:t>
            </a:r>
            <a:endParaRPr sz="1800" b="1"/>
          </a:p>
          <a:p>
            <a:endParaRPr sz="1600"/>
          </a:p>
          <a:p>
            <a:pPr>
              <a:buFont typeface="Arial" panose="020B0604020202020204"/>
              <a:buChar char="•"/>
            </a:pPr>
            <a:r>
              <a:rPr sz="1600"/>
              <a:t>Convolutional Neural Network (CNN)</a:t>
            </a:r>
            <a:endParaRPr sz="1600"/>
          </a:p>
          <a:p>
            <a:pPr>
              <a:buFont typeface="Arial" panose="020B0604020202020204"/>
              <a:buChar char="•"/>
            </a:pPr>
            <a:endParaRPr sz="1600"/>
          </a:p>
          <a:p>
            <a:pPr>
              <a:buFont typeface="Arial" panose="020B0604020202020204"/>
              <a:buChar char="•"/>
            </a:pPr>
            <a:r>
              <a:rPr sz="1600"/>
              <a:t>Image preprocessing (resizing, normalization)</a:t>
            </a:r>
            <a:endParaRPr sz="1600"/>
          </a:p>
          <a:p>
            <a:pPr>
              <a:buFont typeface="Arial" panose="020B0604020202020204"/>
              <a:buChar char="•"/>
            </a:pPr>
            <a:endParaRPr sz="1600"/>
          </a:p>
          <a:p>
            <a:pPr>
              <a:buFont typeface="Arial" panose="020B0604020202020204"/>
              <a:buChar char="•"/>
            </a:pPr>
            <a:r>
              <a:rPr sz="1600"/>
              <a:t>Binary classification with </a:t>
            </a:r>
            <a:r>
              <a:rPr lang="en-US" sz="1600"/>
              <a:t>relu</a:t>
            </a:r>
            <a:r>
              <a:rPr sz="1600"/>
              <a:t> activation</a:t>
            </a:r>
            <a:endParaRPr sz="1600"/>
          </a:p>
          <a:p>
            <a:pPr>
              <a:buFont typeface="Arial" panose="020B0604020202020204"/>
              <a:buChar char="•"/>
            </a:pPr>
            <a:endParaRPr sz="1600"/>
          </a:p>
          <a:p>
            <a:pPr>
              <a:buFont typeface="Arial" panose="020B0604020202020204"/>
              <a:buChar char="•"/>
            </a:pPr>
            <a:r>
              <a:rPr sz="1600"/>
              <a:t>Adam optimizer and binary crossentropy loss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itle 1"/>
          <p:cNvSpPr>
            <a:spLocks noGrp="1"/>
          </p:cNvSpPr>
          <p:nvPr>
            <p:ph type="title"/>
          </p:nvPr>
        </p:nvSpPr>
        <p:spPr>
          <a:xfrm>
            <a:off x="1295400" y="152400"/>
            <a:ext cx="6629400" cy="838200"/>
          </a:xfrm>
        </p:spPr>
        <p:txBody>
          <a:bodyPr vert="horz" wrap="square" lIns="91440" tIns="45720" rIns="91440" bIns="45720" anchor="ctr" anchorCtr="0"/>
          <a:p>
            <a:pPr>
              <a:buNone/>
            </a:pPr>
            <a:r>
              <a:rPr dirty="0"/>
              <a:t>Execution Link</a:t>
            </a:r>
            <a:endParaRPr dirty="0"/>
          </a:p>
        </p:txBody>
      </p:sp>
      <p:pic>
        <p:nvPicPr>
          <p:cNvPr id="6147" name="Content Placeholder 4" descr="Ngit logo.PNG"/>
          <p:cNvPicPr>
            <a:picLocks noGrp="1" noChangeAspect="1"/>
          </p:cNvPicPr>
          <p:nvPr>
            <p:ph idx="1"/>
          </p:nvPr>
        </p:nvPicPr>
        <p:blipFill>
          <a:blip r:embed="rId1"/>
          <a:stretch>
            <a:fillRect/>
          </a:stretch>
        </p:blipFill>
        <p:spPr>
          <a:xfrm>
            <a:off x="0" y="0"/>
            <a:ext cx="933450" cy="847725"/>
          </a:xfrm>
        </p:spPr>
      </p:pic>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
        <p:nvSpPr>
          <p:cNvPr id="6" name="Footer Placeholder 5"/>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CSE     A.Y. 2024-2025</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 name="Text Box 1">
            <a:hlinkClick r:id="rId2" action="ppaction://hlinkfile"/>
          </p:cNvPr>
          <p:cNvSpPr txBox="1"/>
          <p:nvPr/>
        </p:nvSpPr>
        <p:spPr>
          <a:xfrm>
            <a:off x="487680" y="1845310"/>
            <a:ext cx="6633845" cy="1596390"/>
          </a:xfrm>
          <a:prstGeom prst="rect">
            <a:avLst/>
          </a:prstGeom>
          <a:noFill/>
        </p:spPr>
        <p:txBody>
          <a:bodyPr wrap="square" rtlCol="0">
            <a:noAutofit/>
          </a:bodyPr>
          <a:p>
            <a:pPr marL="285750" indent="-285750">
              <a:buFont typeface="Arial" panose="020B0604020202020204" pitchFamily="34" charset="0"/>
              <a:buChar char="•"/>
            </a:pPr>
            <a:r>
              <a:rPr lang="en-IN" altLang="en-US" b="1">
                <a:hlinkClick r:id="rId2" action="ppaction://hlinkfile"/>
              </a:rPr>
              <a:t>GOOGLE COLAB:</a:t>
            </a:r>
            <a:endParaRPr lang="en-IN" altLang="en-US">
              <a:hlinkClick r:id="rId2" action="ppaction://hlinkfile"/>
            </a:endParaRPr>
          </a:p>
          <a:p>
            <a:pPr marL="285750" indent="-285750">
              <a:buFont typeface="Arial" panose="020B0604020202020204" pitchFamily="34" charset="0"/>
              <a:buChar char="•"/>
            </a:pPr>
            <a:endParaRPr lang="en-US">
              <a:hlinkClick r:id="rId2" action="ppaction://hlinkfile"/>
            </a:endParaRPr>
          </a:p>
          <a:p>
            <a:pPr marL="285750" indent="-285750">
              <a:buFont typeface="Arial" panose="020B0604020202020204" pitchFamily="34" charset="0"/>
              <a:buChar char="•"/>
            </a:pPr>
            <a:r>
              <a:rPr lang="en-US">
                <a:hlinkClick r:id="rId2" action="ppaction://hlinkfile"/>
              </a:rPr>
              <a:t>https://colab.research.google.com/drive/1fc9TNUDV8_9tePr7CK-u_hSS_xzUqBQT?usp=sharing</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5400" y="152400"/>
            <a:ext cx="6629400" cy="838200"/>
          </a:xfr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Output Screenshots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r>
              <a:rPr kumimoji="0" lang="en-US" sz="4400" b="0" i="0" u="none" strike="noStrike" kern="1200" cap="none" spc="0" normalizeH="0" baseline="0" noProof="0" dirty="0" smtClean="0">
                <a:ln>
                  <a:noFill/>
                </a:ln>
                <a:solidFill>
                  <a:schemeClr val="tx1"/>
                </a:solidFill>
                <a:effectLst/>
                <a:uLnTx/>
                <a:uFillTx/>
                <a:latin typeface="+mj-lt"/>
                <a:ea typeface="+mj-ea"/>
                <a:cs typeface="+mj-cs"/>
              </a:rPr>
              <a:t>(</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e.g</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matrix or plots)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7171" name="Content Placeholder 4" descr="Ngit logo.PNG"/>
          <p:cNvPicPr>
            <a:picLocks noGrp="1" noChangeAspect="1"/>
          </p:cNvPicPr>
          <p:nvPr>
            <p:ph idx="1"/>
          </p:nvPr>
        </p:nvPicPr>
        <p:blipFill>
          <a:blip r:embed="rId1"/>
          <a:stretch>
            <a:fillRect/>
          </a:stretch>
        </p:blipFill>
        <p:spPr>
          <a:xfrm>
            <a:off x="0" y="0"/>
            <a:ext cx="933450" cy="847725"/>
          </a:xfrm>
        </p:spPr>
      </p:pic>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
        <p:nvSpPr>
          <p:cNvPr id="6" name="Footer Placeholder 5"/>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CSE     A.Y. 2024-2025</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3" name="Picture 2"/>
          <p:cNvPicPr>
            <a:picLocks noChangeAspect="1"/>
          </p:cNvPicPr>
          <p:nvPr/>
        </p:nvPicPr>
        <p:blipFill>
          <a:blip r:embed="rId2"/>
          <a:stretch>
            <a:fillRect/>
          </a:stretch>
        </p:blipFill>
        <p:spPr>
          <a:xfrm>
            <a:off x="1524000" y="1600200"/>
            <a:ext cx="5325745" cy="42398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5400" y="152400"/>
            <a:ext cx="6629400" cy="838200"/>
          </a:xfr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Output Screenshots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r>
              <a:rPr kumimoji="0" lang="en-US" sz="4400" b="0" i="0" u="none" strike="noStrike" kern="1200" cap="none" spc="0" normalizeH="0" baseline="0" noProof="0" dirty="0" smtClean="0">
                <a:ln>
                  <a:noFill/>
                </a:ln>
                <a:solidFill>
                  <a:schemeClr val="tx1"/>
                </a:solidFill>
                <a:effectLst/>
                <a:uLnTx/>
                <a:uFillTx/>
                <a:latin typeface="+mj-lt"/>
                <a:ea typeface="+mj-ea"/>
                <a:cs typeface="+mj-cs"/>
              </a:rPr>
              <a:t>(</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e.g</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matrix or plots)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8195" name="Content Placeholder 4" descr="Ngit logo.PNG"/>
          <p:cNvPicPr>
            <a:picLocks noGrp="1" noChangeAspect="1"/>
          </p:cNvPicPr>
          <p:nvPr>
            <p:ph idx="1"/>
          </p:nvPr>
        </p:nvPicPr>
        <p:blipFill>
          <a:blip r:embed="rId1"/>
          <a:stretch>
            <a:fillRect/>
          </a:stretch>
        </p:blipFill>
        <p:spPr>
          <a:xfrm>
            <a:off x="0" y="0"/>
            <a:ext cx="933450" cy="847725"/>
          </a:xfrm>
        </p:spPr>
      </p:pic>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
        <p:nvSpPr>
          <p:cNvPr id="6" name="Footer Placeholder 5"/>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CSE     A.Y. 2024-2025</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3" name="Content Placeholder 3"/>
          <p:cNvPicPr>
            <a:picLocks noChangeAspect="1"/>
          </p:cNvPicPr>
          <p:nvPr/>
        </p:nvPicPr>
        <p:blipFill>
          <a:blip r:embed="rId2"/>
          <a:stretch>
            <a:fillRect/>
          </a:stretch>
        </p:blipFill>
        <p:spPr>
          <a:xfrm>
            <a:off x="379730" y="1752600"/>
            <a:ext cx="3848735" cy="3400425"/>
          </a:xfrm>
          <a:prstGeom prst="rect">
            <a:avLst/>
          </a:prstGeom>
          <a:noFill/>
          <a:ln w="9525">
            <a:noFill/>
          </a:ln>
        </p:spPr>
      </p:pic>
      <p:pic>
        <p:nvPicPr>
          <p:cNvPr id="5" name="Picture 4"/>
          <p:cNvPicPr>
            <a:picLocks noChangeAspect="1"/>
          </p:cNvPicPr>
          <p:nvPr/>
        </p:nvPicPr>
        <p:blipFill>
          <a:blip r:embed="rId3"/>
          <a:stretch>
            <a:fillRect/>
          </a:stretch>
        </p:blipFill>
        <p:spPr>
          <a:xfrm>
            <a:off x="4166235" y="1776095"/>
            <a:ext cx="4810760" cy="33051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a:xfrm>
            <a:off x="1295400" y="152400"/>
            <a:ext cx="6629400" cy="838200"/>
          </a:xfrm>
        </p:spPr>
        <p:txBody>
          <a:bodyPr vert="horz" wrap="square" lIns="91440" tIns="45720" rIns="91440" bIns="45720" anchor="ctr" anchorCtr="0"/>
          <a:p>
            <a:pPr>
              <a:buNone/>
            </a:pPr>
            <a:r>
              <a:rPr dirty="0"/>
              <a:t>Advantages/ Disadvantages</a:t>
            </a:r>
            <a:endParaRPr dirty="0"/>
          </a:p>
        </p:txBody>
      </p:sp>
      <p:pic>
        <p:nvPicPr>
          <p:cNvPr id="9219" name="Content Placeholder 4" descr="Ngit logo.PNG"/>
          <p:cNvPicPr>
            <a:picLocks noGrp="1" noChangeAspect="1"/>
          </p:cNvPicPr>
          <p:nvPr>
            <p:ph idx="1"/>
          </p:nvPr>
        </p:nvPicPr>
        <p:blipFill>
          <a:blip r:embed="rId1"/>
          <a:stretch>
            <a:fillRect/>
          </a:stretch>
        </p:blipFill>
        <p:spPr>
          <a:xfrm>
            <a:off x="0" y="0"/>
            <a:ext cx="933450" cy="847725"/>
          </a:xfrm>
        </p:spPr>
      </p:pic>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
        <p:nvSpPr>
          <p:cNvPr id="6" name="Footer Placeholder 5"/>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CSE     A.Y. 2024-2025</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 name="Text Box 1"/>
          <p:cNvSpPr txBox="1"/>
          <p:nvPr/>
        </p:nvSpPr>
        <p:spPr>
          <a:xfrm>
            <a:off x="623570" y="1243330"/>
            <a:ext cx="7685405" cy="4860925"/>
          </a:xfrm>
          <a:prstGeom prst="rect">
            <a:avLst/>
          </a:prstGeom>
        </p:spPr>
        <p:txBody>
          <a:bodyPr>
            <a:noAutofit/>
          </a:bodyPr>
          <a:p>
            <a:r>
              <a:rPr sz="1800" b="1"/>
              <a:t>Advantages:</a:t>
            </a:r>
            <a:endParaRPr sz="1800" b="1"/>
          </a:p>
          <a:p>
            <a:endParaRPr sz="1600"/>
          </a:p>
          <a:p>
            <a:pPr>
              <a:buFont typeface="Arial" panose="020B0604020202020204"/>
              <a:buChar char="•"/>
            </a:pPr>
            <a:r>
              <a:rPr sz="1600"/>
              <a:t>Automates gender classification with high accuracy</a:t>
            </a:r>
            <a:endParaRPr sz="1600"/>
          </a:p>
          <a:p>
            <a:pPr>
              <a:buFont typeface="Arial" panose="020B0604020202020204"/>
              <a:buChar char="•"/>
            </a:pPr>
            <a:endParaRPr sz="1600"/>
          </a:p>
          <a:p>
            <a:pPr>
              <a:buFont typeface="Arial" panose="020B0604020202020204"/>
              <a:buChar char="•"/>
            </a:pPr>
            <a:r>
              <a:rPr sz="1600"/>
              <a:t>Learns facial features without manual intervention</a:t>
            </a:r>
            <a:endParaRPr sz="1600"/>
          </a:p>
          <a:p>
            <a:pPr>
              <a:buFont typeface="Arial" panose="020B0604020202020204"/>
              <a:buChar char="•"/>
            </a:pPr>
            <a:endParaRPr sz="1600"/>
          </a:p>
          <a:p>
            <a:pPr>
              <a:buFont typeface="Arial" panose="020B0604020202020204"/>
              <a:buChar char="•"/>
            </a:pPr>
            <a:r>
              <a:rPr sz="1600"/>
              <a:t>Reusable and scalable for large datasets</a:t>
            </a:r>
            <a:endParaRPr sz="1600"/>
          </a:p>
          <a:p>
            <a:pPr>
              <a:buFont typeface="Arial" panose="020B0604020202020204"/>
              <a:buChar char="•"/>
            </a:pPr>
            <a:endParaRPr sz="1600"/>
          </a:p>
          <a:p>
            <a:r>
              <a:rPr sz="1800" b="1"/>
              <a:t>Disadvantages:</a:t>
            </a:r>
            <a:endParaRPr sz="1800" b="1"/>
          </a:p>
          <a:p>
            <a:endParaRPr sz="1600"/>
          </a:p>
          <a:p>
            <a:pPr>
              <a:buFont typeface="Arial" panose="020B0604020202020204"/>
              <a:buChar char="•"/>
            </a:pPr>
            <a:r>
              <a:rPr sz="1600"/>
              <a:t>May suffer from bias if dataset is imbalanced</a:t>
            </a:r>
            <a:endParaRPr sz="1600"/>
          </a:p>
          <a:p>
            <a:pPr>
              <a:buFont typeface="Arial" panose="020B0604020202020204"/>
              <a:buChar char="•"/>
            </a:pPr>
            <a:endParaRPr sz="1600"/>
          </a:p>
          <a:p>
            <a:pPr>
              <a:buFont typeface="Arial" panose="020B0604020202020204"/>
              <a:buChar char="•"/>
            </a:pPr>
            <a:r>
              <a:rPr sz="1600"/>
              <a:t>Accuracy can drop for poor-quality images</a:t>
            </a:r>
            <a:endParaRPr sz="1600"/>
          </a:p>
          <a:p>
            <a:pPr>
              <a:buFont typeface="Arial" panose="020B0604020202020204"/>
              <a:buChar char="•"/>
            </a:pPr>
            <a:endParaRPr sz="1600"/>
          </a:p>
          <a:p>
            <a:pPr>
              <a:buFont typeface="Arial" panose="020B0604020202020204"/>
              <a:buChar char="•"/>
            </a:pPr>
            <a:r>
              <a:rPr sz="1600"/>
              <a:t>Cannot handle non-binary gender representations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a:xfrm>
            <a:off x="1295400" y="152400"/>
            <a:ext cx="6629400" cy="838200"/>
          </a:xfrm>
        </p:spPr>
        <p:txBody>
          <a:bodyPr vert="horz" wrap="square" lIns="91440" tIns="45720" rIns="91440" bIns="45720" anchor="ctr" anchorCtr="0"/>
          <a:p>
            <a:pPr>
              <a:buNone/>
            </a:pPr>
            <a:r>
              <a:rPr dirty="0"/>
              <a:t>Use of Project</a:t>
            </a:r>
            <a:endParaRPr dirty="0"/>
          </a:p>
        </p:txBody>
      </p:sp>
      <p:pic>
        <p:nvPicPr>
          <p:cNvPr id="10243" name="Content Placeholder 4" descr="Ngit logo.PNG"/>
          <p:cNvPicPr>
            <a:picLocks noGrp="1" noChangeAspect="1"/>
          </p:cNvPicPr>
          <p:nvPr>
            <p:ph idx="1"/>
          </p:nvPr>
        </p:nvPicPr>
        <p:blipFill>
          <a:blip r:embed="rId1"/>
          <a:stretch>
            <a:fillRect/>
          </a:stretch>
        </p:blipFill>
        <p:spPr>
          <a:xfrm>
            <a:off x="0" y="0"/>
            <a:ext cx="933450" cy="847725"/>
          </a:xfrm>
        </p:spPr>
      </p:pic>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
        <p:nvSpPr>
          <p:cNvPr id="6" name="Footer Placeholder 5"/>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Department of CSE     A.Y. 2024-2025</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 name="Text Box 1"/>
          <p:cNvSpPr txBox="1"/>
          <p:nvPr/>
        </p:nvSpPr>
        <p:spPr>
          <a:xfrm>
            <a:off x="860425" y="1491615"/>
            <a:ext cx="7600950" cy="4086860"/>
          </a:xfrm>
          <a:prstGeom prst="rect">
            <a:avLst/>
          </a:prstGeom>
        </p:spPr>
        <p:txBody>
          <a:bodyPr>
            <a:noAutofit/>
          </a:bodyPr>
          <a:p>
            <a:pPr marL="285750" indent="-285750">
              <a:lnSpc>
                <a:spcPct val="130000"/>
              </a:lnSpc>
              <a:buFont typeface="Arial" panose="020B0604020202020204" pitchFamily="34" charset="0"/>
              <a:buChar char="•"/>
            </a:pPr>
            <a:r>
              <a:rPr sz="1600"/>
              <a:t>In marketing to understand user demographics</a:t>
            </a:r>
            <a:endParaRPr sz="1600"/>
          </a:p>
          <a:p>
            <a:pPr>
              <a:lnSpc>
                <a:spcPct val="130000"/>
              </a:lnSpc>
            </a:pPr>
            <a:endParaRPr sz="1600"/>
          </a:p>
          <a:p>
            <a:pPr marL="285750" indent="-285750">
              <a:lnSpc>
                <a:spcPct val="130000"/>
              </a:lnSpc>
              <a:buFont typeface="Arial" panose="020B0604020202020204" pitchFamily="34" charset="0"/>
              <a:buChar char="•"/>
            </a:pPr>
            <a:r>
              <a:rPr sz="1600"/>
              <a:t>In security systems for personalized authentication</a:t>
            </a:r>
            <a:endParaRPr sz="1600"/>
          </a:p>
          <a:p>
            <a:pPr>
              <a:lnSpc>
                <a:spcPct val="130000"/>
              </a:lnSpc>
            </a:pPr>
            <a:endParaRPr sz="1600"/>
          </a:p>
          <a:p>
            <a:pPr marL="285750" indent="-285750">
              <a:lnSpc>
                <a:spcPct val="130000"/>
              </a:lnSpc>
              <a:buFont typeface="Arial" panose="020B0604020202020204" pitchFamily="34" charset="0"/>
              <a:buChar char="•"/>
            </a:pPr>
            <a:r>
              <a:rPr sz="1600"/>
              <a:t>In analytics for gathering user insights</a:t>
            </a:r>
            <a:endParaRPr sz="1600"/>
          </a:p>
          <a:p>
            <a:pPr>
              <a:lnSpc>
                <a:spcPct val="130000"/>
              </a:lnSpc>
            </a:pPr>
            <a:endParaRPr sz="1600"/>
          </a:p>
          <a:p>
            <a:pPr marL="285750" indent="-285750">
              <a:lnSpc>
                <a:spcPct val="130000"/>
              </a:lnSpc>
              <a:buFont typeface="Arial" panose="020B0604020202020204" pitchFamily="34" charset="0"/>
              <a:buChar char="•"/>
            </a:pPr>
            <a:r>
              <a:rPr sz="1600"/>
              <a:t>In human-computer interaction to adapt responses</a:t>
            </a:r>
            <a:endParaRPr sz="1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2659</Words>
  <Application>WPS Presentation</Application>
  <PresentationFormat>On-screen Show (4:3)</PresentationFormat>
  <Paragraphs>137</Paragraphs>
  <Slides>12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vt:lpstr>
      <vt:lpstr>Arial</vt:lpstr>
      <vt:lpstr>Microsoft YaHei</vt:lpstr>
      <vt:lpstr>Arial Unicode MS</vt:lpstr>
      <vt:lpstr>Office Theme</vt:lpstr>
      <vt:lpstr>PowerPoint 演示文稿</vt:lpstr>
      <vt:lpstr>INTRODUCTION</vt:lpstr>
      <vt:lpstr>Proposed Architecture</vt:lpstr>
      <vt:lpstr>Packages/ Algorithms Used</vt:lpstr>
      <vt:lpstr>Execution Link</vt:lpstr>
      <vt:lpstr>Output Screenshots  (e.g matrix or plots)</vt:lpstr>
      <vt:lpstr>Output Screenshots  (e.g matrix or plots)</vt:lpstr>
      <vt:lpstr>Advantages/ Disadvantages</vt:lpstr>
      <vt:lpstr>Use of Project</vt:lpstr>
      <vt:lpstr>Conclusion</vt:lpstr>
      <vt:lpstr>Questions ?? </vt:lpstr>
      <vt:lpstr>PowerPoint 演示文稿</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pranitha gunti</cp:lastModifiedBy>
  <cp:revision>11</cp:revision>
  <dcterms:created xsi:type="dcterms:W3CDTF">2024-07-22T05:17:00Z</dcterms:created>
  <dcterms:modified xsi:type="dcterms:W3CDTF">2025-07-26T10:27:07Z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4BC30ADCE42A404CBF980F294C783ACF_13</vt:lpwstr>
  </property>
  <property fmtid="{D5CDD505-2E9C-101B-9397-08002B2CF9AE}" pid="3" name="KSOProductBuildVer">
    <vt:lpwstr>1033-12.2.0.21931</vt:lpwstr>
  </property>
</Properties>
</file>