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2" r:id="rId13"/>
    <p:sldId id="263" r:id="rId14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19320-4BAD-42F6-9179-D637E0576B30}" v="23" dt="2024-09-05T16:52:03.37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itha Senthilmurugan" userId="8a7b4b4a9cd16502" providerId="LiveId" clId="{42F19320-4BAD-42F6-9179-D637E0576B30}"/>
    <pc:docChg chg="undo custSel modSld">
      <pc:chgData name="Pranitha Senthilmurugan" userId="8a7b4b4a9cd16502" providerId="LiveId" clId="{42F19320-4BAD-42F6-9179-D637E0576B30}" dt="2024-09-05T16:52:03.374" v="371" actId="14100"/>
      <pc:docMkLst>
        <pc:docMk/>
      </pc:docMkLst>
      <pc:sldChg chg="modSp mod">
        <pc:chgData name="Pranitha Senthilmurugan" userId="8a7b4b4a9cd16502" providerId="LiveId" clId="{42F19320-4BAD-42F6-9179-D637E0576B30}" dt="2024-09-05T16:38:44.428" v="37" actId="20577"/>
        <pc:sldMkLst>
          <pc:docMk/>
          <pc:sldMk cId="0" sldId="256"/>
        </pc:sldMkLst>
        <pc:spChg chg="mod">
          <ac:chgData name="Pranitha Senthilmurugan" userId="8a7b4b4a9cd16502" providerId="LiveId" clId="{42F19320-4BAD-42F6-9179-D637E0576B30}" dt="2024-09-05T16:38:44.428" v="37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 modSp mod">
        <pc:chgData name="Pranitha Senthilmurugan" userId="8a7b4b4a9cd16502" providerId="LiveId" clId="{42F19320-4BAD-42F6-9179-D637E0576B30}" dt="2024-09-05T16:42:16.975" v="160" actId="20577"/>
        <pc:sldMkLst>
          <pc:docMk/>
          <pc:sldMk cId="0" sldId="257"/>
        </pc:sldMkLst>
        <pc:spChg chg="mod">
          <ac:chgData name="Pranitha Senthilmurugan" userId="8a7b4b4a9cd16502" providerId="LiveId" clId="{42F19320-4BAD-42F6-9179-D637E0576B30}" dt="2024-09-05T16:42:16.975" v="160" actId="20577"/>
          <ac:spMkLst>
            <pc:docMk/>
            <pc:sldMk cId="0" sldId="257"/>
            <ac:spMk id="5" creationId="{00000000-0000-0000-0000-000000000000}"/>
          </ac:spMkLst>
        </pc:spChg>
        <pc:picChg chg="del">
          <ac:chgData name="Pranitha Senthilmurugan" userId="8a7b4b4a9cd16502" providerId="LiveId" clId="{42F19320-4BAD-42F6-9179-D637E0576B30}" dt="2024-09-05T16:40:49.212" v="89" actId="478"/>
          <ac:picMkLst>
            <pc:docMk/>
            <pc:sldMk cId="0" sldId="257"/>
            <ac:picMk id="2" creationId="{00000000-0000-0000-0000-000000000000}"/>
          </ac:picMkLst>
        </pc:picChg>
        <pc:picChg chg="del">
          <ac:chgData name="Pranitha Senthilmurugan" userId="8a7b4b4a9cd16502" providerId="LiveId" clId="{42F19320-4BAD-42F6-9179-D637E0576B30}" dt="2024-09-05T16:40:51.678" v="90" actId="478"/>
          <ac:picMkLst>
            <pc:docMk/>
            <pc:sldMk cId="0" sldId="257"/>
            <ac:picMk id="3" creationId="{00000000-0000-0000-0000-000000000000}"/>
          </ac:picMkLst>
        </pc:picChg>
        <pc:picChg chg="del">
          <ac:chgData name="Pranitha Senthilmurugan" userId="8a7b4b4a9cd16502" providerId="LiveId" clId="{42F19320-4BAD-42F6-9179-D637E0576B30}" dt="2024-09-05T16:40:53.431" v="91" actId="478"/>
          <ac:picMkLst>
            <pc:docMk/>
            <pc:sldMk cId="0" sldId="257"/>
            <ac:picMk id="4" creationId="{00000000-0000-0000-0000-000000000000}"/>
          </ac:picMkLst>
        </pc:picChg>
      </pc:sldChg>
      <pc:sldChg chg="delSp modSp mod">
        <pc:chgData name="Pranitha Senthilmurugan" userId="8a7b4b4a9cd16502" providerId="LiveId" clId="{42F19320-4BAD-42F6-9179-D637E0576B30}" dt="2024-09-05T16:43:19.121" v="201" actId="313"/>
        <pc:sldMkLst>
          <pc:docMk/>
          <pc:sldMk cId="0" sldId="258"/>
        </pc:sldMkLst>
        <pc:spChg chg="mod">
          <ac:chgData name="Pranitha Senthilmurugan" userId="8a7b4b4a9cd16502" providerId="LiveId" clId="{42F19320-4BAD-42F6-9179-D637E0576B30}" dt="2024-09-05T16:43:19.121" v="201" actId="313"/>
          <ac:spMkLst>
            <pc:docMk/>
            <pc:sldMk cId="0" sldId="258"/>
            <ac:spMk id="4" creationId="{00000000-0000-0000-0000-000000000000}"/>
          </ac:spMkLst>
        </pc:spChg>
        <pc:picChg chg="del">
          <ac:chgData name="Pranitha Senthilmurugan" userId="8a7b4b4a9cd16502" providerId="LiveId" clId="{42F19320-4BAD-42F6-9179-D637E0576B30}" dt="2024-09-05T16:42:31.908" v="162" actId="478"/>
          <ac:picMkLst>
            <pc:docMk/>
            <pc:sldMk cId="0" sldId="258"/>
            <ac:picMk id="3" creationId="{00000000-0000-0000-0000-000000000000}"/>
          </ac:picMkLst>
        </pc:picChg>
      </pc:sldChg>
      <pc:sldChg chg="addSp delSp modSp mod">
        <pc:chgData name="Pranitha Senthilmurugan" userId="8a7b4b4a9cd16502" providerId="LiveId" clId="{42F19320-4BAD-42F6-9179-D637E0576B30}" dt="2024-09-05T16:44:16.693" v="215"/>
        <pc:sldMkLst>
          <pc:docMk/>
          <pc:sldMk cId="0" sldId="259"/>
        </pc:sldMkLst>
        <pc:spChg chg="add del mod">
          <ac:chgData name="Pranitha Senthilmurugan" userId="8a7b4b4a9cd16502" providerId="LiveId" clId="{42F19320-4BAD-42F6-9179-D637E0576B30}" dt="2024-09-05T16:44:16.693" v="215"/>
          <ac:spMkLst>
            <pc:docMk/>
            <pc:sldMk cId="0" sldId="259"/>
            <ac:spMk id="7" creationId="{00000000-0000-0000-0000-000000000000}"/>
          </ac:spMkLst>
        </pc:spChg>
        <pc:picChg chg="add del">
          <ac:chgData name="Pranitha Senthilmurugan" userId="8a7b4b4a9cd16502" providerId="LiveId" clId="{42F19320-4BAD-42F6-9179-D637E0576B30}" dt="2024-09-05T16:43:57.553" v="212" actId="478"/>
          <ac:picMkLst>
            <pc:docMk/>
            <pc:sldMk cId="0" sldId="259"/>
            <ac:picMk id="4" creationId="{00000000-0000-0000-0000-000000000000}"/>
          </ac:picMkLst>
        </pc:picChg>
        <pc:picChg chg="add del">
          <ac:chgData name="Pranitha Senthilmurugan" userId="8a7b4b4a9cd16502" providerId="LiveId" clId="{42F19320-4BAD-42F6-9179-D637E0576B30}" dt="2024-09-05T16:44:04.374" v="213" actId="478"/>
          <ac:picMkLst>
            <pc:docMk/>
            <pc:sldMk cId="0" sldId="259"/>
            <ac:picMk id="5" creationId="{00000000-0000-0000-0000-000000000000}"/>
          </ac:picMkLst>
        </pc:picChg>
        <pc:picChg chg="add del">
          <ac:chgData name="Pranitha Senthilmurugan" userId="8a7b4b4a9cd16502" providerId="LiveId" clId="{42F19320-4BAD-42F6-9179-D637E0576B30}" dt="2024-09-05T16:44:08.151" v="214" actId="478"/>
          <ac:picMkLst>
            <pc:docMk/>
            <pc:sldMk cId="0" sldId="259"/>
            <ac:picMk id="6" creationId="{00000000-0000-0000-0000-000000000000}"/>
          </ac:picMkLst>
        </pc:picChg>
      </pc:sldChg>
      <pc:sldChg chg="addSp delSp modSp mod">
        <pc:chgData name="Pranitha Senthilmurugan" userId="8a7b4b4a9cd16502" providerId="LiveId" clId="{42F19320-4BAD-42F6-9179-D637E0576B30}" dt="2024-09-05T16:45:02.738" v="227"/>
        <pc:sldMkLst>
          <pc:docMk/>
          <pc:sldMk cId="0" sldId="260"/>
        </pc:sldMkLst>
        <pc:spChg chg="add del mod">
          <ac:chgData name="Pranitha Senthilmurugan" userId="8a7b4b4a9cd16502" providerId="LiveId" clId="{42F19320-4BAD-42F6-9179-D637E0576B30}" dt="2024-09-05T16:45:02.738" v="227"/>
          <ac:spMkLst>
            <pc:docMk/>
            <pc:sldMk cId="0" sldId="260"/>
            <ac:spMk id="9" creationId="{00000000-0000-0000-0000-000000000000}"/>
          </ac:spMkLst>
        </pc:spChg>
        <pc:picChg chg="del">
          <ac:chgData name="Pranitha Senthilmurugan" userId="8a7b4b4a9cd16502" providerId="LiveId" clId="{42F19320-4BAD-42F6-9179-D637E0576B30}" dt="2024-09-05T16:44:38.537" v="217" actId="478"/>
          <ac:picMkLst>
            <pc:docMk/>
            <pc:sldMk cId="0" sldId="260"/>
            <ac:picMk id="6" creationId="{00000000-0000-0000-0000-000000000000}"/>
          </ac:picMkLst>
        </pc:picChg>
        <pc:picChg chg="add del">
          <ac:chgData name="Pranitha Senthilmurugan" userId="8a7b4b4a9cd16502" providerId="LiveId" clId="{42F19320-4BAD-42F6-9179-D637E0576B30}" dt="2024-09-05T16:44:54.716" v="226" actId="478"/>
          <ac:picMkLst>
            <pc:docMk/>
            <pc:sldMk cId="0" sldId="260"/>
            <ac:picMk id="7" creationId="{00000000-0000-0000-0000-000000000000}"/>
          </ac:picMkLst>
        </pc:picChg>
        <pc:picChg chg="add del">
          <ac:chgData name="Pranitha Senthilmurugan" userId="8a7b4b4a9cd16502" providerId="LiveId" clId="{42F19320-4BAD-42F6-9179-D637E0576B30}" dt="2024-09-05T16:44:52.797" v="225" actId="478"/>
          <ac:picMkLst>
            <pc:docMk/>
            <pc:sldMk cId="0" sldId="260"/>
            <ac:picMk id="8" creationId="{00000000-0000-0000-0000-000000000000}"/>
          </ac:picMkLst>
        </pc:picChg>
      </pc:sldChg>
      <pc:sldChg chg="addSp delSp modSp mod">
        <pc:chgData name="Pranitha Senthilmurugan" userId="8a7b4b4a9cd16502" providerId="LiveId" clId="{42F19320-4BAD-42F6-9179-D637E0576B30}" dt="2024-09-05T16:46:47.179" v="312" actId="20577"/>
        <pc:sldMkLst>
          <pc:docMk/>
          <pc:sldMk cId="0" sldId="261"/>
        </pc:sldMkLst>
        <pc:spChg chg="add del mod">
          <ac:chgData name="Pranitha Senthilmurugan" userId="8a7b4b4a9cd16502" providerId="LiveId" clId="{42F19320-4BAD-42F6-9179-D637E0576B30}" dt="2024-09-05T16:46:47.179" v="312" actId="20577"/>
          <ac:spMkLst>
            <pc:docMk/>
            <pc:sldMk cId="0" sldId="261"/>
            <ac:spMk id="6" creationId="{00000000-0000-0000-0000-000000000000}"/>
          </ac:spMkLst>
        </pc:spChg>
        <pc:picChg chg="add del">
          <ac:chgData name="Pranitha Senthilmurugan" userId="8a7b4b4a9cd16502" providerId="LiveId" clId="{42F19320-4BAD-42F6-9179-D637E0576B30}" dt="2024-09-05T16:45:47.135" v="237" actId="478"/>
          <ac:picMkLst>
            <pc:docMk/>
            <pc:sldMk cId="0" sldId="261"/>
            <ac:picMk id="3" creationId="{00000000-0000-0000-0000-000000000000}"/>
          </ac:picMkLst>
        </pc:picChg>
        <pc:picChg chg="del">
          <ac:chgData name="Pranitha Senthilmurugan" userId="8a7b4b4a9cd16502" providerId="LiveId" clId="{42F19320-4BAD-42F6-9179-D637E0576B30}" dt="2024-09-05T16:45:31.581" v="229" actId="478"/>
          <ac:picMkLst>
            <pc:docMk/>
            <pc:sldMk cId="0" sldId="261"/>
            <ac:picMk id="4" creationId="{00000000-0000-0000-0000-000000000000}"/>
          </ac:picMkLst>
        </pc:picChg>
        <pc:picChg chg="add del">
          <ac:chgData name="Pranitha Senthilmurugan" userId="8a7b4b4a9cd16502" providerId="LiveId" clId="{42F19320-4BAD-42F6-9179-D637E0576B30}" dt="2024-09-05T16:45:48.866" v="238" actId="478"/>
          <ac:picMkLst>
            <pc:docMk/>
            <pc:sldMk cId="0" sldId="261"/>
            <ac:picMk id="5" creationId="{00000000-0000-0000-0000-000000000000}"/>
          </ac:picMkLst>
        </pc:picChg>
      </pc:sldChg>
      <pc:sldChg chg="addSp delSp modSp mod">
        <pc:chgData name="Pranitha Senthilmurugan" userId="8a7b4b4a9cd16502" providerId="LiveId" clId="{42F19320-4BAD-42F6-9179-D637E0576B30}" dt="2024-09-05T16:51:03.440" v="355"/>
        <pc:sldMkLst>
          <pc:docMk/>
          <pc:sldMk cId="0" sldId="262"/>
        </pc:sldMkLst>
        <pc:spChg chg="add del mod">
          <ac:chgData name="Pranitha Senthilmurugan" userId="8a7b4b4a9cd16502" providerId="LiveId" clId="{42F19320-4BAD-42F6-9179-D637E0576B30}" dt="2024-09-05T16:51:03.440" v="355"/>
          <ac:spMkLst>
            <pc:docMk/>
            <pc:sldMk cId="0" sldId="262"/>
            <ac:spMk id="6" creationId="{00000000-0000-0000-0000-000000000000}"/>
          </ac:spMkLst>
        </pc:spChg>
        <pc:grpChg chg="del">
          <ac:chgData name="Pranitha Senthilmurugan" userId="8a7b4b4a9cd16502" providerId="LiveId" clId="{42F19320-4BAD-42F6-9179-D637E0576B30}" dt="2024-09-05T16:50:51.186" v="351" actId="478"/>
          <ac:grpSpMkLst>
            <pc:docMk/>
            <pc:sldMk cId="0" sldId="262"/>
            <ac:grpSpMk id="2" creationId="{00000000-0000-0000-0000-000000000000}"/>
          </ac:grpSpMkLst>
        </pc:grpChg>
      </pc:sldChg>
      <pc:sldChg chg="addSp modSp mod">
        <pc:chgData name="Pranitha Senthilmurugan" userId="8a7b4b4a9cd16502" providerId="LiveId" clId="{42F19320-4BAD-42F6-9179-D637E0576B30}" dt="2024-09-05T16:49:20.592" v="333" actId="14100"/>
        <pc:sldMkLst>
          <pc:docMk/>
          <pc:sldMk cId="4136061766" sldId="267"/>
        </pc:sldMkLst>
        <pc:spChg chg="mod">
          <ac:chgData name="Pranitha Senthilmurugan" userId="8a7b4b4a9cd16502" providerId="LiveId" clId="{42F19320-4BAD-42F6-9179-D637E0576B30}" dt="2024-09-05T16:48:25.086" v="327" actId="14100"/>
          <ac:spMkLst>
            <pc:docMk/>
            <pc:sldMk cId="4136061766" sldId="267"/>
            <ac:spMk id="2" creationId="{6D3ED4AC-80D3-F845-1759-F8406AC16692}"/>
          </ac:spMkLst>
        </pc:spChg>
        <pc:spChg chg="mod">
          <ac:chgData name="Pranitha Senthilmurugan" userId="8a7b4b4a9cd16502" providerId="LiveId" clId="{42F19320-4BAD-42F6-9179-D637E0576B30}" dt="2024-09-05T16:48:20.996" v="326" actId="20577"/>
          <ac:spMkLst>
            <pc:docMk/>
            <pc:sldMk cId="4136061766" sldId="267"/>
            <ac:spMk id="3" creationId="{6E3BD504-BE2B-29F4-32B6-9C777FE13C9B}"/>
          </ac:spMkLst>
        </pc:spChg>
        <pc:picChg chg="add mod">
          <ac:chgData name="Pranitha Senthilmurugan" userId="8a7b4b4a9cd16502" providerId="LiveId" clId="{42F19320-4BAD-42F6-9179-D637E0576B30}" dt="2024-09-05T16:49:20.592" v="333" actId="14100"/>
          <ac:picMkLst>
            <pc:docMk/>
            <pc:sldMk cId="4136061766" sldId="267"/>
            <ac:picMk id="1026" creationId="{1D4E6F24-02CB-6616-B549-3AB5E766714B}"/>
          </ac:picMkLst>
        </pc:picChg>
      </pc:sldChg>
      <pc:sldChg chg="addSp modSp mod">
        <pc:chgData name="Pranitha Senthilmurugan" userId="8a7b4b4a9cd16502" providerId="LiveId" clId="{42F19320-4BAD-42F6-9179-D637E0576B30}" dt="2024-09-05T16:52:03.374" v="371" actId="14100"/>
        <pc:sldMkLst>
          <pc:docMk/>
          <pc:sldMk cId="296497110" sldId="268"/>
        </pc:sldMkLst>
        <pc:spChg chg="mod">
          <ac:chgData name="Pranitha Senthilmurugan" userId="8a7b4b4a9cd16502" providerId="LiveId" clId="{42F19320-4BAD-42F6-9179-D637E0576B30}" dt="2024-09-05T16:50:08.933" v="343" actId="14100"/>
          <ac:spMkLst>
            <pc:docMk/>
            <pc:sldMk cId="296497110" sldId="268"/>
            <ac:spMk id="2" creationId="{24F19D93-1ADB-0395-E50E-86082D46F623}"/>
          </ac:spMkLst>
        </pc:spChg>
        <pc:spChg chg="mod">
          <ac:chgData name="Pranitha Senthilmurugan" userId="8a7b4b4a9cd16502" providerId="LiveId" clId="{42F19320-4BAD-42F6-9179-D637E0576B30}" dt="2024-09-05T16:50:35.795" v="349" actId="20577"/>
          <ac:spMkLst>
            <pc:docMk/>
            <pc:sldMk cId="296497110" sldId="268"/>
            <ac:spMk id="3" creationId="{F5A6F609-BC6A-B63E-8904-021BBE6D48AF}"/>
          </ac:spMkLst>
        </pc:spChg>
        <pc:picChg chg="add mod">
          <ac:chgData name="Pranitha Senthilmurugan" userId="8a7b4b4a9cd16502" providerId="LiveId" clId="{42F19320-4BAD-42F6-9179-D637E0576B30}" dt="2024-09-05T16:51:36.146" v="364" actId="1076"/>
          <ac:picMkLst>
            <pc:docMk/>
            <pc:sldMk cId="296497110" sldId="268"/>
            <ac:picMk id="2050" creationId="{CF8B4445-9BB9-03B3-498F-16190E140C28}"/>
          </ac:picMkLst>
        </pc:picChg>
        <pc:picChg chg="add mod">
          <ac:chgData name="Pranitha Senthilmurugan" userId="8a7b4b4a9cd16502" providerId="LiveId" clId="{42F19320-4BAD-42F6-9179-D637E0576B30}" dt="2024-09-05T16:52:03.374" v="371" actId="14100"/>
          <ac:picMkLst>
            <pc:docMk/>
            <pc:sldMk cId="296497110" sldId="268"/>
            <ac:picMk id="2052" creationId="{EEFBAA27-6A7F-56DB-7276-52FD22C781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0BC8-9528-4EAB-85E0-6A645821C3C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E61DB-E91F-462A-9734-25AF92B9A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9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7496" y="2387542"/>
            <a:ext cx="11925706" cy="2102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7496" y="2387542"/>
            <a:ext cx="11925706" cy="2102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2643" y="1253090"/>
            <a:ext cx="9102090" cy="690253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algn="ctr">
              <a:lnSpc>
                <a:spcPct val="100099"/>
              </a:lnSpc>
              <a:spcBef>
                <a:spcPts val="125"/>
              </a:spcBef>
            </a:pPr>
            <a:r>
              <a:rPr sz="895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Linear </a:t>
            </a:r>
            <a:r>
              <a:rPr sz="8950" b="1" spc="-2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50" b="1" spc="240" dirty="0">
                <a:solidFill>
                  <a:srgbClr val="FFFFFF"/>
                </a:solidFill>
                <a:latin typeface="Times New Roman"/>
                <a:cs typeface="Times New Roman"/>
              </a:rPr>
              <a:t>Search</a:t>
            </a:r>
            <a:r>
              <a:rPr lang="en-US" sz="8950" b="1" spc="240" dirty="0">
                <a:solidFill>
                  <a:srgbClr val="FFFFFF"/>
                </a:solidFill>
                <a:latin typeface="Times New Roman"/>
                <a:cs typeface="Times New Roman"/>
              </a:rPr>
              <a:t>ing:</a:t>
            </a:r>
            <a:r>
              <a:rPr sz="8950" b="1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50" b="1" spc="345" dirty="0">
                <a:solidFill>
                  <a:srgbClr val="FFFFFF"/>
                </a:solidFill>
                <a:latin typeface="Times New Roman"/>
                <a:cs typeface="Times New Roman"/>
              </a:rPr>
              <a:t>Finding </a:t>
            </a:r>
            <a:r>
              <a:rPr lang="en-US" sz="8950" b="1" spc="3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8950" b="1" spc="-2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50" b="1" spc="385" dirty="0">
                <a:solidFill>
                  <a:srgbClr val="FFFFFF"/>
                </a:solidFill>
                <a:latin typeface="Times New Roman"/>
                <a:cs typeface="Times New Roman"/>
              </a:rPr>
              <a:t>Number </a:t>
            </a:r>
            <a:r>
              <a:rPr sz="8950" b="1" spc="44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8950" b="1" spc="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50" b="1" spc="285" dirty="0">
                <a:solidFill>
                  <a:srgbClr val="FFFFFF"/>
                </a:solidFill>
                <a:latin typeface="Times New Roman"/>
                <a:cs typeface="Times New Roman"/>
              </a:rPr>
              <a:t>Contact</a:t>
            </a:r>
            <a:r>
              <a:rPr sz="8950" b="1" spc="-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50" b="1" spc="270" dirty="0">
                <a:solidFill>
                  <a:srgbClr val="FFFFFF"/>
                </a:solidFill>
                <a:latin typeface="Times New Roman"/>
                <a:cs typeface="Times New Roman"/>
              </a:rPr>
              <a:t>List</a:t>
            </a:r>
            <a:endParaRPr sz="895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D4AC-80D3-F845-1759-F8406AC1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950" y="5607050"/>
            <a:ext cx="7258252" cy="5988248"/>
          </a:xfrm>
        </p:spPr>
        <p:txBody>
          <a:bodyPr/>
          <a:lstStyle/>
          <a:p>
            <a:r>
              <a:rPr lang="en-US" sz="3000" b="1" i="0" dirty="0">
                <a:solidFill>
                  <a:schemeClr val="bg1"/>
                </a:solidFill>
                <a:effectLst/>
                <a:latin typeface="-apple-system"/>
              </a:rPr>
              <a:t>Steps:</a:t>
            </a:r>
            <a:br>
              <a:rPr lang="en-US" sz="3000" b="1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3000" b="1" i="0" dirty="0">
                <a:solidFill>
                  <a:schemeClr val="bg1"/>
                </a:solidFill>
                <a:effectLst/>
                <a:latin typeface="-apple-system"/>
              </a:rPr>
              <a:t>Start at the Beginning: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-apple-system"/>
              </a:rPr>
              <a:t> Begin with the first contact in the list.</a:t>
            </a:r>
            <a:br>
              <a:rPr lang="en-US" sz="30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3000" b="1" i="0" dirty="0">
                <a:solidFill>
                  <a:schemeClr val="bg1"/>
                </a:solidFill>
                <a:effectLst/>
                <a:latin typeface="-apple-system"/>
              </a:rPr>
              <a:t>Compare: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-apple-system"/>
              </a:rPr>
              <a:t> Check if this contact is the one you’re looking for.</a:t>
            </a:r>
            <a:br>
              <a:rPr lang="en-US" sz="30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3000" b="1" i="0" dirty="0">
                <a:solidFill>
                  <a:schemeClr val="bg1"/>
                </a:solidFill>
                <a:effectLst/>
                <a:latin typeface="-apple-system"/>
              </a:rPr>
              <a:t>Move to the Next: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-apple-system"/>
              </a:rPr>
              <a:t> If it’s not the correct contact, move to the next one in the list.</a:t>
            </a:r>
            <a:br>
              <a:rPr lang="en-US" sz="30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3000" b="1" i="0" dirty="0">
                <a:solidFill>
                  <a:schemeClr val="bg1"/>
                </a:solidFill>
                <a:effectLst/>
                <a:latin typeface="-apple-system"/>
              </a:rPr>
              <a:t>Repeat: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-apple-system"/>
              </a:rPr>
              <a:t> Continue this process until you find the desired contact or reach the end of the list.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BD504-BE2B-29F4-32B6-9C777FE1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4950" y="832387"/>
            <a:ext cx="7429906" cy="5078313"/>
          </a:xfrm>
        </p:spPr>
        <p:txBody>
          <a:bodyPr/>
          <a:lstStyle/>
          <a:p>
            <a:pPr algn="l"/>
            <a:r>
              <a:rPr lang="en-US" sz="3000" b="1" i="0" dirty="0">
                <a:solidFill>
                  <a:schemeClr val="bg1"/>
                </a:solidFill>
                <a:effectLst/>
                <a:latin typeface="-apple-system"/>
              </a:rPr>
              <a:t>Introduction:</a:t>
            </a:r>
          </a:p>
          <a:p>
            <a:pPr algn="l"/>
            <a:r>
              <a:rPr lang="en-US" sz="3000" b="0" i="0" dirty="0">
                <a:solidFill>
                  <a:schemeClr val="bg1"/>
                </a:solidFill>
                <a:effectLst/>
                <a:latin typeface="-apple-system"/>
              </a:rPr>
              <a:t>Linear search, also known as sequential search, is a simple algorithm used to find a specific element in a list by checking each element one by one until the desired element is found or the list ends.</a:t>
            </a:r>
          </a:p>
          <a:p>
            <a:pPr algn="l"/>
            <a:r>
              <a:rPr lang="en-US" sz="3000" b="1" i="0" dirty="0">
                <a:solidFill>
                  <a:schemeClr val="bg1"/>
                </a:solidFill>
                <a:effectLst/>
                <a:latin typeface="-apple-system"/>
              </a:rPr>
              <a:t>Scenario:</a:t>
            </a:r>
          </a:p>
          <a:p>
            <a:pPr algn="l"/>
            <a:r>
              <a:rPr lang="en-US" sz="3000" b="0" i="0" dirty="0">
                <a:solidFill>
                  <a:schemeClr val="bg1"/>
                </a:solidFill>
                <a:effectLst/>
                <a:latin typeface="-apple-system"/>
              </a:rPr>
              <a:t>Imagine you have a long list of contacts in your phone directory, and you need to find a specific contact’s phone number.</a:t>
            </a:r>
          </a:p>
          <a:p>
            <a:endParaRPr lang="en-IN" sz="3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echnical Background Images, HD Pictures and Wallpaper For ...">
            <a:extLst>
              <a:ext uri="{FF2B5EF4-FFF2-40B4-BE49-F238E27FC236}">
                <a16:creationId xmlns:a16="http://schemas.microsoft.com/office/drawing/2014/main" id="{1D4E6F24-02CB-6616-B549-3AB5E7667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501650"/>
            <a:ext cx="6705599" cy="891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06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9D93-1ADB-0395-E50E-86082D46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5350" y="2387542"/>
            <a:ext cx="7867852" cy="210248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6F609-BC6A-B63E-8904-021BBE6D4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2950" y="269696"/>
            <a:ext cx="10668000" cy="9848850"/>
          </a:xfrm>
        </p:spPr>
        <p:txBody>
          <a:bodyPr/>
          <a:lstStyle/>
          <a:p>
            <a:pPr algn="l"/>
            <a:r>
              <a:rPr lang="en-US" sz="320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                 Issues in Linear Search</a:t>
            </a:r>
          </a:p>
          <a:p>
            <a:pPr algn="l"/>
            <a:endParaRPr lang="en-US" sz="320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Definition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: Sequentially checks each element in a list to find a target value.</a:t>
            </a:r>
          </a:p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Time Complexity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:</a:t>
            </a:r>
          </a:p>
          <a:p>
            <a:pPr lvl="1" algn="l"/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Best Case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: (O(1)) - Target is at the first position.</a:t>
            </a:r>
          </a:p>
          <a:p>
            <a:pPr lvl="1" algn="l"/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Worst Case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: (O(n)) - Target is at the last position or not present.</a:t>
            </a:r>
          </a:p>
          <a:p>
            <a:pPr lvl="1" algn="l"/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Average Case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: (O(n)) - On average, half the list is searched.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Efficiency Issues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Scalability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: Performance degrades linearly with dataset size.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Comparison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: Less efficient than binary search for large, sorted datasets.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Practical Limitations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Large Datasets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: Inefficient due to high time complexity.</a:t>
            </a:r>
          </a:p>
          <a:p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2052" name="Picture 4" descr="Technical Images – Browse 1,645,432 Stock Photos, Vectors ...">
            <a:extLst>
              <a:ext uri="{FF2B5EF4-FFF2-40B4-BE49-F238E27FC236}">
                <a16:creationId xmlns:a16="http://schemas.microsoft.com/office/drawing/2014/main" id="{EEFBAA27-6A7F-56DB-7276-52FD22C78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806450"/>
            <a:ext cx="6477000" cy="88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9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82795" marR="5080" indent="-4570730">
              <a:lnSpc>
                <a:spcPct val="100200"/>
              </a:lnSpc>
              <a:spcBef>
                <a:spcPts val="95"/>
              </a:spcBef>
            </a:pPr>
            <a:r>
              <a:rPr spc="120" dirty="0"/>
              <a:t>Conclusion: </a:t>
            </a:r>
            <a:r>
              <a:rPr spc="40" dirty="0"/>
              <a:t>Mastering Linear </a:t>
            </a:r>
            <a:r>
              <a:rPr spc="-1485" dirty="0"/>
              <a:t> </a:t>
            </a:r>
            <a:r>
              <a:rPr spc="65" dirty="0"/>
              <a:t>Search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52544" y="4660112"/>
            <a:ext cx="9173210" cy="1900328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02565" marR="194945" algn="ctr">
              <a:lnSpc>
                <a:spcPct val="102000"/>
              </a:lnSpc>
              <a:spcBef>
                <a:spcPts val="65"/>
              </a:spcBef>
            </a:pPr>
            <a:r>
              <a:rPr lang="en-US" sz="2450" spc="-85">
                <a:latin typeface="Verdana"/>
                <a:cs typeface="Verdana"/>
              </a:rPr>
              <a:t>In</a:t>
            </a:r>
            <a:r>
              <a:rPr lang="en-US" sz="2450" spc="-210">
                <a:latin typeface="Verdana"/>
                <a:cs typeface="Verdana"/>
              </a:rPr>
              <a:t> </a:t>
            </a:r>
            <a:r>
              <a:rPr lang="en-US" sz="2450" spc="20">
                <a:latin typeface="Verdana"/>
                <a:cs typeface="Verdana"/>
              </a:rPr>
              <a:t>conclusion,</a:t>
            </a:r>
            <a:r>
              <a:rPr lang="en-US" sz="2450" spc="-210">
                <a:latin typeface="Verdana"/>
                <a:cs typeface="Verdana"/>
              </a:rPr>
              <a:t> </a:t>
            </a:r>
            <a:r>
              <a:rPr lang="en-US" sz="2450" spc="20">
                <a:latin typeface="Verdana"/>
                <a:cs typeface="Verdana"/>
              </a:rPr>
              <a:t>Linear</a:t>
            </a:r>
            <a:r>
              <a:rPr lang="en-US" sz="2450" spc="-210">
                <a:latin typeface="Verdana"/>
                <a:cs typeface="Verdana"/>
              </a:rPr>
              <a:t> </a:t>
            </a:r>
            <a:r>
              <a:rPr lang="en-US" sz="2450" spc="-10">
                <a:latin typeface="Verdana"/>
                <a:cs typeface="Verdana"/>
              </a:rPr>
              <a:t>Search</a:t>
            </a:r>
            <a:r>
              <a:rPr lang="en-US" sz="2450" spc="-210">
                <a:latin typeface="Verdana"/>
                <a:cs typeface="Verdana"/>
              </a:rPr>
              <a:t> </a:t>
            </a:r>
            <a:r>
              <a:rPr lang="en-US" sz="2450" spc="-40">
                <a:latin typeface="Verdana"/>
                <a:cs typeface="Verdana"/>
              </a:rPr>
              <a:t>is</a:t>
            </a:r>
            <a:r>
              <a:rPr lang="en-US" sz="2450" spc="-210">
                <a:latin typeface="Verdana"/>
                <a:cs typeface="Verdana"/>
              </a:rPr>
              <a:t> </a:t>
            </a:r>
            <a:r>
              <a:rPr lang="en-US" sz="2450" spc="-15">
                <a:latin typeface="Verdana"/>
                <a:cs typeface="Verdana"/>
              </a:rPr>
              <a:t>a</a:t>
            </a:r>
            <a:r>
              <a:rPr lang="en-US" sz="2450" spc="-204">
                <a:latin typeface="Verdana"/>
                <a:cs typeface="Verdana"/>
              </a:rPr>
              <a:t> </a:t>
            </a:r>
            <a:r>
              <a:rPr lang="en-US" sz="2450" spc="10">
                <a:latin typeface="Verdana"/>
                <a:cs typeface="Verdana"/>
              </a:rPr>
              <a:t>valuable</a:t>
            </a:r>
            <a:r>
              <a:rPr lang="en-US" sz="2450" spc="-210">
                <a:latin typeface="Verdana"/>
                <a:cs typeface="Verdana"/>
              </a:rPr>
              <a:t> </a:t>
            </a:r>
            <a:r>
              <a:rPr lang="en-US" sz="2450" spc="25">
                <a:latin typeface="Verdana"/>
                <a:cs typeface="Verdana"/>
              </a:rPr>
              <a:t>tool</a:t>
            </a:r>
            <a:r>
              <a:rPr lang="en-US" sz="2450" spc="-210">
                <a:latin typeface="Verdana"/>
                <a:cs typeface="Verdana"/>
              </a:rPr>
              <a:t> </a:t>
            </a:r>
            <a:r>
              <a:rPr lang="en-US" sz="2450" spc="-15">
                <a:latin typeface="Verdana"/>
                <a:cs typeface="Verdana"/>
              </a:rPr>
              <a:t>for</a:t>
            </a:r>
            <a:r>
              <a:rPr lang="en-US" sz="2450" spc="-210">
                <a:latin typeface="Verdana"/>
                <a:cs typeface="Verdana"/>
              </a:rPr>
              <a:t> </a:t>
            </a:r>
            <a:r>
              <a:rPr lang="en-US" sz="2450" spc="85">
                <a:latin typeface="Verdana"/>
                <a:cs typeface="Verdana"/>
              </a:rPr>
              <a:t>ﬁnding </a:t>
            </a:r>
            <a:r>
              <a:rPr lang="en-US" sz="2450" spc="-844">
                <a:latin typeface="Verdana"/>
                <a:cs typeface="Verdana"/>
              </a:rPr>
              <a:t> </a:t>
            </a:r>
            <a:r>
              <a:rPr lang="en-US" sz="2450" spc="105">
                <a:latin typeface="Verdana"/>
                <a:cs typeface="Verdana"/>
              </a:rPr>
              <a:t>numbe</a:t>
            </a:r>
            <a:r>
              <a:rPr lang="en-US" sz="2450" spc="60">
                <a:latin typeface="Verdana"/>
                <a:cs typeface="Verdana"/>
              </a:rPr>
              <a:t>r</a:t>
            </a:r>
            <a:r>
              <a:rPr lang="en-US" sz="2450" spc="-70">
                <a:latin typeface="Verdana"/>
                <a:cs typeface="Verdana"/>
              </a:rPr>
              <a:t>s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55">
                <a:latin typeface="Verdana"/>
                <a:cs typeface="Verdana"/>
              </a:rPr>
              <a:t>in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90">
                <a:latin typeface="Verdana"/>
                <a:cs typeface="Verdana"/>
              </a:rPr>
              <a:t>c</a:t>
            </a:r>
            <a:r>
              <a:rPr lang="en-US" sz="2450" spc="65">
                <a:latin typeface="Verdana"/>
                <a:cs typeface="Verdana"/>
              </a:rPr>
              <a:t>onta</a:t>
            </a:r>
            <a:r>
              <a:rPr lang="en-US" sz="2450" spc="70">
                <a:latin typeface="Verdana"/>
                <a:cs typeface="Verdana"/>
              </a:rPr>
              <a:t>c</a:t>
            </a:r>
            <a:r>
              <a:rPr lang="en-US" sz="2450" spc="35">
                <a:latin typeface="Verdana"/>
                <a:cs typeface="Verdana"/>
              </a:rPr>
              <a:t>t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80">
                <a:latin typeface="Verdana"/>
                <a:cs typeface="Verdana"/>
              </a:rPr>
              <a:t>lists,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55">
                <a:latin typeface="Verdana"/>
                <a:cs typeface="Verdana"/>
              </a:rPr>
              <a:t>espe</a:t>
            </a:r>
            <a:r>
              <a:rPr lang="en-US" sz="2450" spc="25">
                <a:latin typeface="Verdana"/>
                <a:cs typeface="Verdana"/>
              </a:rPr>
              <a:t>c</a:t>
            </a:r>
            <a:r>
              <a:rPr lang="en-US" sz="2450" spc="-30">
                <a:latin typeface="Verdana"/>
                <a:cs typeface="Verdana"/>
              </a:rPr>
              <a:t>ially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55">
                <a:latin typeface="Verdana"/>
                <a:cs typeface="Verdana"/>
              </a:rPr>
              <a:t>in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15">
                <a:latin typeface="Verdana"/>
                <a:cs typeface="Verdana"/>
              </a:rPr>
              <a:t>smaller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30">
                <a:latin typeface="Verdana"/>
                <a:cs typeface="Verdana"/>
              </a:rPr>
              <a:t>datasets.</a:t>
            </a:r>
            <a:endParaRPr lang="en-US" sz="2450">
              <a:latin typeface="Verdana"/>
              <a:cs typeface="Verdana"/>
            </a:endParaRPr>
          </a:p>
          <a:p>
            <a:pPr marL="12700" marR="5080" algn="ctr">
              <a:lnSpc>
                <a:spcPct val="102000"/>
              </a:lnSpc>
            </a:pPr>
            <a:r>
              <a:rPr lang="en-US" sz="2450" spc="70">
                <a:latin typeface="Verdana"/>
                <a:cs typeface="Verdana"/>
              </a:rPr>
              <a:t>Understanding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15">
                <a:latin typeface="Verdana"/>
                <a:cs typeface="Verdana"/>
              </a:rPr>
              <a:t>its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25">
                <a:latin typeface="Verdana"/>
                <a:cs typeface="Verdana"/>
              </a:rPr>
              <a:t>mechanics,</a:t>
            </a:r>
            <a:r>
              <a:rPr lang="en-US" sz="2450" spc="-210">
                <a:latin typeface="Verdana"/>
                <a:cs typeface="Verdana"/>
              </a:rPr>
              <a:t> </a:t>
            </a:r>
            <a:r>
              <a:rPr lang="en-US" sz="2450" spc="-10">
                <a:latin typeface="Verdana"/>
                <a:cs typeface="Verdana"/>
              </a:rPr>
              <a:t>advantages,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85">
                <a:latin typeface="Verdana"/>
                <a:cs typeface="Verdana"/>
              </a:rPr>
              <a:t>and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35">
                <a:latin typeface="Verdana"/>
                <a:cs typeface="Verdana"/>
              </a:rPr>
              <a:t>limitations </a:t>
            </a:r>
            <a:r>
              <a:rPr lang="en-US" sz="2450" spc="-844">
                <a:latin typeface="Verdana"/>
                <a:cs typeface="Verdana"/>
              </a:rPr>
              <a:t> </a:t>
            </a:r>
            <a:r>
              <a:rPr lang="en-US" sz="2450" spc="60">
                <a:latin typeface="Verdana"/>
                <a:cs typeface="Verdana"/>
              </a:rPr>
              <a:t>equips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150">
                <a:latin typeface="Verdana"/>
                <a:cs typeface="Verdana"/>
              </a:rPr>
              <a:t>y</a:t>
            </a:r>
            <a:r>
              <a:rPr lang="en-US" sz="2450" spc="85">
                <a:latin typeface="Verdana"/>
                <a:cs typeface="Verdana"/>
              </a:rPr>
              <a:t>ou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80">
                <a:latin typeface="Verdana"/>
                <a:cs typeface="Verdana"/>
              </a:rPr>
              <a:t>with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65">
                <a:latin typeface="Verdana"/>
                <a:cs typeface="Verdana"/>
              </a:rPr>
              <a:t>the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15">
                <a:latin typeface="Verdana"/>
                <a:cs typeface="Verdana"/>
              </a:rPr>
              <a:t>k</a:t>
            </a:r>
            <a:r>
              <a:rPr lang="en-US" sz="2450" spc="95">
                <a:latin typeface="Verdana"/>
                <a:cs typeface="Verdana"/>
              </a:rPr>
              <a:t>n</a:t>
            </a:r>
            <a:r>
              <a:rPr lang="en-US" sz="2450" spc="50">
                <a:latin typeface="Verdana"/>
                <a:cs typeface="Verdana"/>
              </a:rPr>
              <a:t>o</a:t>
            </a:r>
            <a:r>
              <a:rPr lang="en-US" sz="2450" spc="90">
                <a:latin typeface="Verdana"/>
                <a:cs typeface="Verdana"/>
              </a:rPr>
              <a:t>wledge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15">
                <a:latin typeface="Verdana"/>
                <a:cs typeface="Verdana"/>
              </a:rPr>
              <a:t>t</a:t>
            </a:r>
            <a:r>
              <a:rPr lang="en-US" sz="2450" spc="60">
                <a:latin typeface="Verdana"/>
                <a:cs typeface="Verdana"/>
              </a:rPr>
              <a:t>o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105">
                <a:latin typeface="Verdana"/>
                <a:cs typeface="Verdana"/>
              </a:rPr>
              <a:t>de</a:t>
            </a:r>
            <a:r>
              <a:rPr lang="en-US" sz="2450" spc="70">
                <a:latin typeface="Verdana"/>
                <a:cs typeface="Verdana"/>
              </a:rPr>
              <a:t>c</a:t>
            </a:r>
            <a:r>
              <a:rPr lang="en-US" sz="2450" spc="60">
                <a:latin typeface="Verdana"/>
                <a:cs typeface="Verdana"/>
              </a:rPr>
              <a:t>ide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110">
                <a:latin typeface="Verdana"/>
                <a:cs typeface="Verdana"/>
              </a:rPr>
              <a:t>when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15">
                <a:latin typeface="Verdana"/>
                <a:cs typeface="Verdana"/>
              </a:rPr>
              <a:t>t</a:t>
            </a:r>
            <a:r>
              <a:rPr lang="en-US" sz="2450" spc="60">
                <a:latin typeface="Verdana"/>
                <a:cs typeface="Verdana"/>
              </a:rPr>
              <a:t>o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25">
                <a:latin typeface="Verdana"/>
                <a:cs typeface="Verdana"/>
              </a:rPr>
              <a:t>use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15">
                <a:latin typeface="Verdana"/>
                <a:cs typeface="Verdana"/>
              </a:rPr>
              <a:t>it  </a:t>
            </a:r>
            <a:r>
              <a:rPr lang="en-US" sz="2450" spc="5">
                <a:latin typeface="Verdana"/>
                <a:cs typeface="Verdana"/>
              </a:rPr>
              <a:t>ef</a:t>
            </a:r>
            <a:r>
              <a:rPr lang="en-US" sz="2450" spc="-50">
                <a:latin typeface="Verdana"/>
                <a:cs typeface="Verdana"/>
              </a:rPr>
              <a:t>f</a:t>
            </a:r>
            <a:r>
              <a:rPr lang="en-US" sz="2450" spc="80">
                <a:latin typeface="Verdana"/>
                <a:cs typeface="Verdana"/>
              </a:rPr>
              <a:t>ec</a:t>
            </a:r>
            <a:r>
              <a:rPr lang="en-US" sz="2450" spc="-20">
                <a:latin typeface="Verdana"/>
                <a:cs typeface="Verdana"/>
              </a:rPr>
              <a:t>ti</a:t>
            </a:r>
            <a:r>
              <a:rPr lang="en-US" sz="2450" spc="-80">
                <a:latin typeface="Verdana"/>
                <a:cs typeface="Verdana"/>
              </a:rPr>
              <a:t>v</a:t>
            </a:r>
            <a:r>
              <a:rPr lang="en-US" sz="2450" spc="-30">
                <a:latin typeface="Verdana"/>
                <a:cs typeface="Verdana"/>
              </a:rPr>
              <a:t>ely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55">
                <a:latin typeface="Verdana"/>
                <a:cs typeface="Verdana"/>
              </a:rPr>
              <a:t>in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150">
                <a:latin typeface="Verdana"/>
                <a:cs typeface="Verdana"/>
              </a:rPr>
              <a:t>y</a:t>
            </a:r>
            <a:r>
              <a:rPr lang="en-US" sz="2450" spc="40">
                <a:latin typeface="Verdana"/>
                <a:cs typeface="Verdana"/>
              </a:rPr>
              <a:t>our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55">
                <a:latin typeface="Verdana"/>
                <a:cs typeface="Verdana"/>
              </a:rPr>
              <a:t>p</a:t>
            </a:r>
            <a:r>
              <a:rPr lang="en-US" sz="2450" spc="5">
                <a:latin typeface="Verdana"/>
                <a:cs typeface="Verdana"/>
              </a:rPr>
              <a:t>r</a:t>
            </a:r>
            <a:r>
              <a:rPr lang="en-US" sz="2450" spc="114">
                <a:latin typeface="Verdana"/>
                <a:cs typeface="Verdana"/>
              </a:rPr>
              <a:t>og</a:t>
            </a:r>
            <a:r>
              <a:rPr lang="en-US" sz="2450" spc="-175">
                <a:latin typeface="Verdana"/>
                <a:cs typeface="Verdana"/>
              </a:rPr>
              <a:t>r</a:t>
            </a:r>
            <a:r>
              <a:rPr lang="en-US" sz="2450" spc="125">
                <a:latin typeface="Verdana"/>
                <a:cs typeface="Verdana"/>
              </a:rPr>
              <a:t>amming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55">
                <a:latin typeface="Verdana"/>
                <a:cs typeface="Verdana"/>
              </a:rPr>
              <a:t>p</a:t>
            </a:r>
            <a:r>
              <a:rPr lang="en-US" sz="2450" spc="5">
                <a:latin typeface="Verdana"/>
                <a:cs typeface="Verdana"/>
              </a:rPr>
              <a:t>r</a:t>
            </a:r>
            <a:r>
              <a:rPr lang="en-US" sz="2450" spc="10">
                <a:latin typeface="Verdana"/>
                <a:cs typeface="Verdana"/>
              </a:rPr>
              <a:t>oje</a:t>
            </a:r>
            <a:r>
              <a:rPr lang="en-US" sz="2450" spc="20">
                <a:latin typeface="Verdana"/>
                <a:cs typeface="Verdana"/>
              </a:rPr>
              <a:t>c</a:t>
            </a:r>
            <a:r>
              <a:rPr lang="en-US" sz="2450" spc="-135">
                <a:latin typeface="Verdana"/>
                <a:cs typeface="Verdana"/>
              </a:rPr>
              <a:t>ts.</a:t>
            </a:r>
            <a:endParaRPr lang="en-US"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3696" y="3721989"/>
            <a:ext cx="7125970" cy="2305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950" spc="345" dirty="0">
                <a:solidFill>
                  <a:srgbClr val="FFFFFF"/>
                </a:solidFill>
              </a:rPr>
              <a:t>T</a:t>
            </a:r>
            <a:r>
              <a:rPr sz="14950" spc="-5" dirty="0">
                <a:solidFill>
                  <a:srgbClr val="FFFFFF"/>
                </a:solidFill>
              </a:rPr>
              <a:t>han</a:t>
            </a:r>
            <a:r>
              <a:rPr sz="14950" spc="-10" dirty="0">
                <a:solidFill>
                  <a:srgbClr val="FFFFFF"/>
                </a:solidFill>
              </a:rPr>
              <a:t>k</a:t>
            </a:r>
            <a:r>
              <a:rPr sz="14950" spc="-325" dirty="0">
                <a:solidFill>
                  <a:srgbClr val="FFFFFF"/>
                </a:solidFill>
              </a:rPr>
              <a:t>s!</a:t>
            </a:r>
            <a:endParaRPr sz="149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17150" y="2036451"/>
            <a:ext cx="6390449" cy="506164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172845" algn="just">
              <a:lnSpc>
                <a:spcPct val="100400"/>
              </a:lnSpc>
              <a:spcBef>
                <a:spcPts val="110"/>
              </a:spcBef>
            </a:pPr>
            <a:r>
              <a:rPr lang="en-US" sz="3300" spc="15" dirty="0">
                <a:solidFill>
                  <a:srgbClr val="FFFFFF"/>
                </a:solidFill>
              </a:rPr>
              <a:t>Introduction</a:t>
            </a:r>
            <a:r>
              <a:rPr lang="en-US" sz="3300" spc="-10" dirty="0">
                <a:solidFill>
                  <a:srgbClr val="FFFFFF"/>
                </a:solidFill>
              </a:rPr>
              <a:t> </a:t>
            </a:r>
            <a:r>
              <a:rPr lang="en-US" sz="3300" spc="-25" dirty="0">
                <a:solidFill>
                  <a:srgbClr val="FFFFFF"/>
                </a:solidFill>
              </a:rPr>
              <a:t>to</a:t>
            </a:r>
            <a:r>
              <a:rPr lang="en-US" sz="3300" spc="30" dirty="0">
                <a:solidFill>
                  <a:srgbClr val="FFFFFF"/>
                </a:solidFill>
              </a:rPr>
              <a:t> </a:t>
            </a:r>
            <a:r>
              <a:rPr lang="en-US" sz="3300" spc="25" dirty="0">
                <a:solidFill>
                  <a:srgbClr val="FFFFFF"/>
                </a:solidFill>
              </a:rPr>
              <a:t>Linear </a:t>
            </a:r>
            <a:r>
              <a:rPr lang="en-US" sz="3300" spc="-710" dirty="0">
                <a:solidFill>
                  <a:srgbClr val="FFFFFF"/>
                </a:solidFill>
              </a:rPr>
              <a:t> </a:t>
            </a:r>
            <a:r>
              <a:rPr lang="en-US" sz="3300" spc="130" dirty="0">
                <a:solidFill>
                  <a:srgbClr val="FFFFFF"/>
                </a:solidFill>
                <a:latin typeface="Times New Roman"/>
                <a:cs typeface="Times New Roman"/>
              </a:rPr>
              <a:t>Search</a:t>
            </a:r>
            <a:br>
              <a:rPr lang="en-US" sz="3300" spc="130" dirty="0">
                <a:solidFill>
                  <a:srgbClr val="FFFFFF"/>
                </a:solidFill>
                <a:latin typeface="Times New Roman"/>
                <a:cs typeface="Times New Roman"/>
              </a:rPr>
            </a:br>
            <a:br>
              <a:rPr lang="en-US" sz="3300" dirty="0">
                <a:latin typeface="Times New Roman"/>
                <a:cs typeface="Times New Roman"/>
              </a:rPr>
            </a:br>
            <a:r>
              <a:rPr lang="en-US" sz="3300" dirty="0">
                <a:solidFill>
                  <a:schemeClr val="bg1"/>
                </a:solidFill>
                <a:latin typeface="Times New Roman"/>
                <a:cs typeface="Times New Roman"/>
              </a:rPr>
              <a:t>Linear search</a:t>
            </a:r>
            <a:r>
              <a:rPr lang="en-US" sz="2450" b="0" spc="-215" dirty="0">
                <a:latin typeface="Verdana"/>
                <a:cs typeface="Verdana"/>
              </a:rPr>
              <a:t> </a:t>
            </a:r>
            <a:r>
              <a:rPr lang="en-US" sz="2450" b="0" spc="-4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65" dirty="0">
                <a:solidFill>
                  <a:srgbClr val="FFFFFF"/>
                </a:solidFill>
                <a:latin typeface="Verdana"/>
                <a:cs typeface="Verdana"/>
              </a:rPr>
              <a:t>fundamental  </a:t>
            </a:r>
            <a:r>
              <a:rPr lang="en-US" sz="2450" b="0" spc="30" dirty="0">
                <a:solidFill>
                  <a:srgbClr val="FFFFFF"/>
                </a:solidFill>
                <a:latin typeface="Verdana"/>
                <a:cs typeface="Verdana"/>
              </a:rPr>
              <a:t>algo</a:t>
            </a:r>
            <a:r>
              <a:rPr lang="en-US" sz="2450" b="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US" sz="2450" b="0" spc="95" dirty="0">
                <a:solidFill>
                  <a:srgbClr val="FFFFFF"/>
                </a:solidFill>
                <a:latin typeface="Verdana"/>
                <a:cs typeface="Verdana"/>
              </a:rPr>
              <a:t>ithm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5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2450" b="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80" dirty="0">
                <a:solidFill>
                  <a:srgbClr val="FFFFFF"/>
                </a:solidFill>
                <a:latin typeface="Verdana"/>
                <a:cs typeface="Verdana"/>
              </a:rPr>
              <a:t>ﬁnd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60" dirty="0">
                <a:solidFill>
                  <a:srgbClr val="FFFFFF"/>
                </a:solidFill>
                <a:latin typeface="Verdana"/>
                <a:cs typeface="Verdana"/>
              </a:rPr>
              <a:t>spe</a:t>
            </a:r>
            <a:r>
              <a:rPr lang="en-US" sz="2450" b="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lang="en-US" sz="2450" b="0" spc="25" dirty="0">
                <a:solidFill>
                  <a:srgbClr val="FFFFFF"/>
                </a:solidFill>
                <a:latin typeface="Verdana"/>
                <a:cs typeface="Verdana"/>
              </a:rPr>
              <a:t>iﬁc  </a:t>
            </a:r>
            <a:r>
              <a:rPr lang="en-US" sz="2450" b="0" spc="5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-15" dirty="0">
                <a:solidFill>
                  <a:srgbClr val="FFFFFF"/>
                </a:solidFill>
                <a:latin typeface="Verdana"/>
                <a:cs typeface="Verdana"/>
              </a:rPr>
              <a:t>lis</a:t>
            </a:r>
            <a:r>
              <a:rPr lang="en-US" sz="2450" b="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2450" b="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2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15" dirty="0">
                <a:solidFill>
                  <a:srgbClr val="FFFFFF"/>
                </a:solidFill>
                <a:latin typeface="Verdana"/>
                <a:cs typeface="Verdana"/>
              </a:rPr>
              <a:t>guide,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lang="en-US" sz="2450" b="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lang="en-US" sz="2450" b="0" spc="3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2450" b="0" spc="5" dirty="0">
                <a:solidFill>
                  <a:srgbClr val="FFFFFF"/>
                </a:solidFill>
                <a:latin typeface="Verdana"/>
                <a:cs typeface="Verdana"/>
              </a:rPr>
              <a:t>xplo</a:t>
            </a:r>
            <a:r>
              <a:rPr lang="en-US" sz="2450" b="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US" sz="2450" b="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-1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lang="en-US" sz="2450" b="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lang="en-US" sz="2450" b="0" spc="-20" dirty="0">
                <a:solidFill>
                  <a:srgbClr val="FFFFFF"/>
                </a:solidFill>
                <a:latin typeface="Verdana"/>
                <a:cs typeface="Verdana"/>
              </a:rPr>
              <a:t>rkings,  </a:t>
            </a:r>
            <a:r>
              <a:rPr lang="en-US" sz="2450" b="0" spc="1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r>
              <a:rPr lang="en-US" sz="2450" b="0" spc="-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lang="en-US" sz="2450" b="0" spc="-15" dirty="0">
                <a:solidFill>
                  <a:srgbClr val="FFFFFF"/>
                </a:solidFill>
                <a:latin typeface="Verdana"/>
                <a:cs typeface="Verdana"/>
              </a:rPr>
              <a:t>antages,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8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dirty="0">
                <a:solidFill>
                  <a:srgbClr val="FFFFFF"/>
                </a:solidFill>
                <a:latin typeface="Verdana"/>
                <a:cs typeface="Verdana"/>
              </a:rPr>
              <a:t>limitations.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3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55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lang="en-US" sz="2450" b="0" spc="-15" dirty="0">
                <a:solidFill>
                  <a:srgbClr val="FFFFFF"/>
                </a:solidFill>
                <a:latin typeface="Verdana"/>
                <a:cs typeface="Verdana"/>
              </a:rPr>
              <a:t>end,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-15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lang="en-US" sz="2450" b="0" spc="3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75" dirty="0">
                <a:solidFill>
                  <a:srgbClr val="FFFFFF"/>
                </a:solidFill>
                <a:latin typeface="Verdana"/>
                <a:cs typeface="Verdana"/>
              </a:rPr>
              <a:t>unde</a:t>
            </a:r>
            <a:r>
              <a:rPr lang="en-US" sz="2450" b="0" spc="45" dirty="0">
                <a:solidFill>
                  <a:srgbClr val="FFFFFF"/>
                </a:solidFill>
                <a:latin typeface="Verdana"/>
                <a:cs typeface="Verdana"/>
              </a:rPr>
              <a:t>rstand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lang="en-US" sz="2450" b="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lang="en-US" sz="2450" b="0" spc="17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2450" b="0" spc="45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lang="en-US" sz="2450" b="0" spc="5" dirty="0">
                <a:solidFill>
                  <a:srgbClr val="FFFFFF"/>
                </a:solidFill>
                <a:latin typeface="Verdana"/>
                <a:cs typeface="Verdana"/>
              </a:rPr>
              <a:t>ef</a:t>
            </a:r>
            <a:r>
              <a:rPr lang="en-US" sz="2450" b="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lang="en-US" sz="2450" b="0" spc="80" dirty="0">
                <a:solidFill>
                  <a:srgbClr val="FFFFFF"/>
                </a:solidFill>
                <a:latin typeface="Verdana"/>
                <a:cs typeface="Verdana"/>
              </a:rPr>
              <a:t>ec</a:t>
            </a:r>
            <a:r>
              <a:rPr lang="en-US" sz="2450" b="0" spc="-20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lang="en-US" sz="2450" b="0" spc="-8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lang="en-US" sz="2450" b="0" spc="-30" dirty="0">
                <a:solidFill>
                  <a:srgbClr val="FFFFFF"/>
                </a:solidFill>
                <a:latin typeface="Verdana"/>
                <a:cs typeface="Verdana"/>
              </a:rPr>
              <a:t>ely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95" dirty="0">
                <a:solidFill>
                  <a:srgbClr val="FFFFFF"/>
                </a:solidFill>
                <a:latin typeface="Verdana"/>
                <a:cs typeface="Verdana"/>
              </a:rPr>
              <a:t>implement linear search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o</a:t>
            </a:r>
            <a:r>
              <a:rPr lang="en-US" sz="2450" b="0" spc="40" dirty="0">
                <a:solidFill>
                  <a:srgbClr val="FFFFFF"/>
                </a:solidFill>
                <a:latin typeface="Verdana"/>
                <a:cs typeface="Verdana"/>
              </a:rPr>
              <a:t>ur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lang="en-US" sz="2450" b="0" spc="65" dirty="0">
                <a:solidFill>
                  <a:srgbClr val="FFFFFF"/>
                </a:solidFill>
                <a:latin typeface="Verdana"/>
                <a:cs typeface="Verdana"/>
              </a:rPr>
              <a:t>onta</a:t>
            </a:r>
            <a:r>
              <a:rPr lang="en-US" sz="2450" b="0" spc="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lang="en-US" sz="2450" b="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-25" dirty="0">
                <a:solidFill>
                  <a:srgbClr val="FFFFFF"/>
                </a:solidFill>
                <a:latin typeface="Verdana"/>
                <a:cs typeface="Verdana"/>
              </a:rPr>
              <a:t>lists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7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lang="en-US" sz="2450" b="0" spc="4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lang="en-US" sz="2450" b="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b="0" spc="1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lang="en-US" sz="245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2477" y="2045976"/>
            <a:ext cx="558863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50" spc="30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415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150" spc="22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415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150" spc="90" dirty="0">
                <a:solidFill>
                  <a:srgbClr val="FFFFFF"/>
                </a:solidFill>
                <a:latin typeface="Times New Roman"/>
                <a:cs typeface="Times New Roman"/>
              </a:rPr>
              <a:t>Linear</a:t>
            </a:r>
            <a:r>
              <a:rPr sz="415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150" spc="120" dirty="0">
                <a:solidFill>
                  <a:srgbClr val="FFFFFF"/>
                </a:solidFill>
                <a:latin typeface="Times New Roman"/>
                <a:cs typeface="Times New Roman"/>
              </a:rPr>
              <a:t>Search?</a:t>
            </a:r>
            <a:endParaRPr sz="4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2144" y="3135224"/>
            <a:ext cx="5572125" cy="345152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2000"/>
              </a:lnSpc>
              <a:spcBef>
                <a:spcPts val="65"/>
              </a:spcBef>
            </a:pPr>
            <a:r>
              <a:rPr lang="en-IN" sz="2450" spc="20" dirty="0" err="1">
                <a:latin typeface="Verdana"/>
                <a:cs typeface="Verdana"/>
              </a:rPr>
              <a:t>L</a:t>
            </a:r>
            <a:r>
              <a:rPr lang="en-IN" sz="2450" spc="20" dirty="0" err="1">
                <a:solidFill>
                  <a:schemeClr val="bg1"/>
                </a:solidFill>
                <a:latin typeface="Verdana"/>
                <a:cs typeface="Verdana"/>
              </a:rPr>
              <a:t>Linear</a:t>
            </a:r>
            <a:r>
              <a:rPr lang="en-US" sz="2450" spc="20" dirty="0">
                <a:solidFill>
                  <a:schemeClr val="bg1"/>
                </a:solidFill>
                <a:latin typeface="Verdana"/>
                <a:cs typeface="Verdana"/>
              </a:rPr>
              <a:t> search is</a:t>
            </a:r>
            <a:r>
              <a:rPr lang="en-US" sz="245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-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lang="en-US" sz="2450" spc="15" dirty="0">
                <a:solidFill>
                  <a:srgbClr val="FFFFFF"/>
                </a:solidFill>
                <a:latin typeface="Verdana"/>
                <a:cs typeface="Verdana"/>
              </a:rPr>
              <a:t>straightforward </a:t>
            </a:r>
            <a:r>
              <a:rPr lang="en-US" sz="245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30" dirty="0">
                <a:solidFill>
                  <a:srgbClr val="FFFFFF"/>
                </a:solidFill>
                <a:latin typeface="Verdana"/>
                <a:cs typeface="Verdana"/>
              </a:rPr>
              <a:t>algo</a:t>
            </a:r>
            <a:r>
              <a:rPr lang="en-US" sz="245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US" sz="2450" spc="95" dirty="0">
                <a:solidFill>
                  <a:srgbClr val="FFFFFF"/>
                </a:solidFill>
                <a:latin typeface="Verdana"/>
                <a:cs typeface="Verdana"/>
              </a:rPr>
              <a:t>ithm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4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95" dirty="0">
                <a:solidFill>
                  <a:srgbClr val="FFFFFF"/>
                </a:solidFill>
                <a:latin typeface="Verdana"/>
                <a:cs typeface="Verdana"/>
              </a:rPr>
              <a:t>che</a:t>
            </a:r>
            <a:r>
              <a:rPr lang="en-US" sz="2450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lang="en-US" sz="2450" spc="-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lang="en-US"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2450" spc="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US" sz="2450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lang="en-US" sz="2450" spc="85" dirty="0">
                <a:solidFill>
                  <a:srgbClr val="FFFFFF"/>
                </a:solidFill>
                <a:latin typeface="Verdana"/>
                <a:cs typeface="Verdana"/>
              </a:rPr>
              <a:t>h  </a:t>
            </a:r>
            <a:r>
              <a:rPr lang="en-US" sz="2450" spc="70" dirty="0">
                <a:solidFill>
                  <a:srgbClr val="FFFFFF"/>
                </a:solidFill>
                <a:latin typeface="Verdana"/>
                <a:cs typeface="Verdana"/>
              </a:rPr>
              <a:t>element </a:t>
            </a:r>
            <a:r>
              <a:rPr lang="en-US" sz="2450" spc="5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lang="en-US" sz="2450" spc="-15" dirty="0">
                <a:solidFill>
                  <a:srgbClr val="FFFFFF"/>
                </a:solidFill>
                <a:latin typeface="Verdana"/>
                <a:cs typeface="Verdana"/>
              </a:rPr>
              <a:t>a list </a:t>
            </a:r>
            <a:r>
              <a:rPr lang="en-US" sz="2450" spc="20" dirty="0">
                <a:solidFill>
                  <a:srgbClr val="FFFFFF"/>
                </a:solidFill>
                <a:latin typeface="Verdana"/>
                <a:cs typeface="Verdana"/>
              </a:rPr>
              <a:t>sequentially </a:t>
            </a:r>
            <a:r>
              <a:rPr lang="en-US" sz="2450" spc="50" dirty="0">
                <a:solidFill>
                  <a:srgbClr val="FFFFFF"/>
                </a:solidFill>
                <a:latin typeface="Verdana"/>
                <a:cs typeface="Verdana"/>
              </a:rPr>
              <a:t>until </a:t>
            </a:r>
            <a:r>
              <a:rPr lang="en-US" sz="2450" spc="-8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6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10" dirty="0">
                <a:solidFill>
                  <a:srgbClr val="FFFFFF"/>
                </a:solidFill>
                <a:latin typeface="Verdana"/>
                <a:cs typeface="Verdana"/>
              </a:rPr>
              <a:t>desi</a:t>
            </a:r>
            <a:r>
              <a:rPr lang="en-US" sz="245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US" sz="2450" spc="90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70" dirty="0">
                <a:solidFill>
                  <a:srgbClr val="FFFFFF"/>
                </a:solidFill>
                <a:latin typeface="Verdana"/>
                <a:cs typeface="Verdana"/>
              </a:rPr>
              <a:t>element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-4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lang="en-US" sz="2450" spc="110" dirty="0">
                <a:solidFill>
                  <a:srgbClr val="FFFFFF"/>
                </a:solidFill>
                <a:latin typeface="Verdana"/>
                <a:cs typeface="Verdana"/>
              </a:rPr>
              <a:t>ound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55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lang="en-US" sz="2450" spc="-1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-30" dirty="0">
                <a:solidFill>
                  <a:srgbClr val="FFFFFF"/>
                </a:solidFill>
                <a:latin typeface="Verdana"/>
                <a:cs typeface="Verdana"/>
              </a:rPr>
              <a:t>ends.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-12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-4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55" dirty="0">
                <a:solidFill>
                  <a:srgbClr val="FFFFFF"/>
                </a:solidFill>
                <a:latin typeface="Verdana"/>
                <a:cs typeface="Verdana"/>
              </a:rPr>
              <a:t>simple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85" dirty="0">
                <a:solidFill>
                  <a:srgbClr val="FFFFFF"/>
                </a:solidFill>
                <a:latin typeface="Verdana"/>
                <a:cs typeface="Verdana"/>
              </a:rPr>
              <a:t>implement  and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75" dirty="0">
                <a:solidFill>
                  <a:srgbClr val="FFFFFF"/>
                </a:solidFill>
                <a:latin typeface="Verdana"/>
                <a:cs typeface="Verdana"/>
              </a:rPr>
              <a:t>unde</a:t>
            </a:r>
            <a:r>
              <a:rPr lang="en-US" sz="2450" spc="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US" sz="2450" spc="-25" dirty="0">
                <a:solidFill>
                  <a:srgbClr val="FFFFFF"/>
                </a:solidFill>
                <a:latin typeface="Verdana"/>
                <a:cs typeface="Verdana"/>
              </a:rPr>
              <a:t>stand,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90" dirty="0">
                <a:solidFill>
                  <a:srgbClr val="FFFFFF"/>
                </a:solidFill>
                <a:latin typeface="Verdana"/>
                <a:cs typeface="Verdana"/>
              </a:rPr>
              <a:t>making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1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lang="en-US" sz="2450" spc="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US"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2450" spc="10" dirty="0">
                <a:solidFill>
                  <a:srgbClr val="FFFFFF"/>
                </a:solidFill>
                <a:latin typeface="Verdana"/>
                <a:cs typeface="Verdana"/>
              </a:rPr>
              <a:t>at  </a:t>
            </a:r>
            <a:r>
              <a:rPr lang="en-US"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lang="en-US" sz="2450" spc="70" dirty="0">
                <a:solidFill>
                  <a:srgbClr val="FFFFFF"/>
                </a:solidFill>
                <a:latin typeface="Verdana"/>
                <a:cs typeface="Verdana"/>
              </a:rPr>
              <a:t>hoi</a:t>
            </a:r>
            <a:r>
              <a:rPr lang="en-US" sz="2450" spc="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lang="en-US"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lang="en-US" sz="2450" spc="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15" dirty="0">
                <a:solidFill>
                  <a:srgbClr val="FFFFFF"/>
                </a:solidFill>
                <a:latin typeface="Verdana"/>
                <a:cs typeface="Verdana"/>
              </a:rPr>
              <a:t>smaller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10" dirty="0">
                <a:solidFill>
                  <a:srgbClr val="FFFFFF"/>
                </a:solidFill>
                <a:latin typeface="Verdana"/>
                <a:cs typeface="Verdana"/>
              </a:rPr>
              <a:t>datasets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Verdana"/>
                <a:cs typeface="Verdana"/>
              </a:rPr>
              <a:t>or  </a:t>
            </a:r>
            <a:r>
              <a:rPr lang="en-US" sz="2450" spc="35" dirty="0">
                <a:solidFill>
                  <a:srgbClr val="FFFFFF"/>
                </a:solidFill>
                <a:latin typeface="Verdana"/>
                <a:cs typeface="Verdana"/>
              </a:rPr>
              <a:t>unso</a:t>
            </a:r>
            <a:r>
              <a:rPr lang="en-US" sz="2450" spc="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US"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2450" spc="90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-80" dirty="0">
                <a:solidFill>
                  <a:srgbClr val="FFFFFF"/>
                </a:solidFill>
                <a:latin typeface="Verdana"/>
                <a:cs typeface="Verdana"/>
              </a:rPr>
              <a:t>lists.</a:t>
            </a:r>
            <a:endParaRPr lang="en-US" sz="2450" dirty="0">
              <a:latin typeface="Verdana"/>
              <a:cs typeface="Verdana"/>
            </a:endParaRPr>
          </a:p>
          <a:p>
            <a:pPr marL="12700" marR="5080">
              <a:lnSpc>
                <a:spcPct val="102000"/>
              </a:lnSpc>
              <a:spcBef>
                <a:spcPts val="65"/>
              </a:spcBef>
            </a:pPr>
            <a:endParaRPr sz="245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1300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1900"/>
              </a:spcBef>
            </a:pPr>
            <a:r>
              <a:rPr sz="5400" spc="215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5400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spc="125" dirty="0">
                <a:solidFill>
                  <a:srgbClr val="FFFFFF"/>
                </a:solidFill>
                <a:latin typeface="Times New Roman"/>
                <a:cs typeface="Times New Roman"/>
              </a:rPr>
              <a:t>Linear</a:t>
            </a:r>
            <a:r>
              <a:rPr sz="5400" spc="-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spc="195" dirty="0">
                <a:solidFill>
                  <a:srgbClr val="FFFFFF"/>
                </a:solidFill>
                <a:latin typeface="Times New Roman"/>
                <a:cs typeface="Times New Roman"/>
              </a:rPr>
              <a:t>Search</a:t>
            </a:r>
            <a:r>
              <a:rPr sz="5400" spc="-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spc="65" dirty="0">
                <a:solidFill>
                  <a:srgbClr val="FFFFFF"/>
                </a:solidFill>
                <a:latin typeface="Times New Roman"/>
                <a:cs typeface="Times New Roman"/>
              </a:rPr>
              <a:t>Works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31642" y="3316961"/>
            <a:ext cx="7502525" cy="263277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17900"/>
              </a:lnSpc>
              <a:spcBef>
                <a:spcPts val="75"/>
              </a:spcBef>
            </a:pPr>
            <a:r>
              <a:rPr lang="en-US" sz="2450" spc="20">
                <a:latin typeface="Verdana"/>
                <a:cs typeface="Verdana"/>
              </a:rPr>
              <a:t>The </a:t>
            </a:r>
            <a:r>
              <a:rPr lang="en-US" sz="2450" spc="15">
                <a:latin typeface="Verdana"/>
                <a:cs typeface="Verdana"/>
              </a:rPr>
              <a:t>process </a:t>
            </a:r>
            <a:r>
              <a:rPr lang="en-US" sz="2450" spc="20">
                <a:latin typeface="Verdana"/>
                <a:cs typeface="Verdana"/>
              </a:rPr>
              <a:t>of Linear </a:t>
            </a:r>
            <a:r>
              <a:rPr lang="en-US" sz="2450" spc="-10">
                <a:latin typeface="Verdana"/>
                <a:cs typeface="Verdana"/>
              </a:rPr>
              <a:t>Search </a:t>
            </a:r>
            <a:r>
              <a:rPr lang="en-US" sz="2450" spc="-25">
                <a:latin typeface="Verdana"/>
                <a:cs typeface="Verdana"/>
              </a:rPr>
              <a:t>involves </a:t>
            </a:r>
            <a:r>
              <a:rPr lang="en-US" sz="2450" spc="15">
                <a:latin typeface="Verdana"/>
                <a:cs typeface="Verdana"/>
              </a:rPr>
              <a:t>iterating </a:t>
            </a:r>
            <a:r>
              <a:rPr lang="en-US" sz="2450" spc="-850">
                <a:latin typeface="Verdana"/>
                <a:cs typeface="Verdana"/>
              </a:rPr>
              <a:t> </a:t>
            </a:r>
            <a:r>
              <a:rPr lang="en-US" sz="2450" spc="35">
                <a:latin typeface="Verdana"/>
                <a:cs typeface="Verdana"/>
              </a:rPr>
              <a:t>th</a:t>
            </a:r>
            <a:r>
              <a:rPr lang="en-US" sz="2450" spc="-5">
                <a:latin typeface="Verdana"/>
                <a:cs typeface="Verdana"/>
              </a:rPr>
              <a:t>r</a:t>
            </a:r>
            <a:r>
              <a:rPr lang="en-US" sz="2450" spc="114">
                <a:latin typeface="Verdana"/>
                <a:cs typeface="Verdana"/>
              </a:rPr>
              <a:t>ough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5">
                <a:latin typeface="Verdana"/>
                <a:cs typeface="Verdana"/>
              </a:rPr>
              <a:t>e</a:t>
            </a:r>
            <a:r>
              <a:rPr lang="en-US" sz="2450" spc="55">
                <a:latin typeface="Verdana"/>
                <a:cs typeface="Verdana"/>
              </a:rPr>
              <a:t>a</a:t>
            </a:r>
            <a:r>
              <a:rPr lang="en-US" sz="2450" spc="25">
                <a:latin typeface="Verdana"/>
                <a:cs typeface="Verdana"/>
              </a:rPr>
              <a:t>c</a:t>
            </a:r>
            <a:r>
              <a:rPr lang="en-US" sz="2450" spc="120">
                <a:latin typeface="Verdana"/>
                <a:cs typeface="Verdana"/>
              </a:rPr>
              <a:t>h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70">
                <a:latin typeface="Verdana"/>
                <a:cs typeface="Verdana"/>
              </a:rPr>
              <a:t>element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55">
                <a:latin typeface="Verdana"/>
                <a:cs typeface="Verdana"/>
              </a:rPr>
              <a:t>in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65">
                <a:latin typeface="Verdana"/>
                <a:cs typeface="Verdana"/>
              </a:rPr>
              <a:t>the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15">
                <a:latin typeface="Verdana"/>
                <a:cs typeface="Verdana"/>
              </a:rPr>
              <a:t>lis</a:t>
            </a:r>
            <a:r>
              <a:rPr lang="en-US" sz="2450" spc="5">
                <a:latin typeface="Verdana"/>
                <a:cs typeface="Verdana"/>
              </a:rPr>
              <a:t>t</a:t>
            </a:r>
            <a:r>
              <a:rPr lang="en-US" sz="2450" spc="-370">
                <a:latin typeface="Verdana"/>
                <a:cs typeface="Verdana"/>
              </a:rPr>
              <a:t>.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155">
                <a:latin typeface="Verdana"/>
                <a:cs typeface="Verdana"/>
              </a:rPr>
              <a:t>If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65">
                <a:latin typeface="Verdana"/>
                <a:cs typeface="Verdana"/>
              </a:rPr>
              <a:t>the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60">
                <a:latin typeface="Verdana"/>
                <a:cs typeface="Verdana"/>
              </a:rPr>
              <a:t>cu</a:t>
            </a:r>
            <a:r>
              <a:rPr lang="en-US" sz="2450" spc="25">
                <a:latin typeface="Verdana"/>
                <a:cs typeface="Verdana"/>
              </a:rPr>
              <a:t>r</a:t>
            </a:r>
            <a:r>
              <a:rPr lang="en-US" sz="2450" spc="-90">
                <a:latin typeface="Verdana"/>
                <a:cs typeface="Verdana"/>
              </a:rPr>
              <a:t>r</a:t>
            </a:r>
            <a:r>
              <a:rPr lang="en-US" sz="2450" spc="55">
                <a:latin typeface="Verdana"/>
                <a:cs typeface="Verdana"/>
              </a:rPr>
              <a:t>ent  </a:t>
            </a:r>
            <a:r>
              <a:rPr lang="en-US" sz="2450" spc="70">
                <a:latin typeface="Verdana"/>
                <a:cs typeface="Verdana"/>
              </a:rPr>
              <a:t>element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105">
                <a:latin typeface="Verdana"/>
                <a:cs typeface="Verdana"/>
              </a:rPr>
              <a:t>ma</a:t>
            </a:r>
            <a:r>
              <a:rPr lang="en-US" sz="2450">
                <a:latin typeface="Verdana"/>
                <a:cs typeface="Verdana"/>
              </a:rPr>
              <a:t>t</a:t>
            </a:r>
            <a:r>
              <a:rPr lang="en-US" sz="2450" spc="95">
                <a:latin typeface="Verdana"/>
                <a:cs typeface="Verdana"/>
              </a:rPr>
              <a:t>c</a:t>
            </a:r>
            <a:r>
              <a:rPr lang="en-US" sz="2450" spc="25">
                <a:latin typeface="Verdana"/>
                <a:cs typeface="Verdana"/>
              </a:rPr>
              <a:t>hes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65">
                <a:latin typeface="Verdana"/>
                <a:cs typeface="Verdana"/>
              </a:rPr>
              <a:t>the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10">
                <a:latin typeface="Verdana"/>
                <a:cs typeface="Verdana"/>
              </a:rPr>
              <a:t>ta</a:t>
            </a:r>
            <a:r>
              <a:rPr lang="en-US" sz="2450" spc="-45">
                <a:latin typeface="Verdana"/>
                <a:cs typeface="Verdana"/>
              </a:rPr>
              <a:t>r</a:t>
            </a:r>
            <a:r>
              <a:rPr lang="en-US" sz="2450" spc="80">
                <a:latin typeface="Verdana"/>
                <a:cs typeface="Verdana"/>
              </a:rPr>
              <a:t>get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150">
                <a:latin typeface="Verdana"/>
                <a:cs typeface="Verdana"/>
              </a:rPr>
              <a:t>v</a:t>
            </a:r>
            <a:r>
              <a:rPr lang="en-US" sz="2450" spc="-50">
                <a:latin typeface="Verdana"/>
                <a:cs typeface="Verdana"/>
              </a:rPr>
              <a:t>alue,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65">
                <a:latin typeface="Verdana"/>
                <a:cs typeface="Verdana"/>
              </a:rPr>
              <a:t>the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20">
                <a:latin typeface="Verdana"/>
                <a:cs typeface="Verdana"/>
              </a:rPr>
              <a:t>s</a:t>
            </a:r>
            <a:r>
              <a:rPr lang="en-US" sz="2450" spc="-60">
                <a:latin typeface="Verdana"/>
                <a:cs typeface="Verdana"/>
              </a:rPr>
              <a:t>e</a:t>
            </a:r>
            <a:r>
              <a:rPr lang="en-US" sz="2450" spc="-40">
                <a:latin typeface="Verdana"/>
                <a:cs typeface="Verdana"/>
              </a:rPr>
              <a:t>a</a:t>
            </a:r>
            <a:r>
              <a:rPr lang="en-US" sz="2450" spc="-65">
                <a:latin typeface="Verdana"/>
                <a:cs typeface="Verdana"/>
              </a:rPr>
              <a:t>r</a:t>
            </a:r>
            <a:r>
              <a:rPr lang="en-US" sz="2450" spc="95">
                <a:latin typeface="Verdana"/>
                <a:cs typeface="Verdana"/>
              </a:rPr>
              <a:t>c</a:t>
            </a:r>
            <a:r>
              <a:rPr lang="en-US" sz="2450" spc="120">
                <a:latin typeface="Verdana"/>
                <a:cs typeface="Verdana"/>
              </a:rPr>
              <a:t>h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40">
                <a:latin typeface="Verdana"/>
                <a:cs typeface="Verdana"/>
              </a:rPr>
              <a:t>is  </a:t>
            </a:r>
            <a:r>
              <a:rPr lang="en-US" sz="2450" spc="55">
                <a:latin typeface="Verdana"/>
                <a:cs typeface="Verdana"/>
              </a:rPr>
              <a:t>su</a:t>
            </a:r>
            <a:r>
              <a:rPr lang="en-US" sz="2450" spc="25">
                <a:latin typeface="Verdana"/>
                <a:cs typeface="Verdana"/>
              </a:rPr>
              <a:t>c</a:t>
            </a:r>
            <a:r>
              <a:rPr lang="en-US" sz="2450" spc="90">
                <a:latin typeface="Verdana"/>
                <a:cs typeface="Verdana"/>
              </a:rPr>
              <a:t>c</a:t>
            </a:r>
            <a:r>
              <a:rPr lang="en-US" sz="2450" spc="-55">
                <a:latin typeface="Verdana"/>
                <a:cs typeface="Verdana"/>
              </a:rPr>
              <a:t>essful.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155">
                <a:latin typeface="Verdana"/>
                <a:cs typeface="Verdana"/>
              </a:rPr>
              <a:t>If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85">
                <a:latin typeface="Verdana"/>
                <a:cs typeface="Verdana"/>
              </a:rPr>
              <a:t>no</a:t>
            </a:r>
            <a:r>
              <a:rPr lang="en-US" sz="2450" spc="70">
                <a:latin typeface="Verdana"/>
                <a:cs typeface="Verdana"/>
              </a:rPr>
              <a:t>t</a:t>
            </a:r>
            <a:r>
              <a:rPr lang="en-US" sz="2450" spc="-370">
                <a:latin typeface="Verdana"/>
                <a:cs typeface="Verdana"/>
              </a:rPr>
              <a:t>,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65">
                <a:latin typeface="Verdana"/>
                <a:cs typeface="Verdana"/>
              </a:rPr>
              <a:t>the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20">
                <a:latin typeface="Verdana"/>
                <a:cs typeface="Verdana"/>
              </a:rPr>
              <a:t>s</a:t>
            </a:r>
            <a:r>
              <a:rPr lang="en-US" sz="2450" spc="-60">
                <a:latin typeface="Verdana"/>
                <a:cs typeface="Verdana"/>
              </a:rPr>
              <a:t>e</a:t>
            </a:r>
            <a:r>
              <a:rPr lang="en-US" sz="2450" spc="-40">
                <a:latin typeface="Verdana"/>
                <a:cs typeface="Verdana"/>
              </a:rPr>
              <a:t>a</a:t>
            </a:r>
            <a:r>
              <a:rPr lang="en-US" sz="2450" spc="-65">
                <a:latin typeface="Verdana"/>
                <a:cs typeface="Verdana"/>
              </a:rPr>
              <a:t>r</a:t>
            </a:r>
            <a:r>
              <a:rPr lang="en-US" sz="2450" spc="95">
                <a:latin typeface="Verdana"/>
                <a:cs typeface="Verdana"/>
              </a:rPr>
              <a:t>c</a:t>
            </a:r>
            <a:r>
              <a:rPr lang="en-US" sz="2450" spc="120">
                <a:latin typeface="Verdana"/>
                <a:cs typeface="Verdana"/>
              </a:rPr>
              <a:t>h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90">
                <a:latin typeface="Verdana"/>
                <a:cs typeface="Verdana"/>
              </a:rPr>
              <a:t>c</a:t>
            </a:r>
            <a:r>
              <a:rPr lang="en-US" sz="2450" spc="50">
                <a:latin typeface="Verdana"/>
                <a:cs typeface="Verdana"/>
              </a:rPr>
              <a:t>ontinues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50">
                <a:latin typeface="Verdana"/>
                <a:cs typeface="Verdana"/>
              </a:rPr>
              <a:t>until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55">
                <a:latin typeface="Verdana"/>
                <a:cs typeface="Verdana"/>
              </a:rPr>
              <a:t>the  </a:t>
            </a:r>
            <a:r>
              <a:rPr lang="en-US" sz="2450" spc="100">
                <a:latin typeface="Verdana"/>
                <a:cs typeface="Verdana"/>
              </a:rPr>
              <a:t>end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20">
                <a:latin typeface="Verdana"/>
                <a:cs typeface="Verdana"/>
              </a:rPr>
              <a:t>of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65">
                <a:latin typeface="Verdana"/>
                <a:cs typeface="Verdana"/>
              </a:rPr>
              <a:t>the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15">
                <a:latin typeface="Verdana"/>
                <a:cs typeface="Verdana"/>
              </a:rPr>
              <a:t>list</a:t>
            </a:r>
            <a:r>
              <a:rPr lang="en-US" sz="2450" spc="-210">
                <a:latin typeface="Verdana"/>
                <a:cs typeface="Verdana"/>
              </a:rPr>
              <a:t> </a:t>
            </a:r>
            <a:r>
              <a:rPr lang="en-US" sz="2450" spc="-40">
                <a:latin typeface="Verdana"/>
                <a:cs typeface="Verdana"/>
              </a:rPr>
              <a:t>is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10">
                <a:latin typeface="Verdana"/>
                <a:cs typeface="Verdana"/>
              </a:rPr>
              <a:t>reached.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15">
                <a:latin typeface="Verdana"/>
                <a:cs typeface="Verdana"/>
              </a:rPr>
              <a:t>This</a:t>
            </a:r>
            <a:r>
              <a:rPr lang="en-US" sz="2450" spc="-210">
                <a:latin typeface="Verdana"/>
                <a:cs typeface="Verdana"/>
              </a:rPr>
              <a:t> </a:t>
            </a:r>
            <a:r>
              <a:rPr lang="en-US" sz="2450" spc="105">
                <a:latin typeface="Verdana"/>
                <a:cs typeface="Verdana"/>
              </a:rPr>
              <a:t>method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40">
                <a:latin typeface="Verdana"/>
                <a:cs typeface="Verdana"/>
              </a:rPr>
              <a:t>is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30">
                <a:latin typeface="Verdana"/>
                <a:cs typeface="Verdana"/>
              </a:rPr>
              <a:t>time- </a:t>
            </a:r>
            <a:r>
              <a:rPr lang="en-US" sz="2450" spc="35">
                <a:latin typeface="Verdana"/>
                <a:cs typeface="Verdana"/>
              </a:rPr>
              <a:t> </a:t>
            </a:r>
            <a:r>
              <a:rPr lang="en-US" sz="2450" spc="90">
                <a:latin typeface="Verdana"/>
                <a:cs typeface="Verdana"/>
              </a:rPr>
              <a:t>c</a:t>
            </a:r>
            <a:r>
              <a:rPr lang="en-US" sz="2450" spc="95">
                <a:latin typeface="Verdana"/>
                <a:cs typeface="Verdana"/>
              </a:rPr>
              <a:t>onsuming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50">
                <a:latin typeface="Verdana"/>
                <a:cs typeface="Verdana"/>
              </a:rPr>
              <a:t>f</a:t>
            </a:r>
            <a:r>
              <a:rPr lang="en-US" sz="2450" spc="5">
                <a:latin typeface="Verdana"/>
                <a:cs typeface="Verdana"/>
              </a:rPr>
              <a:t>or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25">
                <a:latin typeface="Verdana"/>
                <a:cs typeface="Verdana"/>
              </a:rPr>
              <a:t>la</a:t>
            </a:r>
            <a:r>
              <a:rPr lang="en-US" sz="2450" spc="-60">
                <a:latin typeface="Verdana"/>
                <a:cs typeface="Verdana"/>
              </a:rPr>
              <a:t>r</a:t>
            </a:r>
            <a:r>
              <a:rPr lang="en-US" sz="2450" spc="100">
                <a:latin typeface="Verdana"/>
                <a:cs typeface="Verdana"/>
              </a:rPr>
              <a:t>ge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30">
                <a:latin typeface="Verdana"/>
                <a:cs typeface="Verdana"/>
              </a:rPr>
              <a:t>datasets.</a:t>
            </a:r>
            <a:endParaRPr lang="en-US"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10286997"/>
                  </a:moveTo>
                  <a:lnTo>
                    <a:pt x="9143999" y="1028699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2" y="1484668"/>
            <a:ext cx="4911725" cy="12407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60"/>
              </a:spcBef>
            </a:pPr>
            <a:r>
              <a:rPr sz="3950" spc="55" dirty="0">
                <a:latin typeface="Trebuchet MS"/>
                <a:cs typeface="Trebuchet MS"/>
              </a:rPr>
              <a:t>Ad</a:t>
            </a:r>
            <a:r>
              <a:rPr sz="3950" spc="5" dirty="0">
                <a:latin typeface="Trebuchet MS"/>
                <a:cs typeface="Trebuchet MS"/>
              </a:rPr>
              <a:t>v</a:t>
            </a:r>
            <a:r>
              <a:rPr sz="3950" spc="10" dirty="0">
                <a:latin typeface="Trebuchet MS"/>
                <a:cs typeface="Trebuchet MS"/>
              </a:rPr>
              <a:t>anta</a:t>
            </a:r>
            <a:r>
              <a:rPr sz="3950" spc="-55" dirty="0">
                <a:latin typeface="Trebuchet MS"/>
                <a:cs typeface="Trebuchet MS"/>
              </a:rPr>
              <a:t>g</a:t>
            </a:r>
            <a:r>
              <a:rPr sz="3950" spc="-70" dirty="0">
                <a:latin typeface="Trebuchet MS"/>
                <a:cs typeface="Trebuchet MS"/>
              </a:rPr>
              <a:t>es</a:t>
            </a:r>
            <a:r>
              <a:rPr sz="3950" spc="-26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of</a:t>
            </a:r>
            <a:r>
              <a:rPr sz="3950" spc="-26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Linear  </a:t>
            </a:r>
            <a:r>
              <a:rPr sz="3950" spc="50" dirty="0"/>
              <a:t>Search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53192" y="2788552"/>
            <a:ext cx="5982970" cy="2669513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36195">
              <a:lnSpc>
                <a:spcPct val="102000"/>
              </a:lnSpc>
              <a:spcBef>
                <a:spcPts val="65"/>
              </a:spcBef>
            </a:pPr>
            <a:r>
              <a:rPr lang="en-US" sz="2450" spc="100">
                <a:latin typeface="Verdana"/>
                <a:cs typeface="Verdana"/>
              </a:rPr>
              <a:t>One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20">
                <a:latin typeface="Verdana"/>
                <a:cs typeface="Verdana"/>
              </a:rPr>
              <a:t>of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65">
                <a:latin typeface="Verdana"/>
                <a:cs typeface="Verdana"/>
              </a:rPr>
              <a:t>the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85">
                <a:latin typeface="Verdana"/>
                <a:cs typeface="Verdana"/>
              </a:rPr>
              <a:t>main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10">
                <a:latin typeface="Verdana"/>
                <a:cs typeface="Verdana"/>
              </a:rPr>
              <a:t>ad</a:t>
            </a:r>
            <a:r>
              <a:rPr lang="en-US" sz="2450" spc="-30">
                <a:latin typeface="Verdana"/>
                <a:cs typeface="Verdana"/>
              </a:rPr>
              <a:t>v</a:t>
            </a:r>
            <a:r>
              <a:rPr lang="en-US" sz="2450" spc="35">
                <a:latin typeface="Verdana"/>
                <a:cs typeface="Verdana"/>
              </a:rPr>
              <a:t>antages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20">
                <a:latin typeface="Verdana"/>
                <a:cs typeface="Verdana"/>
              </a:rPr>
              <a:t>of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55">
                <a:latin typeface="Verdana"/>
                <a:cs typeface="Verdana"/>
              </a:rPr>
              <a:t>Lin</a:t>
            </a:r>
            <a:r>
              <a:rPr lang="en-US" sz="2450" spc="30">
                <a:latin typeface="Verdana"/>
                <a:cs typeface="Verdana"/>
              </a:rPr>
              <a:t>e</a:t>
            </a:r>
            <a:r>
              <a:rPr lang="en-US" sz="2450" spc="-30">
                <a:latin typeface="Verdana"/>
                <a:cs typeface="Verdana"/>
              </a:rPr>
              <a:t>ar  </a:t>
            </a:r>
            <a:r>
              <a:rPr lang="en-US" sz="2450" spc="-65">
                <a:latin typeface="Verdana"/>
                <a:cs typeface="Verdana"/>
              </a:rPr>
              <a:t>S</a:t>
            </a:r>
            <a:r>
              <a:rPr lang="en-US" sz="2450" spc="-95">
                <a:latin typeface="Verdana"/>
                <a:cs typeface="Verdana"/>
              </a:rPr>
              <a:t>e</a:t>
            </a:r>
            <a:r>
              <a:rPr lang="en-US" sz="2450" spc="-40">
                <a:latin typeface="Verdana"/>
                <a:cs typeface="Verdana"/>
              </a:rPr>
              <a:t>a</a:t>
            </a:r>
            <a:r>
              <a:rPr lang="en-US" sz="2450" spc="-65">
                <a:latin typeface="Verdana"/>
                <a:cs typeface="Verdana"/>
              </a:rPr>
              <a:t>r</a:t>
            </a:r>
            <a:r>
              <a:rPr lang="en-US" sz="2450" spc="95">
                <a:latin typeface="Verdana"/>
                <a:cs typeface="Verdana"/>
              </a:rPr>
              <a:t>c</a:t>
            </a:r>
            <a:r>
              <a:rPr lang="en-US" sz="2450" spc="120">
                <a:latin typeface="Verdana"/>
                <a:cs typeface="Verdana"/>
              </a:rPr>
              <a:t>h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40">
                <a:latin typeface="Verdana"/>
                <a:cs typeface="Verdana"/>
              </a:rPr>
              <a:t>is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15">
                <a:latin typeface="Verdana"/>
                <a:cs typeface="Verdana"/>
              </a:rPr>
              <a:t>its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55">
                <a:latin typeface="Verdana"/>
                <a:cs typeface="Verdana"/>
              </a:rPr>
              <a:t>simpli</a:t>
            </a:r>
            <a:r>
              <a:rPr lang="en-US" sz="2450" spc="40">
                <a:latin typeface="Verdana"/>
                <a:cs typeface="Verdana"/>
              </a:rPr>
              <a:t>c</a:t>
            </a:r>
            <a:r>
              <a:rPr lang="en-US" sz="2450" spc="10">
                <a:latin typeface="Verdana"/>
                <a:cs typeface="Verdana"/>
              </a:rPr>
              <a:t>i</a:t>
            </a:r>
            <a:r>
              <a:rPr lang="en-US" sz="2450" spc="-10">
                <a:latin typeface="Verdana"/>
                <a:cs typeface="Verdana"/>
              </a:rPr>
              <a:t>t</a:t>
            </a:r>
            <a:r>
              <a:rPr lang="en-US" sz="2450" spc="-110">
                <a:latin typeface="Verdana"/>
                <a:cs typeface="Verdana"/>
              </a:rPr>
              <a:t>y</a:t>
            </a:r>
            <a:r>
              <a:rPr lang="en-US" sz="2450" spc="-370">
                <a:latin typeface="Verdana"/>
                <a:cs typeface="Verdana"/>
              </a:rPr>
              <a:t>.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125">
                <a:latin typeface="Verdana"/>
                <a:cs typeface="Verdana"/>
              </a:rPr>
              <a:t>It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45">
                <a:latin typeface="Verdana"/>
                <a:cs typeface="Verdana"/>
              </a:rPr>
              <a:t>does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60">
                <a:latin typeface="Verdana"/>
                <a:cs typeface="Verdana"/>
              </a:rPr>
              <a:t>not  </a:t>
            </a:r>
            <a:r>
              <a:rPr lang="en-US" sz="2450" spc="-90">
                <a:latin typeface="Verdana"/>
                <a:cs typeface="Verdana"/>
              </a:rPr>
              <a:t>r</a:t>
            </a:r>
            <a:r>
              <a:rPr lang="en-US" sz="2450" spc="50">
                <a:latin typeface="Verdana"/>
                <a:cs typeface="Verdana"/>
              </a:rPr>
              <a:t>equi</a:t>
            </a:r>
            <a:r>
              <a:rPr lang="en-US" sz="2450" spc="5">
                <a:latin typeface="Verdana"/>
                <a:cs typeface="Verdana"/>
              </a:rPr>
              <a:t>r</a:t>
            </a:r>
            <a:r>
              <a:rPr lang="en-US" sz="2450" spc="35">
                <a:latin typeface="Verdana"/>
                <a:cs typeface="Verdana"/>
              </a:rPr>
              <a:t>e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65">
                <a:latin typeface="Verdana"/>
                <a:cs typeface="Verdana"/>
              </a:rPr>
              <a:t>the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40">
                <a:latin typeface="Verdana"/>
                <a:cs typeface="Verdana"/>
              </a:rPr>
              <a:t>data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15">
                <a:latin typeface="Verdana"/>
                <a:cs typeface="Verdana"/>
              </a:rPr>
              <a:t>t</a:t>
            </a:r>
            <a:r>
              <a:rPr lang="en-US" sz="2450" spc="60">
                <a:latin typeface="Verdana"/>
                <a:cs typeface="Verdana"/>
              </a:rPr>
              <a:t>o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90">
                <a:latin typeface="Verdana"/>
                <a:cs typeface="Verdana"/>
              </a:rPr>
              <a:t>be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25">
                <a:latin typeface="Verdana"/>
                <a:cs typeface="Verdana"/>
              </a:rPr>
              <a:t>so</a:t>
            </a:r>
            <a:r>
              <a:rPr lang="en-US" sz="2450" spc="15">
                <a:latin typeface="Verdana"/>
                <a:cs typeface="Verdana"/>
              </a:rPr>
              <a:t>r</a:t>
            </a:r>
            <a:r>
              <a:rPr lang="en-US" sz="2450" spc="-15">
                <a:latin typeface="Verdana"/>
                <a:cs typeface="Verdana"/>
              </a:rPr>
              <a:t>t</a:t>
            </a:r>
            <a:r>
              <a:rPr lang="en-US" sz="2450" spc="-60">
                <a:latin typeface="Verdana"/>
                <a:cs typeface="Verdana"/>
              </a:rPr>
              <a:t>ed,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80">
                <a:latin typeface="Verdana"/>
                <a:cs typeface="Verdana"/>
              </a:rPr>
              <a:t>making  </a:t>
            </a:r>
            <a:r>
              <a:rPr lang="en-US" sz="2450" spc="15">
                <a:latin typeface="Verdana"/>
                <a:cs typeface="Verdana"/>
              </a:rPr>
              <a:t>it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150">
                <a:latin typeface="Verdana"/>
                <a:cs typeface="Verdana"/>
              </a:rPr>
              <a:t>v</a:t>
            </a:r>
            <a:r>
              <a:rPr lang="en-US" sz="2450" spc="-15">
                <a:latin typeface="Verdana"/>
                <a:cs typeface="Verdana"/>
              </a:rPr>
              <a:t>er</a:t>
            </a:r>
            <a:r>
              <a:rPr lang="en-US" sz="2450" spc="-5">
                <a:latin typeface="Verdana"/>
                <a:cs typeface="Verdana"/>
              </a:rPr>
              <a:t>satile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50">
                <a:latin typeface="Verdana"/>
                <a:cs typeface="Verdana"/>
              </a:rPr>
              <a:t>f</a:t>
            </a:r>
            <a:r>
              <a:rPr lang="en-US" sz="2450" spc="5">
                <a:latin typeface="Verdana"/>
                <a:cs typeface="Verdana"/>
              </a:rPr>
              <a:t>or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150">
                <a:latin typeface="Verdana"/>
                <a:cs typeface="Verdana"/>
              </a:rPr>
              <a:t>v</a:t>
            </a:r>
            <a:r>
              <a:rPr lang="en-US" sz="2450" spc="-40">
                <a:latin typeface="Verdana"/>
                <a:cs typeface="Verdana"/>
              </a:rPr>
              <a:t>a</a:t>
            </a:r>
            <a:r>
              <a:rPr lang="en-US" sz="2450" spc="-50">
                <a:latin typeface="Verdana"/>
                <a:cs typeface="Verdana"/>
              </a:rPr>
              <a:t>r</a:t>
            </a:r>
            <a:r>
              <a:rPr lang="en-US" sz="2450" spc="25">
                <a:latin typeface="Verdana"/>
                <a:cs typeface="Verdana"/>
              </a:rPr>
              <a:t>ious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10">
                <a:latin typeface="Verdana"/>
                <a:cs typeface="Verdana"/>
              </a:rPr>
              <a:t>applications.</a:t>
            </a:r>
            <a:endParaRPr lang="en-US" sz="2450">
              <a:latin typeface="Verdana"/>
              <a:cs typeface="Verdana"/>
            </a:endParaRPr>
          </a:p>
          <a:p>
            <a:pPr marL="12700" marR="5080">
              <a:lnSpc>
                <a:spcPct val="102000"/>
              </a:lnSpc>
            </a:pPr>
            <a:r>
              <a:rPr lang="en-US" sz="2450" spc="80">
                <a:latin typeface="Verdana"/>
                <a:cs typeface="Verdana"/>
              </a:rPr>
              <a:t>A</a:t>
            </a:r>
            <a:r>
              <a:rPr lang="en-US" sz="2450" spc="30">
                <a:latin typeface="Verdana"/>
                <a:cs typeface="Verdana"/>
              </a:rPr>
              <a:t>dditionall</a:t>
            </a:r>
            <a:r>
              <a:rPr lang="en-US" sz="2450" spc="-45">
                <a:latin typeface="Verdana"/>
                <a:cs typeface="Verdana"/>
              </a:rPr>
              <a:t>y</a:t>
            </a:r>
            <a:r>
              <a:rPr lang="en-US" sz="2450" spc="-370">
                <a:latin typeface="Verdana"/>
                <a:cs typeface="Verdana"/>
              </a:rPr>
              <a:t>,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15">
                <a:latin typeface="Verdana"/>
                <a:cs typeface="Verdana"/>
              </a:rPr>
              <a:t>it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40">
                <a:latin typeface="Verdana"/>
                <a:cs typeface="Verdana"/>
              </a:rPr>
              <a:t>is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5">
                <a:latin typeface="Verdana"/>
                <a:cs typeface="Verdana"/>
              </a:rPr>
              <a:t>e</a:t>
            </a:r>
            <a:r>
              <a:rPr lang="en-US" sz="2450" spc="-45">
                <a:latin typeface="Verdana"/>
                <a:cs typeface="Verdana"/>
              </a:rPr>
              <a:t>a</a:t>
            </a:r>
            <a:r>
              <a:rPr lang="en-US" sz="2450" spc="-65">
                <a:latin typeface="Verdana"/>
                <a:cs typeface="Verdana"/>
              </a:rPr>
              <a:t>s</a:t>
            </a:r>
            <a:r>
              <a:rPr lang="en-US" sz="2450" spc="-110">
                <a:latin typeface="Verdana"/>
                <a:cs typeface="Verdana"/>
              </a:rPr>
              <a:t>y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15">
                <a:latin typeface="Verdana"/>
                <a:cs typeface="Verdana"/>
              </a:rPr>
              <a:t>t</a:t>
            </a:r>
            <a:r>
              <a:rPr lang="en-US" sz="2450" spc="60">
                <a:latin typeface="Verdana"/>
                <a:cs typeface="Verdana"/>
              </a:rPr>
              <a:t>o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95">
                <a:latin typeface="Verdana"/>
                <a:cs typeface="Verdana"/>
              </a:rPr>
              <a:t>implement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50">
                <a:latin typeface="Verdana"/>
                <a:cs typeface="Verdana"/>
              </a:rPr>
              <a:t>in  a</a:t>
            </a:r>
            <a:r>
              <a:rPr lang="en-US" sz="2450" spc="30">
                <a:latin typeface="Verdana"/>
                <a:cs typeface="Verdana"/>
              </a:rPr>
              <a:t>n</a:t>
            </a:r>
            <a:r>
              <a:rPr lang="en-US" sz="2450" spc="-110">
                <a:latin typeface="Verdana"/>
                <a:cs typeface="Verdana"/>
              </a:rPr>
              <a:t>y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55">
                <a:latin typeface="Verdana"/>
                <a:cs typeface="Verdana"/>
              </a:rPr>
              <a:t>p</a:t>
            </a:r>
            <a:r>
              <a:rPr lang="en-US" sz="2450" spc="5">
                <a:latin typeface="Verdana"/>
                <a:cs typeface="Verdana"/>
              </a:rPr>
              <a:t>r</a:t>
            </a:r>
            <a:r>
              <a:rPr lang="en-US" sz="2450" spc="114">
                <a:latin typeface="Verdana"/>
                <a:cs typeface="Verdana"/>
              </a:rPr>
              <a:t>og</a:t>
            </a:r>
            <a:r>
              <a:rPr lang="en-US" sz="2450" spc="-175">
                <a:latin typeface="Verdana"/>
                <a:cs typeface="Verdana"/>
              </a:rPr>
              <a:t>r</a:t>
            </a:r>
            <a:r>
              <a:rPr lang="en-US" sz="2450" spc="125">
                <a:latin typeface="Verdana"/>
                <a:cs typeface="Verdana"/>
              </a:rPr>
              <a:t>amming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20">
                <a:latin typeface="Verdana"/>
                <a:cs typeface="Verdana"/>
              </a:rPr>
              <a:t>language,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100">
                <a:latin typeface="Verdana"/>
                <a:cs typeface="Verdana"/>
              </a:rPr>
              <a:t>whi</a:t>
            </a:r>
            <a:r>
              <a:rPr lang="en-US" sz="2450" spc="70">
                <a:latin typeface="Verdana"/>
                <a:cs typeface="Verdana"/>
              </a:rPr>
              <a:t>c</a:t>
            </a:r>
            <a:r>
              <a:rPr lang="en-US" sz="2450" spc="85">
                <a:latin typeface="Verdana"/>
                <a:cs typeface="Verdana"/>
              </a:rPr>
              <a:t>h  </a:t>
            </a:r>
            <a:r>
              <a:rPr lang="en-US" sz="2450" spc="35">
                <a:latin typeface="Verdana"/>
                <a:cs typeface="Verdana"/>
              </a:rPr>
              <a:t>makes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15">
                <a:latin typeface="Verdana"/>
                <a:cs typeface="Verdana"/>
              </a:rPr>
              <a:t>it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20">
                <a:latin typeface="Verdana"/>
                <a:cs typeface="Verdana"/>
              </a:rPr>
              <a:t>accessible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-15">
                <a:latin typeface="Verdana"/>
                <a:cs typeface="Verdana"/>
              </a:rPr>
              <a:t>for</a:t>
            </a:r>
            <a:r>
              <a:rPr lang="en-US" sz="2450" spc="-215">
                <a:latin typeface="Verdana"/>
                <a:cs typeface="Verdana"/>
              </a:rPr>
              <a:t> </a:t>
            </a:r>
            <a:r>
              <a:rPr lang="en-US" sz="2450" spc="10">
                <a:latin typeface="Verdana"/>
                <a:cs typeface="Verdana"/>
              </a:rPr>
              <a:t>beginners.</a:t>
            </a:r>
            <a:endParaRPr lang="en-US"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2494" y="2036451"/>
            <a:ext cx="556323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20" dirty="0">
                <a:solidFill>
                  <a:srgbClr val="FFFFFF"/>
                </a:solidFill>
              </a:rPr>
              <a:t>Limitations </a:t>
            </a:r>
            <a:r>
              <a:rPr sz="3300" spc="45" dirty="0">
                <a:solidFill>
                  <a:srgbClr val="FFFFFF"/>
                </a:solidFill>
              </a:rPr>
              <a:t>of</a:t>
            </a:r>
            <a:r>
              <a:rPr sz="3300" spc="25" dirty="0">
                <a:solidFill>
                  <a:srgbClr val="FFFFFF"/>
                </a:solidFill>
              </a:rPr>
              <a:t> Linear</a:t>
            </a:r>
            <a:r>
              <a:rPr sz="3300" spc="-45" dirty="0">
                <a:solidFill>
                  <a:srgbClr val="FFFFFF"/>
                </a:solidFill>
              </a:rPr>
              <a:t> </a:t>
            </a:r>
            <a:r>
              <a:rPr sz="3300" spc="40" dirty="0">
                <a:solidFill>
                  <a:srgbClr val="FFFFFF"/>
                </a:solidFill>
              </a:rPr>
              <a:t>Search</a:t>
            </a:r>
            <a:endParaRPr sz="3300"/>
          </a:p>
        </p:txBody>
      </p:sp>
      <p:sp>
        <p:nvSpPr>
          <p:cNvPr id="6" name="object 6"/>
          <p:cNvSpPr txBox="1"/>
          <p:nvPr/>
        </p:nvSpPr>
        <p:spPr>
          <a:xfrm>
            <a:off x="11062195" y="3135224"/>
            <a:ext cx="5556250" cy="343741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5"/>
              </a:spcBef>
            </a:pPr>
            <a:r>
              <a:rPr lang="en-US" sz="2450" spc="50" dirty="0">
                <a:solidFill>
                  <a:srgbClr val="FFFFFF"/>
                </a:solidFill>
                <a:latin typeface="Verdana"/>
                <a:cs typeface="Verdana"/>
              </a:rPr>
              <a:t>Despi</a:t>
            </a:r>
            <a:r>
              <a:rPr lang="en-US"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-1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1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r>
              <a:rPr lang="en-US" sz="2450" spc="-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lang="en-US" sz="2450" spc="-15" dirty="0">
                <a:solidFill>
                  <a:srgbClr val="FFFFFF"/>
                </a:solidFill>
                <a:latin typeface="Verdana"/>
                <a:cs typeface="Verdana"/>
              </a:rPr>
              <a:t>antages,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55" dirty="0">
                <a:solidFill>
                  <a:schemeClr val="bg1"/>
                </a:solidFill>
                <a:latin typeface="Verdana"/>
                <a:cs typeface="Verdana"/>
              </a:rPr>
              <a:t>linear search </a:t>
            </a:r>
            <a:r>
              <a:rPr lang="en-US" sz="2450" spc="10" dirty="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55" dirty="0">
                <a:solidFill>
                  <a:srgbClr val="FFFFFF"/>
                </a:solidFill>
                <a:latin typeface="Verdana"/>
                <a:cs typeface="Verdana"/>
              </a:rPr>
              <a:t>notable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dirty="0">
                <a:solidFill>
                  <a:srgbClr val="FFFFFF"/>
                </a:solidFill>
                <a:latin typeface="Verdana"/>
                <a:cs typeface="Verdana"/>
              </a:rPr>
              <a:t>limitations.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-100" dirty="0">
                <a:solidFill>
                  <a:srgbClr val="FFFFFF"/>
                </a:solidFill>
                <a:latin typeface="Verdana"/>
                <a:cs typeface="Verdana"/>
              </a:rPr>
              <a:t>Its  </a:t>
            </a:r>
            <a:r>
              <a:rPr lang="en-US" sz="2450" spc="75" dirty="0">
                <a:solidFill>
                  <a:schemeClr val="bg1"/>
                </a:solidFill>
                <a:latin typeface="Verdana"/>
                <a:cs typeface="Verdana"/>
              </a:rPr>
              <a:t>comple</a:t>
            </a:r>
            <a:r>
              <a:rPr lang="en-US" sz="2450" spc="-35" dirty="0">
                <a:solidFill>
                  <a:schemeClr val="bg1"/>
                </a:solidFill>
                <a:latin typeface="Verdana"/>
                <a:cs typeface="Verdana"/>
              </a:rPr>
              <a:t>xi</a:t>
            </a:r>
            <a:r>
              <a:rPr lang="en-US" sz="2450" spc="-5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US" sz="2450" spc="-110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-4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-140" dirty="0">
                <a:solidFill>
                  <a:srgbClr val="FFFFFF"/>
                </a:solidFill>
                <a:latin typeface="Verdana"/>
                <a:cs typeface="Verdana"/>
              </a:rPr>
              <a:t>O(n),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90" dirty="0">
                <a:solidFill>
                  <a:srgbClr val="FFFFFF"/>
                </a:solidFill>
                <a:latin typeface="Verdana"/>
                <a:cs typeface="Verdana"/>
              </a:rPr>
              <a:t>making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15" dirty="0">
                <a:solidFill>
                  <a:srgbClr val="FFFFFF"/>
                </a:solidFill>
                <a:latin typeface="Verdana"/>
                <a:cs typeface="Verdana"/>
              </a:rPr>
              <a:t>it  </a:t>
            </a:r>
            <a:r>
              <a:rPr lang="en-US" sz="2450" spc="35" dirty="0">
                <a:solidFill>
                  <a:srgbClr val="FFFFFF"/>
                </a:solidFill>
                <a:latin typeface="Verdana"/>
                <a:cs typeface="Verdana"/>
              </a:rPr>
              <a:t>inefﬁcient </a:t>
            </a:r>
            <a:r>
              <a:rPr lang="en-US" sz="2450" spc="-1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lang="en-US" sz="2450" spc="15" dirty="0">
                <a:solidFill>
                  <a:srgbClr val="FFFFFF"/>
                </a:solidFill>
                <a:latin typeface="Verdana"/>
                <a:cs typeface="Verdana"/>
              </a:rPr>
              <a:t>large </a:t>
            </a:r>
            <a:r>
              <a:rPr lang="en-US" sz="2450" spc="-30" dirty="0">
                <a:solidFill>
                  <a:srgbClr val="FFFFFF"/>
                </a:solidFill>
                <a:latin typeface="Verdana"/>
                <a:cs typeface="Verdana"/>
              </a:rPr>
              <a:t>datasets. </a:t>
            </a:r>
            <a:r>
              <a:rPr lang="en-US" sz="2450" spc="-1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lang="en-US" sz="245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7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lang="en-US" sz="2450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2450" spc="7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55" dirty="0">
                <a:solidFill>
                  <a:srgbClr val="FFFFFF"/>
                </a:solidFill>
                <a:latin typeface="Verdana"/>
                <a:cs typeface="Verdana"/>
              </a:rPr>
              <a:t>longer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lang="en-US" sz="2450" spc="5" dirty="0">
                <a:solidFill>
                  <a:srgbClr val="FFFFFF"/>
                </a:solidFill>
                <a:latin typeface="Verdana"/>
                <a:cs typeface="Verdana"/>
              </a:rPr>
              <a:t>ait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45" dirty="0">
                <a:solidFill>
                  <a:srgbClr val="FFFFFF"/>
                </a:solidFill>
                <a:latin typeface="Verdana"/>
                <a:cs typeface="Verdana"/>
              </a:rPr>
              <a:t>times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95" dirty="0">
                <a:solidFill>
                  <a:srgbClr val="FFFFFF"/>
                </a:solidFill>
                <a:latin typeface="Verdana"/>
                <a:cs typeface="Verdana"/>
              </a:rPr>
              <a:t>when  </a:t>
            </a:r>
            <a:r>
              <a:rPr lang="en-US" sz="2450" spc="-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lang="en-US" sz="245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US" sz="245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US"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lang="en-US" sz="2450" spc="100" dirty="0">
                <a:solidFill>
                  <a:srgbClr val="FFFFFF"/>
                </a:solidFill>
                <a:latin typeface="Verdana"/>
                <a:cs typeface="Verdana"/>
              </a:rPr>
              <a:t>hing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3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lang="en-US" sz="245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US" sz="2450" spc="114" dirty="0">
                <a:solidFill>
                  <a:srgbClr val="FFFFFF"/>
                </a:solidFill>
                <a:latin typeface="Verdana"/>
                <a:cs typeface="Verdana"/>
              </a:rPr>
              <a:t>ough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2450" spc="-5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lang="en-US" sz="245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2450" spc="-5" dirty="0">
                <a:solidFill>
                  <a:srgbClr val="FFFFFF"/>
                </a:solidFill>
                <a:latin typeface="Verdana"/>
                <a:cs typeface="Verdana"/>
              </a:rPr>
              <a:t>ensi</a:t>
            </a:r>
            <a:r>
              <a:rPr lang="en-US" sz="2450" spc="-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lang="en-US"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lang="en-US"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lang="en-US" sz="2450" spc="65" dirty="0">
                <a:solidFill>
                  <a:srgbClr val="FFFFFF"/>
                </a:solidFill>
                <a:latin typeface="Verdana"/>
                <a:cs typeface="Verdana"/>
              </a:rPr>
              <a:t>onta</a:t>
            </a:r>
            <a:r>
              <a:rPr lang="en-US" sz="2450" spc="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lang="en-US"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-80" dirty="0">
                <a:solidFill>
                  <a:srgbClr val="FFFFFF"/>
                </a:solidFill>
                <a:latin typeface="Verdana"/>
                <a:cs typeface="Verdana"/>
              </a:rPr>
              <a:t>lists,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lang="en-US" sz="245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US" sz="2450" spc="110" dirty="0">
                <a:solidFill>
                  <a:srgbClr val="FFFFFF"/>
                </a:solidFill>
                <a:latin typeface="Verdana"/>
                <a:cs typeface="Verdana"/>
              </a:rPr>
              <a:t>ompting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6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70" dirty="0">
                <a:solidFill>
                  <a:srgbClr val="FFFFFF"/>
                </a:solidFill>
                <a:latin typeface="Verdana"/>
                <a:cs typeface="Verdana"/>
              </a:rPr>
              <a:t>need  </a:t>
            </a:r>
            <a:r>
              <a:rPr lang="en-US"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lang="en-US" sz="2450" spc="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100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r>
              <a:rPr lang="en-US" sz="2450" spc="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US"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25" dirty="0">
                <a:solidFill>
                  <a:srgbClr val="FFFFFF"/>
                </a:solidFill>
                <a:latin typeface="Verdana"/>
                <a:cs typeface="Verdana"/>
              </a:rPr>
              <a:t>efﬁ</a:t>
            </a:r>
            <a:r>
              <a:rPr lang="en-US" sz="2450" spc="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lang="en-US" sz="2450" spc="45" dirty="0">
                <a:solidFill>
                  <a:srgbClr val="FFFFFF"/>
                </a:solidFill>
                <a:latin typeface="Verdana"/>
                <a:cs typeface="Verdana"/>
              </a:rPr>
              <a:t>ient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30" dirty="0">
                <a:solidFill>
                  <a:srgbClr val="FFFFFF"/>
                </a:solidFill>
                <a:latin typeface="Verdana"/>
                <a:cs typeface="Verdana"/>
              </a:rPr>
              <a:t>algo</a:t>
            </a:r>
            <a:r>
              <a:rPr lang="en-US" sz="245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US" sz="2450" spc="65" dirty="0">
                <a:solidFill>
                  <a:srgbClr val="FFFFFF"/>
                </a:solidFill>
                <a:latin typeface="Verdana"/>
                <a:cs typeface="Verdana"/>
              </a:rPr>
              <a:t>ithms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50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lang="en-US" sz="2450" spc="55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lang="en-US" sz="245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lang="en-US" sz="2450" spc="1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lang="en-US"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50" spc="-65" dirty="0">
                <a:solidFill>
                  <a:srgbClr val="FFFFFF"/>
                </a:solidFill>
                <a:latin typeface="Verdana"/>
                <a:cs typeface="Verdana"/>
              </a:rPr>
              <a:t>cases.</a:t>
            </a:r>
            <a:endParaRPr lang="en-US" sz="2450" dirty="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0BEC-3CC1-98DB-715A-C0279969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350" y="0"/>
            <a:ext cx="11925706" cy="104644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Code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EEDED-D29A-E83E-1BE2-77207732C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325029"/>
            <a:ext cx="9183733" cy="6872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D6E4D2-2D11-C3B1-5E1B-8381ED5EC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150" y="1439329"/>
            <a:ext cx="8501839" cy="66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9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5372-D65D-A10C-3D87-902F5ADA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02F38-75B2-BF02-7103-BFE1FC1AC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15DCE-93BE-E847-0A7A-C004D79B0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05" y="1187450"/>
            <a:ext cx="8916644" cy="7154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BF30D7-EFB3-E21B-5FAC-87F1C0F80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915" y="1280382"/>
            <a:ext cx="8706078" cy="696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9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90E1-E25E-9024-936F-2B6FA2F7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F1EDB-54AC-AC46-9F9A-00A5BF8BC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714" y="0"/>
            <a:ext cx="8915400" cy="6170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E5470F-6B7E-2E84-2E8D-711FE1AB1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761" y="6718300"/>
            <a:ext cx="827930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4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587</Words>
  <Application>Microsoft Office PowerPoint</Application>
  <PresentationFormat>Custom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Arial Black</vt:lpstr>
      <vt:lpstr>Calibri</vt:lpstr>
      <vt:lpstr>Cambria</vt:lpstr>
      <vt:lpstr>Times New Roman</vt:lpstr>
      <vt:lpstr>Trebuchet MS</vt:lpstr>
      <vt:lpstr>Verdana</vt:lpstr>
      <vt:lpstr>Office Theme</vt:lpstr>
      <vt:lpstr>PowerPoint Presentation</vt:lpstr>
      <vt:lpstr>Introduction to Linear  Search  Linear search is a fundamental  algorithm used to ﬁnd speciﬁc  elements in a list. In this guide, we  will explore its workings,  advantages, and limitations. By the  end, we will understand how to  effectively implement linear search in our contact lists and  other applications.</vt:lpstr>
      <vt:lpstr>What is Linear Search?</vt:lpstr>
      <vt:lpstr>How Linear Search Works</vt:lpstr>
      <vt:lpstr>Advantages of Linear  Search</vt:lpstr>
      <vt:lpstr>Limitations of Linear Search</vt:lpstr>
      <vt:lpstr>Code</vt:lpstr>
      <vt:lpstr>PowerPoint Presentation</vt:lpstr>
      <vt:lpstr>PowerPoint Presentation</vt:lpstr>
      <vt:lpstr>Steps: Start at the Beginning: Begin with the first contact in the list. Compare: Check if this contact is the one you’re looking for. Move to the Next: If it’s not the correct contact, move to the next one in the list. Repeat: Continue this process until you find the desired contact or reach the end of the list.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Pranitha Senthilmurugan</cp:lastModifiedBy>
  <cp:revision>1</cp:revision>
  <dcterms:created xsi:type="dcterms:W3CDTF">2024-09-05T08:39:10Z</dcterms:created>
  <dcterms:modified xsi:type="dcterms:W3CDTF">2024-09-05T16:52:07Z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2024-09-05T00:00:00Z</vt:filetime>
  </property>
</Properties>
</file>