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2DF15D-A6D4-49FD-AE68-1DBFE0B2F486}"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62D01A4-5319-4227-8E88-225C11039694}" type="slidenum">
              <a:rPr lang="en-IN" smtClean="0"/>
              <a:t>‹#›</a:t>
            </a:fld>
            <a:endParaRPr lang="en-IN"/>
          </a:p>
        </p:txBody>
      </p:sp>
    </p:spTree>
    <p:extLst>
      <p:ext uri="{BB962C8B-B14F-4D97-AF65-F5344CB8AC3E}">
        <p14:creationId xmlns:p14="http://schemas.microsoft.com/office/powerpoint/2010/main" val="412969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DF15D-A6D4-49FD-AE68-1DBFE0B2F486}"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D01A4-5319-4227-8E88-225C11039694}" type="slidenum">
              <a:rPr lang="en-IN" smtClean="0"/>
              <a:t>‹#›</a:t>
            </a:fld>
            <a:endParaRPr lang="en-IN"/>
          </a:p>
        </p:txBody>
      </p:sp>
    </p:spTree>
    <p:extLst>
      <p:ext uri="{BB962C8B-B14F-4D97-AF65-F5344CB8AC3E}">
        <p14:creationId xmlns:p14="http://schemas.microsoft.com/office/powerpoint/2010/main" val="4161062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DF15D-A6D4-49FD-AE68-1DBFE0B2F486}"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D01A4-5319-4227-8E88-225C11039694}" type="slidenum">
              <a:rPr lang="en-IN" smtClean="0"/>
              <a:t>‹#›</a:t>
            </a:fld>
            <a:endParaRPr lang="en-IN"/>
          </a:p>
        </p:txBody>
      </p:sp>
    </p:spTree>
    <p:extLst>
      <p:ext uri="{BB962C8B-B14F-4D97-AF65-F5344CB8AC3E}">
        <p14:creationId xmlns:p14="http://schemas.microsoft.com/office/powerpoint/2010/main" val="11277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DF15D-A6D4-49FD-AE68-1DBFE0B2F486}"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D01A4-5319-4227-8E88-225C11039694}" type="slidenum">
              <a:rPr lang="en-IN" smtClean="0"/>
              <a:t>‹#›</a:t>
            </a:fld>
            <a:endParaRPr lang="en-IN"/>
          </a:p>
        </p:txBody>
      </p:sp>
    </p:spTree>
    <p:extLst>
      <p:ext uri="{BB962C8B-B14F-4D97-AF65-F5344CB8AC3E}">
        <p14:creationId xmlns:p14="http://schemas.microsoft.com/office/powerpoint/2010/main" val="358164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82DF15D-A6D4-49FD-AE68-1DBFE0B2F486}" type="datetimeFigureOut">
              <a:rPr lang="en-IN" smtClean="0"/>
              <a:t>29-03-2024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62D01A4-5319-4227-8E88-225C11039694}" type="slidenum">
              <a:rPr lang="en-IN" smtClean="0"/>
              <a:t>‹#›</a:t>
            </a:fld>
            <a:endParaRPr lang="en-IN"/>
          </a:p>
        </p:txBody>
      </p:sp>
    </p:spTree>
    <p:extLst>
      <p:ext uri="{BB962C8B-B14F-4D97-AF65-F5344CB8AC3E}">
        <p14:creationId xmlns:p14="http://schemas.microsoft.com/office/powerpoint/2010/main" val="293769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DF15D-A6D4-49FD-AE68-1DBFE0B2F486}"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D01A4-5319-4227-8E88-225C11039694}" type="slidenum">
              <a:rPr lang="en-IN" smtClean="0"/>
              <a:t>‹#›</a:t>
            </a:fld>
            <a:endParaRPr lang="en-IN"/>
          </a:p>
        </p:txBody>
      </p:sp>
    </p:spTree>
    <p:extLst>
      <p:ext uri="{BB962C8B-B14F-4D97-AF65-F5344CB8AC3E}">
        <p14:creationId xmlns:p14="http://schemas.microsoft.com/office/powerpoint/2010/main" val="214725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DF15D-A6D4-49FD-AE68-1DBFE0B2F486}"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D01A4-5319-4227-8E88-225C11039694}" type="slidenum">
              <a:rPr lang="en-IN" smtClean="0"/>
              <a:t>‹#›</a:t>
            </a:fld>
            <a:endParaRPr lang="en-IN"/>
          </a:p>
        </p:txBody>
      </p:sp>
    </p:spTree>
    <p:extLst>
      <p:ext uri="{BB962C8B-B14F-4D97-AF65-F5344CB8AC3E}">
        <p14:creationId xmlns:p14="http://schemas.microsoft.com/office/powerpoint/2010/main" val="363233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2DF15D-A6D4-49FD-AE68-1DBFE0B2F486}"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D01A4-5319-4227-8E88-225C11039694}" type="slidenum">
              <a:rPr lang="en-IN" smtClean="0"/>
              <a:t>‹#›</a:t>
            </a:fld>
            <a:endParaRPr lang="en-IN"/>
          </a:p>
        </p:txBody>
      </p:sp>
    </p:spTree>
    <p:extLst>
      <p:ext uri="{BB962C8B-B14F-4D97-AF65-F5344CB8AC3E}">
        <p14:creationId xmlns:p14="http://schemas.microsoft.com/office/powerpoint/2010/main" val="1762349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DF15D-A6D4-49FD-AE68-1DBFE0B2F486}" type="datetimeFigureOut">
              <a:rPr lang="en-IN" smtClean="0"/>
              <a:t>29-03-2024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2D01A4-5319-4227-8E88-225C11039694}" type="slidenum">
              <a:rPr lang="en-IN" smtClean="0"/>
              <a:t>‹#›</a:t>
            </a:fld>
            <a:endParaRPr lang="en-IN"/>
          </a:p>
        </p:txBody>
      </p:sp>
    </p:spTree>
    <p:extLst>
      <p:ext uri="{BB962C8B-B14F-4D97-AF65-F5344CB8AC3E}">
        <p14:creationId xmlns:p14="http://schemas.microsoft.com/office/powerpoint/2010/main" val="277406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2DF15D-A6D4-49FD-AE68-1DBFE0B2F486}"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62D01A4-5319-4227-8E88-225C11039694}" type="slidenum">
              <a:rPr lang="en-IN" smtClean="0"/>
              <a:t>‹#›</a:t>
            </a:fld>
            <a:endParaRPr lang="en-IN"/>
          </a:p>
        </p:txBody>
      </p:sp>
    </p:spTree>
    <p:extLst>
      <p:ext uri="{BB962C8B-B14F-4D97-AF65-F5344CB8AC3E}">
        <p14:creationId xmlns:p14="http://schemas.microsoft.com/office/powerpoint/2010/main" val="204520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2DF15D-A6D4-49FD-AE68-1DBFE0B2F486}" type="datetimeFigureOut">
              <a:rPr lang="en-IN" smtClean="0"/>
              <a:t>29-03-2024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62D01A4-5319-4227-8E88-225C11039694}" type="slidenum">
              <a:rPr lang="en-IN" smtClean="0"/>
              <a:t>‹#›</a:t>
            </a:fld>
            <a:endParaRPr lang="en-IN"/>
          </a:p>
        </p:txBody>
      </p:sp>
    </p:spTree>
    <p:extLst>
      <p:ext uri="{BB962C8B-B14F-4D97-AF65-F5344CB8AC3E}">
        <p14:creationId xmlns:p14="http://schemas.microsoft.com/office/powerpoint/2010/main" val="31443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82DF15D-A6D4-49FD-AE68-1DBFE0B2F486}" type="datetimeFigureOut">
              <a:rPr lang="en-IN" smtClean="0"/>
              <a:t>29-03-2024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62D01A4-5319-4227-8E88-225C11039694}" type="slidenum">
              <a:rPr lang="en-IN" smtClean="0"/>
              <a:t>‹#›</a:t>
            </a:fld>
            <a:endParaRPr lang="en-IN"/>
          </a:p>
        </p:txBody>
      </p:sp>
    </p:spTree>
    <p:extLst>
      <p:ext uri="{BB962C8B-B14F-4D97-AF65-F5344CB8AC3E}">
        <p14:creationId xmlns:p14="http://schemas.microsoft.com/office/powerpoint/2010/main" val="175922342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irphous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9630-4F9A-CA6A-188F-B01930E92215}"/>
              </a:ext>
            </a:extLst>
          </p:cNvPr>
          <p:cNvSpPr>
            <a:spLocks noGrp="1"/>
          </p:cNvSpPr>
          <p:nvPr>
            <p:ph type="ctrTitle"/>
          </p:nvPr>
        </p:nvSpPr>
        <p:spPr>
          <a:xfrm>
            <a:off x="1095427" y="1439672"/>
            <a:ext cx="10219765" cy="3048000"/>
          </a:xfrm>
        </p:spPr>
        <p:txBody>
          <a:bodyPr/>
          <a:lstStyle/>
          <a:p>
            <a:pPr algn="ctr"/>
            <a:br>
              <a:rPr lang="en-IN" dirty="0"/>
            </a:br>
            <a:r>
              <a:rPr lang="en-IN" dirty="0"/>
              <a:t>market basket analysis</a:t>
            </a:r>
            <a:br>
              <a:rPr lang="en-IN" dirty="0"/>
            </a:br>
            <a:endParaRPr lang="en-IN" dirty="0"/>
          </a:p>
        </p:txBody>
      </p:sp>
      <p:sp>
        <p:nvSpPr>
          <p:cNvPr id="3" name="Subtitle 2">
            <a:extLst>
              <a:ext uri="{FF2B5EF4-FFF2-40B4-BE49-F238E27FC236}">
                <a16:creationId xmlns:a16="http://schemas.microsoft.com/office/drawing/2014/main" id="{9F427231-136F-0721-7BEB-BA06E0E7E475}"/>
              </a:ext>
            </a:extLst>
          </p:cNvPr>
          <p:cNvSpPr>
            <a:spLocks noGrp="1"/>
          </p:cNvSpPr>
          <p:nvPr>
            <p:ph type="subTitle" idx="1"/>
          </p:nvPr>
        </p:nvSpPr>
        <p:spPr>
          <a:xfrm>
            <a:off x="1003987" y="4912360"/>
            <a:ext cx="3197352" cy="1391920"/>
          </a:xfrm>
        </p:spPr>
        <p:txBody>
          <a:bodyPr>
            <a:noAutofit/>
          </a:bodyPr>
          <a:lstStyle/>
          <a:p>
            <a:pPr algn="just">
              <a:lnSpc>
                <a:spcPct val="100000"/>
              </a:lnSpc>
            </a:pPr>
            <a:r>
              <a:rPr lang="en-IN" sz="2400" dirty="0"/>
              <a:t>Submitted by,</a:t>
            </a:r>
          </a:p>
          <a:p>
            <a:pPr algn="just">
              <a:lnSpc>
                <a:spcPct val="100000"/>
              </a:lnSpc>
            </a:pPr>
            <a:r>
              <a:rPr lang="en-IN" sz="2400" dirty="0" err="1"/>
              <a:t>C.Pranitha</a:t>
            </a:r>
            <a:r>
              <a:rPr lang="en-IN" sz="2400" dirty="0"/>
              <a:t> Sree</a:t>
            </a:r>
          </a:p>
          <a:p>
            <a:pPr algn="just">
              <a:lnSpc>
                <a:spcPct val="100000"/>
              </a:lnSpc>
            </a:pPr>
            <a:r>
              <a:rPr lang="en-IN" sz="2400" dirty="0"/>
              <a:t>Reg no:192111178</a:t>
            </a:r>
          </a:p>
        </p:txBody>
      </p:sp>
      <p:sp>
        <p:nvSpPr>
          <p:cNvPr id="5" name="TextBox 4">
            <a:extLst>
              <a:ext uri="{FF2B5EF4-FFF2-40B4-BE49-F238E27FC236}">
                <a16:creationId xmlns:a16="http://schemas.microsoft.com/office/drawing/2014/main" id="{884FD26F-2861-CA27-4B0E-9F16B429B90D}"/>
              </a:ext>
            </a:extLst>
          </p:cNvPr>
          <p:cNvSpPr txBox="1"/>
          <p:nvPr/>
        </p:nvSpPr>
        <p:spPr>
          <a:xfrm>
            <a:off x="5958663" y="4764467"/>
            <a:ext cx="4978400" cy="1687706"/>
          </a:xfrm>
          <a:prstGeom prst="rect">
            <a:avLst/>
          </a:prstGeom>
          <a:noFill/>
        </p:spPr>
        <p:txBody>
          <a:bodyPr wrap="square" rtlCol="0">
            <a:spAutoFit/>
          </a:bodyPr>
          <a:lstStyle/>
          <a:p>
            <a:pPr>
              <a:lnSpc>
                <a:spcPct val="150000"/>
              </a:lnSpc>
            </a:pPr>
            <a:r>
              <a:rPr lang="en-IN" sz="2400" dirty="0"/>
              <a:t>Subject Code: CSA1337</a:t>
            </a:r>
          </a:p>
          <a:p>
            <a:pPr>
              <a:lnSpc>
                <a:spcPct val="150000"/>
              </a:lnSpc>
            </a:pPr>
            <a:r>
              <a:rPr lang="en-IN" sz="2400" dirty="0"/>
              <a:t>Subject name: Theory of Computation with Logical Model</a:t>
            </a:r>
          </a:p>
        </p:txBody>
      </p:sp>
    </p:spTree>
    <p:extLst>
      <p:ext uri="{BB962C8B-B14F-4D97-AF65-F5344CB8AC3E}">
        <p14:creationId xmlns:p14="http://schemas.microsoft.com/office/powerpoint/2010/main" val="204315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07EB-7473-E459-ECE9-98AAE69BF8DD}"/>
              </a:ext>
            </a:extLst>
          </p:cNvPr>
          <p:cNvSpPr>
            <a:spLocks noGrp="1"/>
          </p:cNvSpPr>
          <p:nvPr>
            <p:ph type="title"/>
          </p:nvPr>
        </p:nvSpPr>
        <p:spPr/>
        <p:txBody>
          <a:bodyPr>
            <a:normAutofit/>
          </a:bodyPr>
          <a:lstStyle/>
          <a:p>
            <a:r>
              <a:rPr lang="en-IN" sz="7200" dirty="0"/>
              <a:t>Quantitative Results</a:t>
            </a:r>
          </a:p>
        </p:txBody>
      </p:sp>
      <p:sp>
        <p:nvSpPr>
          <p:cNvPr id="3" name="Content Placeholder 2">
            <a:extLst>
              <a:ext uri="{FF2B5EF4-FFF2-40B4-BE49-F238E27FC236}">
                <a16:creationId xmlns:a16="http://schemas.microsoft.com/office/drawing/2014/main" id="{996EA4D6-7C1A-E5D1-E66E-9E7505FCE8E0}"/>
              </a:ext>
            </a:extLst>
          </p:cNvPr>
          <p:cNvSpPr>
            <a:spLocks noGrp="1"/>
          </p:cNvSpPr>
          <p:nvPr>
            <p:ph idx="1"/>
          </p:nvPr>
        </p:nvSpPr>
        <p:spPr/>
        <p:txBody>
          <a:bodyPr/>
          <a:lstStyle/>
          <a:p>
            <a:r>
              <a:rPr lang="en-US" sz="2400" b="1" u="sng" dirty="0">
                <a:solidFill>
                  <a:srgbClr val="002060"/>
                </a:solidFill>
                <a:latin typeface="Söhne"/>
              </a:rPr>
              <a:t>Support and Confidence Distribution: </a:t>
            </a:r>
          </a:p>
          <a:p>
            <a:pPr>
              <a:buFont typeface="Wingdings" panose="05000000000000000000" pitchFamily="2" charset="2"/>
              <a:buChar char="Ø"/>
            </a:pPr>
            <a:r>
              <a:rPr lang="en-US" dirty="0">
                <a:latin typeface="Söhne"/>
              </a:rPr>
              <a:t>Graphical representation of the distribution of support and confidence values for frequent </a:t>
            </a:r>
            <a:r>
              <a:rPr lang="en-US" dirty="0" err="1">
                <a:latin typeface="Söhne"/>
              </a:rPr>
              <a:t>itemsets</a:t>
            </a:r>
            <a:r>
              <a:rPr lang="en-US" dirty="0">
                <a:latin typeface="Söhne"/>
              </a:rPr>
              <a:t> and association rules. </a:t>
            </a:r>
          </a:p>
          <a:p>
            <a:pPr>
              <a:buFont typeface="Wingdings" panose="05000000000000000000" pitchFamily="2" charset="2"/>
              <a:buChar char="Ø"/>
            </a:pPr>
            <a:r>
              <a:rPr lang="en-US" dirty="0">
                <a:latin typeface="Söhne"/>
              </a:rPr>
              <a:t> Histograms showing the frequency of different support and confidence levels.</a:t>
            </a:r>
          </a:p>
          <a:p>
            <a:pPr marL="0" indent="0">
              <a:buNone/>
            </a:pPr>
            <a:endParaRPr lang="en-US" dirty="0">
              <a:latin typeface="Söhne"/>
            </a:endParaRPr>
          </a:p>
          <a:p>
            <a:r>
              <a:rPr lang="en-US" sz="2400" b="1" u="sng" dirty="0">
                <a:solidFill>
                  <a:srgbClr val="002060"/>
                </a:solidFill>
                <a:latin typeface="Söhne"/>
              </a:rPr>
              <a:t>2. Runtime Analysis: </a:t>
            </a:r>
          </a:p>
          <a:p>
            <a:pPr>
              <a:buFont typeface="Wingdings" panose="05000000000000000000" pitchFamily="2" charset="2"/>
              <a:buChar char="Ø"/>
            </a:pPr>
            <a:r>
              <a:rPr lang="en-US" dirty="0">
                <a:latin typeface="Söhne"/>
              </a:rPr>
              <a:t>Comparison of the runtime of the </a:t>
            </a:r>
            <a:r>
              <a:rPr lang="en-US" dirty="0" err="1">
                <a:latin typeface="Söhne"/>
              </a:rPr>
              <a:t>Apriori</a:t>
            </a:r>
            <a:r>
              <a:rPr lang="en-US" dirty="0">
                <a:latin typeface="Söhne"/>
              </a:rPr>
              <a:t> algorithm with and without NLP preprocessing. </a:t>
            </a:r>
          </a:p>
          <a:p>
            <a:pPr>
              <a:buFont typeface="Wingdings" panose="05000000000000000000" pitchFamily="2" charset="2"/>
              <a:buChar char="Ø"/>
            </a:pPr>
            <a:r>
              <a:rPr lang="en-US" dirty="0">
                <a:latin typeface="Söhne"/>
              </a:rPr>
              <a:t>Graphs depicting the runtime under different minimum support and confidence thresholds.</a:t>
            </a:r>
            <a:endParaRPr lang="en-IN" dirty="0">
              <a:latin typeface="Söhne"/>
            </a:endParaRPr>
          </a:p>
        </p:txBody>
      </p:sp>
    </p:spTree>
    <p:extLst>
      <p:ext uri="{BB962C8B-B14F-4D97-AF65-F5344CB8AC3E}">
        <p14:creationId xmlns:p14="http://schemas.microsoft.com/office/powerpoint/2010/main" val="296554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A750C-AB9A-D0C1-6C3E-0F86E564F149}"/>
              </a:ext>
            </a:extLst>
          </p:cNvPr>
          <p:cNvSpPr>
            <a:spLocks noGrp="1"/>
          </p:cNvSpPr>
          <p:nvPr>
            <p:ph type="title"/>
          </p:nvPr>
        </p:nvSpPr>
        <p:spPr/>
        <p:txBody>
          <a:bodyPr/>
          <a:lstStyle/>
          <a:p>
            <a:r>
              <a:rPr lang="en-IN" dirty="0"/>
              <a:t>DISCUSSIONS</a:t>
            </a:r>
          </a:p>
        </p:txBody>
      </p:sp>
      <p:sp>
        <p:nvSpPr>
          <p:cNvPr id="6" name="Text Placeholder 5">
            <a:extLst>
              <a:ext uri="{FF2B5EF4-FFF2-40B4-BE49-F238E27FC236}">
                <a16:creationId xmlns:a16="http://schemas.microsoft.com/office/drawing/2014/main" id="{89B0C26C-6DE4-F212-4BC8-C188DD861B37}"/>
              </a:ext>
            </a:extLst>
          </p:cNvPr>
          <p:cNvSpPr>
            <a:spLocks noGrp="1"/>
          </p:cNvSpPr>
          <p:nvPr>
            <p:ph type="body" idx="1"/>
          </p:nvPr>
        </p:nvSpPr>
        <p:spPr>
          <a:xfrm>
            <a:off x="1063752" y="1828800"/>
            <a:ext cx="4754880" cy="640080"/>
          </a:xfrm>
        </p:spPr>
        <p:txBody>
          <a:bodyPr>
            <a:normAutofit fontScale="92500" lnSpcReduction="10000"/>
          </a:bodyPr>
          <a:lstStyle/>
          <a:p>
            <a:r>
              <a:rPr lang="en-IN" dirty="0"/>
              <a:t>Is your hypothesis supported?</a:t>
            </a:r>
          </a:p>
        </p:txBody>
      </p:sp>
      <p:sp>
        <p:nvSpPr>
          <p:cNvPr id="7" name="Content Placeholder 6">
            <a:extLst>
              <a:ext uri="{FF2B5EF4-FFF2-40B4-BE49-F238E27FC236}">
                <a16:creationId xmlns:a16="http://schemas.microsoft.com/office/drawing/2014/main" id="{328748AE-CE54-BD26-B5FC-960B54A19857}"/>
              </a:ext>
            </a:extLst>
          </p:cNvPr>
          <p:cNvSpPr>
            <a:spLocks noGrp="1"/>
          </p:cNvSpPr>
          <p:nvPr>
            <p:ph sz="half" idx="2"/>
          </p:nvPr>
        </p:nvSpPr>
        <p:spPr>
          <a:xfrm>
            <a:off x="768097" y="2423160"/>
            <a:ext cx="5059680" cy="3931920"/>
          </a:xfrm>
        </p:spPr>
        <p:txBody>
          <a:bodyPr>
            <a:noAutofit/>
          </a:bodyPr>
          <a:lstStyle/>
          <a:p>
            <a:r>
              <a:rPr lang="en-US" sz="1800" b="1" u="sng" dirty="0">
                <a:solidFill>
                  <a:srgbClr val="002060"/>
                </a:solidFill>
                <a:latin typeface="Sonha"/>
              </a:rPr>
              <a:t>Hypothesis 1</a:t>
            </a:r>
            <a:r>
              <a:rPr lang="en-US" sz="1800" dirty="0">
                <a:solidFill>
                  <a:srgbClr val="002060"/>
                </a:solidFill>
                <a:latin typeface="Sonha"/>
              </a:rPr>
              <a:t>:</a:t>
            </a:r>
            <a:r>
              <a:rPr lang="en-US" sz="1800" dirty="0">
                <a:latin typeface="Sonha"/>
              </a:rPr>
              <a:t>The </a:t>
            </a:r>
            <a:r>
              <a:rPr lang="en-US" sz="1800" dirty="0" err="1">
                <a:latin typeface="Sonha"/>
              </a:rPr>
              <a:t>Apriori</a:t>
            </a:r>
            <a:r>
              <a:rPr lang="en-US" sz="1800" dirty="0">
                <a:latin typeface="Sonha"/>
              </a:rPr>
              <a:t> algorithm with NLP preprocessing effectively identifies frequent </a:t>
            </a:r>
            <a:r>
              <a:rPr lang="en-US" sz="1800" dirty="0" err="1">
                <a:latin typeface="Sonha"/>
              </a:rPr>
              <a:t>itemsets</a:t>
            </a:r>
            <a:r>
              <a:rPr lang="en-US" sz="1800" dirty="0">
                <a:latin typeface="Sonha"/>
              </a:rPr>
              <a:t> and generates meaningful association rules. This hypothesis is supported by the observation of higher support and confidence values for </a:t>
            </a:r>
            <a:r>
              <a:rPr lang="en-US" sz="1800" dirty="0" err="1">
                <a:latin typeface="Sonha"/>
              </a:rPr>
              <a:t>itemsets</a:t>
            </a:r>
            <a:r>
              <a:rPr lang="en-US" sz="1800" dirty="0">
                <a:latin typeface="Sonha"/>
              </a:rPr>
              <a:t> and association rules derived from NLP-preprocessed data compared to traditional methods.2</a:t>
            </a:r>
          </a:p>
          <a:p>
            <a:r>
              <a:rPr lang="en-US" sz="1800" b="1" u="sng" dirty="0">
                <a:solidFill>
                  <a:srgbClr val="002060"/>
                </a:solidFill>
                <a:latin typeface="Sonha"/>
              </a:rPr>
              <a:t> Hypothesis 2:</a:t>
            </a:r>
            <a:r>
              <a:rPr lang="en-US" sz="1800" dirty="0">
                <a:latin typeface="Sonha"/>
              </a:rPr>
              <a:t>The </a:t>
            </a:r>
            <a:r>
              <a:rPr lang="en-US" sz="1800" dirty="0" err="1">
                <a:latin typeface="Sonha"/>
              </a:rPr>
              <a:t>Apriori</a:t>
            </a:r>
            <a:r>
              <a:rPr lang="en-US" sz="1800" dirty="0">
                <a:latin typeface="Sonha"/>
              </a:rPr>
              <a:t> algorithm with NLP preprocessing outperforms the traditional </a:t>
            </a:r>
            <a:r>
              <a:rPr lang="en-US" sz="1800" dirty="0" err="1">
                <a:latin typeface="Sonha"/>
              </a:rPr>
              <a:t>Apriori</a:t>
            </a:r>
            <a:r>
              <a:rPr lang="en-US" sz="1800" dirty="0">
                <a:latin typeface="Sonha"/>
              </a:rPr>
              <a:t> algorithm in terms of efficiency and interpretability. This hypothesis is supported by the lower runtime and higher interpretability of association rules obtained from NLP-enhanced analysis.</a:t>
            </a:r>
            <a:endParaRPr lang="en-IN" sz="1800" dirty="0">
              <a:latin typeface="Sonha"/>
            </a:endParaRPr>
          </a:p>
        </p:txBody>
      </p:sp>
      <p:sp>
        <p:nvSpPr>
          <p:cNvPr id="8" name="Text Placeholder 7">
            <a:extLst>
              <a:ext uri="{FF2B5EF4-FFF2-40B4-BE49-F238E27FC236}">
                <a16:creationId xmlns:a16="http://schemas.microsoft.com/office/drawing/2014/main" id="{3C736352-9B3C-549C-DE3C-2DEC90A23E61}"/>
              </a:ext>
            </a:extLst>
          </p:cNvPr>
          <p:cNvSpPr>
            <a:spLocks noGrp="1"/>
          </p:cNvSpPr>
          <p:nvPr>
            <p:ph type="body" sz="quarter" idx="3"/>
          </p:nvPr>
        </p:nvSpPr>
        <p:spPr>
          <a:xfrm>
            <a:off x="6373370" y="1399032"/>
            <a:ext cx="4754880" cy="859536"/>
          </a:xfrm>
        </p:spPr>
        <p:txBody>
          <a:bodyPr>
            <a:normAutofit fontScale="92500" lnSpcReduction="10000"/>
          </a:bodyPr>
          <a:lstStyle/>
          <a:p>
            <a:r>
              <a:rPr lang="en-US" dirty="0"/>
              <a:t>How can the results be explained in terms of the underlying properties of the algorithm and/or the data?</a:t>
            </a:r>
            <a:endParaRPr lang="en-IN" dirty="0"/>
          </a:p>
        </p:txBody>
      </p:sp>
      <p:sp>
        <p:nvSpPr>
          <p:cNvPr id="9" name="Content Placeholder 8">
            <a:extLst>
              <a:ext uri="{FF2B5EF4-FFF2-40B4-BE49-F238E27FC236}">
                <a16:creationId xmlns:a16="http://schemas.microsoft.com/office/drawing/2014/main" id="{777FD634-0FE8-CF89-C9D6-85013096AD1D}"/>
              </a:ext>
            </a:extLst>
          </p:cNvPr>
          <p:cNvSpPr>
            <a:spLocks noGrp="1"/>
          </p:cNvSpPr>
          <p:nvPr>
            <p:ph sz="quarter" idx="4"/>
          </p:nvPr>
        </p:nvSpPr>
        <p:spPr>
          <a:xfrm>
            <a:off x="6364224" y="2258568"/>
            <a:ext cx="5059679" cy="4096512"/>
          </a:xfrm>
        </p:spPr>
        <p:txBody>
          <a:bodyPr>
            <a:noAutofit/>
          </a:bodyPr>
          <a:lstStyle/>
          <a:p>
            <a:r>
              <a:rPr lang="en-US" sz="1800" b="1" u="sng" dirty="0">
                <a:solidFill>
                  <a:srgbClr val="002060"/>
                </a:solidFill>
                <a:latin typeface="Söhne"/>
              </a:rPr>
              <a:t>Algorithm Properties: </a:t>
            </a:r>
            <a:r>
              <a:rPr lang="en-US" sz="1800" dirty="0">
                <a:latin typeface="Söhne"/>
              </a:rPr>
              <a:t>NLP preprocessing enriches the transaction data by capturing semantic relationships between items, enabling the </a:t>
            </a:r>
            <a:r>
              <a:rPr lang="en-US" sz="1800" dirty="0" err="1">
                <a:latin typeface="Söhne"/>
              </a:rPr>
              <a:t>Apriori</a:t>
            </a:r>
            <a:r>
              <a:rPr lang="en-US" sz="1800" dirty="0">
                <a:latin typeface="Söhne"/>
              </a:rPr>
              <a:t> algorithm to identify more meaningful </a:t>
            </a:r>
            <a:r>
              <a:rPr lang="en-US" sz="1800" dirty="0" err="1">
                <a:latin typeface="Söhne"/>
              </a:rPr>
              <a:t>itemsets</a:t>
            </a:r>
            <a:r>
              <a:rPr lang="en-US" sz="1800" dirty="0">
                <a:latin typeface="Söhne"/>
              </a:rPr>
              <a:t> and association rules.</a:t>
            </a:r>
          </a:p>
          <a:p>
            <a:pPr>
              <a:buFont typeface="Wingdings" panose="05000000000000000000" pitchFamily="2" charset="2"/>
              <a:buChar char="Ø"/>
            </a:pPr>
            <a:r>
              <a:rPr lang="en-US" sz="1800" dirty="0">
                <a:latin typeface="Söhne"/>
              </a:rPr>
              <a:t>The pruning and candidate generation steps of the </a:t>
            </a:r>
            <a:r>
              <a:rPr lang="en-US" sz="1800" dirty="0" err="1">
                <a:latin typeface="Söhne"/>
              </a:rPr>
              <a:t>Apriori</a:t>
            </a:r>
            <a:r>
              <a:rPr lang="en-US" sz="1800" dirty="0">
                <a:latin typeface="Söhne"/>
              </a:rPr>
              <a:t> algorithm benefit from the reduced search space and improved data representation provided by NLP techniques, leading to faster convergence.</a:t>
            </a:r>
          </a:p>
          <a:p>
            <a:r>
              <a:rPr lang="en-US" sz="1800" dirty="0">
                <a:solidFill>
                  <a:srgbClr val="002060"/>
                </a:solidFill>
                <a:latin typeface="Söhne"/>
              </a:rPr>
              <a:t> </a:t>
            </a:r>
            <a:r>
              <a:rPr lang="en-US" sz="1800" b="1" u="sng" dirty="0">
                <a:solidFill>
                  <a:srgbClr val="002060"/>
                </a:solidFill>
                <a:latin typeface="Söhne"/>
              </a:rPr>
              <a:t>Data </a:t>
            </a:r>
            <a:r>
              <a:rPr lang="en-US" sz="1800" b="1" u="sng" dirty="0" err="1">
                <a:solidFill>
                  <a:srgbClr val="002060"/>
                </a:solidFill>
                <a:latin typeface="Söhne"/>
              </a:rPr>
              <a:t>Properties:</a:t>
            </a:r>
            <a:r>
              <a:rPr lang="en-US" sz="1800" dirty="0" err="1">
                <a:latin typeface="Söhne"/>
              </a:rPr>
              <a:t>The</a:t>
            </a:r>
            <a:r>
              <a:rPr lang="en-US" sz="1800" dirty="0">
                <a:latin typeface="Söhne"/>
              </a:rPr>
              <a:t> effectiveness of NLP preprocessing is influenced by the quality and granularity of textual descriptions associated with transaction data. Richer and more descriptive text data facilitate better pattern recognition and association rule generation.</a:t>
            </a:r>
            <a:endParaRPr lang="en-IN" sz="1800" dirty="0">
              <a:latin typeface="Söhne"/>
            </a:endParaRPr>
          </a:p>
        </p:txBody>
      </p:sp>
    </p:spTree>
    <p:extLst>
      <p:ext uri="{BB962C8B-B14F-4D97-AF65-F5344CB8AC3E}">
        <p14:creationId xmlns:p14="http://schemas.microsoft.com/office/powerpoint/2010/main" val="335526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71C8-CEA3-9EAB-9A4C-B14FBB37E661}"/>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E74A75B2-E10F-4532-0214-5574A516C2ED}"/>
              </a:ext>
            </a:extLst>
          </p:cNvPr>
          <p:cNvSpPr>
            <a:spLocks noGrp="1"/>
          </p:cNvSpPr>
          <p:nvPr>
            <p:ph idx="1"/>
          </p:nvPr>
        </p:nvSpPr>
        <p:spPr>
          <a:xfrm>
            <a:off x="1063752" y="1920240"/>
            <a:ext cx="10064496" cy="4251960"/>
          </a:xfrm>
        </p:spPr>
        <p:txBody>
          <a:bodyPr/>
          <a:lstStyle/>
          <a:p>
            <a:r>
              <a:rPr lang="en-US" b="1" u="sng" dirty="0">
                <a:solidFill>
                  <a:schemeClr val="accent2">
                    <a:lumMod val="75000"/>
                  </a:schemeClr>
                </a:solidFill>
                <a:latin typeface="Sonha"/>
              </a:rPr>
              <a:t>Problem and Method Differences:</a:t>
            </a:r>
          </a:p>
          <a:p>
            <a:pPr>
              <a:buFont typeface="Wingdings" panose="05000000000000000000" pitchFamily="2" charset="2"/>
              <a:buChar char="Ø"/>
            </a:pPr>
            <a:r>
              <a:rPr lang="en-US" dirty="0">
                <a:latin typeface="Sonha"/>
              </a:rPr>
              <a:t>Our problem focuses on leveraging NLP techniques to preprocess textual descriptions in transactional data specifically for market basket analysis using the </a:t>
            </a:r>
            <a:r>
              <a:rPr lang="en-US" dirty="0" err="1">
                <a:latin typeface="Sonha"/>
              </a:rPr>
              <a:t>Apriori</a:t>
            </a:r>
            <a:r>
              <a:rPr lang="en-US" dirty="0">
                <a:latin typeface="Sonha"/>
              </a:rPr>
              <a:t> algorithm.</a:t>
            </a:r>
          </a:p>
          <a:p>
            <a:pPr>
              <a:buFont typeface="Wingdings" panose="05000000000000000000" pitchFamily="2" charset="2"/>
              <a:buChar char="Ø"/>
            </a:pPr>
            <a:r>
              <a:rPr lang="en-US" dirty="0">
                <a:latin typeface="Sonha"/>
              </a:rPr>
              <a:t>While related work may employ similar NLP techniques, they may differ in the integration with other algorithms or the problem domain addressed.</a:t>
            </a:r>
          </a:p>
          <a:p>
            <a:r>
              <a:rPr lang="en-US" b="1" u="sng" dirty="0">
                <a:solidFill>
                  <a:schemeClr val="accent2">
                    <a:lumMod val="75000"/>
                  </a:schemeClr>
                </a:solidFill>
                <a:latin typeface="Sonha"/>
              </a:rPr>
              <a:t>Advantages of Our Problem and Method:</a:t>
            </a:r>
          </a:p>
          <a:p>
            <a:pPr>
              <a:buFont typeface="Wingdings" panose="05000000000000000000" pitchFamily="2" charset="2"/>
              <a:buChar char="Ø"/>
            </a:pPr>
            <a:r>
              <a:rPr lang="en-US" dirty="0">
                <a:latin typeface="Sonha"/>
              </a:rPr>
              <a:t>Our method offers simplicity, transparency, and interpretability by focusing on NLP preprocessing integrated with traditional association rule mining algorithms like </a:t>
            </a:r>
            <a:r>
              <a:rPr lang="en-US" dirty="0" err="1">
                <a:latin typeface="Sonha"/>
              </a:rPr>
              <a:t>Apriori</a:t>
            </a:r>
            <a:r>
              <a:rPr lang="en-US" dirty="0">
                <a:latin typeface="Sonha"/>
              </a:rPr>
              <a:t>.</a:t>
            </a:r>
          </a:p>
          <a:p>
            <a:pPr>
              <a:buFont typeface="Wingdings" panose="05000000000000000000" pitchFamily="2" charset="2"/>
              <a:buChar char="Ø"/>
            </a:pPr>
            <a:r>
              <a:rPr lang="en-US" dirty="0">
                <a:latin typeface="Sonha"/>
              </a:rPr>
              <a:t>By tailoring the NLP preprocessing steps to the characteristics of market basket analysis, our method may provide more actionable insights and better performance in terms of efficiency and interpretability compared to other approaches.</a:t>
            </a:r>
          </a:p>
          <a:p>
            <a:pPr>
              <a:buFont typeface="Wingdings" panose="05000000000000000000" pitchFamily="2" charset="2"/>
              <a:buChar char="Ø"/>
            </a:pPr>
            <a:endParaRPr lang="en-IN" dirty="0">
              <a:latin typeface="Sonha"/>
            </a:endParaRPr>
          </a:p>
        </p:txBody>
      </p:sp>
    </p:spTree>
    <p:extLst>
      <p:ext uri="{BB962C8B-B14F-4D97-AF65-F5344CB8AC3E}">
        <p14:creationId xmlns:p14="http://schemas.microsoft.com/office/powerpoint/2010/main" val="397875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EE76-AE2A-06EC-2C5D-785DB90F9B2F}"/>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99F9A88C-1A7E-B025-063D-F464D6A25167}"/>
              </a:ext>
            </a:extLst>
          </p:cNvPr>
          <p:cNvSpPr>
            <a:spLocks noGrp="1"/>
          </p:cNvSpPr>
          <p:nvPr>
            <p:ph idx="1"/>
          </p:nvPr>
        </p:nvSpPr>
        <p:spPr>
          <a:xfrm>
            <a:off x="1063752" y="1786128"/>
            <a:ext cx="10058400" cy="4050792"/>
          </a:xfrm>
        </p:spPr>
        <p:txBody>
          <a:bodyPr>
            <a:noAutofit/>
          </a:bodyPr>
          <a:lstStyle/>
          <a:p>
            <a:pPr algn="just"/>
            <a:r>
              <a:rPr lang="en-US" sz="2400" dirty="0">
                <a:latin typeface="Söhne"/>
              </a:rPr>
              <a:t>Future work for market basket analysis using NLP can address several shortcomings of the current method. These include limited utilization of textual information, scalability issues with large datasets, dependency on manual parameter tuning, challenges in handling sparse or noisy text data, and difficulties in interpreting association rules. Enhancements can involve developing advanced NLP techniques for sentiment analysis and topic modeling, implementing parallelized versions of the </a:t>
            </a:r>
            <a:r>
              <a:rPr lang="en-US" sz="2400" dirty="0" err="1">
                <a:latin typeface="Söhne"/>
              </a:rPr>
              <a:t>Apriori</a:t>
            </a:r>
            <a:r>
              <a:rPr lang="en-US" sz="2400" dirty="0">
                <a:latin typeface="Söhne"/>
              </a:rPr>
              <a:t> algorithm, automating parameter tuning using optimization algorithms, investigating methods for handling sparse or noisy text data, and creating visualization tools for better interpretation of association rules. By addressing these shortcomings and implementing the proposed enhancements, future research can advance market basket analysis using NLP, leading to more accurate, scalable, and interpretable methods for extracting valuable insights from transaction data.</a:t>
            </a:r>
            <a:endParaRPr lang="en-IN" sz="2400" dirty="0">
              <a:latin typeface="Söhne"/>
            </a:endParaRPr>
          </a:p>
        </p:txBody>
      </p:sp>
    </p:spTree>
    <p:extLst>
      <p:ext uri="{BB962C8B-B14F-4D97-AF65-F5344CB8AC3E}">
        <p14:creationId xmlns:p14="http://schemas.microsoft.com/office/powerpoint/2010/main" val="380024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0A4B-33AC-0FB5-B020-E01700D1B29E}"/>
              </a:ext>
            </a:extLst>
          </p:cNvPr>
          <p:cNvSpPr>
            <a:spLocks noGrp="1"/>
          </p:cNvSpPr>
          <p:nvPr>
            <p:ph type="title"/>
          </p:nvPr>
        </p:nvSpPr>
        <p:spPr>
          <a:xfrm>
            <a:off x="1338074" y="199425"/>
            <a:ext cx="10058400" cy="1609344"/>
          </a:xfrm>
        </p:spPr>
        <p:txBody>
          <a:bodyPr>
            <a:normAutofit/>
          </a:bodyPr>
          <a:lstStyle/>
          <a:p>
            <a:pPr algn="ctr"/>
            <a:r>
              <a:rPr lang="en-IN" sz="7200" dirty="0"/>
              <a:t>conclusion</a:t>
            </a:r>
          </a:p>
        </p:txBody>
      </p:sp>
      <p:sp>
        <p:nvSpPr>
          <p:cNvPr id="3" name="Content Placeholder 2">
            <a:extLst>
              <a:ext uri="{FF2B5EF4-FFF2-40B4-BE49-F238E27FC236}">
                <a16:creationId xmlns:a16="http://schemas.microsoft.com/office/drawing/2014/main" id="{AA1BBD2C-C299-334C-6750-C0C38D0DA4B0}"/>
              </a:ext>
            </a:extLst>
          </p:cNvPr>
          <p:cNvSpPr>
            <a:spLocks noGrp="1"/>
          </p:cNvSpPr>
          <p:nvPr>
            <p:ph sz="half" idx="1"/>
          </p:nvPr>
        </p:nvSpPr>
        <p:spPr>
          <a:xfrm>
            <a:off x="946628" y="1808769"/>
            <a:ext cx="4754880" cy="4536440"/>
          </a:xfrm>
        </p:spPr>
        <p:txBody>
          <a:bodyPr>
            <a:normAutofit fontScale="92500" lnSpcReduction="20000"/>
          </a:bodyPr>
          <a:lstStyle/>
          <a:p>
            <a:r>
              <a:rPr lang="en-US" dirty="0">
                <a:latin typeface="Söhne"/>
              </a:rPr>
              <a:t>In conclusion, this research endeavors to pioneer a novel approach to Market Basket Analysis by integrating Natural Language Processing techniques, thereby enabling a deeper understanding of consumer behavior rooted in the contextual nuances of textual item descriptions. By synergistically leveraging the analytical prowess of MBA with the semantic richness of NLP, this study aims to unlock new dimensions of consumer behavior understanding, empowering businesses to craft more targeted and personalized marketing strategies. Through a blend of computational analysis and theoretical insights, this research not only contributes to the advancement of MBA methodologies but also underscores the transformative potential of interdisciplinary approaches in driving innovation within the realm of consumer behavior analysis.</a:t>
            </a:r>
            <a:endParaRPr lang="en-IN" dirty="0">
              <a:latin typeface="Söhne"/>
            </a:endParaRPr>
          </a:p>
        </p:txBody>
      </p:sp>
      <p:pic>
        <p:nvPicPr>
          <p:cNvPr id="7" name="Content Placeholder 6">
            <a:extLst>
              <a:ext uri="{FF2B5EF4-FFF2-40B4-BE49-F238E27FC236}">
                <a16:creationId xmlns:a16="http://schemas.microsoft.com/office/drawing/2014/main" id="{796AF2A8-35EC-C6B0-2246-F2A9047E7482}"/>
              </a:ext>
            </a:extLst>
          </p:cNvPr>
          <p:cNvPicPr>
            <a:picLocks noGrp="1" noChangeAspect="1"/>
          </p:cNvPicPr>
          <p:nvPr>
            <p:ph sz="half" idx="2"/>
          </p:nvPr>
        </p:nvPicPr>
        <p:blipFill>
          <a:blip r:embed="rId2"/>
          <a:stretch>
            <a:fillRect/>
          </a:stretch>
        </p:blipFill>
        <p:spPr>
          <a:xfrm>
            <a:off x="6367275" y="1808769"/>
            <a:ext cx="4363432" cy="4363432"/>
          </a:xfrm>
          <a:prstGeom prst="rect">
            <a:avLst/>
          </a:prstGeom>
        </p:spPr>
      </p:pic>
    </p:spTree>
    <p:extLst>
      <p:ext uri="{BB962C8B-B14F-4D97-AF65-F5344CB8AC3E}">
        <p14:creationId xmlns:p14="http://schemas.microsoft.com/office/powerpoint/2010/main" val="406322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E03A-84C2-E5D4-7555-01A304CBB705}"/>
              </a:ext>
            </a:extLst>
          </p:cNvPr>
          <p:cNvSpPr>
            <a:spLocks noGrp="1"/>
          </p:cNvSpPr>
          <p:nvPr>
            <p:ph type="title"/>
          </p:nvPr>
        </p:nvSpPr>
        <p:spPr/>
        <p:txBody>
          <a:bodyPr/>
          <a:lstStyle/>
          <a:p>
            <a:r>
              <a:rPr lang="en-IN" dirty="0"/>
              <a:t>BILILOGRAPHY</a:t>
            </a:r>
          </a:p>
        </p:txBody>
      </p:sp>
      <p:sp>
        <p:nvSpPr>
          <p:cNvPr id="3" name="Content Placeholder 2">
            <a:extLst>
              <a:ext uri="{FF2B5EF4-FFF2-40B4-BE49-F238E27FC236}">
                <a16:creationId xmlns:a16="http://schemas.microsoft.com/office/drawing/2014/main" id="{EC8214CE-995B-5FCB-52E2-9322C9760241}"/>
              </a:ext>
            </a:extLst>
          </p:cNvPr>
          <p:cNvSpPr>
            <a:spLocks noGrp="1"/>
          </p:cNvSpPr>
          <p:nvPr>
            <p:ph idx="1"/>
          </p:nvPr>
        </p:nvSpPr>
        <p:spPr>
          <a:xfrm>
            <a:off x="1063752" y="1859280"/>
            <a:ext cx="10444480" cy="4292600"/>
          </a:xfrm>
        </p:spPr>
        <p:txBody>
          <a:bodyPr>
            <a:normAutofit lnSpcReduction="10000"/>
          </a:bodyPr>
          <a:lstStyle/>
          <a:p>
            <a:r>
              <a:rPr lang="en-IN" dirty="0">
                <a:latin typeface="Söhne"/>
              </a:rPr>
              <a:t>Reasons for Social Work Referrals in an Urban Safety-Net Population: A Natural Language Processing and Market Basket Analysis Approach, 16 Sep 2020,Abdulaziz T. </a:t>
            </a:r>
            <a:r>
              <a:rPr lang="en-IN" dirty="0" err="1">
                <a:latin typeface="Söhne"/>
              </a:rPr>
              <a:t>BakoIcon,Heather</a:t>
            </a:r>
            <a:r>
              <a:rPr lang="en-IN" dirty="0">
                <a:latin typeface="Söhne"/>
              </a:rPr>
              <a:t> Walter-</a:t>
            </a:r>
            <a:r>
              <a:rPr lang="en-IN" dirty="0" err="1">
                <a:latin typeface="Söhne"/>
              </a:rPr>
              <a:t>McCabeORCID</a:t>
            </a:r>
            <a:r>
              <a:rPr lang="en-IN" dirty="0">
                <a:latin typeface="Söhne"/>
              </a:rPr>
              <a:t> </a:t>
            </a:r>
            <a:r>
              <a:rPr lang="en-IN" dirty="0" err="1">
                <a:latin typeface="Söhne"/>
              </a:rPr>
              <a:t>Icon,Suranga</a:t>
            </a:r>
            <a:r>
              <a:rPr lang="en-IN" dirty="0">
                <a:latin typeface="Söhne"/>
              </a:rPr>
              <a:t> N. </a:t>
            </a:r>
            <a:r>
              <a:rPr lang="en-IN" dirty="0" err="1">
                <a:latin typeface="Söhne"/>
              </a:rPr>
              <a:t>Kasthurirathne,Paul</a:t>
            </a:r>
            <a:r>
              <a:rPr lang="en-IN" dirty="0">
                <a:latin typeface="Söhne"/>
              </a:rPr>
              <a:t> K. Halverson &amp;Joshua R. </a:t>
            </a:r>
            <a:r>
              <a:rPr lang="en-IN" dirty="0" err="1">
                <a:latin typeface="Söhne"/>
              </a:rPr>
              <a:t>Vest,https</a:t>
            </a:r>
            <a:r>
              <a:rPr lang="en-IN" dirty="0">
                <a:latin typeface="Söhne"/>
              </a:rPr>
              <a:t>://doi.org/10.1080/01488376.2020.1817834</a:t>
            </a:r>
          </a:p>
          <a:p>
            <a:r>
              <a:rPr lang="en-IN" dirty="0">
                <a:latin typeface="Söhne"/>
              </a:rPr>
              <a:t>Using Big Data Analytics to Design an Intelligent Market Basket-Case Study at Sameh Mall Farah Almaslamani1, Raneem Abuhussein1, Hanan Saleet1,*, Laith AbuHilal3, Nader Santarisi1</a:t>
            </a:r>
            <a:r>
              <a:rPr lang="en-US" dirty="0">
                <a:latin typeface="Söhne"/>
              </a:rPr>
              <a:t>International Journal of Engineering Research and Technology. ISSN 0974-3154, Volume 13, Number 11 (2020), pp. 3444-3455 © International Research Publication House. </a:t>
            </a:r>
            <a:r>
              <a:rPr lang="en-US" dirty="0">
                <a:latin typeface="Söhne"/>
                <a:hlinkClick r:id="rId2"/>
              </a:rPr>
              <a:t>http://www.irphouse.com</a:t>
            </a:r>
            <a:endParaRPr lang="en-US" dirty="0">
              <a:latin typeface="Söhne"/>
            </a:endParaRPr>
          </a:p>
          <a:p>
            <a:r>
              <a:rPr lang="en-US" dirty="0">
                <a:effectLst/>
                <a:latin typeface="Söhne"/>
              </a:rPr>
              <a:t>Comparing unsupervised probabilistic machine learning methods for market basket analysis Original Paper ,Published: 23 August 2019, </a:t>
            </a:r>
            <a:r>
              <a:rPr lang="en-US" i="0" dirty="0">
                <a:effectLst/>
                <a:latin typeface="Söhne"/>
              </a:rPr>
              <a:t>Volume 15, pages 497–527, (2021)</a:t>
            </a:r>
          </a:p>
          <a:p>
            <a:r>
              <a:rPr lang="en-US" b="0" dirty="0">
                <a:effectLst/>
                <a:latin typeface="Söhne"/>
              </a:rPr>
              <a:t>Building A Non-Personalized Recommender System by Learning Product and Basket Representation ,</a:t>
            </a:r>
            <a:r>
              <a:rPr lang="en-US" b="0" dirty="0" err="1">
                <a:effectLst/>
                <a:latin typeface="Söhne"/>
              </a:rPr>
              <a:t>Savaş</a:t>
            </a:r>
            <a:r>
              <a:rPr lang="en-US" b="0" dirty="0">
                <a:effectLst/>
                <a:latin typeface="Söhne"/>
              </a:rPr>
              <a:t> </a:t>
            </a:r>
            <a:r>
              <a:rPr lang="en-US" b="0" dirty="0" err="1">
                <a:effectLst/>
                <a:latin typeface="Söhne"/>
              </a:rPr>
              <a:t>Yıldırım</a:t>
            </a:r>
            <a:r>
              <a:rPr lang="en-US" b="0" dirty="0">
                <a:effectLst/>
                <a:latin typeface="Söhne"/>
              </a:rPr>
              <a:t>; </a:t>
            </a:r>
            <a:r>
              <a:rPr lang="en-US" b="0" dirty="0" err="1">
                <a:effectLst/>
                <a:latin typeface="Söhne"/>
              </a:rPr>
              <a:t>Şebnem</a:t>
            </a:r>
            <a:r>
              <a:rPr lang="en-US" b="0" dirty="0">
                <a:effectLst/>
                <a:latin typeface="Söhne"/>
              </a:rPr>
              <a:t> </a:t>
            </a:r>
            <a:r>
              <a:rPr lang="en-US" b="0" dirty="0" err="1">
                <a:effectLst/>
                <a:latin typeface="Söhne"/>
              </a:rPr>
              <a:t>Güneş</a:t>
            </a:r>
            <a:r>
              <a:rPr lang="en-US" b="0" dirty="0">
                <a:effectLst/>
                <a:latin typeface="Söhne"/>
              </a:rPr>
              <a:t> </a:t>
            </a:r>
            <a:r>
              <a:rPr lang="en-US" b="0" dirty="0" err="1">
                <a:effectLst/>
                <a:latin typeface="Söhne"/>
              </a:rPr>
              <a:t>Söyler</a:t>
            </a:r>
            <a:r>
              <a:rPr lang="en-US" b="0" dirty="0">
                <a:effectLst/>
                <a:latin typeface="Söhne"/>
              </a:rPr>
              <a:t>; Özgür Akarsu2020 IEEE International Conference on Big Data (Big Data)</a:t>
            </a:r>
            <a:br>
              <a:rPr lang="en-US" b="0" dirty="0">
                <a:effectLst/>
                <a:latin typeface="Söhne"/>
              </a:rPr>
            </a:br>
            <a:endParaRPr lang="en-US" dirty="0">
              <a:latin typeface="Söhne"/>
            </a:endParaRPr>
          </a:p>
          <a:p>
            <a:endParaRPr lang="en-IN" dirty="0">
              <a:latin typeface="Söhne"/>
            </a:endParaRPr>
          </a:p>
          <a:p>
            <a:endParaRPr lang="en-IN" dirty="0">
              <a:latin typeface="Söhne"/>
            </a:endParaRPr>
          </a:p>
          <a:p>
            <a:endParaRPr lang="en-IN" dirty="0">
              <a:latin typeface="Söhne"/>
            </a:endParaRPr>
          </a:p>
          <a:p>
            <a:endParaRPr lang="en-IN" dirty="0">
              <a:latin typeface="Söhne"/>
            </a:endParaRPr>
          </a:p>
          <a:p>
            <a:endParaRPr lang="en-IN" dirty="0">
              <a:latin typeface="Söhne"/>
            </a:endParaRPr>
          </a:p>
          <a:p>
            <a:endParaRPr lang="en-IN" dirty="0"/>
          </a:p>
        </p:txBody>
      </p:sp>
    </p:spTree>
    <p:extLst>
      <p:ext uri="{BB962C8B-B14F-4D97-AF65-F5344CB8AC3E}">
        <p14:creationId xmlns:p14="http://schemas.microsoft.com/office/powerpoint/2010/main" val="417173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EE1E9-50CB-709C-7A7D-C096B825923F}"/>
              </a:ext>
            </a:extLst>
          </p:cNvPr>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250823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B4EE6-7040-9B02-C1D5-BB3534EF0AC2}"/>
              </a:ext>
            </a:extLst>
          </p:cNvPr>
          <p:cNvSpPr>
            <a:spLocks noGrp="1"/>
          </p:cNvSpPr>
          <p:nvPr>
            <p:ph type="title"/>
          </p:nvPr>
        </p:nvSpPr>
        <p:spPr>
          <a:xfrm>
            <a:off x="1066800" y="461683"/>
            <a:ext cx="10058400" cy="954741"/>
          </a:xfrm>
        </p:spPr>
        <p:txBody>
          <a:bodyPr>
            <a:normAutofit/>
          </a:bodyPr>
          <a:lstStyle/>
          <a:p>
            <a:pPr algn="ctr"/>
            <a:r>
              <a:rPr lang="en-IN" u="sng" dirty="0"/>
              <a:t>INTRODUCTION</a:t>
            </a:r>
          </a:p>
        </p:txBody>
      </p:sp>
      <p:sp>
        <p:nvSpPr>
          <p:cNvPr id="6" name="Content Placeholder 5">
            <a:extLst>
              <a:ext uri="{FF2B5EF4-FFF2-40B4-BE49-F238E27FC236}">
                <a16:creationId xmlns:a16="http://schemas.microsoft.com/office/drawing/2014/main" id="{7063024A-0A88-68BE-04D5-95C7506FB091}"/>
              </a:ext>
            </a:extLst>
          </p:cNvPr>
          <p:cNvSpPr>
            <a:spLocks noGrp="1"/>
          </p:cNvSpPr>
          <p:nvPr>
            <p:ph idx="1"/>
          </p:nvPr>
        </p:nvSpPr>
        <p:spPr>
          <a:xfrm>
            <a:off x="466165" y="1529737"/>
            <a:ext cx="11205882" cy="4781415"/>
          </a:xfrm>
        </p:spPr>
        <p:txBody>
          <a:bodyPr>
            <a:normAutofit lnSpcReduction="10000"/>
          </a:bodyPr>
          <a:lstStyle/>
          <a:p>
            <a:r>
              <a:rPr lang="en-US" sz="2200" i="0" dirty="0">
                <a:solidFill>
                  <a:schemeClr val="accent1">
                    <a:lumMod val="75000"/>
                  </a:schemeClr>
                </a:solidFill>
                <a:effectLst>
                  <a:outerShdw blurRad="38100" dist="38100" dir="2700000" algn="tl">
                    <a:srgbClr val="000000">
                      <a:alpha val="43137"/>
                    </a:srgbClr>
                  </a:outerShdw>
                </a:effectLst>
              </a:rPr>
              <a:t>INTRO:</a:t>
            </a:r>
            <a:r>
              <a:rPr lang="en-US" sz="2200" i="0" dirty="0">
                <a:solidFill>
                  <a:schemeClr val="accent5">
                    <a:lumMod val="50000"/>
                  </a:schemeClr>
                </a:solidFill>
                <a:effectLst>
                  <a:outerShdw blurRad="38100" dist="38100" dir="2700000" algn="tl">
                    <a:srgbClr val="000000">
                      <a:alpha val="43137"/>
                    </a:srgbClr>
                  </a:outerShdw>
                </a:effectLst>
              </a:rPr>
              <a:t> </a:t>
            </a:r>
            <a:r>
              <a:rPr lang="en-US" sz="2200" b="0" i="0" dirty="0">
                <a:solidFill>
                  <a:schemeClr val="accent5">
                    <a:lumMod val="50000"/>
                  </a:schemeClr>
                </a:solidFill>
                <a:effectLst/>
                <a:latin typeface="Söhne"/>
              </a:rPr>
              <a:t>In today's highly competitive business landscape, understanding consumer behavior and preferences is paramount for success. One effective way to gain insights into consumer purchasing patterns is through Market Basket Analysis (MBA), a technique used to uncover associations between items frequently purchased together. However, traditional MBA approaches often rely solely on transactional data without considering the natural language context of the analyzed items. In this project, we aim to enhance the traditional MBA approach by incorporating Natural Language Processing (NLP) techniques, thereby enabling a deeper understanding of consumer behavior based on textual item descriptions.</a:t>
            </a:r>
          </a:p>
          <a:p>
            <a:endParaRPr lang="en-US" sz="2200" b="0" i="0" dirty="0">
              <a:solidFill>
                <a:schemeClr val="accent5">
                  <a:lumMod val="50000"/>
                </a:schemeClr>
              </a:solidFill>
              <a:effectLst/>
              <a:latin typeface="Söhne"/>
            </a:endParaRPr>
          </a:p>
          <a:p>
            <a:r>
              <a:rPr lang="en-IN" sz="2200" dirty="0">
                <a:solidFill>
                  <a:schemeClr val="accent1">
                    <a:lumMod val="75000"/>
                  </a:schemeClr>
                </a:solidFill>
                <a:effectLst>
                  <a:outerShdw blurRad="38100" dist="38100" dir="2700000" algn="tl">
                    <a:srgbClr val="000000">
                      <a:alpha val="43137"/>
                    </a:srgbClr>
                  </a:outerShdw>
                </a:effectLst>
              </a:rPr>
              <a:t>PROBLEM STATEMENT: </a:t>
            </a:r>
            <a:r>
              <a:rPr lang="en-US" sz="2200" b="0" i="0" dirty="0">
                <a:solidFill>
                  <a:schemeClr val="accent5">
                    <a:lumMod val="50000"/>
                  </a:schemeClr>
                </a:solidFill>
                <a:effectLst/>
                <a:latin typeface="Söhne"/>
              </a:rPr>
              <a:t>The problem we are addressing is the need for a more nuanced and context-aware approach to Market Basket Analysis. While traditional MBA techniques provide valuable insights into item associations based on transactional data, they often overlook the textual descriptions of items, which can contain rich semantic information. By integrating NLP into MBA, we aim to leverage this textual information to improve the accuracy and relevance of association rules, ultimately leading to more actionable insights for businesses.</a:t>
            </a:r>
          </a:p>
          <a:p>
            <a:endParaRPr lang="en-IN" dirty="0">
              <a:solidFill>
                <a:schemeClr val="accent5">
                  <a:lumMod val="50000"/>
                </a:schemeClr>
              </a:solidFill>
            </a:endParaRPr>
          </a:p>
        </p:txBody>
      </p:sp>
    </p:spTree>
    <p:extLst>
      <p:ext uri="{BB962C8B-B14F-4D97-AF65-F5344CB8AC3E}">
        <p14:creationId xmlns:p14="http://schemas.microsoft.com/office/powerpoint/2010/main" val="21516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599848-BC0C-22D1-BBA0-605810004FE2}"/>
              </a:ext>
            </a:extLst>
          </p:cNvPr>
          <p:cNvSpPr>
            <a:spLocks noGrp="1"/>
          </p:cNvSpPr>
          <p:nvPr>
            <p:ph type="title"/>
          </p:nvPr>
        </p:nvSpPr>
        <p:spPr/>
        <p:txBody>
          <a:bodyPr>
            <a:normAutofit/>
          </a:bodyPr>
          <a:lstStyle/>
          <a:p>
            <a:pPr algn="ctr"/>
            <a:r>
              <a:rPr lang="en-IN" sz="7200" dirty="0"/>
              <a:t>Objective</a:t>
            </a:r>
          </a:p>
        </p:txBody>
      </p:sp>
      <p:sp>
        <p:nvSpPr>
          <p:cNvPr id="5" name="Content Placeholder 4">
            <a:extLst>
              <a:ext uri="{FF2B5EF4-FFF2-40B4-BE49-F238E27FC236}">
                <a16:creationId xmlns:a16="http://schemas.microsoft.com/office/drawing/2014/main" id="{BCA1B781-F583-4693-3BD9-60C0089D4F52}"/>
              </a:ext>
            </a:extLst>
          </p:cNvPr>
          <p:cNvSpPr>
            <a:spLocks noGrp="1"/>
          </p:cNvSpPr>
          <p:nvPr>
            <p:ph sz="half" idx="1"/>
          </p:nvPr>
        </p:nvSpPr>
        <p:spPr/>
        <p:txBody>
          <a:bodyPr>
            <a:normAutofit lnSpcReduction="10000"/>
          </a:bodyPr>
          <a:lstStyle/>
          <a:p>
            <a:r>
              <a:rPr lang="en-US" b="1" dirty="0">
                <a:solidFill>
                  <a:schemeClr val="accent2">
                    <a:lumMod val="75000"/>
                  </a:schemeClr>
                </a:solidFill>
              </a:rPr>
              <a:t>Importance</a:t>
            </a:r>
          </a:p>
          <a:p>
            <a:pPr marL="0" indent="0">
              <a:buNone/>
            </a:pPr>
            <a:r>
              <a:rPr lang="en-US" dirty="0">
                <a:solidFill>
                  <a:schemeClr val="accent5">
                    <a:lumMod val="50000"/>
                  </a:schemeClr>
                </a:solidFill>
                <a:latin typeface="Sohne"/>
              </a:rPr>
              <a:t>Understanding the associations between items in consumer transactions is crucial for various business applications, including product recommendations, inventory management, and marketing strategies. By enhancing MBA with NLP, businesses can gain deeper insights into consumer preferences, identify hidden patterns, and optimize decision-making processes. This approach enables businesses to tailor their offerings more effectively, enhance customer satisfaction, and ultimately drive revenue growth.</a:t>
            </a:r>
            <a:endParaRPr lang="en-IN" dirty="0">
              <a:solidFill>
                <a:schemeClr val="accent5">
                  <a:lumMod val="50000"/>
                </a:schemeClr>
              </a:solidFill>
              <a:latin typeface="Sohne"/>
            </a:endParaRPr>
          </a:p>
        </p:txBody>
      </p:sp>
      <p:pic>
        <p:nvPicPr>
          <p:cNvPr id="7" name="Content Placeholder 6">
            <a:extLst>
              <a:ext uri="{FF2B5EF4-FFF2-40B4-BE49-F238E27FC236}">
                <a16:creationId xmlns:a16="http://schemas.microsoft.com/office/drawing/2014/main" id="{7ABDABD9-7096-F06E-868D-F5C47B02F54F}"/>
              </a:ext>
            </a:extLst>
          </p:cNvPr>
          <p:cNvPicPr>
            <a:picLocks noGrp="1" noChangeAspect="1"/>
          </p:cNvPicPr>
          <p:nvPr>
            <p:ph sz="half" idx="2"/>
          </p:nvPr>
        </p:nvPicPr>
        <p:blipFill>
          <a:blip r:embed="rId2"/>
          <a:stretch>
            <a:fillRect/>
          </a:stretch>
        </p:blipFill>
        <p:spPr>
          <a:xfrm>
            <a:off x="6367274" y="2419645"/>
            <a:ext cx="5255626" cy="3137094"/>
          </a:xfrm>
          <a:prstGeom prst="rect">
            <a:avLst/>
          </a:prstGeom>
        </p:spPr>
      </p:pic>
    </p:spTree>
    <p:extLst>
      <p:ext uri="{BB962C8B-B14F-4D97-AF65-F5344CB8AC3E}">
        <p14:creationId xmlns:p14="http://schemas.microsoft.com/office/powerpoint/2010/main" val="131236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9845-6AC6-C2E7-80F3-E824DF02C69E}"/>
              </a:ext>
            </a:extLst>
          </p:cNvPr>
          <p:cNvSpPr>
            <a:spLocks noGrp="1"/>
          </p:cNvSpPr>
          <p:nvPr>
            <p:ph type="title"/>
          </p:nvPr>
        </p:nvSpPr>
        <p:spPr>
          <a:xfrm>
            <a:off x="367553" y="211015"/>
            <a:ext cx="11367247" cy="1882961"/>
          </a:xfrm>
        </p:spPr>
        <p:txBody>
          <a:bodyPr>
            <a:normAutofit/>
          </a:bodyPr>
          <a:lstStyle/>
          <a:p>
            <a:pPr algn="ctr"/>
            <a:r>
              <a:rPr lang="en-IN" sz="6000" dirty="0">
                <a:solidFill>
                  <a:srgbClr val="000000"/>
                </a:solidFill>
                <a:effectLst/>
                <a:latin typeface="Rockwell Condensed" panose="02060603050405020104" pitchFamily="18" charset="0"/>
                <a:ea typeface="Calibri" panose="020F0502020204030204" pitchFamily="34" charset="0"/>
                <a:cs typeface="Times New Roman" panose="02020603050405020304" pitchFamily="18" charset="0"/>
              </a:rPr>
              <a:t>Problem Definition and Algorithm</a:t>
            </a:r>
            <a:endParaRPr lang="en-IN" sz="6000" dirty="0">
              <a:latin typeface="Rockwell Condensed" panose="02060603050405020104" pitchFamily="18" charset="0"/>
            </a:endParaRPr>
          </a:p>
        </p:txBody>
      </p:sp>
      <p:sp>
        <p:nvSpPr>
          <p:cNvPr id="3" name="Content Placeholder 2">
            <a:extLst>
              <a:ext uri="{FF2B5EF4-FFF2-40B4-BE49-F238E27FC236}">
                <a16:creationId xmlns:a16="http://schemas.microsoft.com/office/drawing/2014/main" id="{CE246BCA-5459-A9F0-B036-EE1192CB98FC}"/>
              </a:ext>
            </a:extLst>
          </p:cNvPr>
          <p:cNvSpPr>
            <a:spLocks noGrp="1"/>
          </p:cNvSpPr>
          <p:nvPr>
            <p:ph idx="1"/>
          </p:nvPr>
        </p:nvSpPr>
        <p:spPr>
          <a:xfrm>
            <a:off x="168812" y="1703667"/>
            <a:ext cx="11854375" cy="4764024"/>
          </a:xfrm>
        </p:spPr>
        <p:txBody>
          <a:bodyPr>
            <a:normAutofit/>
          </a:bodyPr>
          <a:lstStyle/>
          <a:p>
            <a:pPr marL="0" indent="0">
              <a:buNone/>
            </a:pPr>
            <a:r>
              <a:rPr lang="en-US" b="1" dirty="0">
                <a:solidFill>
                  <a:schemeClr val="accent2">
                    <a:lumMod val="75000"/>
                  </a:schemeClr>
                </a:solidFill>
              </a:rPr>
              <a:t>Task  Definition:</a:t>
            </a:r>
          </a:p>
          <a:p>
            <a:pPr marL="0" indent="0">
              <a:buNone/>
            </a:pPr>
            <a:r>
              <a:rPr lang="en-US" dirty="0">
                <a:solidFill>
                  <a:schemeClr val="accent4">
                    <a:lumMod val="50000"/>
                  </a:schemeClr>
                </a:solidFill>
                <a:latin typeface="Sohne"/>
              </a:rPr>
              <a:t>The task at hand involves enhancing traditional Market Basket Analysis (MBA) by integrating Natural Language Processing (NLP) techniques to glean deeper insights into consumer behavior. Specifically, the goal is to extract meaningful associations between items based not only on transactional data but also on the natural language context of item descriptions.</a:t>
            </a:r>
          </a:p>
          <a:p>
            <a:pPr marL="0" indent="0">
              <a:buNone/>
            </a:pPr>
            <a:r>
              <a:rPr lang="en-US" b="1" dirty="0">
                <a:solidFill>
                  <a:schemeClr val="accent2">
                    <a:lumMod val="75000"/>
                  </a:schemeClr>
                </a:solidFill>
              </a:rPr>
              <a:t>Inputs:- </a:t>
            </a:r>
            <a:r>
              <a:rPr lang="en-US" b="1" dirty="0">
                <a:latin typeface="Sohne"/>
              </a:rPr>
              <a:t>Transactional data: </a:t>
            </a:r>
            <a:r>
              <a:rPr lang="en-US" dirty="0">
                <a:solidFill>
                  <a:schemeClr val="accent4">
                    <a:lumMod val="50000"/>
                  </a:schemeClr>
                </a:solidFill>
                <a:latin typeface="Sohne"/>
              </a:rPr>
              <a:t>A dataset containing records of consumer transactions, including the items purchased in each transaction.   </a:t>
            </a:r>
          </a:p>
          <a:p>
            <a:pPr>
              <a:buFont typeface="Wingdings" panose="05000000000000000000" pitchFamily="2" charset="2"/>
              <a:buChar char="Ø"/>
            </a:pPr>
            <a:r>
              <a:rPr lang="en-US" dirty="0"/>
              <a:t> </a:t>
            </a:r>
            <a:r>
              <a:rPr lang="en-US" b="1" dirty="0">
                <a:latin typeface="Sohne"/>
              </a:rPr>
              <a:t>Item descriptions:</a:t>
            </a:r>
            <a:r>
              <a:rPr lang="en-US" dirty="0">
                <a:latin typeface="Sohne"/>
              </a:rPr>
              <a:t> </a:t>
            </a:r>
            <a:r>
              <a:rPr lang="en-US" dirty="0">
                <a:solidFill>
                  <a:schemeClr val="accent4">
                    <a:lumMod val="50000"/>
                  </a:schemeClr>
                </a:solidFill>
                <a:latin typeface="Sohne"/>
              </a:rPr>
              <a:t>Textual descriptions corresponding to each item in the transactional data</a:t>
            </a:r>
            <a:r>
              <a:rPr lang="en-US" dirty="0">
                <a:solidFill>
                  <a:schemeClr val="accent4">
                    <a:lumMod val="50000"/>
                  </a:schemeClr>
                </a:solidFill>
              </a:rPr>
              <a:t>.</a:t>
            </a:r>
          </a:p>
          <a:p>
            <a:pPr marL="0" indent="0">
              <a:buNone/>
            </a:pPr>
            <a:r>
              <a:rPr lang="en-US" sz="1800" b="1" dirty="0">
                <a:solidFill>
                  <a:schemeClr val="accent2">
                    <a:lumMod val="75000"/>
                  </a:schemeClr>
                </a:solidFill>
              </a:rPr>
              <a:t>Outputs</a:t>
            </a:r>
            <a:r>
              <a:rPr lang="en-US" dirty="0">
                <a:solidFill>
                  <a:schemeClr val="accent2">
                    <a:lumMod val="75000"/>
                  </a:schemeClr>
                </a:solidFill>
              </a:rPr>
              <a:t>: - </a:t>
            </a:r>
            <a:r>
              <a:rPr lang="en-US" b="1" dirty="0">
                <a:latin typeface="Sohne"/>
              </a:rPr>
              <a:t>Association rules: </a:t>
            </a:r>
            <a:r>
              <a:rPr lang="en-US" dirty="0">
                <a:solidFill>
                  <a:schemeClr val="accent4">
                    <a:lumMod val="50000"/>
                  </a:schemeClr>
                </a:solidFill>
                <a:latin typeface="Sohne"/>
              </a:rPr>
              <a:t>Extracted patterns indicating the frequent co-occurrence of items, enriched with insights derived from NLP analysis of item descriptions.  </a:t>
            </a:r>
          </a:p>
          <a:p>
            <a:pPr>
              <a:buFont typeface="Wingdings" panose="05000000000000000000" pitchFamily="2" charset="2"/>
              <a:buChar char="Ø"/>
            </a:pPr>
            <a:r>
              <a:rPr lang="en-US" dirty="0">
                <a:latin typeface="Sohne"/>
              </a:rPr>
              <a:t> -</a:t>
            </a:r>
            <a:r>
              <a:rPr lang="en-US" b="1" dirty="0">
                <a:latin typeface="Sohne"/>
              </a:rPr>
              <a:t>Interpretation:</a:t>
            </a:r>
            <a:r>
              <a:rPr lang="en-US" dirty="0">
                <a:latin typeface="Sohne"/>
              </a:rPr>
              <a:t> </a:t>
            </a:r>
            <a:r>
              <a:rPr lang="en-US" dirty="0">
                <a:solidFill>
                  <a:schemeClr val="accent4">
                    <a:lumMod val="50000"/>
                  </a:schemeClr>
                </a:solidFill>
                <a:latin typeface="Sohne"/>
              </a:rPr>
              <a:t>Insights into consumer preferences, purchase motivations, and hidden patterns derived from the integrated analysis of transactional data and item descriptions.</a:t>
            </a:r>
          </a:p>
          <a:p>
            <a:pPr marL="0" indent="0">
              <a:buNone/>
            </a:pPr>
            <a:endParaRPr lang="en-IN" dirty="0"/>
          </a:p>
        </p:txBody>
      </p:sp>
    </p:spTree>
    <p:extLst>
      <p:ext uri="{BB962C8B-B14F-4D97-AF65-F5344CB8AC3E}">
        <p14:creationId xmlns:p14="http://schemas.microsoft.com/office/powerpoint/2010/main" val="236961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1AE5-B92B-05C7-32DF-40CC630A34CC}"/>
              </a:ext>
            </a:extLst>
          </p:cNvPr>
          <p:cNvSpPr>
            <a:spLocks noGrp="1"/>
          </p:cNvSpPr>
          <p:nvPr>
            <p:ph type="title"/>
          </p:nvPr>
        </p:nvSpPr>
        <p:spPr/>
        <p:txBody>
          <a:bodyPr>
            <a:normAutofit/>
          </a:bodyPr>
          <a:lstStyle/>
          <a:p>
            <a:pPr algn="ctr"/>
            <a:r>
              <a:rPr lang="en-IN" dirty="0">
                <a:solidFill>
                  <a:srgbClr val="000000"/>
                </a:solidFill>
                <a:effectLst/>
                <a:latin typeface="Rockwell Condensed" panose="02060603050405020104" pitchFamily="18" charset="0"/>
                <a:ea typeface="Times New Roman" panose="02020603050405020304" pitchFamily="18" charset="0"/>
              </a:rPr>
              <a:t>Algorithm Definition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4F77938-528D-B4C6-F166-002EA25FB043}"/>
              </a:ext>
            </a:extLst>
          </p:cNvPr>
          <p:cNvSpPr>
            <a:spLocks noGrp="1"/>
          </p:cNvSpPr>
          <p:nvPr>
            <p:ph idx="1"/>
          </p:nvPr>
        </p:nvSpPr>
        <p:spPr>
          <a:xfrm>
            <a:off x="741680" y="2121408"/>
            <a:ext cx="10647680" cy="4340352"/>
          </a:xfrm>
        </p:spPr>
        <p:txBody>
          <a:bodyPr>
            <a:noAutofit/>
          </a:bodyPr>
          <a:lstStyle/>
          <a:p>
            <a:pPr algn="just"/>
            <a:r>
              <a:rPr lang="en-US" b="1" u="sng" dirty="0">
                <a:solidFill>
                  <a:schemeClr val="accent2">
                    <a:lumMod val="75000"/>
                  </a:schemeClr>
                </a:solidFill>
                <a:latin typeface="Söhne"/>
              </a:rPr>
              <a:t>Data Preprocessing</a:t>
            </a:r>
            <a:r>
              <a:rPr lang="en-US" dirty="0">
                <a:solidFill>
                  <a:schemeClr val="accent2">
                    <a:lumMod val="75000"/>
                  </a:schemeClr>
                </a:solidFill>
                <a:latin typeface="Söhne"/>
              </a:rPr>
              <a:t>: </a:t>
            </a:r>
            <a:r>
              <a:rPr lang="en-US" dirty="0">
                <a:solidFill>
                  <a:schemeClr val="accent4">
                    <a:lumMod val="50000"/>
                  </a:schemeClr>
                </a:solidFill>
                <a:latin typeface="Söhne"/>
              </a:rPr>
              <a:t>Tokenize each transaction into individual items.   - Perform text normalization (e.g., lowercasing, removing punctuation).  </a:t>
            </a:r>
          </a:p>
          <a:p>
            <a:pPr algn="just">
              <a:buFont typeface="Wingdings" panose="05000000000000000000" pitchFamily="2" charset="2"/>
              <a:buChar char="Ø"/>
            </a:pPr>
            <a:r>
              <a:rPr lang="en-US" dirty="0">
                <a:solidFill>
                  <a:schemeClr val="accent4">
                    <a:lumMod val="50000"/>
                  </a:schemeClr>
                </a:solidFill>
                <a:latin typeface="Söhne"/>
              </a:rPr>
              <a:t> Remove stop words if applicable.</a:t>
            </a:r>
          </a:p>
          <a:p>
            <a:pPr algn="just"/>
            <a:r>
              <a:rPr lang="en-US" b="1" u="sng" dirty="0">
                <a:solidFill>
                  <a:schemeClr val="accent2">
                    <a:lumMod val="75000"/>
                  </a:schemeClr>
                </a:solidFill>
                <a:latin typeface="Söhne"/>
              </a:rPr>
              <a:t>Generate Candidate </a:t>
            </a:r>
            <a:r>
              <a:rPr lang="en-US" b="1" u="sng" dirty="0" err="1">
                <a:solidFill>
                  <a:schemeClr val="accent2">
                    <a:lumMod val="75000"/>
                  </a:schemeClr>
                </a:solidFill>
                <a:latin typeface="Söhne"/>
              </a:rPr>
              <a:t>Itemsets</a:t>
            </a:r>
            <a:r>
              <a:rPr lang="en-US" dirty="0">
                <a:solidFill>
                  <a:schemeClr val="accent2">
                    <a:lumMod val="75000"/>
                  </a:schemeClr>
                </a:solidFill>
                <a:latin typeface="Söhne"/>
              </a:rPr>
              <a:t>: - </a:t>
            </a:r>
            <a:r>
              <a:rPr lang="en-US" dirty="0">
                <a:solidFill>
                  <a:schemeClr val="accent4">
                    <a:lumMod val="50000"/>
                  </a:schemeClr>
                </a:solidFill>
                <a:latin typeface="Söhne"/>
              </a:rPr>
              <a:t>Initialize with frequent </a:t>
            </a:r>
            <a:r>
              <a:rPr lang="en-US" dirty="0" err="1">
                <a:solidFill>
                  <a:schemeClr val="accent4">
                    <a:lumMod val="50000"/>
                  </a:schemeClr>
                </a:solidFill>
                <a:latin typeface="Söhne"/>
              </a:rPr>
              <a:t>itemsets</a:t>
            </a:r>
            <a:r>
              <a:rPr lang="en-US" dirty="0">
                <a:solidFill>
                  <a:schemeClr val="accent4">
                    <a:lumMod val="50000"/>
                  </a:schemeClr>
                </a:solidFill>
                <a:latin typeface="Söhne"/>
              </a:rPr>
              <a:t> of size 1 (single items).   - Repeat until no new frequent </a:t>
            </a:r>
            <a:r>
              <a:rPr lang="en-US" dirty="0" err="1">
                <a:solidFill>
                  <a:schemeClr val="accent4">
                    <a:lumMod val="50000"/>
                  </a:schemeClr>
                </a:solidFill>
                <a:latin typeface="Söhne"/>
              </a:rPr>
              <a:t>itemsets</a:t>
            </a:r>
            <a:r>
              <a:rPr lang="en-US" dirty="0">
                <a:solidFill>
                  <a:schemeClr val="accent4">
                    <a:lumMod val="50000"/>
                  </a:schemeClr>
                </a:solidFill>
                <a:latin typeface="Söhne"/>
              </a:rPr>
              <a:t> can be generated: </a:t>
            </a:r>
          </a:p>
          <a:p>
            <a:pPr algn="just">
              <a:buFont typeface="Wingdings" panose="05000000000000000000" pitchFamily="2" charset="2"/>
              <a:buChar char="Ø"/>
            </a:pPr>
            <a:r>
              <a:rPr lang="en-US" dirty="0">
                <a:solidFill>
                  <a:schemeClr val="accent4">
                    <a:lumMod val="50000"/>
                  </a:schemeClr>
                </a:solidFill>
                <a:latin typeface="Söhne"/>
              </a:rPr>
              <a:t> Generate candidate </a:t>
            </a:r>
            <a:r>
              <a:rPr lang="en-US" dirty="0" err="1">
                <a:solidFill>
                  <a:schemeClr val="accent4">
                    <a:lumMod val="50000"/>
                  </a:schemeClr>
                </a:solidFill>
                <a:latin typeface="Söhne"/>
              </a:rPr>
              <a:t>itemsets</a:t>
            </a:r>
            <a:r>
              <a:rPr lang="en-US" dirty="0">
                <a:solidFill>
                  <a:schemeClr val="accent4">
                    <a:lumMod val="50000"/>
                  </a:schemeClr>
                </a:solidFill>
                <a:latin typeface="Söhne"/>
              </a:rPr>
              <a:t> of size (k+1) from frequent </a:t>
            </a:r>
            <a:r>
              <a:rPr lang="en-US" dirty="0" err="1">
                <a:solidFill>
                  <a:schemeClr val="accent4">
                    <a:lumMod val="50000"/>
                  </a:schemeClr>
                </a:solidFill>
                <a:latin typeface="Söhne"/>
              </a:rPr>
              <a:t>itemsets</a:t>
            </a:r>
            <a:r>
              <a:rPr lang="en-US" dirty="0">
                <a:solidFill>
                  <a:schemeClr val="accent4">
                    <a:lumMod val="50000"/>
                  </a:schemeClr>
                </a:solidFill>
                <a:latin typeface="Söhne"/>
              </a:rPr>
              <a:t> of size k.     - Prune candidate </a:t>
            </a:r>
            <a:r>
              <a:rPr lang="en-US" dirty="0" err="1">
                <a:solidFill>
                  <a:schemeClr val="accent4">
                    <a:lumMod val="50000"/>
                  </a:schemeClr>
                </a:solidFill>
                <a:latin typeface="Söhne"/>
              </a:rPr>
              <a:t>itemsets</a:t>
            </a:r>
            <a:r>
              <a:rPr lang="en-US" dirty="0">
                <a:solidFill>
                  <a:schemeClr val="accent4">
                    <a:lumMod val="50000"/>
                  </a:schemeClr>
                </a:solidFill>
                <a:latin typeface="Söhne"/>
              </a:rPr>
              <a:t> that contain subsets not in the frequent </a:t>
            </a:r>
            <a:r>
              <a:rPr lang="en-US" dirty="0" err="1">
                <a:solidFill>
                  <a:schemeClr val="accent4">
                    <a:lumMod val="50000"/>
                  </a:schemeClr>
                </a:solidFill>
                <a:latin typeface="Söhne"/>
              </a:rPr>
              <a:t>itemsets</a:t>
            </a:r>
            <a:r>
              <a:rPr lang="en-US" dirty="0">
                <a:solidFill>
                  <a:schemeClr val="accent4">
                    <a:lumMod val="50000"/>
                  </a:schemeClr>
                </a:solidFill>
                <a:latin typeface="Söhne"/>
              </a:rPr>
              <a:t> of size k.</a:t>
            </a:r>
          </a:p>
          <a:p>
            <a:pPr algn="just"/>
            <a:r>
              <a:rPr lang="en-US" b="1" u="sng" dirty="0">
                <a:solidFill>
                  <a:schemeClr val="accent2">
                    <a:lumMod val="75000"/>
                  </a:schemeClr>
                </a:solidFill>
                <a:latin typeface="Söhne"/>
              </a:rPr>
              <a:t>Calculate Support</a:t>
            </a:r>
            <a:r>
              <a:rPr lang="en-US" dirty="0">
                <a:solidFill>
                  <a:schemeClr val="accent2">
                    <a:lumMod val="75000"/>
                  </a:schemeClr>
                </a:solidFill>
                <a:latin typeface="Söhne"/>
              </a:rPr>
              <a:t>:- </a:t>
            </a:r>
            <a:r>
              <a:rPr lang="en-US" dirty="0">
                <a:solidFill>
                  <a:schemeClr val="accent4">
                    <a:lumMod val="50000"/>
                  </a:schemeClr>
                </a:solidFill>
                <a:latin typeface="Söhne"/>
              </a:rPr>
              <a:t>Scan the transaction database and count the occurrences of each candidate itemset. </a:t>
            </a:r>
          </a:p>
          <a:p>
            <a:pPr algn="just">
              <a:buFont typeface="Wingdings" panose="05000000000000000000" pitchFamily="2" charset="2"/>
              <a:buChar char="Ø"/>
            </a:pPr>
            <a:r>
              <a:rPr lang="en-US" dirty="0">
                <a:latin typeface="Söhne"/>
              </a:rPr>
              <a:t> </a:t>
            </a:r>
            <a:r>
              <a:rPr lang="en-US" dirty="0">
                <a:solidFill>
                  <a:schemeClr val="accent4">
                    <a:lumMod val="50000"/>
                  </a:schemeClr>
                </a:solidFill>
                <a:latin typeface="Söhne"/>
              </a:rPr>
              <a:t>Calculate support for each candidate itemset (support = number of transactions containing the itemset / total number of transactions).  </a:t>
            </a:r>
          </a:p>
          <a:p>
            <a:pPr algn="just">
              <a:buFont typeface="Wingdings" panose="05000000000000000000" pitchFamily="2" charset="2"/>
              <a:buChar char="Ø"/>
            </a:pPr>
            <a:r>
              <a:rPr lang="en-US" dirty="0">
                <a:solidFill>
                  <a:schemeClr val="accent4">
                    <a:lumMod val="50000"/>
                  </a:schemeClr>
                </a:solidFill>
                <a:latin typeface="Söhne"/>
              </a:rPr>
              <a:t>Prune candidate </a:t>
            </a:r>
            <a:r>
              <a:rPr lang="en-US" dirty="0" err="1">
                <a:solidFill>
                  <a:schemeClr val="accent4">
                    <a:lumMod val="50000"/>
                  </a:schemeClr>
                </a:solidFill>
                <a:latin typeface="Söhne"/>
              </a:rPr>
              <a:t>itemsets</a:t>
            </a:r>
            <a:r>
              <a:rPr lang="en-US" dirty="0">
                <a:solidFill>
                  <a:schemeClr val="accent4">
                    <a:lumMod val="50000"/>
                  </a:schemeClr>
                </a:solidFill>
                <a:latin typeface="Söhne"/>
              </a:rPr>
              <a:t> with support below a predefined threshold (minimum support).</a:t>
            </a:r>
            <a:endParaRPr lang="en-IN" dirty="0">
              <a:solidFill>
                <a:schemeClr val="accent4">
                  <a:lumMod val="50000"/>
                </a:schemeClr>
              </a:solidFill>
              <a:latin typeface="Söhne"/>
            </a:endParaRPr>
          </a:p>
        </p:txBody>
      </p:sp>
      <p:sp>
        <p:nvSpPr>
          <p:cNvPr id="4" name="TextBox 3">
            <a:extLst>
              <a:ext uri="{FF2B5EF4-FFF2-40B4-BE49-F238E27FC236}">
                <a16:creationId xmlns:a16="http://schemas.microsoft.com/office/drawing/2014/main" id="{193C28EC-9C85-22E2-CC31-054C2BDE2FD3}"/>
              </a:ext>
            </a:extLst>
          </p:cNvPr>
          <p:cNvSpPr txBox="1"/>
          <p:nvPr/>
        </p:nvSpPr>
        <p:spPr>
          <a:xfrm>
            <a:off x="3957710" y="1289304"/>
            <a:ext cx="4145281" cy="523220"/>
          </a:xfrm>
          <a:prstGeom prst="rect">
            <a:avLst/>
          </a:prstGeom>
          <a:noFill/>
        </p:spPr>
        <p:txBody>
          <a:bodyPr wrap="square" rtlCol="0">
            <a:spAutoFit/>
          </a:bodyPr>
          <a:lstStyle/>
          <a:p>
            <a:r>
              <a:rPr lang="en-IN" sz="2800" dirty="0">
                <a:solidFill>
                  <a:srgbClr val="002060"/>
                </a:solidFill>
              </a:rPr>
              <a:t>Algorithm Used-</a:t>
            </a:r>
            <a:r>
              <a:rPr lang="en-IN" sz="2800" dirty="0" err="1">
                <a:solidFill>
                  <a:srgbClr val="002060"/>
                </a:solidFill>
              </a:rPr>
              <a:t>Apriori</a:t>
            </a:r>
            <a:r>
              <a:rPr lang="en-IN" sz="2800" dirty="0">
                <a:solidFill>
                  <a:srgbClr val="002060"/>
                </a:solidFill>
              </a:rPr>
              <a:t> </a:t>
            </a:r>
          </a:p>
        </p:txBody>
      </p:sp>
    </p:spTree>
    <p:extLst>
      <p:ext uri="{BB962C8B-B14F-4D97-AF65-F5344CB8AC3E}">
        <p14:creationId xmlns:p14="http://schemas.microsoft.com/office/powerpoint/2010/main" val="166784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9A29C-72C5-94AC-6F10-5F27CEBEBE2C}"/>
              </a:ext>
            </a:extLst>
          </p:cNvPr>
          <p:cNvSpPr>
            <a:spLocks noGrp="1"/>
          </p:cNvSpPr>
          <p:nvPr>
            <p:ph sz="half" idx="1"/>
          </p:nvPr>
        </p:nvSpPr>
        <p:spPr>
          <a:xfrm>
            <a:off x="962272" y="1810043"/>
            <a:ext cx="4754880" cy="3488788"/>
          </a:xfrm>
        </p:spPr>
        <p:txBody>
          <a:bodyPr/>
          <a:lstStyle/>
          <a:p>
            <a:r>
              <a:rPr lang="en-US" b="1" u="sng" dirty="0">
                <a:solidFill>
                  <a:schemeClr val="accent2">
                    <a:lumMod val="75000"/>
                  </a:schemeClr>
                </a:solidFill>
              </a:rPr>
              <a:t>Generate Association Rules</a:t>
            </a:r>
            <a:r>
              <a:rPr lang="en-US" dirty="0">
                <a:solidFill>
                  <a:schemeClr val="accent2">
                    <a:lumMod val="75000"/>
                  </a:schemeClr>
                </a:solidFill>
                <a:latin typeface="Sohne"/>
              </a:rPr>
              <a:t>:- </a:t>
            </a:r>
          </a:p>
          <a:p>
            <a:r>
              <a:rPr lang="en-US" dirty="0">
                <a:solidFill>
                  <a:schemeClr val="accent4">
                    <a:lumMod val="50000"/>
                  </a:schemeClr>
                </a:solidFill>
                <a:latin typeface="Sohne"/>
              </a:rPr>
              <a:t>For each frequent item set, generate association rules based on confidence. </a:t>
            </a:r>
          </a:p>
          <a:p>
            <a:pPr>
              <a:buFont typeface="Wingdings" panose="05000000000000000000" pitchFamily="2" charset="2"/>
              <a:buChar char="Ø"/>
            </a:pPr>
            <a:r>
              <a:rPr lang="en-US" dirty="0">
                <a:solidFill>
                  <a:schemeClr val="accent4">
                    <a:lumMod val="50000"/>
                  </a:schemeClr>
                </a:solidFill>
                <a:latin typeface="Sohne"/>
              </a:rPr>
              <a:t> Calculate confidence for each rule (confidence = support of itemset A and B / support of itemset A). </a:t>
            </a:r>
          </a:p>
          <a:p>
            <a:pPr>
              <a:buFont typeface="Wingdings" panose="05000000000000000000" pitchFamily="2" charset="2"/>
              <a:buChar char="Ø"/>
            </a:pPr>
            <a:r>
              <a:rPr lang="en-US" dirty="0">
                <a:solidFill>
                  <a:schemeClr val="accent4">
                    <a:lumMod val="50000"/>
                  </a:schemeClr>
                </a:solidFill>
                <a:latin typeface="Sohne"/>
              </a:rPr>
              <a:t> Prune rules that do not meet the minimum confidence threshold.</a:t>
            </a:r>
            <a:endParaRPr lang="en-IN" dirty="0">
              <a:solidFill>
                <a:schemeClr val="accent4">
                  <a:lumMod val="50000"/>
                </a:schemeClr>
              </a:solidFill>
              <a:latin typeface="Sohne"/>
            </a:endParaRPr>
          </a:p>
        </p:txBody>
      </p:sp>
      <p:pic>
        <p:nvPicPr>
          <p:cNvPr id="1026" name="Picture 2" descr="Market Basket Analysis in Data Mining - Javatpoint">
            <a:extLst>
              <a:ext uri="{FF2B5EF4-FFF2-40B4-BE49-F238E27FC236}">
                <a16:creationId xmlns:a16="http://schemas.microsoft.com/office/drawing/2014/main" id="{713C264E-D559-7BF8-9C5B-37792DD020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0185" y="657124"/>
            <a:ext cx="3903344" cy="2484879"/>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4" descr="Understand Market Basket Analysis in Data Mining | Jaro Education">
            <a:extLst>
              <a:ext uri="{FF2B5EF4-FFF2-40B4-BE49-F238E27FC236}">
                <a16:creationId xmlns:a16="http://schemas.microsoft.com/office/drawing/2014/main" id="{FDE35487-F322-C915-690B-A0FEA3E4D522}"/>
              </a:ext>
            </a:extLst>
          </p:cNvPr>
          <p:cNvSpPr>
            <a:spLocks noChangeAspect="1" noChangeArrowheads="1"/>
          </p:cNvSpPr>
          <p:nvPr/>
        </p:nvSpPr>
        <p:spPr bwMode="auto">
          <a:xfrm>
            <a:off x="5943600" y="3276600"/>
            <a:ext cx="4044462" cy="40444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Picture 16">
            <a:extLst>
              <a:ext uri="{FF2B5EF4-FFF2-40B4-BE49-F238E27FC236}">
                <a16:creationId xmlns:a16="http://schemas.microsoft.com/office/drawing/2014/main" id="{C2EF338F-D8B8-F98D-C09C-4BE04F06DE06}"/>
              </a:ext>
            </a:extLst>
          </p:cNvPr>
          <p:cNvPicPr>
            <a:picLocks noChangeAspect="1"/>
          </p:cNvPicPr>
          <p:nvPr/>
        </p:nvPicPr>
        <p:blipFill>
          <a:blip r:embed="rId3"/>
          <a:stretch>
            <a:fillRect/>
          </a:stretch>
        </p:blipFill>
        <p:spPr>
          <a:xfrm>
            <a:off x="5943600" y="3429000"/>
            <a:ext cx="5445389" cy="2788602"/>
          </a:xfrm>
          <a:prstGeom prst="rect">
            <a:avLst/>
          </a:prstGeom>
        </p:spPr>
      </p:pic>
    </p:spTree>
    <p:extLst>
      <p:ext uri="{BB962C8B-B14F-4D97-AF65-F5344CB8AC3E}">
        <p14:creationId xmlns:p14="http://schemas.microsoft.com/office/powerpoint/2010/main" val="12547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A1F2EC-4000-E3DD-94BB-E689528C2ED9}"/>
              </a:ext>
            </a:extLst>
          </p:cNvPr>
          <p:cNvSpPr>
            <a:spLocks noGrp="1"/>
          </p:cNvSpPr>
          <p:nvPr>
            <p:ph type="title"/>
          </p:nvPr>
        </p:nvSpPr>
        <p:spPr>
          <a:xfrm>
            <a:off x="568988" y="484632"/>
            <a:ext cx="10559260" cy="1609344"/>
          </a:xfrm>
        </p:spPr>
        <p:txBody>
          <a:bodyPr/>
          <a:lstStyle/>
          <a:p>
            <a:r>
              <a:rPr lang="en-IN" dirty="0"/>
              <a:t>Code implementation</a:t>
            </a:r>
          </a:p>
        </p:txBody>
      </p:sp>
      <p:pic>
        <p:nvPicPr>
          <p:cNvPr id="6" name="Content Placeholder 5">
            <a:extLst>
              <a:ext uri="{FF2B5EF4-FFF2-40B4-BE49-F238E27FC236}">
                <a16:creationId xmlns:a16="http://schemas.microsoft.com/office/drawing/2014/main" id="{4A3D9F54-AA07-1F48-6877-C30A5516C432}"/>
              </a:ext>
            </a:extLst>
          </p:cNvPr>
          <p:cNvPicPr>
            <a:picLocks noGrp="1" noChangeAspect="1"/>
          </p:cNvPicPr>
          <p:nvPr>
            <p:ph idx="1"/>
          </p:nvPr>
        </p:nvPicPr>
        <p:blipFill>
          <a:blip r:embed="rId2"/>
          <a:stretch>
            <a:fillRect/>
          </a:stretch>
        </p:blipFill>
        <p:spPr>
          <a:xfrm>
            <a:off x="363003" y="1895606"/>
            <a:ext cx="7205827" cy="4258994"/>
          </a:xfrm>
        </p:spPr>
      </p:pic>
      <p:pic>
        <p:nvPicPr>
          <p:cNvPr id="8" name="Picture 7">
            <a:extLst>
              <a:ext uri="{FF2B5EF4-FFF2-40B4-BE49-F238E27FC236}">
                <a16:creationId xmlns:a16="http://schemas.microsoft.com/office/drawing/2014/main" id="{2A476937-90D2-8737-D570-63588ECE0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2287" y="1895606"/>
            <a:ext cx="3576710" cy="3798980"/>
          </a:xfrm>
          <a:prstGeom prst="rect">
            <a:avLst/>
          </a:prstGeom>
        </p:spPr>
      </p:pic>
    </p:spTree>
    <p:extLst>
      <p:ext uri="{BB962C8B-B14F-4D97-AF65-F5344CB8AC3E}">
        <p14:creationId xmlns:p14="http://schemas.microsoft.com/office/powerpoint/2010/main" val="57739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978A-4903-6299-2526-89DB25290F2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0232C18-E5EB-AD2B-387F-8C7C43F5DBE1}"/>
              </a:ext>
            </a:extLst>
          </p:cNvPr>
          <p:cNvSpPr>
            <a:spLocks noGrp="1"/>
          </p:cNvSpPr>
          <p:nvPr>
            <p:ph sz="half" idx="1"/>
          </p:nvPr>
        </p:nvSpPr>
        <p:spPr>
          <a:xfrm>
            <a:off x="923365" y="1909482"/>
            <a:ext cx="4901363" cy="3594847"/>
          </a:xfrm>
        </p:spPr>
        <p:txBody>
          <a:bodyPr>
            <a:normAutofit lnSpcReduction="10000"/>
          </a:bodyPr>
          <a:lstStyle/>
          <a:p>
            <a:pPr marL="0" indent="0">
              <a:buNone/>
            </a:pPr>
            <a:r>
              <a:rPr lang="en-IN" dirty="0">
                <a:latin typeface="Söhne"/>
              </a:rPr>
              <a:t>Let's consider a grocery store transaction dataset:</a:t>
            </a:r>
          </a:p>
          <a:p>
            <a:pPr marL="0" indent="0">
              <a:buNone/>
            </a:pPr>
            <a:r>
              <a:rPr lang="en-IN" dirty="0">
                <a:latin typeface="Söhne"/>
              </a:rPr>
              <a:t>Transaction 1: {bread, milk, eggs}</a:t>
            </a:r>
          </a:p>
          <a:p>
            <a:pPr marL="0" indent="0">
              <a:buNone/>
            </a:pPr>
            <a:r>
              <a:rPr lang="en-IN" dirty="0">
                <a:latin typeface="Söhne"/>
              </a:rPr>
              <a:t>Transaction 2: {bread, butter, eggs}</a:t>
            </a:r>
          </a:p>
          <a:p>
            <a:pPr marL="0" indent="0">
              <a:buNone/>
            </a:pPr>
            <a:r>
              <a:rPr lang="en-IN" dirty="0">
                <a:latin typeface="Söhne"/>
              </a:rPr>
              <a:t>Transaction 3: {milk, butter, cheese}</a:t>
            </a:r>
          </a:p>
          <a:p>
            <a:pPr marL="0" indent="0">
              <a:buNone/>
            </a:pPr>
            <a:r>
              <a:rPr lang="en-IN" dirty="0">
                <a:latin typeface="Söhne"/>
              </a:rPr>
              <a:t>Transaction 4: {bread, milk, butter}</a:t>
            </a:r>
          </a:p>
          <a:p>
            <a:pPr marL="0" indent="0">
              <a:buNone/>
            </a:pPr>
            <a:r>
              <a:rPr lang="en-IN" dirty="0">
                <a:latin typeface="Söhne"/>
              </a:rPr>
              <a:t>Transaction 5: {bread, milk, cheese}</a:t>
            </a:r>
          </a:p>
          <a:p>
            <a:pPr marL="0" indent="0">
              <a:buNone/>
            </a:pPr>
            <a:r>
              <a:rPr lang="en-IN" dirty="0">
                <a:latin typeface="Söhne"/>
              </a:rPr>
              <a:t>Using </a:t>
            </a:r>
            <a:r>
              <a:rPr lang="en-IN" dirty="0" err="1">
                <a:latin typeface="Söhne"/>
              </a:rPr>
              <a:t>Apriori</a:t>
            </a:r>
            <a:r>
              <a:rPr lang="en-IN" dirty="0">
                <a:latin typeface="Söhne"/>
              </a:rPr>
              <a:t> algorithm with minimum support = 0.4 and minimum confidence = 0.6, we find:</a:t>
            </a:r>
          </a:p>
        </p:txBody>
      </p:sp>
      <p:sp>
        <p:nvSpPr>
          <p:cNvPr id="4" name="Content Placeholder 3">
            <a:extLst>
              <a:ext uri="{FF2B5EF4-FFF2-40B4-BE49-F238E27FC236}">
                <a16:creationId xmlns:a16="http://schemas.microsoft.com/office/drawing/2014/main" id="{E9ABFF43-71C1-E842-B655-F322699FA6B3}"/>
              </a:ext>
            </a:extLst>
          </p:cNvPr>
          <p:cNvSpPr>
            <a:spLocks noGrp="1"/>
          </p:cNvSpPr>
          <p:nvPr>
            <p:ph sz="half" idx="2"/>
          </p:nvPr>
        </p:nvSpPr>
        <p:spPr>
          <a:xfrm>
            <a:off x="6364224" y="484632"/>
            <a:ext cx="5719924" cy="6183454"/>
          </a:xfrm>
        </p:spPr>
        <p:txBody>
          <a:bodyPr>
            <a:normAutofit lnSpcReduction="10000"/>
          </a:bodyPr>
          <a:lstStyle/>
          <a:p>
            <a:pPr marL="216000"/>
            <a:r>
              <a:rPr lang="en-IN" b="1" u="sng" dirty="0">
                <a:solidFill>
                  <a:schemeClr val="accent2">
                    <a:lumMod val="75000"/>
                  </a:schemeClr>
                </a:solidFill>
              </a:rPr>
              <a:t>1. Frequent </a:t>
            </a:r>
            <a:r>
              <a:rPr lang="en-IN" b="1" u="sng" dirty="0" err="1">
                <a:solidFill>
                  <a:schemeClr val="accent2">
                    <a:lumMod val="75000"/>
                  </a:schemeClr>
                </a:solidFill>
              </a:rPr>
              <a:t>Itemsets</a:t>
            </a:r>
            <a:r>
              <a:rPr lang="en-IN" b="1" u="sng" dirty="0">
                <a:solidFill>
                  <a:schemeClr val="accent2">
                    <a:lumMod val="75000"/>
                  </a:schemeClr>
                </a:solidFill>
              </a:rPr>
              <a:t>: - </a:t>
            </a:r>
          </a:p>
          <a:p>
            <a:pPr marL="376020" indent="-342900">
              <a:buFont typeface="Wingdings" panose="05000000000000000000" pitchFamily="2" charset="2"/>
              <a:buChar char="Ø"/>
            </a:pPr>
            <a:r>
              <a:rPr lang="en-IN" dirty="0">
                <a:latin typeface="Söhne"/>
              </a:rPr>
              <a:t>{bread}: 4   </a:t>
            </a:r>
          </a:p>
          <a:p>
            <a:pPr marL="376020" indent="-342900">
              <a:buFont typeface="Wingdings" panose="05000000000000000000" pitchFamily="2" charset="2"/>
              <a:buChar char="Ø"/>
            </a:pPr>
            <a:r>
              <a:rPr lang="en-IN" dirty="0">
                <a:latin typeface="Söhne"/>
              </a:rPr>
              <a:t> {milk}: 4   </a:t>
            </a:r>
          </a:p>
          <a:p>
            <a:pPr marL="376020" indent="-342900">
              <a:buFont typeface="Wingdings" panose="05000000000000000000" pitchFamily="2" charset="2"/>
              <a:buChar char="Ø"/>
            </a:pPr>
            <a:r>
              <a:rPr lang="en-IN" dirty="0">
                <a:latin typeface="Söhne"/>
              </a:rPr>
              <a:t> {eggs}: 2   </a:t>
            </a:r>
          </a:p>
          <a:p>
            <a:pPr marL="376020" indent="-342900">
              <a:buFont typeface="Wingdings" panose="05000000000000000000" pitchFamily="2" charset="2"/>
              <a:buChar char="Ø"/>
            </a:pPr>
            <a:r>
              <a:rPr lang="en-IN" dirty="0">
                <a:latin typeface="Söhne"/>
              </a:rPr>
              <a:t>{butter}: 3   </a:t>
            </a:r>
          </a:p>
          <a:p>
            <a:pPr marL="376020" indent="-342900">
              <a:buFont typeface="Wingdings" panose="05000000000000000000" pitchFamily="2" charset="2"/>
              <a:buChar char="Ø"/>
            </a:pPr>
            <a:r>
              <a:rPr lang="en-IN" dirty="0">
                <a:latin typeface="Söhne"/>
              </a:rPr>
              <a:t> {bread, milk}: 3   </a:t>
            </a:r>
          </a:p>
          <a:p>
            <a:pPr marL="376020" indent="-342900">
              <a:buFont typeface="Wingdings" panose="05000000000000000000" pitchFamily="2" charset="2"/>
              <a:buChar char="Ø"/>
            </a:pPr>
            <a:r>
              <a:rPr lang="en-IN" dirty="0">
                <a:latin typeface="Söhne"/>
              </a:rPr>
              <a:t> {bread, butter}: 2   </a:t>
            </a:r>
          </a:p>
          <a:p>
            <a:pPr marL="376020" indent="-342900">
              <a:buFont typeface="Wingdings" panose="05000000000000000000" pitchFamily="2" charset="2"/>
              <a:buChar char="Ø"/>
            </a:pPr>
            <a:r>
              <a:rPr lang="en-IN" dirty="0">
                <a:latin typeface="Söhne"/>
              </a:rPr>
              <a:t> {milk, butter}: 2</a:t>
            </a:r>
          </a:p>
          <a:p>
            <a:pPr marL="216000"/>
            <a:r>
              <a:rPr lang="en-IN" b="1" u="sng" dirty="0">
                <a:solidFill>
                  <a:schemeClr val="accent2">
                    <a:lumMod val="75000"/>
                  </a:schemeClr>
                </a:solidFill>
              </a:rPr>
              <a:t>2. Association Rules: - </a:t>
            </a:r>
          </a:p>
          <a:p>
            <a:pPr marL="0" indent="0">
              <a:buNone/>
            </a:pPr>
            <a:r>
              <a:rPr lang="en-IN" dirty="0">
                <a:latin typeface="Söhne"/>
              </a:rPr>
              <a:t>{bread} -&gt; {milk}: confidence = 3/4 = 0.75   </a:t>
            </a:r>
          </a:p>
          <a:p>
            <a:pPr marL="0" indent="0">
              <a:buNone/>
            </a:pPr>
            <a:r>
              <a:rPr lang="en-IN" dirty="0">
                <a:latin typeface="Söhne"/>
              </a:rPr>
              <a:t>{milk} -&gt; {bread}: confidence = 3/4 = 0.75    </a:t>
            </a:r>
          </a:p>
          <a:p>
            <a:pPr marL="0" indent="0">
              <a:buNone/>
            </a:pPr>
            <a:r>
              <a:rPr lang="en-IN" dirty="0">
                <a:latin typeface="Söhne"/>
              </a:rPr>
              <a:t>{bread} -&gt; {butter}: confidence = 2/4 = 0.5    </a:t>
            </a:r>
          </a:p>
          <a:p>
            <a:pPr marL="0" indent="0">
              <a:buNone/>
            </a:pPr>
            <a:r>
              <a:rPr lang="en-IN" dirty="0">
                <a:latin typeface="Söhne"/>
              </a:rPr>
              <a:t>{butter} -&gt; {bread}: confidence = 2/3 = 0.67    </a:t>
            </a:r>
          </a:p>
          <a:p>
            <a:pPr marL="0" indent="0">
              <a:buNone/>
            </a:pPr>
            <a:r>
              <a:rPr lang="en-IN" dirty="0">
                <a:latin typeface="Söhne"/>
              </a:rPr>
              <a:t>{milk} -&gt; {butter}: confidence = 2/4 = 0.5   </a:t>
            </a:r>
          </a:p>
          <a:p>
            <a:pPr marL="0" indent="0">
              <a:buNone/>
            </a:pPr>
            <a:r>
              <a:rPr lang="en-IN" dirty="0">
                <a:latin typeface="Söhne"/>
              </a:rPr>
              <a:t>{butter} -&gt; {milk}: confidence = 2/3 = 0.67</a:t>
            </a:r>
          </a:p>
        </p:txBody>
      </p:sp>
    </p:spTree>
    <p:extLst>
      <p:ext uri="{BB962C8B-B14F-4D97-AF65-F5344CB8AC3E}">
        <p14:creationId xmlns:p14="http://schemas.microsoft.com/office/powerpoint/2010/main" val="173053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459E-949F-6668-34BF-B3CC9EA4A180}"/>
              </a:ext>
            </a:extLst>
          </p:cNvPr>
          <p:cNvSpPr>
            <a:spLocks noGrp="1"/>
          </p:cNvSpPr>
          <p:nvPr>
            <p:ph type="title"/>
          </p:nvPr>
        </p:nvSpPr>
        <p:spPr>
          <a:xfrm>
            <a:off x="567824" y="386020"/>
            <a:ext cx="10058400" cy="1609344"/>
          </a:xfrm>
        </p:spPr>
        <p:txBody>
          <a:bodyPr>
            <a:normAutofit/>
          </a:bodyPr>
          <a:lstStyle/>
          <a:p>
            <a:r>
              <a:rPr lang="en-IN" dirty="0"/>
              <a:t>EXPERIMENT </a:t>
            </a:r>
            <a:r>
              <a:rPr lang="en-IN" dirty="0" err="1"/>
              <a:t>ANALysis</a:t>
            </a:r>
            <a:endParaRPr lang="en-IN" dirty="0"/>
          </a:p>
        </p:txBody>
      </p:sp>
      <p:sp>
        <p:nvSpPr>
          <p:cNvPr id="3" name="Content Placeholder 2">
            <a:extLst>
              <a:ext uri="{FF2B5EF4-FFF2-40B4-BE49-F238E27FC236}">
                <a16:creationId xmlns:a16="http://schemas.microsoft.com/office/drawing/2014/main" id="{F014DDBE-0C80-AF2E-BF3F-B1F0503EDECA}"/>
              </a:ext>
            </a:extLst>
          </p:cNvPr>
          <p:cNvSpPr>
            <a:spLocks noGrp="1"/>
          </p:cNvSpPr>
          <p:nvPr>
            <p:ph sz="half" idx="1"/>
          </p:nvPr>
        </p:nvSpPr>
        <p:spPr>
          <a:xfrm>
            <a:off x="647790" y="2093976"/>
            <a:ext cx="5448210" cy="3977640"/>
          </a:xfrm>
        </p:spPr>
        <p:txBody>
          <a:bodyPr>
            <a:noAutofit/>
          </a:bodyPr>
          <a:lstStyle/>
          <a:p>
            <a:r>
              <a:rPr lang="en-US" b="1" u="sng" dirty="0">
                <a:solidFill>
                  <a:schemeClr val="accent2">
                    <a:lumMod val="75000"/>
                  </a:schemeClr>
                </a:solidFill>
                <a:latin typeface="Söhne"/>
              </a:rPr>
              <a:t>Criteria for Evaluation</a:t>
            </a:r>
          </a:p>
          <a:p>
            <a:r>
              <a:rPr lang="en-US" dirty="0">
                <a:latin typeface="Söhne"/>
              </a:rPr>
              <a:t>1.</a:t>
            </a:r>
            <a:r>
              <a:rPr lang="en-US" b="1" dirty="0">
                <a:latin typeface="Söhne"/>
              </a:rPr>
              <a:t>Support and Confidence</a:t>
            </a:r>
            <a:r>
              <a:rPr lang="en-US" dirty="0">
                <a:latin typeface="Söhne"/>
              </a:rPr>
              <a:t>: The algorithm should accurately identify frequent </a:t>
            </a:r>
            <a:r>
              <a:rPr lang="en-US" dirty="0" err="1">
                <a:latin typeface="Söhne"/>
              </a:rPr>
              <a:t>itemsets</a:t>
            </a:r>
            <a:r>
              <a:rPr lang="en-US" dirty="0">
                <a:latin typeface="Söhne"/>
              </a:rPr>
              <a:t> with sufficient support and generate meaningful association rules with high confidence.</a:t>
            </a:r>
          </a:p>
          <a:p>
            <a:r>
              <a:rPr lang="en-US" dirty="0">
                <a:latin typeface="Söhne"/>
              </a:rPr>
              <a:t>2. </a:t>
            </a:r>
            <a:r>
              <a:rPr lang="en-US" b="1" dirty="0">
                <a:latin typeface="Söhne"/>
              </a:rPr>
              <a:t>Scalability</a:t>
            </a:r>
            <a:r>
              <a:rPr lang="en-US" dirty="0">
                <a:latin typeface="Söhne"/>
              </a:rPr>
              <a:t>: The algorithm should efficiently handle large transaction datasets.</a:t>
            </a:r>
          </a:p>
          <a:p>
            <a:r>
              <a:rPr lang="en-US" dirty="0">
                <a:latin typeface="Söhne"/>
              </a:rPr>
              <a:t>3. </a:t>
            </a:r>
            <a:r>
              <a:rPr lang="en-US" b="1" dirty="0">
                <a:latin typeface="Söhne"/>
              </a:rPr>
              <a:t>Robustness</a:t>
            </a:r>
            <a:r>
              <a:rPr lang="en-US" dirty="0">
                <a:latin typeface="Söhne"/>
              </a:rPr>
              <a:t>: The algorithm should be able to handle noisy and sparse data effectively.</a:t>
            </a:r>
          </a:p>
          <a:p>
            <a:r>
              <a:rPr lang="en-US" dirty="0">
                <a:latin typeface="Söhne"/>
              </a:rPr>
              <a:t>4. </a:t>
            </a:r>
            <a:r>
              <a:rPr lang="en-US" b="1" dirty="0">
                <a:latin typeface="Söhne"/>
              </a:rPr>
              <a:t>Interpretability</a:t>
            </a:r>
            <a:r>
              <a:rPr lang="en-US" dirty="0">
                <a:latin typeface="Söhne"/>
              </a:rPr>
              <a:t>: The generated association rules should be interpretable and actionable for business decision-making.</a:t>
            </a:r>
            <a:endParaRPr lang="en-IN" dirty="0">
              <a:latin typeface="Söhne"/>
            </a:endParaRPr>
          </a:p>
        </p:txBody>
      </p:sp>
      <p:sp>
        <p:nvSpPr>
          <p:cNvPr id="4" name="Content Placeholder 3">
            <a:extLst>
              <a:ext uri="{FF2B5EF4-FFF2-40B4-BE49-F238E27FC236}">
                <a16:creationId xmlns:a16="http://schemas.microsoft.com/office/drawing/2014/main" id="{F0A8E5AC-682B-05D3-1526-E6862CA10737}"/>
              </a:ext>
            </a:extLst>
          </p:cNvPr>
          <p:cNvSpPr>
            <a:spLocks noGrp="1"/>
          </p:cNvSpPr>
          <p:nvPr>
            <p:ph sz="half" idx="2"/>
          </p:nvPr>
        </p:nvSpPr>
        <p:spPr>
          <a:xfrm>
            <a:off x="6167718" y="1649506"/>
            <a:ext cx="5827058" cy="4903694"/>
          </a:xfrm>
        </p:spPr>
        <p:txBody>
          <a:bodyPr>
            <a:noAutofit/>
          </a:bodyPr>
          <a:lstStyle/>
          <a:p>
            <a:r>
              <a:rPr lang="en-US" b="1" u="sng" dirty="0">
                <a:solidFill>
                  <a:schemeClr val="accent2">
                    <a:lumMod val="75000"/>
                  </a:schemeClr>
                </a:solidFill>
                <a:latin typeface="Sonha"/>
              </a:rPr>
              <a:t>Performance Data Analysis</a:t>
            </a:r>
          </a:p>
          <a:p>
            <a:r>
              <a:rPr lang="en-US" dirty="0">
                <a:latin typeface="Sonha"/>
              </a:rPr>
              <a:t>1</a:t>
            </a:r>
            <a:r>
              <a:rPr lang="en-US" b="1" u="sng" dirty="0">
                <a:latin typeface="Sonha"/>
              </a:rPr>
              <a:t>.</a:t>
            </a:r>
            <a:r>
              <a:rPr lang="en-US" b="1" dirty="0">
                <a:latin typeface="Sonha"/>
              </a:rPr>
              <a:t>Support and Confidence Analysis</a:t>
            </a:r>
            <a:r>
              <a:rPr lang="en-US" dirty="0">
                <a:latin typeface="Sonha"/>
              </a:rPr>
              <a:t>: Visualize the support and confidence distributions of frequent </a:t>
            </a:r>
            <a:r>
              <a:rPr lang="en-US" dirty="0" err="1">
                <a:latin typeface="Sonha"/>
              </a:rPr>
              <a:t>itemsets</a:t>
            </a:r>
            <a:r>
              <a:rPr lang="en-US" dirty="0">
                <a:latin typeface="Sonha"/>
              </a:rPr>
              <a:t> and association rules.</a:t>
            </a:r>
          </a:p>
          <a:p>
            <a:r>
              <a:rPr lang="en-US" dirty="0">
                <a:latin typeface="Sonha"/>
              </a:rPr>
              <a:t>2</a:t>
            </a:r>
            <a:r>
              <a:rPr lang="en-US" b="1" u="sng" dirty="0">
                <a:latin typeface="Sonha"/>
              </a:rPr>
              <a:t>.</a:t>
            </a:r>
            <a:r>
              <a:rPr lang="en-US" b="1" dirty="0">
                <a:latin typeface="Sonha"/>
              </a:rPr>
              <a:t>Runtime Analysis</a:t>
            </a:r>
            <a:r>
              <a:rPr lang="en-US" dirty="0">
                <a:latin typeface="Sonha"/>
              </a:rPr>
              <a:t>: Compare the runtime of the algorithm under different parameter settings and dataset sizes.</a:t>
            </a:r>
          </a:p>
          <a:p>
            <a:r>
              <a:rPr lang="en-US" dirty="0">
                <a:latin typeface="Sonha"/>
              </a:rPr>
              <a:t>3.</a:t>
            </a:r>
            <a:r>
              <a:rPr lang="en-US" b="1" dirty="0">
                <a:latin typeface="Sonha"/>
              </a:rPr>
              <a:t>Interpretability Evaluation: </a:t>
            </a:r>
            <a:r>
              <a:rPr lang="en-US" dirty="0">
                <a:latin typeface="Sonha"/>
              </a:rPr>
              <a:t>Solicit feedback from domain experts on the interpretability and usefulness of the generated association rules.</a:t>
            </a:r>
          </a:p>
          <a:p>
            <a:r>
              <a:rPr lang="en-US" dirty="0">
                <a:latin typeface="Sonha"/>
              </a:rPr>
              <a:t>4.</a:t>
            </a:r>
            <a:r>
              <a:rPr lang="en-US" b="1" dirty="0">
                <a:latin typeface="Sonha"/>
              </a:rPr>
              <a:t>Comparison with Competing Methods: </a:t>
            </a:r>
            <a:r>
              <a:rPr lang="en-US" dirty="0">
                <a:latin typeface="Sonha"/>
              </a:rPr>
              <a:t>Quantitatively compare the performance metrics (support, confidence, runtime) of the </a:t>
            </a:r>
            <a:r>
              <a:rPr lang="en-US" dirty="0" err="1">
                <a:latin typeface="Sonha"/>
              </a:rPr>
              <a:t>Apriori</a:t>
            </a:r>
            <a:r>
              <a:rPr lang="en-US" dirty="0">
                <a:latin typeface="Sonha"/>
              </a:rPr>
              <a:t> algorithm with NLP preprocessing against traditional </a:t>
            </a:r>
            <a:r>
              <a:rPr lang="en-US" dirty="0" err="1">
                <a:latin typeface="Sonha"/>
              </a:rPr>
              <a:t>Apriori</a:t>
            </a:r>
            <a:r>
              <a:rPr lang="en-US" dirty="0">
                <a:latin typeface="Sonha"/>
              </a:rPr>
              <a:t> and other competing methods</a:t>
            </a:r>
            <a:r>
              <a:rPr lang="en-US" dirty="0"/>
              <a:t>.</a:t>
            </a:r>
            <a:endParaRPr lang="en-IN" dirty="0"/>
          </a:p>
        </p:txBody>
      </p:sp>
    </p:spTree>
    <p:extLst>
      <p:ext uri="{BB962C8B-B14F-4D97-AF65-F5344CB8AC3E}">
        <p14:creationId xmlns:p14="http://schemas.microsoft.com/office/powerpoint/2010/main" val="2272793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295</TotalTime>
  <Words>1870</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Rockwell</vt:lpstr>
      <vt:lpstr>Rockwell Condensed</vt:lpstr>
      <vt:lpstr>Sohne</vt:lpstr>
      <vt:lpstr>Söhne</vt:lpstr>
      <vt:lpstr>Sonha</vt:lpstr>
      <vt:lpstr>Times New Roman</vt:lpstr>
      <vt:lpstr>Wingdings</vt:lpstr>
      <vt:lpstr>Wood Type</vt:lpstr>
      <vt:lpstr> market basket analysis </vt:lpstr>
      <vt:lpstr>INTRODUCTION</vt:lpstr>
      <vt:lpstr>Objective</vt:lpstr>
      <vt:lpstr>Problem Definition and Algorithm</vt:lpstr>
      <vt:lpstr>Algorithm Definition  </vt:lpstr>
      <vt:lpstr>PowerPoint Presentation</vt:lpstr>
      <vt:lpstr>Code implementation</vt:lpstr>
      <vt:lpstr>Example:</vt:lpstr>
      <vt:lpstr>EXPERIMENT ANALysis</vt:lpstr>
      <vt:lpstr>Quantitative Results</vt:lpstr>
      <vt:lpstr>DISCUSSIONS</vt:lpstr>
      <vt:lpstr>Related work</vt:lpstr>
      <vt:lpstr>Future work</vt:lpstr>
      <vt:lpstr>conclusion</vt:lpstr>
      <vt:lpstr>BILILOGRAPHY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c pranitha sree</dc:creator>
  <cp:lastModifiedBy>c pranitha sree</cp:lastModifiedBy>
  <cp:revision>6</cp:revision>
  <dcterms:created xsi:type="dcterms:W3CDTF">2024-03-28T12:23:03Z</dcterms:created>
  <dcterms:modified xsi:type="dcterms:W3CDTF">2024-03-29T03:42:28Z</dcterms:modified>
</cp:coreProperties>
</file>