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</p:sldIdLst>
  <p:sldSz cy="5143500" cx="9144000"/>
  <p:notesSz cx="6858000" cy="9144000"/>
  <p:embeddedFontLst>
    <p:embeddedFont>
      <p:font typeface="Roboto"/>
      <p:regular r:id="rId36"/>
      <p:bold r:id="rId37"/>
      <p:italic r:id="rId38"/>
      <p:boldItalic r:id="rId39"/>
    </p:embeddedFont>
    <p:embeddedFont>
      <p:font typeface="Average"/>
      <p:regular r:id="rId40"/>
    </p:embeddedFont>
    <p:embeddedFont>
      <p:font typeface="Oswald"/>
      <p:regular r:id="rId41"/>
      <p:bold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DC87284-403F-444F-B9F9-BDB8E6249992}">
  <a:tblStyle styleId="{4DC87284-403F-444F-B9F9-BDB8E624999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Average-regular.fntdata"/><Relationship Id="rId20" Type="http://schemas.openxmlformats.org/officeDocument/2006/relationships/slide" Target="slides/slide14.xml"/><Relationship Id="rId42" Type="http://schemas.openxmlformats.org/officeDocument/2006/relationships/font" Target="fonts/Oswald-bold.fntdata"/><Relationship Id="rId41" Type="http://schemas.openxmlformats.org/officeDocument/2006/relationships/font" Target="fonts/Oswald-regular.fnt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font" Target="fonts/Roboto-bold.fntdata"/><Relationship Id="rId14" Type="http://schemas.openxmlformats.org/officeDocument/2006/relationships/slide" Target="slides/slide8.xml"/><Relationship Id="rId36" Type="http://schemas.openxmlformats.org/officeDocument/2006/relationships/font" Target="fonts/Roboto-regular.fntdata"/><Relationship Id="rId17" Type="http://schemas.openxmlformats.org/officeDocument/2006/relationships/slide" Target="slides/slide11.xml"/><Relationship Id="rId39" Type="http://schemas.openxmlformats.org/officeDocument/2006/relationships/font" Target="fonts/Roboto-boldItalic.fntdata"/><Relationship Id="rId16" Type="http://schemas.openxmlformats.org/officeDocument/2006/relationships/slide" Target="slides/slide10.xml"/><Relationship Id="rId38" Type="http://schemas.openxmlformats.org/officeDocument/2006/relationships/font" Target="fonts/Roboto-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5ca385de3365719d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5ca385de3365719d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537516d394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537516d394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537516d39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537516d39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537516d394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537516d394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537516d394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3537516d394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4eb4fe1d0f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34eb4fe1d0f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4eb4fe1d0f_2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34eb4fe1d0f_2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4bf0721a6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4bf0721a6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34eb4fe1d0f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34eb4fe1d0f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34ca8e404ca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34ca8e404ca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4eb4fe1d0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4eb4fe1d0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34eb4fe1d0f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34eb4fe1d0f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34eb4fe1d0f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34eb4fe1d0f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3537516d394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3537516d394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3537516d394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3537516d394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3537516d394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3537516d394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3537aa6fc92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3537aa6fc92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3537aa6fc92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3537aa6fc92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3537aa6fc92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3537aa6fc92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3537aa6fc92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3537aa6fc92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3537aa6fc92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3537aa6fc92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4eb4fe1d0f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4eb4fe1d0f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4eb4fe1d0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4eb4fe1d0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4eb4fe1d0f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4eb4fe1d0f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4edf691add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4edf691add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4eb4fe1d0f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4eb4fe1d0f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4eb4fe1d0f_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4eb4fe1d0f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4eb4fe1d0f_3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4eb4fe1d0f_3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png"/><Relationship Id="rId4" Type="http://schemas.openxmlformats.org/officeDocument/2006/relationships/image" Target="../media/image10.png"/><Relationship Id="rId5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SYSTEM DESIGN LAB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GROUP 1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title"/>
          </p:nvPr>
        </p:nvSpPr>
        <p:spPr>
          <a:xfrm>
            <a:off x="256425" y="1830600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FE</a:t>
            </a:r>
            <a:r>
              <a:rPr lang="en-GB"/>
              <a:t>ATURE DESCRIPTION</a:t>
            </a:r>
            <a:endParaRPr/>
          </a:p>
        </p:txBody>
      </p:sp>
      <p:sp>
        <p:nvSpPr>
          <p:cNvPr id="120" name="Google Shape;120;p22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Rotation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Attitude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Acceleration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Gravity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ROTATION</a:t>
            </a:r>
            <a:endParaRPr/>
          </a:p>
        </p:txBody>
      </p:sp>
      <p:sp>
        <p:nvSpPr>
          <p:cNvPr id="126" name="Google Shape;126;p23"/>
          <p:cNvSpPr txBox="1"/>
          <p:nvPr>
            <p:ph idx="1" type="body"/>
          </p:nvPr>
        </p:nvSpPr>
        <p:spPr>
          <a:xfrm>
            <a:off x="311700" y="1152475"/>
            <a:ext cx="4929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angular motion of an object around an axis. It describes the change in orientation over time.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Measurement: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Directly measured by a gyroscope as rotational rates.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Integration of angular velocity over time gives a change in attitude (but accumulates drift).</a:t>
            </a:r>
            <a:endParaRPr/>
          </a:p>
        </p:txBody>
      </p:sp>
      <p:pic>
        <p:nvPicPr>
          <p:cNvPr id="127" name="Google Shape;12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93300" y="1191175"/>
            <a:ext cx="3339000" cy="333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ATTITUDE</a:t>
            </a:r>
            <a:endParaRPr/>
          </a:p>
        </p:txBody>
      </p:sp>
      <p:sp>
        <p:nvSpPr>
          <p:cNvPr id="133" name="Google Shape;133;p24"/>
          <p:cNvSpPr txBox="1"/>
          <p:nvPr>
            <p:ph idx="1" type="body"/>
          </p:nvPr>
        </p:nvSpPr>
        <p:spPr>
          <a:xfrm>
            <a:off x="376950" y="1206850"/>
            <a:ext cx="6097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orientation of an object relative to a reference frame (e.g., the Earth's frame). It describes how the object is "pointed" in 3D space. Its helps determine a robot’s heading.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Representation:</a:t>
            </a:r>
            <a:endParaRPr/>
          </a:p>
          <a:p>
            <a:pPr indent="-308610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Euler angles (pitch, roll, yaw).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Quaternions (compact, singularity-free representation).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Rotation matrices (3x3 matrix for coordinate transformations).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Measurement:</a:t>
            </a:r>
            <a:endParaRPr/>
          </a:p>
          <a:p>
            <a:pPr indent="-308610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Derived from sensor fusion (e.g., combining gyroscope, accelerometer, and magnetometer data).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Tools like the Madgwick or Kalman filter estimate attitude by fusing rotational rates (gyro) with gravity/magnetic field direction (accelerometer/magnetometer)</a:t>
            </a:r>
            <a:endParaRPr/>
          </a:p>
        </p:txBody>
      </p:sp>
      <p:pic>
        <p:nvPicPr>
          <p:cNvPr id="134" name="Google Shape;134;p24"/>
          <p:cNvPicPr preferRelativeResize="0"/>
          <p:nvPr/>
        </p:nvPicPr>
        <p:blipFill rotWithShape="1">
          <a:blip r:embed="rId3">
            <a:alphaModFix/>
          </a:blip>
          <a:srcRect b="0" l="26592" r="22746" t="0"/>
          <a:stretch/>
        </p:blipFill>
        <p:spPr>
          <a:xfrm>
            <a:off x="6595575" y="698838"/>
            <a:ext cx="2102675" cy="374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RAW ACCELERATION</a:t>
            </a:r>
            <a:endParaRPr/>
          </a:p>
        </p:txBody>
      </p:sp>
      <p:sp>
        <p:nvSpPr>
          <p:cNvPr id="140" name="Google Shape;140;p25"/>
          <p:cNvSpPr txBox="1"/>
          <p:nvPr>
            <p:ph idx="1" type="body"/>
          </p:nvPr>
        </p:nvSpPr>
        <p:spPr>
          <a:xfrm>
            <a:off x="311700" y="1152475"/>
            <a:ext cx="5615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Measures: Total proper acceleration (gravity + linear motion).</a:t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When stationary: Measures gravity only (~9.81 m/s² along the vertical axis).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During motion: Measures gravity + linear acceleration (e.g., device movement or vibration).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Limitations:</a:t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Cannot distinguish between gravity and motion-induced acceleration.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Tilt vs. linear motion ambiguity (e.g., tilting forward vs. accelerating horizontally).</a:t>
            </a:r>
            <a:endParaRPr/>
          </a:p>
        </p:txBody>
      </p:sp>
      <p:pic>
        <p:nvPicPr>
          <p:cNvPr id="141" name="Google Shape;141;p25"/>
          <p:cNvPicPr preferRelativeResize="0"/>
          <p:nvPr/>
        </p:nvPicPr>
        <p:blipFill rotWithShape="1">
          <a:blip r:embed="rId3">
            <a:alphaModFix/>
          </a:blip>
          <a:srcRect b="28882" l="0" r="56259" t="995"/>
          <a:stretch/>
        </p:blipFill>
        <p:spPr>
          <a:xfrm>
            <a:off x="6372125" y="1164300"/>
            <a:ext cx="2142224" cy="17373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2" name="Google Shape;142;p25"/>
          <p:cNvCxnSpPr/>
          <p:nvPr/>
        </p:nvCxnSpPr>
        <p:spPr>
          <a:xfrm flipH="1">
            <a:off x="6173750" y="2383025"/>
            <a:ext cx="642900" cy="777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3" name="Google Shape;143;p25"/>
          <p:cNvSpPr txBox="1"/>
          <p:nvPr/>
        </p:nvSpPr>
        <p:spPr>
          <a:xfrm>
            <a:off x="5851375" y="3033025"/>
            <a:ext cx="4539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+z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GRAVITY</a:t>
            </a:r>
            <a:endParaRPr/>
          </a:p>
        </p:txBody>
      </p:sp>
      <p:sp>
        <p:nvSpPr>
          <p:cNvPr id="149" name="Google Shape;149;p26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Source: Derived from the filter's orientation estimate (quaternion).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Method:</a:t>
            </a:r>
            <a:endParaRPr/>
          </a:p>
          <a:p>
            <a:pPr indent="-30003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Uses gyroscope data to track angular changes.</a:t>
            </a:r>
            <a:endParaRPr/>
          </a:p>
          <a:p>
            <a:pPr indent="-30003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Fuses accelerometer/magnetometer data to correct gyroscope drift.</a:t>
            </a:r>
            <a:endParaRPr/>
          </a:p>
          <a:p>
            <a:pPr indent="-30003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Estimates gravity direction by rotating the global gravity vector ([0, 0, 1] in the world frame) into the sensor frame using the orientation quaternion.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Limitations of Madgwick’s Approach</a:t>
            </a:r>
            <a:endParaRPr/>
          </a:p>
          <a:p>
            <a:pPr indent="-30003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Rapid Motion: May lag, causing gravity estimation errors.</a:t>
            </a:r>
            <a:endParaRPr/>
          </a:p>
          <a:p>
            <a:pPr indent="-30003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Free Fall: Incorrectly estimates gravity (accelerometer reads 0, but filter assumes orientation).</a:t>
            </a:r>
            <a:endParaRPr/>
          </a:p>
          <a:p>
            <a:pPr indent="-30003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Magnetic Interference: Affects magnetometer-dependent orientation corrections.</a:t>
            </a:r>
            <a:endParaRPr/>
          </a:p>
        </p:txBody>
      </p:sp>
      <p:pic>
        <p:nvPicPr>
          <p:cNvPr id="150" name="Google Shape;150;p26"/>
          <p:cNvPicPr preferRelativeResize="0"/>
          <p:nvPr/>
        </p:nvPicPr>
        <p:blipFill rotWithShape="1">
          <a:blip r:embed="rId3">
            <a:alphaModFix/>
          </a:blip>
          <a:srcRect b="0" l="0" r="0" t="1912"/>
          <a:stretch/>
        </p:blipFill>
        <p:spPr>
          <a:xfrm>
            <a:off x="4998604" y="1810525"/>
            <a:ext cx="4030522" cy="19999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1" name="Google Shape;151;p26"/>
          <p:cNvCxnSpPr/>
          <p:nvPr/>
        </p:nvCxnSpPr>
        <p:spPr>
          <a:xfrm flipH="1">
            <a:off x="4724525" y="2884800"/>
            <a:ext cx="642900" cy="777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2" name="Google Shape;152;p26"/>
          <p:cNvSpPr txBox="1"/>
          <p:nvPr/>
        </p:nvSpPr>
        <p:spPr>
          <a:xfrm>
            <a:off x="4402150" y="3534800"/>
            <a:ext cx="4539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+z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53" name="Google Shape;153;p26"/>
          <p:cNvCxnSpPr/>
          <p:nvPr/>
        </p:nvCxnSpPr>
        <p:spPr>
          <a:xfrm flipH="1" rot="-295544">
            <a:off x="7064775" y="2910949"/>
            <a:ext cx="642874" cy="777484"/>
          </a:xfrm>
          <a:prstGeom prst="straightConnector1">
            <a:avLst/>
          </a:prstGeom>
          <a:noFill/>
          <a:ln cap="flat" cmpd="sng" w="28575">
            <a:solidFill>
              <a:srgbClr val="43434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4" name="Google Shape;154;p26"/>
          <p:cNvSpPr txBox="1"/>
          <p:nvPr/>
        </p:nvSpPr>
        <p:spPr>
          <a:xfrm rot="-295822">
            <a:off x="6778252" y="3595421"/>
            <a:ext cx="453779" cy="2758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+z</a:t>
            </a:r>
            <a:endParaRPr sz="20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METHODOLOGY</a:t>
            </a:r>
            <a:endParaRPr/>
          </a:p>
        </p:txBody>
      </p:sp>
      <p:sp>
        <p:nvSpPr>
          <p:cNvPr id="160" name="Google Shape;160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Feature Engineering: Correlation Matrix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Modelling: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Supervised Learning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Random Forest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Decision Tree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SVM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Neural Network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Model Test: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Precision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Recall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Accuracy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Model Deployment: ESP-IDF</a:t>
            </a:r>
            <a:endParaRPr/>
          </a:p>
        </p:txBody>
      </p:sp>
      <p:pic>
        <p:nvPicPr>
          <p:cNvPr id="161" name="Google Shape;161;p27" title="Data-Science-removebg-preview.png"/>
          <p:cNvPicPr preferRelativeResize="0"/>
          <p:nvPr/>
        </p:nvPicPr>
        <p:blipFill rotWithShape="1">
          <a:blip r:embed="rId3">
            <a:alphaModFix/>
          </a:blip>
          <a:srcRect b="0" l="0" r="0" t="14133"/>
          <a:stretch/>
        </p:blipFill>
        <p:spPr>
          <a:xfrm>
            <a:off x="4195625" y="815950"/>
            <a:ext cx="4762500" cy="408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8"/>
          <p:cNvSpPr/>
          <p:nvPr/>
        </p:nvSpPr>
        <p:spPr>
          <a:xfrm>
            <a:off x="311700" y="3480500"/>
            <a:ext cx="8520600" cy="9087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67" name="Google Shape;167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HIERARCHICAL</a:t>
            </a:r>
            <a:r>
              <a:rPr lang="en-GB"/>
              <a:t> CLASSIFICATION</a:t>
            </a:r>
            <a:endParaRPr/>
          </a:p>
        </p:txBody>
      </p:sp>
      <p:sp>
        <p:nvSpPr>
          <p:cNvPr id="168" name="Google Shape;168;p28"/>
          <p:cNvSpPr txBox="1"/>
          <p:nvPr>
            <p:ph idx="1" type="body"/>
          </p:nvPr>
        </p:nvSpPr>
        <p:spPr>
          <a:xfrm>
            <a:off x="311700" y="1152475"/>
            <a:ext cx="8520600" cy="3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The hierarchical classification approach involves classifying activities in two stages. First, we determine whether there is </a:t>
            </a:r>
            <a:r>
              <a:rPr b="1" lang="en-GB" sz="1600"/>
              <a:t>motion</a:t>
            </a:r>
            <a:r>
              <a:rPr lang="en-GB" sz="1600"/>
              <a:t> or </a:t>
            </a:r>
            <a:r>
              <a:rPr b="1" lang="en-GB" sz="1600"/>
              <a:t>no motion</a:t>
            </a:r>
            <a:r>
              <a:rPr lang="en-GB" sz="1600"/>
              <a:t>. Once the state is identified, we further classify the activities into two groups: </a:t>
            </a:r>
            <a:r>
              <a:rPr b="1" lang="en-GB" sz="1600"/>
              <a:t>motion-related</a:t>
            </a:r>
            <a:r>
              <a:rPr lang="en-GB" sz="1600"/>
              <a:t> and </a:t>
            </a:r>
            <a:r>
              <a:rPr b="1" lang="en-GB" sz="1600"/>
              <a:t>no motion-related</a:t>
            </a:r>
            <a:r>
              <a:rPr lang="en-GB" sz="1600"/>
              <a:t> activities.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This </a:t>
            </a:r>
            <a:r>
              <a:rPr b="1" lang="en-GB" sz="1600"/>
              <a:t>hierarchical approach</a:t>
            </a:r>
            <a:r>
              <a:rPr lang="en-GB" sz="1600"/>
              <a:t> allows for a </a:t>
            </a:r>
            <a:r>
              <a:rPr b="1" lang="en-GB" sz="1600"/>
              <a:t>clear division</a:t>
            </a:r>
            <a:r>
              <a:rPr lang="en-GB" sz="1600"/>
              <a:t> between classes, reducing the complexity at each stage of classification.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-GB" sz="1600"/>
              <a:t>Motion detection</a:t>
            </a:r>
            <a:r>
              <a:rPr lang="en-GB" sz="1600"/>
              <a:t> is the first step and acts as a filter. By classifying in stages, the model focuses on smaller subset of activities for classification, improving accuracy for the subsequent stage.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3D3D3D"/>
              </a:buClr>
              <a:buSzPts val="1600"/>
              <a:buChar char="●"/>
            </a:pPr>
            <a:r>
              <a:rPr lang="en-GB" sz="1600">
                <a:solidFill>
                  <a:srgbClr val="3D3D3D"/>
                </a:solidFill>
              </a:rPr>
              <a:t>This leads to an increase in </a:t>
            </a:r>
            <a:r>
              <a:rPr b="1" lang="en-GB" sz="1600">
                <a:solidFill>
                  <a:srgbClr val="3D3D3D"/>
                </a:solidFill>
              </a:rPr>
              <a:t>overall classification accuracy</a:t>
            </a:r>
            <a:r>
              <a:rPr lang="en-GB" sz="1600">
                <a:solidFill>
                  <a:srgbClr val="3D3D3D"/>
                </a:solidFill>
              </a:rPr>
              <a:t> from 73% to 92%.</a:t>
            </a:r>
            <a:endParaRPr sz="1600">
              <a:solidFill>
                <a:srgbClr val="3D3D3D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3D3D3D"/>
              </a:buClr>
              <a:buSzPts val="1600"/>
              <a:buChar char="●"/>
            </a:pPr>
            <a:r>
              <a:rPr lang="en-GB" sz="1600">
                <a:solidFill>
                  <a:srgbClr val="3D3D3D"/>
                </a:solidFill>
              </a:rPr>
              <a:t>Single Classifier Precision: 72% → </a:t>
            </a:r>
            <a:r>
              <a:rPr lang="en-GB" sz="1600">
                <a:solidFill>
                  <a:srgbClr val="3D3D3D"/>
                </a:solidFill>
              </a:rPr>
              <a:t>Hierarchical </a:t>
            </a:r>
            <a:r>
              <a:rPr lang="en-GB" sz="1600">
                <a:solidFill>
                  <a:srgbClr val="3D3D3D"/>
                </a:solidFill>
              </a:rPr>
              <a:t>Precision : 92%.</a:t>
            </a:r>
            <a:endParaRPr sz="1600">
              <a:solidFill>
                <a:srgbClr val="3D3D3D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3D3D3D"/>
              </a:buClr>
              <a:buSzPts val="1600"/>
              <a:buChar char="●"/>
            </a:pPr>
            <a:r>
              <a:rPr lang="en-GB" sz="1600">
                <a:solidFill>
                  <a:srgbClr val="3D3D3D"/>
                </a:solidFill>
              </a:rPr>
              <a:t>Single Classifier Recall: 73% → Hierarchical Recall: 92</a:t>
            </a:r>
            <a:r>
              <a:rPr lang="en-GB" sz="1600">
                <a:solidFill>
                  <a:srgbClr val="3D3D3D"/>
                </a:solidFill>
              </a:rPr>
              <a:t>%.</a:t>
            </a:r>
            <a:endParaRPr sz="1600">
              <a:solidFill>
                <a:srgbClr val="3D3D3D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3" name="Google Shape;173;p29"/>
          <p:cNvCxnSpPr>
            <a:stCxn id="174" idx="6"/>
            <a:endCxn id="175" idx="2"/>
          </p:cNvCxnSpPr>
          <p:nvPr/>
        </p:nvCxnSpPr>
        <p:spPr>
          <a:xfrm>
            <a:off x="1976600" y="2571750"/>
            <a:ext cx="702300" cy="936000"/>
          </a:xfrm>
          <a:prstGeom prst="bentConnector3">
            <a:avLst>
              <a:gd fmla="val 49995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6" name="Google Shape;176;p29"/>
          <p:cNvCxnSpPr>
            <a:stCxn id="174" idx="6"/>
            <a:endCxn id="177" idx="2"/>
          </p:cNvCxnSpPr>
          <p:nvPr/>
        </p:nvCxnSpPr>
        <p:spPr>
          <a:xfrm flipH="1" rot="10800000">
            <a:off x="1976600" y="1635750"/>
            <a:ext cx="702300" cy="936000"/>
          </a:xfrm>
          <a:prstGeom prst="bentConnector3">
            <a:avLst>
              <a:gd fmla="val 49995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8" name="Google Shape;178;p29"/>
          <p:cNvCxnSpPr>
            <a:stCxn id="179" idx="3"/>
            <a:endCxn id="180" idx="2"/>
          </p:cNvCxnSpPr>
          <p:nvPr/>
        </p:nvCxnSpPr>
        <p:spPr>
          <a:xfrm flipH="1" rot="10800000">
            <a:off x="4158425" y="1178550"/>
            <a:ext cx="462900" cy="4572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1" name="Google Shape;181;p29"/>
          <p:cNvCxnSpPr>
            <a:stCxn id="179" idx="3"/>
            <a:endCxn id="182" idx="2"/>
          </p:cNvCxnSpPr>
          <p:nvPr/>
        </p:nvCxnSpPr>
        <p:spPr>
          <a:xfrm>
            <a:off x="4158425" y="1635750"/>
            <a:ext cx="462900" cy="4425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3" name="Google Shape;183;p29"/>
          <p:cNvCxnSpPr>
            <a:stCxn id="184" idx="3"/>
            <a:endCxn id="185" idx="2"/>
          </p:cNvCxnSpPr>
          <p:nvPr/>
        </p:nvCxnSpPr>
        <p:spPr>
          <a:xfrm flipH="1" rot="10800000">
            <a:off x="4158425" y="3050550"/>
            <a:ext cx="462900" cy="4572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6" name="Google Shape;186;p29"/>
          <p:cNvCxnSpPr>
            <a:stCxn id="184" idx="3"/>
            <a:endCxn id="187" idx="2"/>
          </p:cNvCxnSpPr>
          <p:nvPr/>
        </p:nvCxnSpPr>
        <p:spPr>
          <a:xfrm>
            <a:off x="4158425" y="3507750"/>
            <a:ext cx="462900" cy="4572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88" name="Google Shape;188;p29"/>
          <p:cNvGrpSpPr/>
          <p:nvPr/>
        </p:nvGrpSpPr>
        <p:grpSpPr>
          <a:xfrm>
            <a:off x="4621325" y="1018950"/>
            <a:ext cx="1356300" cy="319200"/>
            <a:chOff x="4621325" y="1018950"/>
            <a:chExt cx="1356300" cy="319200"/>
          </a:xfrm>
        </p:grpSpPr>
        <p:sp>
          <p:nvSpPr>
            <p:cNvPr id="189" name="Google Shape;189;p29"/>
            <p:cNvSpPr/>
            <p:nvPr/>
          </p:nvSpPr>
          <p:spPr>
            <a:xfrm>
              <a:off x="4795325" y="1018950"/>
              <a:ext cx="1182300" cy="319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1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Sitting</a:t>
              </a:r>
              <a:endParaRPr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0" name="Google Shape;180;p29"/>
            <p:cNvSpPr/>
            <p:nvPr/>
          </p:nvSpPr>
          <p:spPr>
            <a:xfrm>
              <a:off x="4621325" y="1091550"/>
              <a:ext cx="174000" cy="1740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5"/>
                </a:solidFill>
              </a:endParaRPr>
            </a:p>
          </p:txBody>
        </p:sp>
      </p:grpSp>
      <p:grpSp>
        <p:nvGrpSpPr>
          <p:cNvPr id="190" name="Google Shape;190;p29"/>
          <p:cNvGrpSpPr/>
          <p:nvPr/>
        </p:nvGrpSpPr>
        <p:grpSpPr>
          <a:xfrm>
            <a:off x="2678825" y="1476150"/>
            <a:ext cx="1479600" cy="319200"/>
            <a:chOff x="2678825" y="1476150"/>
            <a:chExt cx="1479600" cy="319200"/>
          </a:xfrm>
        </p:grpSpPr>
        <p:sp>
          <p:nvSpPr>
            <p:cNvPr id="179" name="Google Shape;179;p29"/>
            <p:cNvSpPr/>
            <p:nvPr/>
          </p:nvSpPr>
          <p:spPr>
            <a:xfrm>
              <a:off x="2852825" y="1476150"/>
              <a:ext cx="1305600" cy="319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1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Steady Motion</a:t>
              </a:r>
              <a:endParaRPr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7" name="Google Shape;177;p29"/>
            <p:cNvSpPr/>
            <p:nvPr/>
          </p:nvSpPr>
          <p:spPr>
            <a:xfrm>
              <a:off x="2678825" y="1548750"/>
              <a:ext cx="174000" cy="1740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1" name="Google Shape;191;p29"/>
          <p:cNvGrpSpPr/>
          <p:nvPr/>
        </p:nvGrpSpPr>
        <p:grpSpPr>
          <a:xfrm>
            <a:off x="614325" y="2412150"/>
            <a:ext cx="1362275" cy="319200"/>
            <a:chOff x="614325" y="2412150"/>
            <a:chExt cx="1362275" cy="319200"/>
          </a:xfrm>
        </p:grpSpPr>
        <p:sp>
          <p:nvSpPr>
            <p:cNvPr id="192" name="Google Shape;192;p29"/>
            <p:cNvSpPr/>
            <p:nvPr/>
          </p:nvSpPr>
          <p:spPr>
            <a:xfrm>
              <a:off x="614325" y="2412150"/>
              <a:ext cx="1182300" cy="319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1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Motion </a:t>
              </a:r>
              <a:endParaRPr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4" name="Google Shape;174;p29"/>
            <p:cNvSpPr/>
            <p:nvPr/>
          </p:nvSpPr>
          <p:spPr>
            <a:xfrm>
              <a:off x="1802600" y="2484750"/>
              <a:ext cx="174000" cy="1740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3" name="Google Shape;193;p29"/>
          <p:cNvGrpSpPr/>
          <p:nvPr/>
        </p:nvGrpSpPr>
        <p:grpSpPr>
          <a:xfrm>
            <a:off x="2678825" y="3348150"/>
            <a:ext cx="1479600" cy="319200"/>
            <a:chOff x="2678825" y="3348150"/>
            <a:chExt cx="1479600" cy="319200"/>
          </a:xfrm>
        </p:grpSpPr>
        <p:sp>
          <p:nvSpPr>
            <p:cNvPr id="184" name="Google Shape;184;p29"/>
            <p:cNvSpPr/>
            <p:nvPr/>
          </p:nvSpPr>
          <p:spPr>
            <a:xfrm>
              <a:off x="2852825" y="3348150"/>
              <a:ext cx="1305600" cy="319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1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Unsteady Motion</a:t>
              </a:r>
              <a:endParaRPr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5" name="Google Shape;175;p29"/>
            <p:cNvSpPr/>
            <p:nvPr/>
          </p:nvSpPr>
          <p:spPr>
            <a:xfrm>
              <a:off x="2678825" y="3420750"/>
              <a:ext cx="174000" cy="1740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4" name="Google Shape;194;p29"/>
          <p:cNvGrpSpPr/>
          <p:nvPr/>
        </p:nvGrpSpPr>
        <p:grpSpPr>
          <a:xfrm>
            <a:off x="4621325" y="1933350"/>
            <a:ext cx="1356300" cy="319200"/>
            <a:chOff x="4621325" y="1933350"/>
            <a:chExt cx="1356300" cy="319200"/>
          </a:xfrm>
        </p:grpSpPr>
        <p:sp>
          <p:nvSpPr>
            <p:cNvPr id="195" name="Google Shape;195;p29"/>
            <p:cNvSpPr/>
            <p:nvPr/>
          </p:nvSpPr>
          <p:spPr>
            <a:xfrm>
              <a:off x="4795325" y="1933350"/>
              <a:ext cx="1182300" cy="319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1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Sleeping</a:t>
              </a:r>
              <a:endParaRPr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2" name="Google Shape;182;p29"/>
            <p:cNvSpPr/>
            <p:nvPr/>
          </p:nvSpPr>
          <p:spPr>
            <a:xfrm>
              <a:off x="4621325" y="1991250"/>
              <a:ext cx="174000" cy="1740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6" name="Google Shape;196;p29"/>
          <p:cNvGrpSpPr/>
          <p:nvPr/>
        </p:nvGrpSpPr>
        <p:grpSpPr>
          <a:xfrm>
            <a:off x="4621325" y="2890950"/>
            <a:ext cx="1609800" cy="319200"/>
            <a:chOff x="4621325" y="2890950"/>
            <a:chExt cx="1609800" cy="319200"/>
          </a:xfrm>
        </p:grpSpPr>
        <p:sp>
          <p:nvSpPr>
            <p:cNvPr id="197" name="Google Shape;197;p29"/>
            <p:cNvSpPr/>
            <p:nvPr/>
          </p:nvSpPr>
          <p:spPr>
            <a:xfrm>
              <a:off x="4795325" y="2890950"/>
              <a:ext cx="1435800" cy="319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1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Staircase Motion</a:t>
              </a:r>
              <a:endParaRPr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5" name="Google Shape;185;p29"/>
            <p:cNvSpPr/>
            <p:nvPr/>
          </p:nvSpPr>
          <p:spPr>
            <a:xfrm>
              <a:off x="4621325" y="2963550"/>
              <a:ext cx="174000" cy="1740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8" name="Google Shape;198;p29"/>
          <p:cNvGrpSpPr/>
          <p:nvPr/>
        </p:nvGrpSpPr>
        <p:grpSpPr>
          <a:xfrm>
            <a:off x="4621325" y="3805350"/>
            <a:ext cx="1356300" cy="319200"/>
            <a:chOff x="4621325" y="3805350"/>
            <a:chExt cx="1356300" cy="319200"/>
          </a:xfrm>
        </p:grpSpPr>
        <p:sp>
          <p:nvSpPr>
            <p:cNvPr id="199" name="Google Shape;199;p29"/>
            <p:cNvSpPr/>
            <p:nvPr/>
          </p:nvSpPr>
          <p:spPr>
            <a:xfrm>
              <a:off x="4795325" y="3805350"/>
              <a:ext cx="1182300" cy="319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1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Surface Motion</a:t>
              </a:r>
              <a:endParaRPr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7" name="Google Shape;187;p29"/>
            <p:cNvSpPr/>
            <p:nvPr/>
          </p:nvSpPr>
          <p:spPr>
            <a:xfrm>
              <a:off x="4621325" y="3877950"/>
              <a:ext cx="174000" cy="1740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0" name="Google Shape;200;p29"/>
          <p:cNvGrpSpPr/>
          <p:nvPr/>
        </p:nvGrpSpPr>
        <p:grpSpPr>
          <a:xfrm>
            <a:off x="4621325" y="1476150"/>
            <a:ext cx="1356300" cy="319200"/>
            <a:chOff x="6563750" y="1476150"/>
            <a:chExt cx="1356300" cy="319200"/>
          </a:xfrm>
        </p:grpSpPr>
        <p:sp>
          <p:nvSpPr>
            <p:cNvPr id="201" name="Google Shape;201;p29"/>
            <p:cNvSpPr/>
            <p:nvPr/>
          </p:nvSpPr>
          <p:spPr>
            <a:xfrm>
              <a:off x="6737750" y="1476150"/>
              <a:ext cx="1182300" cy="319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1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Standing</a:t>
              </a:r>
              <a:endParaRPr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2" name="Google Shape;202;p29"/>
            <p:cNvSpPr/>
            <p:nvPr/>
          </p:nvSpPr>
          <p:spPr>
            <a:xfrm>
              <a:off x="6563750" y="1534050"/>
              <a:ext cx="174000" cy="1740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03" name="Google Shape;203;p29"/>
          <p:cNvCxnSpPr>
            <a:stCxn id="199" idx="3"/>
            <a:endCxn id="204" idx="2"/>
          </p:cNvCxnSpPr>
          <p:nvPr/>
        </p:nvCxnSpPr>
        <p:spPr>
          <a:xfrm>
            <a:off x="5977625" y="3964950"/>
            <a:ext cx="586200" cy="600"/>
          </a:xfrm>
          <a:prstGeom prst="bentConnector3">
            <a:avLst>
              <a:gd fmla="val 49994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5" name="Google Shape;205;p29"/>
          <p:cNvCxnSpPr>
            <a:stCxn id="199" idx="3"/>
            <a:endCxn id="206" idx="2"/>
          </p:cNvCxnSpPr>
          <p:nvPr/>
        </p:nvCxnSpPr>
        <p:spPr>
          <a:xfrm>
            <a:off x="5977625" y="3964950"/>
            <a:ext cx="586200" cy="457200"/>
          </a:xfrm>
          <a:prstGeom prst="bentConnector3">
            <a:avLst>
              <a:gd fmla="val 49994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207" name="Google Shape;207;p29"/>
          <p:cNvGrpSpPr/>
          <p:nvPr/>
        </p:nvGrpSpPr>
        <p:grpSpPr>
          <a:xfrm>
            <a:off x="6563750" y="3805350"/>
            <a:ext cx="1356300" cy="319200"/>
            <a:chOff x="6563750" y="3805350"/>
            <a:chExt cx="1356300" cy="319200"/>
          </a:xfrm>
        </p:grpSpPr>
        <p:sp>
          <p:nvSpPr>
            <p:cNvPr id="208" name="Google Shape;208;p29"/>
            <p:cNvSpPr/>
            <p:nvPr/>
          </p:nvSpPr>
          <p:spPr>
            <a:xfrm>
              <a:off x="6737750" y="3805350"/>
              <a:ext cx="1182300" cy="319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1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Walking</a:t>
              </a:r>
              <a:endParaRPr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4" name="Google Shape;204;p29"/>
            <p:cNvSpPr/>
            <p:nvPr/>
          </p:nvSpPr>
          <p:spPr>
            <a:xfrm>
              <a:off x="6563750" y="3877950"/>
              <a:ext cx="174000" cy="1740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9" name="Google Shape;209;p29"/>
          <p:cNvGrpSpPr/>
          <p:nvPr/>
        </p:nvGrpSpPr>
        <p:grpSpPr>
          <a:xfrm>
            <a:off x="6563750" y="4262550"/>
            <a:ext cx="1356300" cy="319200"/>
            <a:chOff x="6563750" y="4262550"/>
            <a:chExt cx="1356300" cy="319200"/>
          </a:xfrm>
        </p:grpSpPr>
        <p:sp>
          <p:nvSpPr>
            <p:cNvPr id="210" name="Google Shape;210;p29"/>
            <p:cNvSpPr/>
            <p:nvPr/>
          </p:nvSpPr>
          <p:spPr>
            <a:xfrm>
              <a:off x="6737750" y="4262550"/>
              <a:ext cx="1182300" cy="319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1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Jogging</a:t>
              </a:r>
              <a:endParaRPr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6" name="Google Shape;206;p29"/>
            <p:cNvSpPr/>
            <p:nvPr/>
          </p:nvSpPr>
          <p:spPr>
            <a:xfrm>
              <a:off x="6563750" y="4335150"/>
              <a:ext cx="174000" cy="1740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1" name="Google Shape;211;p29"/>
          <p:cNvGrpSpPr/>
          <p:nvPr/>
        </p:nvGrpSpPr>
        <p:grpSpPr>
          <a:xfrm>
            <a:off x="6563750" y="3188550"/>
            <a:ext cx="1356300" cy="319200"/>
            <a:chOff x="6563750" y="3348150"/>
            <a:chExt cx="1356300" cy="319200"/>
          </a:xfrm>
        </p:grpSpPr>
        <p:sp>
          <p:nvSpPr>
            <p:cNvPr id="212" name="Google Shape;212;p29"/>
            <p:cNvSpPr/>
            <p:nvPr/>
          </p:nvSpPr>
          <p:spPr>
            <a:xfrm>
              <a:off x="6737750" y="3348150"/>
              <a:ext cx="1182300" cy="319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1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Downstairs</a:t>
              </a:r>
              <a:endParaRPr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3" name="Google Shape;213;p29"/>
            <p:cNvSpPr/>
            <p:nvPr/>
          </p:nvSpPr>
          <p:spPr>
            <a:xfrm>
              <a:off x="6563750" y="3420750"/>
              <a:ext cx="174000" cy="1740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14" name="Google Shape;214;p29"/>
          <p:cNvCxnSpPr>
            <a:stCxn id="197" idx="3"/>
            <a:endCxn id="213" idx="2"/>
          </p:cNvCxnSpPr>
          <p:nvPr/>
        </p:nvCxnSpPr>
        <p:spPr>
          <a:xfrm>
            <a:off x="6231125" y="3050550"/>
            <a:ext cx="332700" cy="297600"/>
          </a:xfrm>
          <a:prstGeom prst="bentConnector3">
            <a:avLst>
              <a:gd fmla="val 49989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215" name="Google Shape;215;p29"/>
          <p:cNvGrpSpPr/>
          <p:nvPr/>
        </p:nvGrpSpPr>
        <p:grpSpPr>
          <a:xfrm>
            <a:off x="6563813" y="2571750"/>
            <a:ext cx="1356300" cy="319200"/>
            <a:chOff x="6411425" y="2259750"/>
            <a:chExt cx="1356300" cy="319200"/>
          </a:xfrm>
        </p:grpSpPr>
        <p:sp>
          <p:nvSpPr>
            <p:cNvPr id="216" name="Google Shape;216;p29"/>
            <p:cNvSpPr/>
            <p:nvPr/>
          </p:nvSpPr>
          <p:spPr>
            <a:xfrm>
              <a:off x="6585425" y="2259750"/>
              <a:ext cx="1182300" cy="319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1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Upstairs</a:t>
              </a:r>
              <a:endParaRPr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7" name="Google Shape;217;p29"/>
            <p:cNvSpPr/>
            <p:nvPr/>
          </p:nvSpPr>
          <p:spPr>
            <a:xfrm>
              <a:off x="6411425" y="2332350"/>
              <a:ext cx="174000" cy="1740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18" name="Google Shape;218;p29"/>
          <p:cNvCxnSpPr>
            <a:stCxn id="197" idx="3"/>
            <a:endCxn id="217" idx="2"/>
          </p:cNvCxnSpPr>
          <p:nvPr/>
        </p:nvCxnSpPr>
        <p:spPr>
          <a:xfrm flipH="1" rot="10800000">
            <a:off x="6231125" y="2731350"/>
            <a:ext cx="332700" cy="319200"/>
          </a:xfrm>
          <a:prstGeom prst="bentConnector3">
            <a:avLst>
              <a:gd fmla="val 49998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9" name="Google Shape;219;p29"/>
          <p:cNvSpPr txBox="1"/>
          <p:nvPr/>
        </p:nvSpPr>
        <p:spPr>
          <a:xfrm>
            <a:off x="614325" y="261750"/>
            <a:ext cx="6110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Diagram</a:t>
            </a:r>
            <a:endParaRPr sz="25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220" name="Google Shape;220;p29"/>
          <p:cNvCxnSpPr/>
          <p:nvPr/>
        </p:nvCxnSpPr>
        <p:spPr>
          <a:xfrm rot="10800000">
            <a:off x="4380125" y="1633950"/>
            <a:ext cx="241200" cy="3600"/>
          </a:xfrm>
          <a:prstGeom prst="straightConnector1">
            <a:avLst/>
          </a:prstGeom>
          <a:noFill/>
          <a:ln cap="flat" cmpd="sng" w="9525">
            <a:solidFill>
              <a:srgbClr val="9E9E9E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PERFORMANCE RESULT</a:t>
            </a:r>
            <a:endParaRPr/>
          </a:p>
        </p:txBody>
      </p:sp>
      <p:pic>
        <p:nvPicPr>
          <p:cNvPr id="226" name="Google Shape;226;p30" title="mo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4343524" cy="369165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30" title="st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8075" y="1170125"/>
            <a:ext cx="4343524" cy="36916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" name="Google Shape;232;p31" title="sta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325" y="1298513"/>
            <a:ext cx="2996099" cy="2546473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31" title="su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3962" y="1298513"/>
            <a:ext cx="2996099" cy="2546473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31" title="un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70050" y="1298525"/>
            <a:ext cx="2996099" cy="254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256425" y="1830600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GROUP MEMBER</a:t>
            </a:r>
            <a:endParaRPr/>
          </a:p>
        </p:txBody>
      </p:sp>
      <p:sp>
        <p:nvSpPr>
          <p:cNvPr id="66" name="Google Shape;66;p1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Hem Chalasani (24CS4505)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T. Sujith Kumar (24CS4510)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Pranit Das (24CS4512)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Vastav Tailwal (24CS4514)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2"/>
          <p:cNvSpPr txBox="1"/>
          <p:nvPr>
            <p:ph type="title"/>
          </p:nvPr>
        </p:nvSpPr>
        <p:spPr>
          <a:xfrm>
            <a:off x="311700" y="303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CONCLUSION</a:t>
            </a:r>
            <a:endParaRPr/>
          </a:p>
        </p:txBody>
      </p:sp>
      <p:sp>
        <p:nvSpPr>
          <p:cNvPr id="240" name="Google Shape;240;p32"/>
          <p:cNvSpPr txBox="1"/>
          <p:nvPr>
            <p:ph idx="1" type="body"/>
          </p:nvPr>
        </p:nvSpPr>
        <p:spPr>
          <a:xfrm>
            <a:off x="311700" y="923875"/>
            <a:ext cx="8520600" cy="39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In this project, we successfully developed an </a:t>
            </a:r>
            <a:r>
              <a:rPr b="1" lang="en-GB"/>
              <a:t>activity detection system using the ESP32 microcontroller</a:t>
            </a:r>
            <a:r>
              <a:rPr lang="en-GB"/>
              <a:t> and the </a:t>
            </a:r>
            <a:r>
              <a:rPr b="1" lang="en-GB"/>
              <a:t>GY91 sensor</a:t>
            </a:r>
            <a:r>
              <a:rPr lang="en-GB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 total of </a:t>
            </a:r>
            <a:r>
              <a:rPr b="1" lang="en-GB"/>
              <a:t>seven daily human activities</a:t>
            </a:r>
            <a:r>
              <a:rPr lang="en-GB"/>
              <a:t> were classified, using data such as acceleration, rotation, attitude, magnetic field, and temperature.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 </a:t>
            </a:r>
            <a:r>
              <a:rPr b="1" lang="en-GB"/>
              <a:t>hierarchical classification approach</a:t>
            </a:r>
            <a:r>
              <a:rPr lang="en-GB"/>
              <a:t> was implemented, which first distinguishes between </a:t>
            </a:r>
            <a:r>
              <a:rPr b="1" lang="en-GB"/>
              <a:t>motion and no motion</a:t>
            </a:r>
            <a:r>
              <a:rPr lang="en-GB"/>
              <a:t>, and then classifies activities within each group.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This method led to </a:t>
            </a:r>
            <a:r>
              <a:rPr b="1" lang="en-GB"/>
              <a:t>improved accuracy, precision, recall</a:t>
            </a:r>
            <a:r>
              <a:rPr lang="en-GB"/>
              <a:t>, and </a:t>
            </a:r>
            <a:r>
              <a:rPr b="1" lang="en-GB"/>
              <a:t>F1-score</a:t>
            </a:r>
            <a:r>
              <a:rPr lang="en-GB"/>
              <a:t>, especially when compared to traditional flat classification techniques.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The system was designed to be </a:t>
            </a:r>
            <a:r>
              <a:rPr b="1" lang="en-GB"/>
              <a:t>low-cost, portable</a:t>
            </a:r>
            <a:r>
              <a:rPr lang="en-GB"/>
              <a:t>, and </a:t>
            </a:r>
            <a:r>
              <a:rPr b="1" lang="en-GB"/>
              <a:t>suitable for real-time monitoring</a:t>
            </a:r>
            <a:r>
              <a:rPr lang="en-GB"/>
              <a:t>, making it ideal for applications in </a:t>
            </a:r>
            <a:r>
              <a:rPr b="1" lang="en-GB"/>
              <a:t>healthcare, fitness tracking, and smart environments</a:t>
            </a:r>
            <a:r>
              <a:rPr lang="en-GB"/>
              <a:t>.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FUTURE SCOPE</a:t>
            </a:r>
            <a:endParaRPr/>
          </a:p>
        </p:txBody>
      </p:sp>
      <p:sp>
        <p:nvSpPr>
          <p:cNvPr id="246" name="Google Shape;246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GB"/>
              <a:t>Add </a:t>
            </a:r>
            <a:r>
              <a:rPr b="1" lang="en-GB"/>
              <a:t>calibration</a:t>
            </a:r>
            <a:r>
              <a:rPr b="1" lang="en-GB"/>
              <a:t> classification to hierarchy.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GB"/>
              <a:t>Broader Activity Set </a:t>
            </a:r>
            <a:r>
              <a:rPr lang="en-GB"/>
              <a:t>future versions can include a wider range of activities such as </a:t>
            </a:r>
            <a:r>
              <a:rPr b="1" lang="en-GB"/>
              <a:t>cycling</a:t>
            </a:r>
            <a:r>
              <a:rPr lang="en-GB"/>
              <a:t>, </a:t>
            </a:r>
            <a:r>
              <a:rPr b="1" lang="en-GB"/>
              <a:t>climbing</a:t>
            </a:r>
            <a:r>
              <a:rPr lang="en-GB"/>
              <a:t>, and </a:t>
            </a:r>
            <a:r>
              <a:rPr b="1" lang="en-GB"/>
              <a:t>crawling</a:t>
            </a:r>
            <a:r>
              <a:rPr lang="en-GB"/>
              <a:t>, enhancing the system’s applicability in more diverse use cases.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GB"/>
              <a:t>IoT Integration </a:t>
            </a:r>
            <a:r>
              <a:rPr lang="en-GB"/>
              <a:t>The system could be integrated with other </a:t>
            </a:r>
            <a:r>
              <a:rPr b="1" lang="en-GB"/>
              <a:t>IoT devices</a:t>
            </a:r>
            <a:r>
              <a:rPr lang="en-GB"/>
              <a:t> (smartwatches, smart home assistants) to create a more comprehensive monitoring solution, offering insights into user behaviour across multiple platforms.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GB"/>
              <a:t>Multimodal activity detection, integration of vision/audition </a:t>
            </a:r>
            <a:r>
              <a:rPr lang="en-GB"/>
              <a:t>to get more </a:t>
            </a:r>
            <a:r>
              <a:rPr lang="en-GB"/>
              <a:t>precise</a:t>
            </a:r>
            <a:r>
              <a:rPr lang="en-GB"/>
              <a:t> classification results.</a:t>
            </a:r>
            <a:r>
              <a:rPr b="1" lang="en-GB"/>
              <a:t> 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4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APPENDIX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EDA RESULTS</a:t>
            </a:r>
            <a:endParaRPr/>
          </a:p>
        </p:txBody>
      </p:sp>
      <p:pic>
        <p:nvPicPr>
          <p:cNvPr id="257" name="Google Shape;25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4400" y="1152475"/>
            <a:ext cx="6055201" cy="360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64" name="Google Shape;264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775" y="166575"/>
            <a:ext cx="8720826" cy="480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9" name="Google Shape;269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9925" y="149625"/>
            <a:ext cx="5313974" cy="4844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8"/>
          <p:cNvSpPr txBox="1"/>
          <p:nvPr>
            <p:ph type="title"/>
          </p:nvPr>
        </p:nvSpPr>
        <p:spPr>
          <a:xfrm>
            <a:off x="311700" y="358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b="1" lang="en-GB" sz="2200"/>
              <a:t>Insights from the Sensor Data Summary</a:t>
            </a:r>
            <a:endParaRPr sz="3900"/>
          </a:p>
        </p:txBody>
      </p:sp>
      <p:sp>
        <p:nvSpPr>
          <p:cNvPr id="275" name="Google Shape;275;p38"/>
          <p:cNvSpPr txBox="1"/>
          <p:nvPr>
            <p:ph idx="1" type="body"/>
          </p:nvPr>
        </p:nvSpPr>
        <p:spPr>
          <a:xfrm>
            <a:off x="311700" y="10546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just"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GB" sz="7200">
                <a:solidFill>
                  <a:schemeClr val="dk1"/>
                </a:solidFill>
              </a:rPr>
              <a:t>Attitude (Orientation)</a:t>
            </a:r>
            <a:endParaRPr b="1" sz="7200">
              <a:solidFill>
                <a:schemeClr val="dk1"/>
              </a:solidFill>
            </a:endParaRPr>
          </a:p>
          <a:p>
            <a:pPr indent="-342900" lvl="0" marL="45720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b="1" lang="en-GB" sz="7200">
                <a:solidFill>
                  <a:schemeClr val="dk1"/>
                </a:solidFill>
              </a:rPr>
              <a:t>Pitch (std ≈ 1.10)</a:t>
            </a:r>
            <a:r>
              <a:rPr lang="en-GB" sz="7200">
                <a:solidFill>
                  <a:schemeClr val="dk1"/>
                </a:solidFill>
              </a:rPr>
              <a:t> and </a:t>
            </a:r>
            <a:r>
              <a:rPr b="1" lang="en-GB" sz="7200">
                <a:solidFill>
                  <a:schemeClr val="dk1"/>
                </a:solidFill>
              </a:rPr>
              <a:t>Roll (std ≈ 0.78)</a:t>
            </a:r>
            <a:r>
              <a:rPr lang="en-GB" sz="7200">
                <a:solidFill>
                  <a:schemeClr val="dk1"/>
                </a:solidFill>
              </a:rPr>
              <a:t> show high variability, indicating frequent tilting—typical in dynamic activities like walking, jogging, or climbing stairs.</a:t>
            </a:r>
            <a:endParaRPr sz="7200">
              <a:solidFill>
                <a:schemeClr val="dk1"/>
              </a:solidFill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b="1" lang="en-GB" sz="7200">
                <a:solidFill>
                  <a:schemeClr val="dk1"/>
                </a:solidFill>
              </a:rPr>
              <a:t>Yaw</a:t>
            </a:r>
            <a:r>
              <a:rPr lang="en-GB" sz="7200">
                <a:solidFill>
                  <a:schemeClr val="dk1"/>
                </a:solidFill>
              </a:rPr>
              <a:t> remains almost constant (std ≈ 0.089), suggesting minimal horizontal turning during recorded activities.</a:t>
            </a:r>
            <a:endParaRPr sz="72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GB" sz="7200">
                <a:solidFill>
                  <a:schemeClr val="dk1"/>
                </a:solidFill>
              </a:rPr>
              <a:t>Gravity</a:t>
            </a:r>
            <a:endParaRPr b="1" sz="7200">
              <a:solidFill>
                <a:schemeClr val="dk1"/>
              </a:solidFill>
            </a:endParaRPr>
          </a:p>
          <a:p>
            <a:pPr indent="-342900" lvl="0" marL="45720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b="1" lang="en-GB" sz="7200">
                <a:solidFill>
                  <a:schemeClr val="dk1"/>
                </a:solidFill>
              </a:rPr>
              <a:t>Gravity Z</a:t>
            </a:r>
            <a:r>
              <a:rPr lang="en-GB" sz="7200">
                <a:solidFill>
                  <a:schemeClr val="dk1"/>
                </a:solidFill>
              </a:rPr>
              <a:t> is close to 1.0 (mean ≈ 0.9997), confirming accurate vertical alignment and Earth gravity measurement.</a:t>
            </a:r>
            <a:endParaRPr sz="7200">
              <a:solidFill>
                <a:schemeClr val="dk1"/>
              </a:solidFill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8888"/>
              <a:buFont typeface="Arial"/>
              <a:buChar char="●"/>
            </a:pPr>
            <a:r>
              <a:rPr b="1" lang="en-GB" sz="7200">
                <a:solidFill>
                  <a:schemeClr val="dk1"/>
                </a:solidFill>
              </a:rPr>
              <a:t>Gravity X and Y</a:t>
            </a:r>
            <a:r>
              <a:rPr lang="en-GB" sz="7200">
                <a:solidFill>
                  <a:schemeClr val="dk1"/>
                </a:solidFill>
              </a:rPr>
              <a:t> have low values and minimal variation, indicating only slight horizontal tilts.</a:t>
            </a:r>
            <a:br>
              <a:rPr lang="en-GB" sz="6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6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9"/>
          <p:cNvSpPr txBox="1"/>
          <p:nvPr>
            <p:ph idx="1" type="body"/>
          </p:nvPr>
        </p:nvSpPr>
        <p:spPr>
          <a:xfrm>
            <a:off x="268200" y="249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dk1"/>
                </a:solidFill>
              </a:rPr>
              <a:t>Rotation Rate</a:t>
            </a:r>
            <a:endParaRPr b="1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rage"/>
              <a:buChar char="●"/>
            </a:pPr>
            <a:r>
              <a:rPr lang="en-GB">
                <a:solidFill>
                  <a:schemeClr val="dk1"/>
                </a:solidFill>
              </a:rPr>
              <a:t>All axes (X, Y, Z) show high standard deviations (up to 0.58), highlighting considerable angular movement.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b="1" lang="en-GB">
                <a:solidFill>
                  <a:schemeClr val="dk1"/>
                </a:solidFill>
              </a:rPr>
              <a:t>Rotation Z</a:t>
            </a:r>
            <a:r>
              <a:rPr lang="en-GB">
                <a:solidFill>
                  <a:schemeClr val="dk1"/>
                </a:solidFill>
              </a:rPr>
              <a:t> stands out with the highest average (mean ≈ 0.063), indicating frequent rotations around the vertical axis (e.g., turning or twisting).</a:t>
            </a:r>
            <a:br>
              <a:rPr lang="en-GB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dk1"/>
                </a:solidFill>
              </a:rPr>
              <a:t>User Acceleration</a:t>
            </a:r>
            <a:endParaRPr b="1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b="1" lang="en-GB">
                <a:solidFill>
                  <a:schemeClr val="dk1"/>
                </a:solidFill>
              </a:rPr>
              <a:t>Acceleration Z</a:t>
            </a:r>
            <a:r>
              <a:rPr lang="en-GB">
                <a:solidFill>
                  <a:schemeClr val="dk1"/>
                </a:solidFill>
              </a:rPr>
              <a:t> shows a high average (mean ≈ 8.2) due to gravity compensation during stationary states.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rage"/>
              <a:buChar char="●"/>
            </a:pPr>
            <a:r>
              <a:rPr lang="en-GB">
                <a:solidFill>
                  <a:schemeClr val="dk1"/>
                </a:solidFill>
              </a:rPr>
              <a:t>All acceleration axes display wide dynamic ranges (±19.6 m/s²), suggesting vigorous movements like jogging or falling.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b="1" lang="en-GB">
                <a:solidFill>
                  <a:schemeClr val="dk1"/>
                </a:solidFill>
              </a:rPr>
              <a:t>Acceleration Y</a:t>
            </a:r>
            <a:r>
              <a:rPr lang="en-GB">
                <a:solidFill>
                  <a:schemeClr val="dk1"/>
                </a:solidFill>
              </a:rPr>
              <a:t> has a high mean (≈ 1.77), likely reflecting forward/backward motion such as walking or running.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-GB" sz="2000"/>
              <a:t>Dynamic Activities</a:t>
            </a:r>
            <a:endParaRPr sz="3600"/>
          </a:p>
        </p:txBody>
      </p:sp>
      <p:sp>
        <p:nvSpPr>
          <p:cNvPr id="286" name="Google Shape;286;p40"/>
          <p:cNvSpPr txBox="1"/>
          <p:nvPr>
            <p:ph idx="1" type="body"/>
          </p:nvPr>
        </p:nvSpPr>
        <p:spPr>
          <a:xfrm>
            <a:off x="257325" y="1075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7200">
                <a:solidFill>
                  <a:schemeClr val="dk1"/>
                </a:solidFill>
              </a:rPr>
              <a:t>1. Jogging (Target 1)</a:t>
            </a:r>
            <a:endParaRPr sz="7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7200">
                <a:solidFill>
                  <a:schemeClr val="dk1"/>
                </a:solidFill>
              </a:rPr>
              <a:t>Insights: High vertical acceleration and rotation rates indicate vigorous movement.</a:t>
            </a:r>
            <a:endParaRPr sz="7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7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7200">
                <a:solidFill>
                  <a:schemeClr val="dk1"/>
                </a:solidFill>
              </a:rPr>
              <a:t>2. Upstairs (Target 3)</a:t>
            </a:r>
            <a:endParaRPr sz="7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7200">
                <a:solidFill>
                  <a:schemeClr val="dk1"/>
                </a:solidFill>
              </a:rPr>
              <a:t>Insights: Moderate acceleration with consistent upward movement patterns.</a:t>
            </a:r>
            <a:endParaRPr sz="7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7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7200">
                <a:solidFill>
                  <a:schemeClr val="dk1"/>
                </a:solidFill>
              </a:rPr>
              <a:t>3. Downstairs (Target 2)</a:t>
            </a:r>
            <a:endParaRPr sz="7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7200">
                <a:solidFill>
                  <a:schemeClr val="dk1"/>
                </a:solidFill>
              </a:rPr>
              <a:t>Insights: Similar to upstairs but with slight variations in rotation and acceleration due to descent.</a:t>
            </a:r>
            <a:endParaRPr sz="7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1"/>
          <p:cNvSpPr txBox="1"/>
          <p:nvPr>
            <p:ph type="title"/>
          </p:nvPr>
        </p:nvSpPr>
        <p:spPr>
          <a:xfrm>
            <a:off x="311700" y="412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-GB" sz="2000"/>
              <a:t>Static Activities</a:t>
            </a:r>
            <a:endParaRPr sz="3600"/>
          </a:p>
        </p:txBody>
      </p:sp>
      <p:sp>
        <p:nvSpPr>
          <p:cNvPr id="292" name="Google Shape;292;p41"/>
          <p:cNvSpPr txBox="1"/>
          <p:nvPr>
            <p:ph idx="1" type="body"/>
          </p:nvPr>
        </p:nvSpPr>
        <p:spPr>
          <a:xfrm>
            <a:off x="311700" y="10872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7200">
                <a:solidFill>
                  <a:schemeClr val="dk1"/>
                </a:solidFill>
              </a:rPr>
              <a:t>4. Sitting (Target 4)</a:t>
            </a:r>
            <a:endParaRPr sz="7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7200">
                <a:solidFill>
                  <a:schemeClr val="dk1"/>
                </a:solidFill>
              </a:rPr>
              <a:t>Insights: Minimal movement with stable gravity and low acceleration.</a:t>
            </a:r>
            <a:endParaRPr sz="7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7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7200">
                <a:solidFill>
                  <a:schemeClr val="dk1"/>
                </a:solidFill>
              </a:rPr>
              <a:t>5. Standing (Target 5)</a:t>
            </a:r>
            <a:endParaRPr sz="7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7200">
                <a:solidFill>
                  <a:schemeClr val="dk1"/>
                </a:solidFill>
              </a:rPr>
              <a:t>Insights: Slightly higher acceleration than sitting, indicating minor adjustments.</a:t>
            </a:r>
            <a:endParaRPr sz="7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7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7200">
                <a:solidFill>
                  <a:schemeClr val="dk1"/>
                </a:solidFill>
              </a:rPr>
              <a:t>6. Sleeping (Target 6)</a:t>
            </a:r>
            <a:endParaRPr sz="7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7200">
                <a:solidFill>
                  <a:schemeClr val="dk1"/>
                </a:solidFill>
              </a:rPr>
              <a:t>Insights: Very low movement, consistent with a resting state.</a:t>
            </a:r>
            <a:endParaRPr sz="7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256425" y="1830600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PROBLEM STATEMENT</a:t>
            </a:r>
            <a:endParaRPr/>
          </a:p>
        </p:txBody>
      </p:sp>
      <p:sp>
        <p:nvSpPr>
          <p:cNvPr id="72" name="Google Shape;72;p15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R</a:t>
            </a:r>
            <a:r>
              <a:rPr lang="en-GB"/>
              <a:t>eal-time activity detection using ESP32 for efficient monitoring of human movements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INTRODUCTION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Activity detection is crucial in areas such as </a:t>
            </a:r>
            <a:r>
              <a:rPr b="1" lang="en-GB"/>
              <a:t>healthcare, fitness tracking, security, and smart homes</a:t>
            </a:r>
            <a:r>
              <a:rPr lang="en-GB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The ESP32 microcontroller offers </a:t>
            </a:r>
            <a:r>
              <a:rPr b="1" lang="en-GB"/>
              <a:t>Wi-Fi and Bluetooth connectivity</a:t>
            </a:r>
            <a:r>
              <a:rPr lang="en-GB"/>
              <a:t>, making it suitable for real-time, wireless monitoring.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By integrating </a:t>
            </a:r>
            <a:r>
              <a:rPr b="1" lang="en-GB"/>
              <a:t>motion sensors</a:t>
            </a:r>
            <a:r>
              <a:rPr lang="en-GB"/>
              <a:t> (e.g., accelerometer/gyroscope) with ESP32, we can detect physical activities efficiently.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The goal is to implement a system that can </a:t>
            </a:r>
            <a:r>
              <a:rPr b="1" lang="en-GB"/>
              <a:t>sense motion, classify activity</a:t>
            </a:r>
            <a:r>
              <a:rPr lang="en-GB"/>
              <a:t>, and </a:t>
            </a:r>
            <a:r>
              <a:rPr b="1" lang="en-GB"/>
              <a:t>transmit data</a:t>
            </a:r>
            <a:r>
              <a:rPr lang="en-GB"/>
              <a:t> wirelessly for analysis or alerting.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Setup</a:t>
            </a:r>
            <a:endParaRPr/>
          </a:p>
        </p:txBody>
      </p:sp>
      <p:pic>
        <p:nvPicPr>
          <p:cNvPr id="84" name="Google Shape;84;p17" title="WhatsApp Image 2025-04-14 at 21.21.22.jpeg"/>
          <p:cNvPicPr preferRelativeResize="0"/>
          <p:nvPr/>
        </p:nvPicPr>
        <p:blipFill rotWithShape="1">
          <a:blip r:embed="rId3">
            <a:alphaModFix/>
          </a:blip>
          <a:srcRect b="10993" l="29243" r="32900" t="20508"/>
          <a:stretch/>
        </p:blipFill>
        <p:spPr>
          <a:xfrm rot="5400000">
            <a:off x="3142789" y="-60937"/>
            <a:ext cx="2858424" cy="6896198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7"/>
          <p:cNvSpPr txBox="1"/>
          <p:nvPr/>
        </p:nvSpPr>
        <p:spPr>
          <a:xfrm>
            <a:off x="836200" y="1256988"/>
            <a:ext cx="1199400" cy="461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</a:rPr>
              <a:t>ESP32S3</a:t>
            </a:r>
            <a:endParaRPr sz="1800">
              <a:solidFill>
                <a:schemeClr val="dk1"/>
              </a:solidFill>
            </a:endParaRPr>
          </a:p>
        </p:txBody>
      </p:sp>
      <p:cxnSp>
        <p:nvCxnSpPr>
          <p:cNvPr id="86" name="Google Shape;86;p17"/>
          <p:cNvCxnSpPr>
            <a:stCxn id="85" idx="2"/>
          </p:cNvCxnSpPr>
          <p:nvPr/>
        </p:nvCxnSpPr>
        <p:spPr>
          <a:xfrm>
            <a:off x="1435900" y="1718688"/>
            <a:ext cx="1115100" cy="11031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7" name="Google Shape;87;p17"/>
          <p:cNvSpPr txBox="1"/>
          <p:nvPr/>
        </p:nvSpPr>
        <p:spPr>
          <a:xfrm>
            <a:off x="4680050" y="1256988"/>
            <a:ext cx="772500" cy="461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</a:rPr>
              <a:t>GY91</a:t>
            </a:r>
            <a:endParaRPr sz="1800">
              <a:solidFill>
                <a:schemeClr val="dk1"/>
              </a:solidFill>
            </a:endParaRPr>
          </a:p>
        </p:txBody>
      </p:sp>
      <p:cxnSp>
        <p:nvCxnSpPr>
          <p:cNvPr id="88" name="Google Shape;88;p17"/>
          <p:cNvCxnSpPr>
            <a:stCxn id="87" idx="2"/>
          </p:cNvCxnSpPr>
          <p:nvPr/>
        </p:nvCxnSpPr>
        <p:spPr>
          <a:xfrm>
            <a:off x="5066300" y="1718688"/>
            <a:ext cx="86400" cy="13119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9" name="Google Shape;89;p17"/>
          <p:cNvSpPr txBox="1"/>
          <p:nvPr/>
        </p:nvSpPr>
        <p:spPr>
          <a:xfrm>
            <a:off x="6652000" y="1256988"/>
            <a:ext cx="1199400" cy="461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</a:rPr>
              <a:t>SCREEN</a:t>
            </a:r>
            <a:endParaRPr sz="1800">
              <a:solidFill>
                <a:schemeClr val="dk1"/>
              </a:solidFill>
            </a:endParaRPr>
          </a:p>
        </p:txBody>
      </p:sp>
      <p:cxnSp>
        <p:nvCxnSpPr>
          <p:cNvPr id="90" name="Google Shape;90;p17"/>
          <p:cNvCxnSpPr>
            <a:stCxn id="89" idx="2"/>
          </p:cNvCxnSpPr>
          <p:nvPr/>
        </p:nvCxnSpPr>
        <p:spPr>
          <a:xfrm flipH="1">
            <a:off x="6997300" y="1718688"/>
            <a:ext cx="254400" cy="14649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HOW DOES IMU WORK?</a:t>
            </a:r>
            <a:endParaRPr/>
          </a:p>
        </p:txBody>
      </p:sp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311700" y="1152475"/>
            <a:ext cx="4736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IMU combines multiple sensors to measure motion: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• Accelerometer: Measures linear acceleration using MEMS capacitive sensing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• Gyroscope: Measures angular velocity through Coriolis effect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• Magnetometer: Detects magnetic fields using Hall-effect sensors</a:t>
            </a:r>
            <a:endParaRPr/>
          </a:p>
        </p:txBody>
      </p:sp>
      <p:pic>
        <p:nvPicPr>
          <p:cNvPr id="97" name="Google Shape;97;p18" title="Gyroscope-Microstructur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8150" y="1505100"/>
            <a:ext cx="3791400" cy="21332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Dataset Description</a:t>
            </a:r>
            <a:endParaRPr/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GY91 Sensor</a:t>
            </a:r>
            <a:r>
              <a:rPr lang="en-GB"/>
              <a:t> was chosen for its </a:t>
            </a:r>
            <a:r>
              <a:rPr b="1" lang="en-GB"/>
              <a:t>multi-sensor capabilities</a:t>
            </a:r>
            <a:r>
              <a:rPr lang="en-GB"/>
              <a:t>, including:</a:t>
            </a:r>
            <a:endParaRPr/>
          </a:p>
          <a:p>
            <a:pPr indent="-342900" lvl="1" marL="9144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lphaLcPeriod"/>
            </a:pPr>
            <a:r>
              <a:rPr b="1" lang="en-GB"/>
              <a:t>Accelerometer</a:t>
            </a:r>
            <a:r>
              <a:rPr lang="en-GB"/>
              <a:t> Detecting movement and acceleration in all directions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lphaLcPeriod"/>
            </a:pPr>
            <a:r>
              <a:rPr b="1" lang="en-GB"/>
              <a:t>Gyroscope</a:t>
            </a:r>
            <a:r>
              <a:rPr lang="en-GB"/>
              <a:t> Measuring rotation and orientation in space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lphaLcPeriod"/>
            </a:pPr>
            <a:r>
              <a:rPr b="1" lang="en-GB"/>
              <a:t>Magnetometer</a:t>
            </a:r>
            <a:r>
              <a:rPr lang="en-GB"/>
              <a:t> Detecting magnetic fields, useful for orientation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lphaLcPeriod"/>
            </a:pPr>
            <a:r>
              <a:rPr b="1" lang="en-GB"/>
              <a:t>Temperature sensor</a:t>
            </a:r>
            <a:r>
              <a:rPr lang="en-GB"/>
              <a:t> Environmental data, which can help differentiate between certain activities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b="1" lang="en-GB"/>
              <a:t>GY91 sensor</a:t>
            </a:r>
            <a:r>
              <a:rPr lang="en-GB"/>
              <a:t> was securely attached to the body to ensure accurate capture of movements and gestures associated with each activity.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-GB"/>
              <a:t>Data was collected continuously during each activity, with the sensor logging information at predefined time intervals.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233950" y="967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Dictionary</a:t>
            </a:r>
            <a:endParaRPr/>
          </a:p>
        </p:txBody>
      </p:sp>
      <p:graphicFrame>
        <p:nvGraphicFramePr>
          <p:cNvPr id="109" name="Google Shape;109;p20"/>
          <p:cNvGraphicFramePr/>
          <p:nvPr/>
        </p:nvGraphicFramePr>
        <p:xfrm>
          <a:off x="423050" y="712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{4DC87284-403F-444F-B9F9-BDB8E6249992}</a:tableStyleId>
              </a:tblPr>
              <a:tblGrid>
                <a:gridCol w="1279525"/>
                <a:gridCol w="4527800"/>
                <a:gridCol w="1078675"/>
                <a:gridCol w="1256400"/>
              </a:tblGrid>
              <a:tr h="394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solidFill>
                            <a:schemeClr val="dk1"/>
                          </a:solidFill>
                        </a:rPr>
                        <a:t>Feature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solidFill>
                            <a:schemeClr val="dk1"/>
                          </a:solidFill>
                        </a:rPr>
                        <a:t>Description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solidFill>
                            <a:schemeClr val="dk1"/>
                          </a:solidFill>
                        </a:rPr>
                        <a:t>Unit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solidFill>
                            <a:schemeClr val="dk1"/>
                          </a:solidFill>
                        </a:rPr>
                        <a:t>Sensor Type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57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</a:rPr>
                        <a:t>Attitude Roll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</a:rPr>
                        <a:t>The rotational angle of the sensor around the X-axis (front-back tilt)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</a:rPr>
                        <a:t>Degrees (°)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</a:rPr>
                        <a:t>Gyroscope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57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</a:rPr>
                        <a:t>Attitude Pitch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</a:rPr>
                        <a:t>The rotational angle of the sensor around the Y-axis (left-right tilt)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</a:rPr>
                        <a:t>Degrees (°)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</a:rPr>
                        <a:t>Gyroscope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57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</a:rPr>
                        <a:t>Attitude Yaw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</a:rPr>
                        <a:t>The rotational angle of the sensor around the Z-axis (left-right rotation)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</a:rPr>
                        <a:t>Degrees (°)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</a:rPr>
                        <a:t>Gyroscope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9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</a:rPr>
                        <a:t>Gravity X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</a:rPr>
                        <a:t>The component of gravity along the X-axis (forward-backward)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</a:rPr>
                        <a:t>m/s²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</a:rPr>
                        <a:t>Accelerometer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57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</a:rPr>
                        <a:t>Gravity Y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</a:rPr>
                        <a:t>The component of gravity along the X-axis (left-right)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</a:rPr>
                        <a:t>m/s²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</a:rPr>
                        <a:t>Accelerometer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57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</a:rPr>
                        <a:t>Gravity Z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</a:rPr>
                        <a:t>The component of gravity along the X-axis (up-down)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</a:rPr>
                        <a:t>m/s²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</a:rPr>
                        <a:t>Accelerometer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9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</a:rPr>
                        <a:t>Rotation X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</a:rPr>
                        <a:t>The rotation of the sensor along the X-axis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</a:rPr>
                        <a:t>°/s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</a:rPr>
                        <a:t>Gyroscope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9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</a:rPr>
                        <a:t>Rotation Y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</a:rPr>
                        <a:t>The rotation of the sensor along the X-axis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</a:rPr>
                        <a:t>°/s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</a:rPr>
                        <a:t>Gyroscope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4" name="Google Shape;114;p21"/>
          <p:cNvGraphicFramePr/>
          <p:nvPr/>
        </p:nvGraphicFramePr>
        <p:xfrm>
          <a:off x="501400" y="93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{4DC87284-403F-444F-B9F9-BDB8E6249992}</a:tableStyleId>
              </a:tblPr>
              <a:tblGrid>
                <a:gridCol w="1266675"/>
                <a:gridCol w="4537175"/>
                <a:gridCol w="1071725"/>
                <a:gridCol w="1265625"/>
              </a:tblGrid>
              <a:tr h="416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solidFill>
                            <a:schemeClr val="dk1"/>
                          </a:solidFill>
                        </a:rPr>
                        <a:t>Feature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solidFill>
                            <a:schemeClr val="dk1"/>
                          </a:solidFill>
                        </a:rPr>
                        <a:t>Description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solidFill>
                            <a:schemeClr val="dk1"/>
                          </a:solidFill>
                        </a:rPr>
                        <a:t>Unit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solidFill>
                            <a:schemeClr val="dk1"/>
                          </a:solidFill>
                        </a:rPr>
                        <a:t>Sensor Type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1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</a:rPr>
                        <a:t>Rotation Z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</a:rPr>
                        <a:t>The rotation of the sensor along the Z-axis (rate of change of the Z-axis angle)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</a:rPr>
                        <a:t>°/s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</a:rPr>
                        <a:t>Gyroscope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541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</a:rPr>
                        <a:t>A</a:t>
                      </a:r>
                      <a:r>
                        <a:rPr lang="en-GB" sz="1200">
                          <a:solidFill>
                            <a:schemeClr val="dk1"/>
                          </a:solidFill>
                        </a:rPr>
                        <a:t>cceleration X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</a:rPr>
                        <a:t>The acceleration measured along the X-axis (forward-backward movement)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</a:rPr>
                        <a:t>m/s²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</a:rPr>
                        <a:t>Accelerometer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41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</a:rPr>
                        <a:t>Acceleration Y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</a:rPr>
                        <a:t>The acceleration measured along the Y-axis (left-right movement)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</a:rPr>
                        <a:t>m/s²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</a:rPr>
                        <a:t>Accelerometer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41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</a:rPr>
                        <a:t>Acceleration Z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</a:rPr>
                        <a:t>The acceleration measured along the Z-axis (up-down movement)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</a:rPr>
                        <a:t>m/s²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</a:rPr>
                        <a:t>Accelerometer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16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</a:rPr>
                        <a:t>Magnetic X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</a:rPr>
                        <a:t>The magnetic field strength along the X-axis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</a:rPr>
                        <a:t>µT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</a:rPr>
                        <a:t>Magnetometer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16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</a:rPr>
                        <a:t>Magnetic Y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</a:rPr>
                        <a:t>The magnetic field strength along the Y-axis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</a:rPr>
                        <a:t>µT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</a:rPr>
                        <a:t>Magnetometer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16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</a:rPr>
                        <a:t>Magnetic Z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</a:rPr>
                        <a:t>The magnetic field strength along the Z-axis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</a:rPr>
                        <a:t>µT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</a:rPr>
                        <a:t>Magnetometer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41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</a:rPr>
                        <a:t>Temperature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</a:rPr>
                        <a:t>The environmental temperature recorded by the sensor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</a:rPr>
                        <a:t>°C (Celsius)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</a:rPr>
                        <a:t>Temperature Sensor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41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solidFill>
                            <a:schemeClr val="dk1"/>
                          </a:solidFill>
                        </a:rPr>
                        <a:t>Target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solidFill>
                            <a:schemeClr val="dk1"/>
                          </a:solidFill>
                        </a:rPr>
                        <a:t>0: Walking; 1: Jogging; 2: Downstairs; 3: Upstairs; 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solidFill>
                            <a:schemeClr val="dk1"/>
                          </a:solidFill>
                        </a:rPr>
                        <a:t>4: Sitting; 5: Standing; 6: Sleeping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