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6858000" cy="9144000"/>
  <p:embeddedFontLst>
    <p:embeddedFont>
      <p:font typeface="Fira Sans Medium"/>
      <p:regular r:id="rId21"/>
      <p:bold r:id="rId22"/>
      <p:italic r:id="rId23"/>
      <p:boldItalic r:id="rId24"/>
    </p:embeddedFont>
    <p:embeddedFont>
      <p:font typeface="Lora"/>
      <p:regular r:id="rId25"/>
      <p:bold r:id="rId26"/>
      <p:italic r:id="rId27"/>
      <p:boldItalic r:id="rId28"/>
    </p:embeddedFont>
    <p:embeddedFont>
      <p:font typeface="Fira Sans"/>
      <p:bold r:id="rId29"/>
      <p:boldItalic r:id="rId30"/>
    </p:embeddedFont>
    <p:embeddedFont>
      <p:font typeface="Open Sans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5" roundtripDataSignature="AMtx7mhQMr2rckiiDkEKcAmsRCqvc6do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FiraSansMedium-bold.fntdata"/><Relationship Id="rId21" Type="http://schemas.openxmlformats.org/officeDocument/2006/relationships/font" Target="fonts/FiraSansMedium-regular.fntdata"/><Relationship Id="rId24" Type="http://schemas.openxmlformats.org/officeDocument/2006/relationships/font" Target="fonts/FiraSansMedium-boldItalic.fntdata"/><Relationship Id="rId23" Type="http://schemas.openxmlformats.org/officeDocument/2006/relationships/font" Target="fonts/FiraSans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regular.fntdata"/><Relationship Id="rId30" Type="http://schemas.openxmlformats.org/officeDocument/2006/relationships/font" Target="fonts/FiraSans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Light-italic.fntdata"/><Relationship Id="rId10" Type="http://schemas.openxmlformats.org/officeDocument/2006/relationships/slide" Target="slides/slide5.xml"/><Relationship Id="rId32" Type="http://schemas.openxmlformats.org/officeDocument/2006/relationships/font" Target="fonts/OpenSansLight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OpenSans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cfc68cb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5cfc68cb2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cfc68cb21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5cfc68cb21_0_8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cfc68cb21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5cfc68cb21_0_8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cfc68cb21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5cfc68cb21_0_8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dacebf4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5dacebf49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Sntmy1hE7qUCkPeLf0ujwaQoWf6pkgwx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4328902" y="2317173"/>
            <a:ext cx="7321033" cy="6340049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2122944" y="7035126"/>
            <a:ext cx="4970154" cy="430417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12336342" y="5954842"/>
            <a:ext cx="2271679" cy="196728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13737770" y="373605"/>
            <a:ext cx="3799619" cy="3290488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88" name="Google Shape;88;p1"/>
          <p:cNvSpPr txBox="1"/>
          <p:nvPr/>
        </p:nvSpPr>
        <p:spPr>
          <a:xfrm>
            <a:off x="2703875" y="950450"/>
            <a:ext cx="7518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25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CITI BRIDGE PROGRAM 2022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598900"/>
            <a:ext cx="1517050" cy="9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639575" y="2311638"/>
            <a:ext cx="12493200" cy="2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599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BSE/NSE ARBITRAGE RECOMMENDATION SYSTEM</a:t>
            </a:r>
            <a:endParaRPr b="1" sz="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43302" y="5386027"/>
            <a:ext cx="8658300" cy="4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5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7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5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Members: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5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Sanjyot Amritkar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5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Pranjal More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5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Vaishnavi Bhavsar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5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Brishti Basu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5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Kareena Ganshani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/>
        </p:nvSpPr>
        <p:spPr>
          <a:xfrm>
            <a:off x="128000" y="388450"/>
            <a:ext cx="16695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99">
                <a:latin typeface="Lora"/>
                <a:ea typeface="Lora"/>
                <a:cs typeface="Lora"/>
                <a:sym typeface="Lora"/>
              </a:rPr>
              <a:t>ARBITRAGE RECOMMENDATIONS(MAIN PAGE)</a:t>
            </a:r>
            <a:endParaRPr b="1" sz="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7" name="Google Shape;187;p8"/>
          <p:cNvSpPr/>
          <p:nvPr/>
        </p:nvSpPr>
        <p:spPr>
          <a:xfrm rot="10800000">
            <a:off x="16561980" y="0"/>
            <a:ext cx="2069488" cy="179218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88" name="Google Shape;188;p8"/>
          <p:cNvSpPr/>
          <p:nvPr/>
        </p:nvSpPr>
        <p:spPr>
          <a:xfrm rot="10800000">
            <a:off x="15608963" y="698884"/>
            <a:ext cx="2180825" cy="188860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 b="7070" l="0" r="596" t="11661"/>
          <a:stretch/>
        </p:blipFill>
        <p:spPr>
          <a:xfrm>
            <a:off x="249225" y="1617825"/>
            <a:ext cx="16815850" cy="80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/>
        </p:nvSpPr>
        <p:spPr>
          <a:xfrm>
            <a:off x="580099" y="278625"/>
            <a:ext cx="83997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134">
                <a:latin typeface="Lora"/>
                <a:ea typeface="Lora"/>
                <a:cs typeface="Lora"/>
                <a:sym typeface="Lora"/>
              </a:rPr>
              <a:t>SAVED STOCKS </a:t>
            </a:r>
            <a:endParaRPr b="1"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5" name="Google Shape;195;p9"/>
          <p:cNvSpPr/>
          <p:nvPr/>
        </p:nvSpPr>
        <p:spPr>
          <a:xfrm rot="10800000">
            <a:off x="14812262" y="6943100"/>
            <a:ext cx="3480308" cy="3013963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96" name="Google Shape;196;p9"/>
          <p:cNvSpPr/>
          <p:nvPr/>
        </p:nvSpPr>
        <p:spPr>
          <a:xfrm rot="10800000">
            <a:off x="16552416" y="5800147"/>
            <a:ext cx="1798578" cy="155757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 b="5735" l="0" r="0" t="11255"/>
          <a:stretch/>
        </p:blipFill>
        <p:spPr>
          <a:xfrm>
            <a:off x="435725" y="1416650"/>
            <a:ext cx="15452448" cy="77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65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0"/>
          <p:cNvGrpSpPr/>
          <p:nvPr/>
        </p:nvGrpSpPr>
        <p:grpSpPr>
          <a:xfrm>
            <a:off x="8959439" y="1196305"/>
            <a:ext cx="8432609" cy="8470407"/>
            <a:chOff x="1813" y="0"/>
            <a:chExt cx="809173" cy="812800"/>
          </a:xfrm>
        </p:grpSpPr>
        <p:sp>
          <p:nvSpPr>
            <p:cNvPr id="203" name="Google Shape;203;p1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D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0040" y="4221011"/>
            <a:ext cx="4611416" cy="2420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20272" y="1402499"/>
            <a:ext cx="4406057" cy="2280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5">
            <a:alphaModFix/>
          </a:blip>
          <a:srcRect b="8362" l="0" r="0" t="8363"/>
          <a:stretch/>
        </p:blipFill>
        <p:spPr>
          <a:xfrm>
            <a:off x="10870040" y="6955672"/>
            <a:ext cx="4611416" cy="192003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0"/>
          <p:cNvSpPr txBox="1"/>
          <p:nvPr/>
        </p:nvSpPr>
        <p:spPr>
          <a:xfrm>
            <a:off x="539226" y="386700"/>
            <a:ext cx="90834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99" u="none" cap="none" strike="noStrike">
                <a:solidFill>
                  <a:srgbClr val="F4F4F4"/>
                </a:solidFill>
                <a:latin typeface="Lora"/>
                <a:ea typeface="Lora"/>
                <a:cs typeface="Lora"/>
                <a:sym typeface="Lora"/>
              </a:rPr>
              <a:t>TECHNOLOGY STACK</a:t>
            </a:r>
            <a:endParaRPr b="1" sz="7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859363" y="2881096"/>
            <a:ext cx="7217384" cy="3030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3" lvl="1" marL="798828" marR="0" rtl="0" algn="just">
              <a:lnSpc>
                <a:spcPct val="221032"/>
              </a:lnSpc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rPr>
              <a:t>Frontend : Angular </a:t>
            </a:r>
            <a:endParaRPr/>
          </a:p>
          <a:p>
            <a:pPr indent="-399413" lvl="1" marL="798828" marR="0" rtl="0" algn="just">
              <a:lnSpc>
                <a:spcPct val="221032"/>
              </a:lnSpc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rPr>
              <a:t>Backend : Spring boot</a:t>
            </a:r>
            <a:endParaRPr/>
          </a:p>
          <a:p>
            <a:pPr indent="-399413" lvl="1" marL="798828" marR="0" rtl="0" algn="just">
              <a:lnSpc>
                <a:spcPct val="221032"/>
              </a:lnSpc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rPr>
              <a:t>Database : MySQL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65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/>
          <p:nvPr/>
        </p:nvSpPr>
        <p:spPr>
          <a:xfrm>
            <a:off x="0" y="385775"/>
            <a:ext cx="7284499" cy="5830382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215" name="Google Shape;215;p11"/>
          <p:cNvSpPr/>
          <p:nvPr/>
        </p:nvSpPr>
        <p:spPr>
          <a:xfrm>
            <a:off x="1" y="4886325"/>
            <a:ext cx="5556127" cy="4482498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216" name="Google Shape;216;p11"/>
          <p:cNvSpPr txBox="1"/>
          <p:nvPr/>
        </p:nvSpPr>
        <p:spPr>
          <a:xfrm>
            <a:off x="257200" y="2560888"/>
            <a:ext cx="89583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99" u="none" cap="none" strike="noStrike">
                <a:solidFill>
                  <a:srgbClr val="F4F4F4"/>
                </a:solidFill>
                <a:latin typeface="Lora"/>
                <a:ea typeface="Lora"/>
                <a:cs typeface="Lora"/>
                <a:sym typeface="Lora"/>
              </a:rPr>
              <a:t>FUTURE SCOPE</a:t>
            </a:r>
            <a:endParaRPr b="1" sz="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10345243" y="760790"/>
            <a:ext cx="6109200" cy="8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39" lvl="1" marL="690877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rgbClr val="F4F4F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Adding a page to display all the stocks for different comp</a:t>
            </a:r>
            <a:r>
              <a:rPr lang="en-US" sz="3199">
                <a:solidFill>
                  <a:srgbClr val="F4F4F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anies</a:t>
            </a:r>
            <a:r>
              <a:rPr b="0" i="0" lang="en-US" sz="3199" u="none" cap="none" strike="noStrike">
                <a:solidFill>
                  <a:srgbClr val="F4F4F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together</a:t>
            </a:r>
            <a:endParaRPr/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99" u="none" cap="none" strike="noStrike">
              <a:solidFill>
                <a:srgbClr val="F4F4F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45439" lvl="1" marL="690877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rgbClr val="F4F4F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Enhancing compatibility for mobiles, desktop, tab browsers.</a:t>
            </a:r>
            <a:endParaRPr b="0" i="0" sz="3199" u="none" cap="none" strike="noStrike">
              <a:solidFill>
                <a:srgbClr val="F4F4F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91440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99">
              <a:solidFill>
                <a:srgbClr val="F4F4F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45439" lvl="1" marL="690877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3199"/>
              <a:buFont typeface="Open Sans Light"/>
              <a:buChar char="•"/>
            </a:pPr>
            <a:r>
              <a:rPr lang="en-US" sz="3199">
                <a:solidFill>
                  <a:srgbClr val="F4F4F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Adding a delete stock functionality for user</a:t>
            </a:r>
            <a:endParaRPr sz="3199">
              <a:solidFill>
                <a:srgbClr val="F4F4F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99" u="none" cap="none" strike="noStrike">
              <a:solidFill>
                <a:srgbClr val="F4F4F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45439" lvl="1" marL="690877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rgbClr val="F4F4F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Graphical representation in historical analysis.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cfc68cb21_0_0"/>
          <p:cNvSpPr/>
          <p:nvPr/>
        </p:nvSpPr>
        <p:spPr>
          <a:xfrm>
            <a:off x="-539703" y="8310700"/>
            <a:ext cx="2235120" cy="1977946"/>
          </a:xfrm>
          <a:custGeom>
            <a:rect b="b" l="l" r="r" t="t"/>
            <a:pathLst>
              <a:path extrusionOk="0" h="2835765" w="3619627">
                <a:moveTo>
                  <a:pt x="3619627" y="1417882"/>
                </a:moveTo>
                <a:lnTo>
                  <a:pt x="2714752" y="2835765"/>
                </a:lnTo>
                <a:lnTo>
                  <a:pt x="904875" y="2835765"/>
                </a:lnTo>
                <a:lnTo>
                  <a:pt x="0" y="1417882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417882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223" name="Google Shape;223;g15cfc68cb21_0_0"/>
          <p:cNvSpPr/>
          <p:nvPr/>
        </p:nvSpPr>
        <p:spPr>
          <a:xfrm>
            <a:off x="455350" y="7816700"/>
            <a:ext cx="1954599" cy="1976148"/>
          </a:xfrm>
          <a:custGeom>
            <a:rect b="b" l="l" r="r" t="t"/>
            <a:pathLst>
              <a:path extrusionOk="0" h="2763843" w="3619627">
                <a:moveTo>
                  <a:pt x="3619627" y="1381922"/>
                </a:moveTo>
                <a:lnTo>
                  <a:pt x="2714752" y="2763843"/>
                </a:lnTo>
                <a:lnTo>
                  <a:pt x="904875" y="2763843"/>
                </a:lnTo>
                <a:lnTo>
                  <a:pt x="0" y="1381922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381922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224" name="Google Shape;224;g15cfc68cb21_0_0"/>
          <p:cNvSpPr txBox="1"/>
          <p:nvPr/>
        </p:nvSpPr>
        <p:spPr>
          <a:xfrm>
            <a:off x="455350" y="108650"/>
            <a:ext cx="114177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99">
                <a:latin typeface="Lora"/>
                <a:ea typeface="Lora"/>
                <a:cs typeface="Lora"/>
                <a:sym typeface="Lora"/>
              </a:rPr>
              <a:t>LEARNINGS</a:t>
            </a:r>
            <a:r>
              <a:rPr b="1" lang="en-US" sz="7299">
                <a:latin typeface="Lora"/>
                <a:ea typeface="Lora"/>
                <a:cs typeface="Lora"/>
                <a:sym typeface="Lora"/>
              </a:rPr>
              <a:t> </a:t>
            </a:r>
            <a:endParaRPr b="1" sz="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5" name="Google Shape;225;g15cfc68cb21_0_0"/>
          <p:cNvSpPr/>
          <p:nvPr/>
        </p:nvSpPr>
        <p:spPr>
          <a:xfrm>
            <a:off x="728675" y="3317788"/>
            <a:ext cx="3129000" cy="12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g15cfc68cb21_0_0"/>
          <p:cNvSpPr txBox="1"/>
          <p:nvPr/>
        </p:nvSpPr>
        <p:spPr>
          <a:xfrm>
            <a:off x="1024775" y="3622150"/>
            <a:ext cx="253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 Tech Stacks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5cfc68cb21_0_0"/>
          <p:cNvSpPr/>
          <p:nvPr/>
        </p:nvSpPr>
        <p:spPr>
          <a:xfrm>
            <a:off x="6279325" y="3395650"/>
            <a:ext cx="3129000" cy="12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g15cfc68cb21_0_0"/>
          <p:cNvSpPr/>
          <p:nvPr/>
        </p:nvSpPr>
        <p:spPr>
          <a:xfrm>
            <a:off x="647925" y="4918863"/>
            <a:ext cx="3129000" cy="12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g15cfc68cb21_0_0"/>
          <p:cNvSpPr/>
          <p:nvPr/>
        </p:nvSpPr>
        <p:spPr>
          <a:xfrm>
            <a:off x="647925" y="6530900"/>
            <a:ext cx="3129000" cy="12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g15cfc68cb21_0_0"/>
          <p:cNvSpPr txBox="1"/>
          <p:nvPr/>
        </p:nvSpPr>
        <p:spPr>
          <a:xfrm>
            <a:off x="876725" y="4976913"/>
            <a:ext cx="2832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Arbitrage,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NSE/BSE</a:t>
            </a:r>
            <a:endParaRPr sz="3800"/>
          </a:p>
        </p:txBody>
      </p:sp>
      <p:sp>
        <p:nvSpPr>
          <p:cNvPr id="231" name="Google Shape;231;g15cfc68cb21_0_0"/>
          <p:cNvSpPr txBox="1"/>
          <p:nvPr/>
        </p:nvSpPr>
        <p:spPr>
          <a:xfrm>
            <a:off x="917625" y="6689250"/>
            <a:ext cx="32535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Yahoo Finance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     API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232" name="Google Shape;232;g15cfc68cb21_0_0"/>
          <p:cNvSpPr txBox="1"/>
          <p:nvPr/>
        </p:nvSpPr>
        <p:spPr>
          <a:xfrm>
            <a:off x="6643250" y="3484438"/>
            <a:ext cx="265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Problem   Solving Skills</a:t>
            </a:r>
            <a:endParaRPr sz="3000"/>
          </a:p>
        </p:txBody>
      </p:sp>
      <p:sp>
        <p:nvSpPr>
          <p:cNvPr id="233" name="Google Shape;233;g15cfc68cb21_0_0"/>
          <p:cNvSpPr/>
          <p:nvPr/>
        </p:nvSpPr>
        <p:spPr>
          <a:xfrm>
            <a:off x="6301075" y="4918875"/>
            <a:ext cx="3085500" cy="12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g15cfc68cb21_0_0"/>
          <p:cNvSpPr txBox="1"/>
          <p:nvPr/>
        </p:nvSpPr>
        <p:spPr>
          <a:xfrm>
            <a:off x="6575425" y="5238513"/>
            <a:ext cx="253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Teamwork</a:t>
            </a:r>
            <a:endParaRPr sz="3000"/>
          </a:p>
        </p:txBody>
      </p:sp>
      <p:sp>
        <p:nvSpPr>
          <p:cNvPr id="235" name="Google Shape;235;g15cfc68cb21_0_0"/>
          <p:cNvSpPr/>
          <p:nvPr/>
        </p:nvSpPr>
        <p:spPr>
          <a:xfrm>
            <a:off x="6279313" y="6530900"/>
            <a:ext cx="3129000" cy="12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g15cfc68cb21_0_0"/>
          <p:cNvSpPr txBox="1"/>
          <p:nvPr/>
        </p:nvSpPr>
        <p:spPr>
          <a:xfrm>
            <a:off x="6427375" y="6650450"/>
            <a:ext cx="2832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Communication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        Skills           </a:t>
            </a:r>
            <a:endParaRPr sz="3800"/>
          </a:p>
        </p:txBody>
      </p:sp>
      <p:pic>
        <p:nvPicPr>
          <p:cNvPr id="237" name="Google Shape;237;g15cfc68cb21_0_0"/>
          <p:cNvPicPr preferRelativeResize="0"/>
          <p:nvPr/>
        </p:nvPicPr>
        <p:blipFill rotWithShape="1">
          <a:blip r:embed="rId3">
            <a:alphaModFix/>
          </a:blip>
          <a:srcRect b="3714" l="0" r="0" t="6122"/>
          <a:stretch/>
        </p:blipFill>
        <p:spPr>
          <a:xfrm>
            <a:off x="12382325" y="4619750"/>
            <a:ext cx="5905675" cy="5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15cfc68cb21_0_0"/>
          <p:cNvSpPr/>
          <p:nvPr/>
        </p:nvSpPr>
        <p:spPr>
          <a:xfrm>
            <a:off x="16529150" y="0"/>
            <a:ext cx="2434199" cy="2148888"/>
          </a:xfrm>
          <a:custGeom>
            <a:rect b="b" l="l" r="r" t="t"/>
            <a:pathLst>
              <a:path extrusionOk="0" h="2763843" w="3619627">
                <a:moveTo>
                  <a:pt x="3619627" y="1381922"/>
                </a:moveTo>
                <a:lnTo>
                  <a:pt x="2714752" y="2763843"/>
                </a:lnTo>
                <a:lnTo>
                  <a:pt x="904875" y="2763843"/>
                </a:lnTo>
                <a:lnTo>
                  <a:pt x="0" y="1381922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381922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239" name="Google Shape;239;g15cfc68cb21_0_0"/>
          <p:cNvSpPr/>
          <p:nvPr/>
        </p:nvSpPr>
        <p:spPr>
          <a:xfrm>
            <a:off x="15278947" y="617875"/>
            <a:ext cx="2235120" cy="1977946"/>
          </a:xfrm>
          <a:custGeom>
            <a:rect b="b" l="l" r="r" t="t"/>
            <a:pathLst>
              <a:path extrusionOk="0" h="2835765" w="3619627">
                <a:moveTo>
                  <a:pt x="3619627" y="1417882"/>
                </a:moveTo>
                <a:lnTo>
                  <a:pt x="2714752" y="2835765"/>
                </a:lnTo>
                <a:lnTo>
                  <a:pt x="904875" y="2835765"/>
                </a:lnTo>
                <a:lnTo>
                  <a:pt x="0" y="1417882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417882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240" name="Google Shape;240;g15cfc68cb21_0_0"/>
          <p:cNvSpPr txBox="1"/>
          <p:nvPr/>
        </p:nvSpPr>
        <p:spPr>
          <a:xfrm>
            <a:off x="1215675" y="1698575"/>
            <a:ext cx="2657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Lora"/>
                <a:ea typeface="Lora"/>
                <a:cs typeface="Lora"/>
                <a:sym typeface="Lora"/>
              </a:rPr>
              <a:t>TECHNICAL</a:t>
            </a:r>
            <a:endParaRPr b="1" sz="2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1" name="Google Shape;241;g15cfc68cb21_0_0"/>
          <p:cNvSpPr txBox="1"/>
          <p:nvPr/>
        </p:nvSpPr>
        <p:spPr>
          <a:xfrm>
            <a:off x="6178700" y="1698575"/>
            <a:ext cx="3586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Lora"/>
                <a:ea typeface="Lora"/>
                <a:cs typeface="Lora"/>
                <a:sym typeface="Lora"/>
              </a:rPr>
              <a:t>NON-</a:t>
            </a:r>
            <a:r>
              <a:rPr b="1" lang="en-US" sz="2900">
                <a:latin typeface="Lora"/>
                <a:ea typeface="Lora"/>
                <a:cs typeface="Lora"/>
                <a:sym typeface="Lora"/>
              </a:rPr>
              <a:t>TECHNICAL</a:t>
            </a:r>
            <a:endParaRPr b="1" sz="29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42" name="Google Shape;242;g15cfc68cb21_0_0"/>
          <p:cNvCxnSpPr/>
          <p:nvPr/>
        </p:nvCxnSpPr>
        <p:spPr>
          <a:xfrm flipH="1">
            <a:off x="2282513" y="2329763"/>
            <a:ext cx="21300" cy="83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g15cfc68cb21_0_0"/>
          <p:cNvCxnSpPr/>
          <p:nvPr/>
        </p:nvCxnSpPr>
        <p:spPr>
          <a:xfrm flipH="1">
            <a:off x="7833163" y="2327813"/>
            <a:ext cx="21300" cy="83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g15cfc68cb21_0_0"/>
          <p:cNvSpPr/>
          <p:nvPr/>
        </p:nvSpPr>
        <p:spPr>
          <a:xfrm>
            <a:off x="6301075" y="8142925"/>
            <a:ext cx="3085500" cy="128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g15cfc68cb21_0_0"/>
          <p:cNvSpPr txBox="1"/>
          <p:nvPr/>
        </p:nvSpPr>
        <p:spPr>
          <a:xfrm>
            <a:off x="6427225" y="8281425"/>
            <a:ext cx="308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Deadlines,Scrum   meetings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/>
          <p:nvPr/>
        </p:nvSpPr>
        <p:spPr>
          <a:xfrm>
            <a:off x="1028700" y="3658434"/>
            <a:ext cx="120720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925">
                <a:latin typeface="Lora"/>
                <a:ea typeface="Lora"/>
                <a:cs typeface="Lora"/>
                <a:sym typeface="Lora"/>
              </a:rPr>
              <a:t>THANK YOU !</a:t>
            </a:r>
            <a:endParaRPr b="1" sz="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1" name="Google Shape;251;p12"/>
          <p:cNvSpPr/>
          <p:nvPr/>
        </p:nvSpPr>
        <p:spPr>
          <a:xfrm>
            <a:off x="14328902" y="2317173"/>
            <a:ext cx="7321033" cy="6340049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252" name="Google Shape;252;p12"/>
          <p:cNvSpPr/>
          <p:nvPr/>
        </p:nvSpPr>
        <p:spPr>
          <a:xfrm>
            <a:off x="12122944" y="7035126"/>
            <a:ext cx="4970154" cy="430417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253" name="Google Shape;253;p12"/>
          <p:cNvSpPr/>
          <p:nvPr/>
        </p:nvSpPr>
        <p:spPr>
          <a:xfrm>
            <a:off x="12336342" y="5954842"/>
            <a:ext cx="2271679" cy="196728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254" name="Google Shape;254;p12"/>
          <p:cNvSpPr/>
          <p:nvPr/>
        </p:nvSpPr>
        <p:spPr>
          <a:xfrm>
            <a:off x="13737770" y="373605"/>
            <a:ext cx="3799619" cy="3290488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cfc68cb21_0_806"/>
          <p:cNvSpPr/>
          <p:nvPr/>
        </p:nvSpPr>
        <p:spPr>
          <a:xfrm>
            <a:off x="12972231" y="2505393"/>
            <a:ext cx="3628676" cy="2842854"/>
          </a:xfrm>
          <a:custGeom>
            <a:rect b="b" l="l" r="r" t="t"/>
            <a:pathLst>
              <a:path extrusionOk="0" h="2835765" w="3619627">
                <a:moveTo>
                  <a:pt x="3619627" y="1417882"/>
                </a:moveTo>
                <a:lnTo>
                  <a:pt x="2714752" y="2835765"/>
                </a:lnTo>
                <a:lnTo>
                  <a:pt x="904875" y="2835765"/>
                </a:lnTo>
                <a:lnTo>
                  <a:pt x="0" y="1417882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417882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97" name="Google Shape;97;g15cfc68cb21_0_806"/>
          <p:cNvSpPr/>
          <p:nvPr/>
        </p:nvSpPr>
        <p:spPr>
          <a:xfrm>
            <a:off x="14547153" y="245317"/>
            <a:ext cx="3737265" cy="2853668"/>
          </a:xfrm>
          <a:custGeom>
            <a:rect b="b" l="l" r="r" t="t"/>
            <a:pathLst>
              <a:path extrusionOk="0" h="2763843" w="3619627">
                <a:moveTo>
                  <a:pt x="3619627" y="1381922"/>
                </a:moveTo>
                <a:lnTo>
                  <a:pt x="2714752" y="2763843"/>
                </a:lnTo>
                <a:lnTo>
                  <a:pt x="904875" y="2763843"/>
                </a:lnTo>
                <a:lnTo>
                  <a:pt x="0" y="1381922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381922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pic>
        <p:nvPicPr>
          <p:cNvPr id="98" name="Google Shape;98;g15cfc68cb21_0_806"/>
          <p:cNvPicPr preferRelativeResize="0"/>
          <p:nvPr/>
        </p:nvPicPr>
        <p:blipFill rotWithShape="1">
          <a:blip r:embed="rId3">
            <a:alphaModFix/>
          </a:blip>
          <a:srcRect b="0" l="3269" r="0" t="0"/>
          <a:stretch/>
        </p:blipFill>
        <p:spPr>
          <a:xfrm>
            <a:off x="10301990" y="6239022"/>
            <a:ext cx="8288134" cy="404797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5cfc68cb21_0_806"/>
          <p:cNvSpPr txBox="1"/>
          <p:nvPr/>
        </p:nvSpPr>
        <p:spPr>
          <a:xfrm>
            <a:off x="733953" y="767850"/>
            <a:ext cx="123606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699">
                <a:latin typeface="Lora"/>
                <a:ea typeface="Lora"/>
                <a:cs typeface="Lora"/>
                <a:sym typeface="Lora"/>
              </a:rPr>
              <a:t>WHAT IS ARBITRAGE?</a:t>
            </a:r>
            <a:endParaRPr b="1" sz="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0" name="Google Shape;100;g15cfc68cb21_0_806"/>
          <p:cNvSpPr txBox="1"/>
          <p:nvPr/>
        </p:nvSpPr>
        <p:spPr>
          <a:xfrm>
            <a:off x="94285" y="2700655"/>
            <a:ext cx="10596600" cy="3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Char char="•"/>
            </a:pPr>
            <a:r>
              <a:rPr i="0" lang="en-US" sz="3399" u="none" cap="none" strike="noStrike">
                <a:solidFill>
                  <a:srgbClr val="000000"/>
                </a:solidFill>
              </a:rPr>
              <a:t> </a:t>
            </a:r>
            <a:r>
              <a:rPr lang="en-US" sz="3399"/>
              <a:t>B</a:t>
            </a:r>
            <a:r>
              <a:rPr i="0" lang="en-US" sz="3399" u="none" cap="none" strike="noStrike">
                <a:solidFill>
                  <a:srgbClr val="000000"/>
                </a:solidFill>
              </a:rPr>
              <a:t>uying a security in one market and selling it in another market at a higher price</a:t>
            </a:r>
            <a:r>
              <a:rPr lang="en-US" sz="3399"/>
              <a:t>.</a:t>
            </a:r>
            <a:endParaRPr i="0" sz="3399" u="none" cap="none" strike="noStrike">
              <a:solidFill>
                <a:srgbClr val="000000"/>
              </a:solidFill>
            </a:endParaRPr>
          </a:p>
          <a:p>
            <a:pPr indent="-367030" lvl="1" marL="73405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Char char="•"/>
            </a:pPr>
            <a:r>
              <a:rPr i="0" lang="en-US" sz="3399" u="none" cap="none" strike="noStrike">
                <a:solidFill>
                  <a:srgbClr val="000000"/>
                </a:solidFill>
              </a:rPr>
              <a:t>Two exchanges present in India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399" u="none" cap="none" strike="noStrike">
                <a:solidFill>
                  <a:srgbClr val="000000"/>
                </a:solidFill>
              </a:rPr>
              <a:t>       1. NSE(National Stock Exchange) 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399" u="none" cap="none" strike="noStrike">
                <a:solidFill>
                  <a:srgbClr val="000000"/>
                </a:solidFill>
              </a:rPr>
              <a:t>       2. BSE(Bombay Stock Exchange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cfc68cb21_0_814"/>
          <p:cNvSpPr/>
          <p:nvPr/>
        </p:nvSpPr>
        <p:spPr>
          <a:xfrm rot="10800000">
            <a:off x="11033959" y="5622942"/>
            <a:ext cx="7393088" cy="6402449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106" name="Google Shape;106;g15cfc68cb21_0_814"/>
          <p:cNvSpPr/>
          <p:nvPr/>
        </p:nvSpPr>
        <p:spPr>
          <a:xfrm rot="10800000">
            <a:off x="14389383" y="431867"/>
            <a:ext cx="5275606" cy="4568700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07" name="Google Shape;107;g15cfc68cb21_0_814"/>
          <p:cNvSpPr txBox="1"/>
          <p:nvPr/>
        </p:nvSpPr>
        <p:spPr>
          <a:xfrm>
            <a:off x="624110" y="3421126"/>
            <a:ext cx="9109500" cy="1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captures changes in the market quickly and accurately.</a:t>
            </a:r>
            <a:endParaRPr/>
          </a:p>
          <a:p>
            <a:pPr indent="-367030" lvl="1" marL="73405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lang="en-US" sz="3399"/>
              <a:t>O</a:t>
            </a: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ccur only for short intervals </a:t>
            </a:r>
            <a:endParaRPr/>
          </a:p>
        </p:txBody>
      </p:sp>
      <p:sp>
        <p:nvSpPr>
          <p:cNvPr id="108" name="Google Shape;108;g15cfc68cb21_0_814"/>
          <p:cNvSpPr txBox="1"/>
          <p:nvPr/>
        </p:nvSpPr>
        <p:spPr>
          <a:xfrm>
            <a:off x="388299" y="412250"/>
            <a:ext cx="139998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latin typeface="Lora"/>
                <a:ea typeface="Lora"/>
                <a:cs typeface="Lora"/>
                <a:sym typeface="Lora"/>
              </a:rPr>
              <a:t>NEED OF ARBITRAGE RECOMMENDATION SYSTEM </a:t>
            </a:r>
            <a:endParaRPr b="1" sz="7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9" name="Google Shape;109;g15cfc68cb21_0_814"/>
          <p:cNvSpPr/>
          <p:nvPr/>
        </p:nvSpPr>
        <p:spPr>
          <a:xfrm rot="10800000">
            <a:off x="12832922" y="2977217"/>
            <a:ext cx="3800608" cy="329134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450" r="6214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/>
          <p:nvPr/>
        </p:nvSpPr>
        <p:spPr>
          <a:xfrm>
            <a:off x="16187243" y="3335023"/>
            <a:ext cx="2824875" cy="244635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grpSp>
        <p:nvGrpSpPr>
          <p:cNvPr id="116" name="Google Shape;116;p4"/>
          <p:cNvGrpSpPr/>
          <p:nvPr/>
        </p:nvGrpSpPr>
        <p:grpSpPr>
          <a:xfrm>
            <a:off x="10815905" y="2602410"/>
            <a:ext cx="7650299" cy="7684590"/>
            <a:chOff x="1813" y="0"/>
            <a:chExt cx="809173" cy="812800"/>
          </a:xfrm>
        </p:grpSpPr>
        <p:sp>
          <p:nvSpPr>
            <p:cNvPr id="117" name="Google Shape;117;p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A1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4"/>
          <p:cNvSpPr txBox="1"/>
          <p:nvPr/>
        </p:nvSpPr>
        <p:spPr>
          <a:xfrm>
            <a:off x="11937200" y="3615225"/>
            <a:ext cx="652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i="0" lang="en-US" sz="520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STRATEGY USED</a:t>
            </a:r>
            <a:endParaRPr b="1" sz="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1044385" y="5057775"/>
            <a:ext cx="7193400" cy="27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Difference is calculated on the current prices of NSE and BSE.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Arbitrage=|NSEprice-BSEprice</a:t>
            </a:r>
            <a:r>
              <a:rPr lang="en-US" sz="3399"/>
              <a:t>|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cfc68cb21_0_822"/>
          <p:cNvSpPr/>
          <p:nvPr/>
        </p:nvSpPr>
        <p:spPr>
          <a:xfrm rot="10800000">
            <a:off x="12940738" y="5809843"/>
            <a:ext cx="5945237" cy="5015382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126" name="Google Shape;126;g15cfc68cb21_0_822"/>
          <p:cNvSpPr/>
          <p:nvPr/>
        </p:nvSpPr>
        <p:spPr>
          <a:xfrm rot="10800000">
            <a:off x="15086170" y="1027451"/>
            <a:ext cx="4578828" cy="3973123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27" name="Google Shape;127;g15cfc68cb21_0_822"/>
          <p:cNvSpPr txBox="1"/>
          <p:nvPr/>
        </p:nvSpPr>
        <p:spPr>
          <a:xfrm>
            <a:off x="388297" y="2107075"/>
            <a:ext cx="119133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2750" lvl="0" marL="9144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-US" sz="2900">
                <a:solidFill>
                  <a:schemeClr val="dk1"/>
                </a:solidFill>
              </a:rPr>
              <a:t>Yahoo Finance API is a RESTful API that provides access to financial data. </a:t>
            </a:r>
            <a:endParaRPr sz="2900">
              <a:solidFill>
                <a:schemeClr val="dk1"/>
              </a:solidFill>
            </a:endParaRPr>
          </a:p>
          <a:p>
            <a:pPr indent="-412750" lvl="0" marL="9144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-US" sz="2900">
                <a:solidFill>
                  <a:schemeClr val="dk1"/>
                </a:solidFill>
              </a:rPr>
              <a:t>Range of libraries/API’s/methods →real time data.</a:t>
            </a:r>
            <a:endParaRPr sz="2900">
              <a:solidFill>
                <a:schemeClr val="dk1"/>
              </a:solidFill>
            </a:endParaRPr>
          </a:p>
          <a:p>
            <a:pPr indent="-412750" lvl="0" marL="9144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-US" sz="2900">
                <a:solidFill>
                  <a:schemeClr val="dk1"/>
                </a:solidFill>
              </a:rPr>
              <a:t>Free to use,does not require an API key. </a:t>
            </a:r>
            <a:endParaRPr sz="29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128" name="Google Shape;128;g15cfc68cb21_0_822"/>
          <p:cNvSpPr txBox="1"/>
          <p:nvPr/>
        </p:nvSpPr>
        <p:spPr>
          <a:xfrm>
            <a:off x="388299" y="412250"/>
            <a:ext cx="13999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latin typeface="Lora"/>
                <a:ea typeface="Lora"/>
                <a:cs typeface="Lora"/>
                <a:sym typeface="Lora"/>
              </a:rPr>
              <a:t>YAHOO FINANCE API</a:t>
            </a:r>
            <a:endParaRPr b="1" sz="7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9" name="Google Shape;129;g15cfc68cb21_0_822"/>
          <p:cNvSpPr/>
          <p:nvPr/>
        </p:nvSpPr>
        <p:spPr>
          <a:xfrm rot="10800000">
            <a:off x="14730998" y="4027900"/>
            <a:ext cx="2895702" cy="2531201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pic>
        <p:nvPicPr>
          <p:cNvPr id="130" name="Google Shape;130;g15cfc68cb21_0_8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19225"/>
            <a:ext cx="10494923" cy="501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65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/>
        </p:nvSpPr>
        <p:spPr>
          <a:xfrm rot="10800000">
            <a:off x="-1546843" y="-3621596"/>
            <a:ext cx="11683819" cy="5936171"/>
          </a:xfrm>
          <a:custGeom>
            <a:rect b="b" l="l" r="r" t="t"/>
            <a:pathLst>
              <a:path extrusionOk="0" h="5372100" w="11048529">
                <a:moveTo>
                  <a:pt x="9497859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9497859" y="5372100"/>
                </a:lnTo>
                <a:lnTo>
                  <a:pt x="11048529" y="2686050"/>
                </a:lnTo>
                <a:lnTo>
                  <a:pt x="9497859" y="0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36" name="Google Shape;136;p5"/>
          <p:cNvSpPr/>
          <p:nvPr/>
        </p:nvSpPr>
        <p:spPr>
          <a:xfrm>
            <a:off x="8611724" y="-865713"/>
            <a:ext cx="2695438" cy="2334501"/>
          </a:xfrm>
          <a:custGeom>
            <a:rect b="b" l="l" r="r" t="t"/>
            <a:pathLst>
              <a:path extrusionOk="0" h="5372100" w="620268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37" name="Google Shape;137;p5"/>
          <p:cNvSpPr txBox="1"/>
          <p:nvPr/>
        </p:nvSpPr>
        <p:spPr>
          <a:xfrm>
            <a:off x="342900" y="588175"/>
            <a:ext cx="7188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99">
                <a:latin typeface="Lora"/>
                <a:ea typeface="Lora"/>
                <a:cs typeface="Lora"/>
                <a:sym typeface="Lora"/>
              </a:rPr>
              <a:t>FUNCTIONALITY</a:t>
            </a:r>
            <a:endParaRPr b="1" sz="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1496190" y="3796128"/>
            <a:ext cx="14761658" cy="3330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5347" lvl="1" marL="810694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4"/>
              <a:buFont typeface="Arial"/>
              <a:buChar char="•"/>
            </a:pPr>
            <a:r>
              <a:rPr b="0" i="0" lang="en-US" sz="375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login:  username + password authentication.</a:t>
            </a:r>
            <a:endParaRPr/>
          </a:p>
          <a:p>
            <a:pPr indent="-405347" lvl="1" marL="810694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4"/>
              <a:buFont typeface="Arial"/>
              <a:buChar char="•"/>
            </a:pPr>
            <a:r>
              <a:rPr b="0" i="0" lang="en-US" sz="375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Arbitrage opportunity recommendations based on current prices</a:t>
            </a:r>
            <a:endParaRPr/>
          </a:p>
          <a:p>
            <a:pPr indent="-405347" lvl="1" marL="810694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4"/>
              <a:buFont typeface="Arial"/>
              <a:buChar char="•"/>
            </a:pPr>
            <a:r>
              <a:rPr b="0" i="0" lang="en-US" sz="375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can save from recommended stocks.</a:t>
            </a:r>
            <a:endParaRPr/>
          </a:p>
          <a:p>
            <a:pPr indent="-405347" lvl="1" marL="810694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4"/>
              <a:buFont typeface="Arial"/>
              <a:buChar char="•"/>
            </a:pPr>
            <a:r>
              <a:rPr b="0" i="0" lang="en-US" sz="375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Saved stocks are prevailed in the user's account.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65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6"/>
          <p:cNvGrpSpPr/>
          <p:nvPr/>
        </p:nvGrpSpPr>
        <p:grpSpPr>
          <a:xfrm>
            <a:off x="1028700" y="1193210"/>
            <a:ext cx="3104970" cy="3375042"/>
            <a:chOff x="0" y="-241249"/>
            <a:chExt cx="817770" cy="888900"/>
          </a:xfrm>
        </p:grpSpPr>
        <p:sp>
          <p:nvSpPr>
            <p:cNvPr id="144" name="Google Shape;144;p6"/>
            <p:cNvSpPr/>
            <p:nvPr/>
          </p:nvSpPr>
          <p:spPr>
            <a:xfrm>
              <a:off x="0" y="0"/>
              <a:ext cx="812800" cy="406400"/>
            </a:xfrm>
            <a:custGeom>
              <a:rect b="b" l="l" r="r" t="t"/>
              <a:pathLst>
                <a:path extrusionOk="0" h="4064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45" name="Google Shape;145;p6"/>
            <p:cNvSpPr txBox="1"/>
            <p:nvPr/>
          </p:nvSpPr>
          <p:spPr>
            <a:xfrm>
              <a:off x="5070" y="-241249"/>
              <a:ext cx="812700" cy="8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799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LOGIN PAGE</a:t>
              </a:r>
              <a:endParaRPr/>
            </a:p>
          </p:txBody>
        </p:sp>
      </p:grpSp>
      <p:cxnSp>
        <p:nvCxnSpPr>
          <p:cNvPr id="146" name="Google Shape;146;p6"/>
          <p:cNvCxnSpPr/>
          <p:nvPr/>
        </p:nvCxnSpPr>
        <p:spPr>
          <a:xfrm>
            <a:off x="4114800" y="2880728"/>
            <a:ext cx="3333062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7" name="Google Shape;147;p6"/>
          <p:cNvCxnSpPr/>
          <p:nvPr/>
        </p:nvCxnSpPr>
        <p:spPr>
          <a:xfrm rot="5400000">
            <a:off x="1051482" y="5153471"/>
            <a:ext cx="3040536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48" name="Google Shape;148;p6"/>
          <p:cNvGrpSpPr/>
          <p:nvPr/>
        </p:nvGrpSpPr>
        <p:grpSpPr>
          <a:xfrm>
            <a:off x="1047750" y="5641967"/>
            <a:ext cx="3086100" cy="3266835"/>
            <a:chOff x="0" y="-276759"/>
            <a:chExt cx="812800" cy="860400"/>
          </a:xfrm>
        </p:grpSpPr>
        <p:sp>
          <p:nvSpPr>
            <p:cNvPr id="149" name="Google Shape;149;p6"/>
            <p:cNvSpPr/>
            <p:nvPr/>
          </p:nvSpPr>
          <p:spPr>
            <a:xfrm>
              <a:off x="0" y="0"/>
              <a:ext cx="812800" cy="306876"/>
            </a:xfrm>
            <a:custGeom>
              <a:rect b="b" l="l" r="r" t="t"/>
              <a:pathLst>
                <a:path extrusionOk="0" h="306876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06876"/>
                  </a:lnTo>
                  <a:lnTo>
                    <a:pt x="0" y="3068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50" name="Google Shape;150;p6"/>
            <p:cNvSpPr txBox="1"/>
            <p:nvPr/>
          </p:nvSpPr>
          <p:spPr>
            <a:xfrm>
              <a:off x="49" y="-276759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399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ALERT TO RE-RNTER CREDENTIALS</a:t>
              </a:r>
              <a:endParaRPr b="1" sz="1500"/>
            </a:p>
          </p:txBody>
        </p:sp>
      </p:grpSp>
      <p:sp>
        <p:nvSpPr>
          <p:cNvPr id="151" name="Google Shape;151;p6"/>
          <p:cNvSpPr txBox="1"/>
          <p:nvPr/>
        </p:nvSpPr>
        <p:spPr>
          <a:xfrm>
            <a:off x="349775" y="325900"/>
            <a:ext cx="693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99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SYSTEM FLOW</a:t>
            </a:r>
            <a:endParaRPr b="1"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4342278" y="2209930"/>
            <a:ext cx="5582571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Successful Login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 rot="-5400000">
            <a:off x="214718" y="4987873"/>
            <a:ext cx="35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Unsuccessful Login</a:t>
            </a:r>
            <a:endParaRPr/>
          </a:p>
        </p:txBody>
      </p:sp>
      <p:grpSp>
        <p:nvGrpSpPr>
          <p:cNvPr id="154" name="Google Shape;154;p6"/>
          <p:cNvGrpSpPr/>
          <p:nvPr/>
        </p:nvGrpSpPr>
        <p:grpSpPr>
          <a:xfrm>
            <a:off x="7366581" y="1006269"/>
            <a:ext cx="5088310" cy="3375042"/>
            <a:chOff x="-21407" y="-241253"/>
            <a:chExt cx="1340131" cy="888900"/>
          </a:xfrm>
        </p:grpSpPr>
        <p:sp>
          <p:nvSpPr>
            <p:cNvPr id="155" name="Google Shape;155;p6"/>
            <p:cNvSpPr/>
            <p:nvPr/>
          </p:nvSpPr>
          <p:spPr>
            <a:xfrm>
              <a:off x="0" y="0"/>
              <a:ext cx="1318724" cy="406400"/>
            </a:xfrm>
            <a:custGeom>
              <a:rect b="b" l="l" r="r" t="t"/>
              <a:pathLst>
                <a:path extrusionOk="0" h="406400" w="1318724">
                  <a:moveTo>
                    <a:pt x="0" y="0"/>
                  </a:moveTo>
                  <a:lnTo>
                    <a:pt x="1318724" y="0"/>
                  </a:lnTo>
                  <a:lnTo>
                    <a:pt x="1318724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56" name="Google Shape;156;p6"/>
            <p:cNvSpPr txBox="1"/>
            <p:nvPr/>
          </p:nvSpPr>
          <p:spPr>
            <a:xfrm>
              <a:off x="-21407" y="-241253"/>
              <a:ext cx="1318800" cy="8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99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ARBITRAGE RECOMM</a:t>
              </a:r>
              <a:r>
                <a:rPr b="1" lang="en-US" sz="3499">
                  <a:latin typeface="Fira Sans"/>
                  <a:ea typeface="Fira Sans"/>
                  <a:cs typeface="Fira Sans"/>
                  <a:sym typeface="Fira Sans"/>
                </a:rPr>
                <a:t>E</a:t>
              </a:r>
              <a:r>
                <a:rPr b="1" i="0" lang="en-US" sz="3499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NDATIONS</a:t>
              </a:r>
              <a:endParaRPr sz="1300"/>
            </a:p>
          </p:txBody>
        </p:sp>
      </p:grpSp>
      <p:cxnSp>
        <p:nvCxnSpPr>
          <p:cNvPr id="157" name="Google Shape;157;p6"/>
          <p:cNvCxnSpPr/>
          <p:nvPr/>
        </p:nvCxnSpPr>
        <p:spPr>
          <a:xfrm rot="-24643">
            <a:off x="12453822" y="2665267"/>
            <a:ext cx="2653566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58" name="Google Shape;158;p6"/>
          <p:cNvGrpSpPr/>
          <p:nvPr/>
        </p:nvGrpSpPr>
        <p:grpSpPr>
          <a:xfrm>
            <a:off x="14935905" y="1006076"/>
            <a:ext cx="3085721" cy="3375046"/>
            <a:chOff x="-45155" y="-245914"/>
            <a:chExt cx="812700" cy="888900"/>
          </a:xfrm>
        </p:grpSpPr>
        <p:sp>
          <p:nvSpPr>
            <p:cNvPr id="159" name="Google Shape;159;p6"/>
            <p:cNvSpPr/>
            <p:nvPr/>
          </p:nvSpPr>
          <p:spPr>
            <a:xfrm>
              <a:off x="0" y="0"/>
              <a:ext cx="619750" cy="387173"/>
            </a:xfrm>
            <a:custGeom>
              <a:rect b="b" l="l" r="r" t="t"/>
              <a:pathLst>
                <a:path extrusionOk="0" h="387173" w="619750">
                  <a:moveTo>
                    <a:pt x="0" y="0"/>
                  </a:moveTo>
                  <a:lnTo>
                    <a:pt x="619750" y="0"/>
                  </a:lnTo>
                  <a:lnTo>
                    <a:pt x="619750" y="387173"/>
                  </a:lnTo>
                  <a:lnTo>
                    <a:pt x="0" y="387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60" name="Google Shape;160;p6"/>
            <p:cNvSpPr txBox="1"/>
            <p:nvPr/>
          </p:nvSpPr>
          <p:spPr>
            <a:xfrm>
              <a:off x="-45155" y="-245914"/>
              <a:ext cx="812700" cy="8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499">
                  <a:latin typeface="Fira Sans"/>
                  <a:ea typeface="Fira Sans"/>
                  <a:cs typeface="Fira Sans"/>
                  <a:sym typeface="Fira Sans"/>
                </a:rPr>
                <a:t>       </a:t>
              </a:r>
              <a:r>
                <a:rPr b="1" i="0" lang="en-US" sz="3499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SAVE </a:t>
              </a:r>
              <a:endParaRPr b="1" i="0" sz="3499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marR="0" rtl="0" algn="l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499">
                  <a:latin typeface="Fira Sans"/>
                  <a:ea typeface="Fira Sans"/>
                  <a:cs typeface="Fira Sans"/>
                  <a:sym typeface="Fira Sans"/>
                </a:rPr>
                <a:t>     </a:t>
              </a:r>
              <a:r>
                <a:rPr b="1" i="0" lang="en-US" sz="3499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STOCKS</a:t>
              </a:r>
              <a:endParaRPr sz="1300"/>
            </a:p>
          </p:txBody>
        </p:sp>
      </p:grpSp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 b="16027" l="21307" r="28544" t="28106"/>
          <a:stretch/>
        </p:blipFill>
        <p:spPr>
          <a:xfrm>
            <a:off x="9383350" y="4093375"/>
            <a:ext cx="8904648" cy="61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/>
        </p:nvSpPr>
        <p:spPr>
          <a:xfrm>
            <a:off x="493326" y="335200"/>
            <a:ext cx="62790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33">
                <a:latin typeface="Lora"/>
                <a:ea typeface="Lora"/>
                <a:cs typeface="Lora"/>
                <a:sym typeface="Lora"/>
              </a:rPr>
              <a:t>WIREFRAMING</a:t>
            </a:r>
            <a:endParaRPr b="1" sz="1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7" name="Google Shape;167;p7"/>
          <p:cNvSpPr/>
          <p:nvPr/>
        </p:nvSpPr>
        <p:spPr>
          <a:xfrm rot="10800000">
            <a:off x="14812262" y="6943100"/>
            <a:ext cx="3480308" cy="3013963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68" name="Google Shape;168;p7"/>
          <p:cNvSpPr/>
          <p:nvPr/>
        </p:nvSpPr>
        <p:spPr>
          <a:xfrm rot="10800000">
            <a:off x="16552416" y="5800147"/>
            <a:ext cx="1798578" cy="155757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69" name="Google Shape;169;p7"/>
          <p:cNvSpPr/>
          <p:nvPr/>
        </p:nvSpPr>
        <p:spPr>
          <a:xfrm rot="10800000">
            <a:off x="12905782" y="8000093"/>
            <a:ext cx="2905774" cy="2516414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70" name="Google Shape;170;p7"/>
          <p:cNvSpPr txBox="1"/>
          <p:nvPr/>
        </p:nvSpPr>
        <p:spPr>
          <a:xfrm>
            <a:off x="493321" y="1907842"/>
            <a:ext cx="14874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7" title="VID-20220924-WA001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050" y="1446650"/>
            <a:ext cx="10630075" cy="79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dacebf49f_0_3"/>
          <p:cNvSpPr txBox="1"/>
          <p:nvPr/>
        </p:nvSpPr>
        <p:spPr>
          <a:xfrm>
            <a:off x="384351" y="109225"/>
            <a:ext cx="62790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234">
                <a:latin typeface="Lora"/>
                <a:ea typeface="Lora"/>
                <a:cs typeface="Lora"/>
                <a:sym typeface="Lora"/>
              </a:rPr>
              <a:t>LOGIN PAGE</a:t>
            </a:r>
            <a:endParaRPr b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7" name="Google Shape;177;g15dacebf49f_0_3"/>
          <p:cNvSpPr/>
          <p:nvPr/>
        </p:nvSpPr>
        <p:spPr>
          <a:xfrm rot="10800000">
            <a:off x="14808679" y="6939997"/>
            <a:ext cx="3483891" cy="3017066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78" name="Google Shape;178;g15dacebf49f_0_3"/>
          <p:cNvSpPr/>
          <p:nvPr/>
        </p:nvSpPr>
        <p:spPr>
          <a:xfrm rot="10800000">
            <a:off x="16550230" y="5798254"/>
            <a:ext cx="1800764" cy="1559470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79" name="Google Shape;179;g15dacebf49f_0_3"/>
          <p:cNvSpPr/>
          <p:nvPr/>
        </p:nvSpPr>
        <p:spPr>
          <a:xfrm rot="10800000">
            <a:off x="12906805" y="8000979"/>
            <a:ext cx="2904751" cy="2515528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80" name="Google Shape;180;g15dacebf49f_0_3"/>
          <p:cNvSpPr txBox="1"/>
          <p:nvPr/>
        </p:nvSpPr>
        <p:spPr>
          <a:xfrm>
            <a:off x="384346" y="1216492"/>
            <a:ext cx="148746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1865" lvl="1" marL="68183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8"/>
              <a:buFont typeface="Arial"/>
              <a:buChar char="•"/>
            </a:pPr>
            <a:r>
              <a:rPr b="0" i="0" lang="en-US" sz="285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 login AUTHENTICATION by username and password.</a:t>
            </a:r>
            <a:endParaRPr sz="1100"/>
          </a:p>
          <a:p>
            <a:pPr indent="-321865" lvl="1" marL="68183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8"/>
              <a:buFont typeface="Arial"/>
              <a:buChar char="•"/>
            </a:pPr>
            <a:r>
              <a:rPr b="0" i="0" lang="en-US" sz="285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 login- Recommendations</a:t>
            </a:r>
            <a:endParaRPr sz="1100"/>
          </a:p>
          <a:p>
            <a:pPr indent="-321865" lvl="1" marL="68183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8"/>
              <a:buFont typeface="Arial"/>
              <a:buChar char="•"/>
            </a:pPr>
            <a:r>
              <a:rPr b="0" i="0" lang="en-US" sz="285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Unsuccessful login- Re enter the credentials</a:t>
            </a:r>
            <a:endParaRPr sz="1100"/>
          </a:p>
        </p:txBody>
      </p:sp>
      <p:pic>
        <p:nvPicPr>
          <p:cNvPr id="181" name="Google Shape;181;g15dacebf49f_0_3"/>
          <p:cNvPicPr preferRelativeResize="0"/>
          <p:nvPr/>
        </p:nvPicPr>
        <p:blipFill rotWithShape="1">
          <a:blip r:embed="rId3">
            <a:alphaModFix/>
          </a:blip>
          <a:srcRect b="5583" l="0" r="0" t="11573"/>
          <a:stretch/>
        </p:blipFill>
        <p:spPr>
          <a:xfrm>
            <a:off x="493325" y="3253675"/>
            <a:ext cx="13403602" cy="664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