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</p:sldIdLst>
  <p:sldSz cx="18288000" cy="10287000"/>
  <p:notesSz cx="6858000" cy="9144000"/>
  <p:embeddedFontLst>
    <p:embeddedFont>
      <p:font typeface="Norwester" charset="1" panose="00000506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Open Sans Light" charset="1" panose="020B0306030504020204"/>
      <p:regular r:id="rId11"/>
    </p:embeddedFont>
    <p:embeddedFont>
      <p:font typeface="Open Sans Light Bold" charset="1" panose="020B0806030504020204"/>
      <p:regular r:id="rId12"/>
    </p:embeddedFont>
    <p:embeddedFont>
      <p:font typeface="Open Sans Light Italics" charset="1" panose="020B0306030504020204"/>
      <p:regular r:id="rId13"/>
    </p:embeddedFont>
    <p:embeddedFont>
      <p:font typeface="Open Sans Light Bold Italics" charset="1" panose="020B0806030504020204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Fira Sans Light" charset="1" panose="020B0403050000020004"/>
      <p:regular r:id="rId19"/>
    </p:embeddedFont>
    <p:embeddedFont>
      <p:font typeface="Fira Sans Light Bold" charset="1" panose="020B0503050000020004"/>
      <p:regular r:id="rId20"/>
    </p:embeddedFont>
    <p:embeddedFont>
      <p:font typeface="Fira Sans Light Italics" charset="1" panose="020B0403050000020004"/>
      <p:regular r:id="rId21"/>
    </p:embeddedFont>
    <p:embeddedFont>
      <p:font typeface="Fira Sans Light Bold Italics" charset="1" panose="020B0503050000020004"/>
      <p:regular r:id="rId22"/>
    </p:embeddedFont>
    <p:embeddedFont>
      <p:font typeface="Fira Sans Medium" charset="1" panose="020B0603050000020004"/>
      <p:regular r:id="rId23"/>
    </p:embeddedFont>
    <p:embeddedFont>
      <p:font typeface="Fira Sans Medium Bold" charset="1" panose="020B0603050000020004"/>
      <p:regular r:id="rId24"/>
    </p:embeddedFont>
    <p:embeddedFont>
      <p:font typeface="Fira Sans Medium Italics" charset="1" panose="020B0603050000020004"/>
      <p:regular r:id="rId25"/>
    </p:embeddedFont>
    <p:embeddedFont>
      <p:font typeface="Fira Sans Medium Bold Italics" charset="1" panose="020B07030500000200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38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682457" y="800436"/>
            <a:ext cx="7680776" cy="80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15"/>
              </a:lnSpc>
              <a:spcBef>
                <a:spcPct val="0"/>
              </a:spcBef>
            </a:pPr>
            <a:r>
              <a:rPr lang="en-US" sz="4725">
                <a:solidFill>
                  <a:srgbClr val="000000"/>
                </a:solidFill>
                <a:latin typeface="Fira Sans Medium"/>
              </a:rPr>
              <a:t>CITI BRIDGE PROGRAM 2022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39571" y="450979"/>
            <a:ext cx="1777602" cy="115544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816427" y="2755863"/>
            <a:ext cx="10202605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39"/>
              </a:lnSpc>
            </a:pPr>
            <a:r>
              <a:rPr lang="en-US" sz="7199">
                <a:solidFill>
                  <a:srgbClr val="000000"/>
                </a:solidFill>
                <a:latin typeface="Norwester"/>
              </a:rPr>
              <a:t>BSE/NSE ARBITRAGE RECCOMENDATION SYSTEM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6427" y="6141727"/>
            <a:ext cx="8658233" cy="378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Light Bold"/>
              </a:rPr>
              <a:t>GROUP 7</a:t>
            </a:r>
          </a:p>
          <a:p>
            <a:pPr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Light Bold"/>
              </a:rPr>
              <a:t>Group Members:</a:t>
            </a:r>
          </a:p>
          <a:p>
            <a:pPr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Light Bold"/>
              </a:rPr>
              <a:t>Sanjyot Amritkar</a:t>
            </a:r>
          </a:p>
          <a:p>
            <a:pPr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Light Bold"/>
              </a:rPr>
              <a:t>Pranjal More</a:t>
            </a:r>
          </a:p>
          <a:p>
            <a:pPr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Light Bold"/>
              </a:rPr>
              <a:t>Vaishnavi Bhavsar</a:t>
            </a:r>
          </a:p>
          <a:p>
            <a:pPr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Light Bold"/>
              </a:rPr>
              <a:t>Brishti Basu</a:t>
            </a:r>
          </a:p>
          <a:p>
            <a:pPr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Light Bold"/>
              </a:rPr>
              <a:t>Kareena Ganshani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40545" y="1196305"/>
            <a:ext cx="8470407" cy="847040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DEA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870040" y="4221011"/>
            <a:ext cx="4611416" cy="242099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120272" y="1402499"/>
            <a:ext cx="4406057" cy="228047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8363" r="0" b="8363"/>
          <a:stretch>
            <a:fillRect/>
          </a:stretch>
        </p:blipFill>
        <p:spPr>
          <a:xfrm flipH="false" flipV="false" rot="0">
            <a:off x="10870040" y="6955672"/>
            <a:ext cx="4611416" cy="192003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89247" y="339090"/>
            <a:ext cx="7201258" cy="1236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4F4F4"/>
                </a:solidFill>
                <a:latin typeface="Norwester"/>
              </a:rPr>
              <a:t>TECHNOLOGY STACK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9363" y="2881096"/>
            <a:ext cx="7217384" cy="3030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828" indent="-399414" lvl="1">
              <a:lnSpc>
                <a:spcPts val="8176"/>
              </a:lnSpc>
              <a:buFont typeface="Arial"/>
              <a:buChar char="•"/>
            </a:pPr>
            <a:r>
              <a:rPr lang="en-US" sz="3699">
                <a:solidFill>
                  <a:srgbClr val="F4F4F4"/>
                </a:solidFill>
                <a:latin typeface="Canva Sans"/>
              </a:rPr>
              <a:t>Frontend : Angular </a:t>
            </a:r>
          </a:p>
          <a:p>
            <a:pPr algn="just" marL="798828" indent="-399414" lvl="1">
              <a:lnSpc>
                <a:spcPts val="8176"/>
              </a:lnSpc>
              <a:buFont typeface="Arial"/>
              <a:buChar char="•"/>
            </a:pPr>
            <a:r>
              <a:rPr lang="en-US" sz="3699">
                <a:solidFill>
                  <a:srgbClr val="F4F4F4"/>
                </a:solidFill>
                <a:latin typeface="Canva Sans"/>
              </a:rPr>
              <a:t>Backend : Spring boot</a:t>
            </a:r>
          </a:p>
          <a:p>
            <a:pPr algn="just" marL="798828" indent="-399414" lvl="1">
              <a:lnSpc>
                <a:spcPts val="8176"/>
              </a:lnSpc>
              <a:buFont typeface="Arial"/>
              <a:buChar char="•"/>
            </a:pPr>
            <a:r>
              <a:rPr lang="en-US" sz="3699">
                <a:solidFill>
                  <a:srgbClr val="F4F4F4"/>
                </a:solidFill>
                <a:latin typeface="Canva Sans"/>
              </a:rPr>
              <a:t>Database : MySQL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3274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96816" y="3394625"/>
            <a:ext cx="605281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Norwester"/>
              </a:rPr>
              <a:t>FUTURE 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02743" y="1501690"/>
            <a:ext cx="6109328" cy="503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4F4F4"/>
                </a:solidFill>
                <a:latin typeface="Open Sans Light"/>
              </a:rPr>
              <a:t>Adding a page to display all the stocks together</a:t>
            </a:r>
          </a:p>
          <a:p>
            <a:pPr>
              <a:lnSpc>
                <a:spcPts val="4479"/>
              </a:lnSpc>
            </a:pPr>
          </a:p>
          <a:p>
            <a:pPr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4F4F4"/>
                </a:solidFill>
                <a:latin typeface="Open Sans Light"/>
              </a:rPr>
              <a:t>Enhancing compatibility for mobiles, desktop, tab browsers.</a:t>
            </a:r>
          </a:p>
          <a:p>
            <a:pPr>
              <a:lnSpc>
                <a:spcPts val="4479"/>
              </a:lnSpc>
            </a:pPr>
          </a:p>
          <a:p>
            <a:pPr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4F4F4"/>
                </a:solidFill>
                <a:latin typeface="Open Sans Light"/>
              </a:rPr>
              <a:t>Graphical representation in historical analysis.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58434"/>
            <a:ext cx="12071953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110"/>
              </a:lnSpc>
            </a:pPr>
            <a:r>
              <a:rPr lang="en-US" sz="13425" spc="738">
                <a:solidFill>
                  <a:srgbClr val="000000"/>
                </a:solidFill>
                <a:latin typeface="Norwester"/>
              </a:rPr>
              <a:t>thank you 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72231" y="2505393"/>
            <a:ext cx="3632228" cy="2845636"/>
            <a:chOff x="0" y="0"/>
            <a:chExt cx="3619627" cy="283576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19627" cy="2835765"/>
            </a:xfrm>
            <a:custGeom>
              <a:avLst/>
              <a:gdLst/>
              <a:ahLst/>
              <a:cxnLst/>
              <a:rect r="r" b="b" t="t" l="l"/>
              <a:pathLst>
                <a:path h="2835765" w="3619627">
                  <a:moveTo>
                    <a:pt x="3619627" y="1417882"/>
                  </a:moveTo>
                  <a:lnTo>
                    <a:pt x="2714752" y="2835765"/>
                  </a:lnTo>
                  <a:lnTo>
                    <a:pt x="904875" y="2835765"/>
                  </a:lnTo>
                  <a:lnTo>
                    <a:pt x="0" y="1417882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417882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547153" y="245317"/>
            <a:ext cx="3740847" cy="2856403"/>
            <a:chOff x="0" y="0"/>
            <a:chExt cx="3619627" cy="276384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2763843"/>
            </a:xfrm>
            <a:custGeom>
              <a:avLst/>
              <a:gdLst/>
              <a:ahLst/>
              <a:cxnLst/>
              <a:rect r="r" b="b" t="t" l="l"/>
              <a:pathLst>
                <a:path h="2763843" w="3619627">
                  <a:moveTo>
                    <a:pt x="3619627" y="1381922"/>
                  </a:moveTo>
                  <a:lnTo>
                    <a:pt x="2714752" y="2763843"/>
                  </a:lnTo>
                  <a:lnTo>
                    <a:pt x="904875" y="2763843"/>
                  </a:lnTo>
                  <a:lnTo>
                    <a:pt x="0" y="1381922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381922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3268" t="0" r="0" b="0"/>
          <a:stretch>
            <a:fillRect/>
          </a:stretch>
        </p:blipFill>
        <p:spPr>
          <a:xfrm flipH="false" flipV="false" rot="0">
            <a:off x="10301990" y="6239022"/>
            <a:ext cx="8288135" cy="404797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33940" y="767853"/>
            <a:ext cx="931744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Norwester"/>
              </a:rPr>
              <a:t>What is Arbitrage?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285" y="2700655"/>
            <a:ext cx="10596749" cy="540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Arbitrage describes the act of buying a security in one market and simultaneously selling it in another market at a higher price, thereby enabling investors to profit from the temporary difference in cost per share.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Two exchanges present in India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1. NSE(National Stock Exchange)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2. BSE(Bombay Stock Exchange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038325" y="5626723"/>
            <a:ext cx="7388722" cy="639866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24110" y="3421126"/>
            <a:ext cx="9109409" cy="479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It captures changes in the market quickly and accurately and recommends the arbitrage opportunities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These occur only for short intervals and there are high chances of missing out on them if no prompt and informed decisions are made.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8302" y="412260"/>
            <a:ext cx="10650023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 spc="-72">
                <a:solidFill>
                  <a:srgbClr val="000000"/>
                </a:solidFill>
                <a:latin typeface="Norwester"/>
              </a:rPr>
              <a:t>need of arbitrage reccomendation sysyem ?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12831843" y="2976283"/>
            <a:ext cx="3801687" cy="3292279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51" t="0" r="6215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187243" y="3335023"/>
            <a:ext cx="2824875" cy="2446355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798764" y="2602410"/>
            <a:ext cx="7684590" cy="76845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1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077456" y="3529500"/>
            <a:ext cx="569908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40"/>
              </a:lnSpc>
              <a:spcBef>
                <a:spcPct val="0"/>
              </a:spcBef>
            </a:pPr>
            <a:r>
              <a:rPr lang="en-US" sz="6700" spc="-67">
                <a:solidFill>
                  <a:srgbClr val="FFFFFF"/>
                </a:solidFill>
                <a:latin typeface="Norwester"/>
              </a:rPr>
              <a:t>STRATEGY USED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44385" y="5057775"/>
            <a:ext cx="7193349" cy="239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 Difference is calculated on the current prices of NSE and BSE.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Arbitrage=|NSEprice-BSEprice|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952500"/>
            <a:ext cx="6629142" cy="116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59"/>
              </a:lnSpc>
              <a:spcBef>
                <a:spcPct val="0"/>
              </a:spcBef>
            </a:pPr>
            <a:r>
              <a:rPr lang="en-US" sz="7199" spc="-71">
                <a:solidFill>
                  <a:srgbClr val="000000"/>
                </a:solidFill>
                <a:latin typeface="Norwester"/>
              </a:rPr>
              <a:t>functionality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6190" y="3796128"/>
            <a:ext cx="14761658" cy="333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10694" indent="-405347" lvl="1">
              <a:lnSpc>
                <a:spcPts val="5256"/>
              </a:lnSpc>
              <a:buFont typeface="Arial"/>
              <a:buChar char="•"/>
            </a:pPr>
            <a:r>
              <a:rPr lang="en-US" sz="3754">
                <a:solidFill>
                  <a:srgbClr val="FFFFFF"/>
                </a:solidFill>
                <a:latin typeface="Canva Sans"/>
              </a:rPr>
              <a:t>User login:  username + password authentication.</a:t>
            </a:r>
          </a:p>
          <a:p>
            <a:pPr marL="810694" indent="-405347" lvl="1">
              <a:lnSpc>
                <a:spcPts val="5256"/>
              </a:lnSpc>
              <a:buFont typeface="Arial"/>
              <a:buChar char="•"/>
            </a:pPr>
            <a:r>
              <a:rPr lang="en-US" sz="3754">
                <a:solidFill>
                  <a:srgbClr val="FFFFFF"/>
                </a:solidFill>
                <a:latin typeface="Canva Sans"/>
              </a:rPr>
              <a:t>Arbitrage opportunity recommendations based on current prices</a:t>
            </a:r>
          </a:p>
          <a:p>
            <a:pPr marL="810694" indent="-405347" lvl="1">
              <a:lnSpc>
                <a:spcPts val="5256"/>
              </a:lnSpc>
              <a:buFont typeface="Arial"/>
              <a:buChar char="•"/>
            </a:pPr>
            <a:r>
              <a:rPr lang="en-US" sz="3754">
                <a:solidFill>
                  <a:srgbClr val="FFFFFF"/>
                </a:solidFill>
                <a:latin typeface="Canva Sans"/>
              </a:rPr>
              <a:t>User can save from recommended stocks.</a:t>
            </a:r>
          </a:p>
          <a:p>
            <a:pPr marL="810694" indent="-405347" lvl="1">
              <a:lnSpc>
                <a:spcPts val="5256"/>
              </a:lnSpc>
              <a:buFont typeface="Arial"/>
              <a:buChar char="•"/>
            </a:pPr>
            <a:r>
              <a:rPr lang="en-US" sz="3754">
                <a:solidFill>
                  <a:srgbClr val="FFFFFF"/>
                </a:solidFill>
                <a:latin typeface="Canva Sans"/>
              </a:rPr>
              <a:t>Saved stocks are prevailed in the user's account.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09203"/>
            <a:ext cx="3086100" cy="1543050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00000"/>
                  </a:solidFill>
                  <a:latin typeface="Fira Sans Light Bold"/>
                </a:rPr>
                <a:t>LOGIN PAGE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4114800" y="2880728"/>
            <a:ext cx="333306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 rot="5400000">
            <a:off x="1051482" y="5153471"/>
            <a:ext cx="304053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1047750" y="6692789"/>
            <a:ext cx="3086100" cy="1165171"/>
            <a:chOff x="0" y="0"/>
            <a:chExt cx="812800" cy="306876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812800" cy="306876"/>
            </a:xfrm>
            <a:custGeom>
              <a:avLst/>
              <a:gdLst/>
              <a:ahLst/>
              <a:cxnLst/>
              <a:rect r="r" b="b" t="t" l="l"/>
              <a:pathLst>
                <a:path h="30687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06876"/>
                  </a:lnTo>
                  <a:lnTo>
                    <a:pt x="0" y="3068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Fira Sans Light Bold"/>
                </a:rPr>
                <a:t>ALERT TO RE-RNTER CREDENTIALS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21276" y="347344"/>
            <a:ext cx="5069324" cy="121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7099">
                <a:solidFill>
                  <a:srgbClr val="FFFFFF"/>
                </a:solidFill>
                <a:latin typeface="Norwester"/>
              </a:rPr>
              <a:t>system flow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42278" y="2209930"/>
            <a:ext cx="558257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Successful Login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242473" y="4960114"/>
            <a:ext cx="3521404" cy="42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</a:rPr>
              <a:t>Unsuccessful Login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447862" y="1922275"/>
            <a:ext cx="5007029" cy="1543050"/>
            <a:chOff x="0" y="0"/>
            <a:chExt cx="1318724" cy="40640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318724" cy="406400"/>
            </a:xfrm>
            <a:custGeom>
              <a:avLst/>
              <a:gdLst/>
              <a:ahLst/>
              <a:cxnLst/>
              <a:rect r="r" b="b" t="t" l="l"/>
              <a:pathLst>
                <a:path h="406400" w="1318724">
                  <a:moveTo>
                    <a:pt x="0" y="0"/>
                  </a:moveTo>
                  <a:lnTo>
                    <a:pt x="1318724" y="0"/>
                  </a:lnTo>
                  <a:lnTo>
                    <a:pt x="1318724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Fira Sans Light Bold"/>
                </a:rPr>
                <a:t>ARBITRAGE RECCOEMNDAATIONS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-24643">
            <a:off x="12453822" y="2665267"/>
            <a:ext cx="265356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15107354" y="1939782"/>
            <a:ext cx="2353114" cy="1470049"/>
            <a:chOff x="0" y="0"/>
            <a:chExt cx="619750" cy="387173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619750" cy="387173"/>
            </a:xfrm>
            <a:custGeom>
              <a:avLst/>
              <a:gdLst/>
              <a:ahLst/>
              <a:cxnLst/>
              <a:rect r="r" b="b" t="t" l="l"/>
              <a:pathLst>
                <a:path h="387173" w="619750">
                  <a:moveTo>
                    <a:pt x="0" y="0"/>
                  </a:moveTo>
                  <a:lnTo>
                    <a:pt x="619750" y="0"/>
                  </a:lnTo>
                  <a:lnTo>
                    <a:pt x="619750" y="387173"/>
                  </a:lnTo>
                  <a:lnTo>
                    <a:pt x="0" y="3871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Fira Sans Light Bold"/>
                </a:rPr>
                <a:t>SAVE STOCKS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3321" y="335212"/>
            <a:ext cx="5080058" cy="100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61"/>
              </a:lnSpc>
              <a:spcBef>
                <a:spcPct val="0"/>
              </a:spcBef>
            </a:pPr>
            <a:r>
              <a:rPr lang="en-US" sz="6634" spc="-66">
                <a:solidFill>
                  <a:srgbClr val="000000"/>
                </a:solidFill>
                <a:latin typeface="Norwester"/>
              </a:rPr>
              <a:t>Login page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4812262" y="6943100"/>
            <a:ext cx="3480308" cy="3013963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6552416" y="5800147"/>
            <a:ext cx="1798578" cy="1557577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2905782" y="8000093"/>
            <a:ext cx="2905774" cy="2516414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93321" y="1436342"/>
            <a:ext cx="14874739" cy="1670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1830" indent="-340915" lvl="1">
              <a:lnSpc>
                <a:spcPts val="4421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Canva Sans"/>
              </a:rPr>
              <a:t>User  login AUTHENTICATION by username and password.</a:t>
            </a:r>
          </a:p>
          <a:p>
            <a:pPr marL="681830" indent="-340915" lvl="1">
              <a:lnSpc>
                <a:spcPts val="4421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Canva Sans"/>
              </a:rPr>
              <a:t>Successful login- Recommendations</a:t>
            </a:r>
          </a:p>
          <a:p>
            <a:pPr marL="681830" indent="-340915" lvl="1">
              <a:lnSpc>
                <a:spcPts val="4421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Canva Sans"/>
              </a:rPr>
              <a:t>Unsuccessful login- Re enter the credentials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029" y="409892"/>
            <a:ext cx="16056472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Norwester"/>
              </a:rPr>
              <a:t>arbitrage reccomedations (home page)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6561980" y="0"/>
            <a:ext cx="2069488" cy="1792187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5243564" y="569401"/>
            <a:ext cx="2181874" cy="1889513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678297" y="1984553"/>
            <a:ext cx="2180022" cy="1887909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3002" y="385763"/>
            <a:ext cx="5080058" cy="100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61"/>
              </a:lnSpc>
              <a:spcBef>
                <a:spcPct val="0"/>
              </a:spcBef>
            </a:pPr>
            <a:r>
              <a:rPr lang="en-US" sz="6634" spc="-66">
                <a:solidFill>
                  <a:srgbClr val="000000"/>
                </a:solidFill>
                <a:latin typeface="Norwester"/>
              </a:rPr>
              <a:t>saved stocks 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4812262" y="6943100"/>
            <a:ext cx="3480308" cy="3013963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6552416" y="5800147"/>
            <a:ext cx="1798578" cy="1557577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2678304" y="7770586"/>
            <a:ext cx="2905774" cy="2516414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DAFM4VY0s8Q</dc:identifier>
  <dcterms:modified xsi:type="dcterms:W3CDTF">2011-08-01T06:04:30Z</dcterms:modified>
  <cp:revision>1</cp:revision>
  <dc:title>Dark Green Light Green White Corporate Geometric Company Internal Deck Business Presentation</dc:title>
</cp:coreProperties>
</file>